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0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1" d="100"/>
          <a:sy n="91" d="100"/>
        </p:scale>
        <p:origin x="126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3011F-1DAA-2EEC-4EC0-35DCFED192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1329" y="729544"/>
            <a:ext cx="3081556" cy="829954"/>
          </a:xfrm>
        </p:spPr>
        <p:txBody>
          <a:bodyPr>
            <a:noAutofit/>
          </a:bodyPr>
          <a:lstStyle/>
          <a:p>
            <a:r>
              <a:rPr lang="en-GB" sz="2800" dirty="0"/>
              <a:t>Detector’s vanadium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A4CB258-225E-A439-F43B-0B52BA9C9AFC}"/>
              </a:ext>
            </a:extLst>
          </p:cNvPr>
          <p:cNvGrpSpPr/>
          <p:nvPr/>
        </p:nvGrpSpPr>
        <p:grpSpPr>
          <a:xfrm>
            <a:off x="478172" y="1736521"/>
            <a:ext cx="3829577" cy="3132937"/>
            <a:chOff x="1389017" y="1907555"/>
            <a:chExt cx="4445625" cy="3304449"/>
          </a:xfrm>
        </p:grpSpPr>
        <p:pic>
          <p:nvPicPr>
            <p:cNvPr id="5" name="Picture 4" descr="A graph of energy and energy&#10;&#10;Description automatically generated">
              <a:extLst>
                <a:ext uri="{FF2B5EF4-FFF2-40B4-BE49-F238E27FC236}">
                  <a16:creationId xmlns:a16="http://schemas.microsoft.com/office/drawing/2014/main" id="{E14BF95B-FEA9-EA5A-49D6-28FBF5DF60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89017" y="1907555"/>
              <a:ext cx="4445625" cy="3304449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6A94527-208C-9E38-BB13-9C52679601B0}"/>
                </a:ext>
              </a:extLst>
            </p:cNvPr>
            <p:cNvCxnSpPr/>
            <p:nvPr/>
          </p:nvCxnSpPr>
          <p:spPr>
            <a:xfrm flipH="1" flipV="1">
              <a:off x="2189527" y="2290194"/>
              <a:ext cx="1862356" cy="101087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98C6FBA-F452-AFB8-4D48-1DA9258DD638}"/>
                </a:ext>
              </a:extLst>
            </p:cNvPr>
            <p:cNvCxnSpPr/>
            <p:nvPr/>
          </p:nvCxnSpPr>
          <p:spPr>
            <a:xfrm flipH="1">
              <a:off x="2227277" y="3301068"/>
              <a:ext cx="182460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38B31B-FE48-CED1-2709-8B9F6965A30C}"/>
                </a:ext>
              </a:extLst>
            </p:cNvPr>
            <p:cNvSpPr txBox="1"/>
            <p:nvPr/>
          </p:nvSpPr>
          <p:spPr>
            <a:xfrm>
              <a:off x="4028432" y="3116403"/>
              <a:ext cx="8617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22mEv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DA2AA11A-923A-F9A7-EF9B-F879313246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8042" y="1902537"/>
            <a:ext cx="3256211" cy="2843758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94971E0C-E2AC-00CF-A125-DB28FB5798C0}"/>
              </a:ext>
            </a:extLst>
          </p:cNvPr>
          <p:cNvSpPr txBox="1">
            <a:spLocks/>
          </p:cNvSpPr>
          <p:nvPr/>
        </p:nvSpPr>
        <p:spPr>
          <a:xfrm>
            <a:off x="4802697" y="799910"/>
            <a:ext cx="3081556" cy="8299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Monitors-1,2 </a:t>
            </a:r>
          </a:p>
          <a:p>
            <a:r>
              <a:rPr lang="en-GB" sz="2800" dirty="0" err="1"/>
              <a:t>dE</a:t>
            </a:r>
            <a:r>
              <a:rPr lang="en-GB" sz="2800" dirty="0"/>
              <a:t> = 800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0E8FC29-9A68-80F7-9403-8BC2119DFECA}"/>
              </a:ext>
            </a:extLst>
          </p:cNvPr>
          <p:cNvSpPr txBox="1">
            <a:spLocks/>
          </p:cNvSpPr>
          <p:nvPr/>
        </p:nvSpPr>
        <p:spPr>
          <a:xfrm>
            <a:off x="8485465" y="790043"/>
            <a:ext cx="3081556" cy="82995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dirty="0"/>
              <a:t>Monitors-1,2 </a:t>
            </a:r>
          </a:p>
          <a:p>
            <a:r>
              <a:rPr lang="en-GB" sz="2800" dirty="0" err="1"/>
              <a:t>dE</a:t>
            </a:r>
            <a:r>
              <a:rPr lang="en-GB" sz="2800" dirty="0"/>
              <a:t> = 200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AB34753-BAB3-BBA4-B473-FDDE1BDC3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6523" y="1915592"/>
            <a:ext cx="3226317" cy="281764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B029F18-5B56-7475-A585-CC8ABFFDF26A}"/>
              </a:ext>
            </a:extLst>
          </p:cNvPr>
          <p:cNvSpPr txBox="1"/>
          <p:nvPr/>
        </p:nvSpPr>
        <p:spPr>
          <a:xfrm>
            <a:off x="1052259" y="5334730"/>
            <a:ext cx="6097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0"/>
                </a:solidFill>
                <a:effectLst/>
              </a:rPr>
              <a:t>Using -cached- value : 42.9 of absolute units correction factor (TGP)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5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FD826E1-8AD7-4618-8501-F56755167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820" y="793419"/>
            <a:ext cx="3355605" cy="24942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87A63-2DA8-1DC8-A2D8-2EB4313C0E06}"/>
              </a:ext>
            </a:extLst>
          </p:cNvPr>
          <p:cNvSpPr txBox="1"/>
          <p:nvPr/>
        </p:nvSpPr>
        <p:spPr>
          <a:xfrm>
            <a:off x="830638" y="307127"/>
            <a:ext cx="2565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EI from TOF on monitors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77320-B1F9-F3D2-91D6-575536AC0935}"/>
              </a:ext>
            </a:extLst>
          </p:cNvPr>
          <p:cNvSpPr txBox="1"/>
          <p:nvPr/>
        </p:nvSpPr>
        <p:spPr>
          <a:xfrm>
            <a:off x="1765979" y="1848889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843</a:t>
            </a:r>
            <a:r>
              <a:rPr lang="en-GB" dirty="0">
                <a:latin typeface="Symbol" panose="05050102010706020507" pitchFamily="18" charset="2"/>
              </a:rPr>
              <a:t>m</a:t>
            </a:r>
            <a:r>
              <a:rPr lang="en-GB" dirty="0"/>
              <a:t>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D94A850-FFF5-396B-9497-C403BE7A645F}"/>
              </a:ext>
            </a:extLst>
          </p:cNvPr>
          <p:cNvCxnSpPr/>
          <p:nvPr/>
        </p:nvCxnSpPr>
        <p:spPr>
          <a:xfrm flipV="1">
            <a:off x="2113201" y="1019104"/>
            <a:ext cx="0" cy="781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B77FA42-0F93-F8B3-DD90-16FC987E4079}"/>
              </a:ext>
            </a:extLst>
          </p:cNvPr>
          <p:cNvSpPr txBox="1"/>
          <p:nvPr/>
        </p:nvSpPr>
        <p:spPr>
          <a:xfrm>
            <a:off x="1765978" y="2195448"/>
            <a:ext cx="2114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844</a:t>
            </a:r>
            <a:r>
              <a:rPr lang="en-GB" dirty="0">
                <a:latin typeface="Symbol" panose="05050102010706020507" pitchFamily="18" charset="2"/>
              </a:rPr>
              <a:t>m</a:t>
            </a:r>
            <a:r>
              <a:rPr lang="en-GB" dirty="0"/>
              <a:t>s -- integration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CAEF814-81F6-F238-E48B-AAFED2BB9A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409" y="3287652"/>
            <a:ext cx="3462826" cy="2573931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9F05248-7B1D-221D-ACC3-8C9FAFD110F2}"/>
              </a:ext>
            </a:extLst>
          </p:cNvPr>
          <p:cNvCxnSpPr/>
          <p:nvPr/>
        </p:nvCxnSpPr>
        <p:spPr>
          <a:xfrm flipV="1">
            <a:off x="2286541" y="3900744"/>
            <a:ext cx="0" cy="7817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DA8E637-646B-D4F2-BB1D-1CC39B3E9261}"/>
              </a:ext>
            </a:extLst>
          </p:cNvPr>
          <p:cNvSpPr txBox="1"/>
          <p:nvPr/>
        </p:nvSpPr>
        <p:spPr>
          <a:xfrm>
            <a:off x="1918379" y="4632811"/>
            <a:ext cx="923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1662</a:t>
            </a:r>
            <a:r>
              <a:rPr lang="en-GB" dirty="0">
                <a:latin typeface="Symbol" panose="05050102010706020507" pitchFamily="18" charset="2"/>
              </a:rPr>
              <a:t>m</a:t>
            </a:r>
            <a:r>
              <a:rPr lang="en-GB" dirty="0"/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DEBEA5-5ED5-A14F-0196-2AB4638EE7F4}"/>
              </a:ext>
            </a:extLst>
          </p:cNvPr>
          <p:cNvSpPr txBox="1"/>
          <p:nvPr/>
        </p:nvSpPr>
        <p:spPr>
          <a:xfrm>
            <a:off x="1429768" y="5091058"/>
            <a:ext cx="2205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Symbol" panose="05050102010706020507" pitchFamily="18" charset="2"/>
              </a:rPr>
              <a:t>1662m</a:t>
            </a:r>
            <a:r>
              <a:rPr lang="en-GB" dirty="0"/>
              <a:t>s -- integration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C3D2D51-FE9E-A6DF-148E-77616B592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167" y="5794574"/>
            <a:ext cx="3895725" cy="933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274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535355C7-3534-46D0-2EC9-273B64A76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187" y="1271547"/>
            <a:ext cx="4851411" cy="42189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6286A9-5F34-1B96-D330-C01340CB2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8446" y="877181"/>
            <a:ext cx="3503055" cy="26038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6160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using Vanadium run N11014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974436" y="1976321"/>
            <a:ext cx="1246463" cy="11512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6727972" y="1606989"/>
            <a:ext cx="2492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up to 726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>
            <a:cxnSpLocks/>
          </p:cNvCxnSpPr>
          <p:nvPr/>
        </p:nvCxnSpPr>
        <p:spPr>
          <a:xfrm flipV="1">
            <a:off x="1458853" y="1446947"/>
            <a:ext cx="0" cy="37811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1429421" y="6171971"/>
            <a:ext cx="2618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Ei = 788,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=36.7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1019262" y="792760"/>
            <a:ext cx="3312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800meV..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2D1BA50-98FC-2C71-BB74-F46978E23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980" y="3429000"/>
            <a:ext cx="2925980" cy="2174891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88F3949-ADB8-5C9C-9F6A-DC99B4E4A8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8270" y="5814462"/>
            <a:ext cx="4152629" cy="95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79551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FE3A5A-55AC-795A-E9A3-6D4968B72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593" y="1840712"/>
            <a:ext cx="3204275" cy="2798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03CB135-BC5D-F8C1-527C-52F21DE2923C}"/>
              </a:ext>
            </a:extLst>
          </p:cNvPr>
          <p:cNvSpPr txBox="1"/>
          <p:nvPr/>
        </p:nvSpPr>
        <p:spPr>
          <a:xfrm>
            <a:off x="1019262" y="792760"/>
            <a:ext cx="10810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195meV. Calibration (Tube delays) necessary. Histogram mode, poor energy accuracy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E5A7F3C-8C8D-B22E-ECC0-B2374B4CA32B}"/>
              </a:ext>
            </a:extLst>
          </p:cNvPr>
          <p:cNvCxnSpPr>
            <a:cxnSpLocks/>
          </p:cNvCxnSpPr>
          <p:nvPr/>
        </p:nvCxnSpPr>
        <p:spPr>
          <a:xfrm>
            <a:off x="8882104" y="3299869"/>
            <a:ext cx="907848" cy="79815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257902C-FF66-37F0-4D53-379533B7347A}"/>
              </a:ext>
            </a:extLst>
          </p:cNvPr>
          <p:cNvSpPr txBox="1"/>
          <p:nvPr/>
        </p:nvSpPr>
        <p:spPr>
          <a:xfrm>
            <a:off x="7652638" y="2962504"/>
            <a:ext cx="2431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158 </a:t>
            </a:r>
            <a:r>
              <a:rPr lang="en-GB" dirty="0" err="1"/>
              <a:t>meV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8C3F54-BB06-FA55-56F3-5F30ADD33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0820" y="1405155"/>
            <a:ext cx="4068185" cy="39596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1ECE93-5290-3D71-B98A-41643571F682}"/>
              </a:ext>
            </a:extLst>
          </p:cNvPr>
          <p:cNvSpPr txBox="1"/>
          <p:nvPr/>
        </p:nvSpPr>
        <p:spPr>
          <a:xfrm>
            <a:off x="1056111" y="6146804"/>
            <a:ext cx="2743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When Ei = 195, </a:t>
            </a:r>
            <a:r>
              <a:rPr lang="en-GB" dirty="0" err="1">
                <a:latin typeface="Symbol" panose="05050102010706020507" pitchFamily="18" charset="2"/>
              </a:rPr>
              <a:t>D</a:t>
            </a:r>
            <a:r>
              <a:rPr lang="en-GB" dirty="0" err="1"/>
              <a:t>E</a:t>
            </a:r>
            <a:r>
              <a:rPr lang="en-GB" sz="1600" dirty="0" err="1"/>
              <a:t>i</a:t>
            </a:r>
            <a:r>
              <a:rPr lang="en-GB" dirty="0"/>
              <a:t> = -0.26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E0333F-5C95-30D1-312C-3174790A5C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6326" y="5908507"/>
            <a:ext cx="4215415" cy="9494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5C0D30-7A59-0C87-6F30-86878A4139A1}"/>
              </a:ext>
            </a:extLst>
          </p:cNvPr>
          <p:cNvSpPr txBox="1"/>
          <p:nvPr/>
        </p:nvSpPr>
        <p:spPr>
          <a:xfrm>
            <a:off x="5519556" y="5114573"/>
            <a:ext cx="60971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0"/>
                </a:solidFill>
                <a:effectLst/>
              </a:rPr>
              <a:t>*** Using calculated value : 4.563024378055734 of absolute units correction factor (TGP)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37493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2511</TotalTime>
  <Words>109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Symbol</vt:lpstr>
      <vt:lpstr>Office Theme</vt:lpstr>
      <vt:lpstr>Detector’s vanadium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25</cp:revision>
  <dcterms:created xsi:type="dcterms:W3CDTF">2024-09-11T13:28:27Z</dcterms:created>
  <dcterms:modified xsi:type="dcterms:W3CDTF">2024-09-19T17:17:33Z</dcterms:modified>
</cp:coreProperties>
</file>