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  <p:sldMasterId id="2147483655" r:id="rId4"/>
  </p:sldMasterIdLst>
  <p:notesMasterIdLst>
    <p:notesMasterId r:id="rId6"/>
  </p:notesMasterIdLst>
  <p:sldIdLst>
    <p:sldId id="67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  <a:srgbClr val="333399"/>
    <a:srgbClr val="142CDC"/>
    <a:srgbClr val="99FFCC"/>
    <a:srgbClr val="99FF99"/>
    <a:srgbClr val="666699"/>
    <a:srgbClr val="BDBDE9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047" autoAdjust="0"/>
    <p:restoredTop sz="87538" autoAdjust="0"/>
  </p:normalViewPr>
  <p:slideViewPr>
    <p:cSldViewPr>
      <p:cViewPr>
        <p:scale>
          <a:sx n="110" d="100"/>
          <a:sy n="110" d="100"/>
        </p:scale>
        <p:origin x="-1512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3A07BB6-5879-4823-A54F-A2C10EA61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17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07BB6-5879-4823-A54F-A2C10EA616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botto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to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C20D9-D760-4D5A-8520-024C9EBA2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0609F-5FD2-4CB7-BE35-FA24889C3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B1DD6-550E-4577-8F84-E19BDCB1B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9B6E7-6E35-4F56-81BF-8AE4E351D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1EBFD-F381-4707-99D0-CA64120C8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76D12-AC70-43C1-9AEF-DE830401A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B8DBE-04C3-48F3-BBC3-83292628D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479FC-DB0C-45EB-9D21-D64A67F22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8053F-1369-48BD-8CFC-6DD941C33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93FB2-3F17-4FE5-8B63-8E5587DE2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2356A-7287-44C4-9BCA-86C699DA7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to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326A0-C50A-47C7-A311-702480670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31258-2120-4EE2-9923-515B2EF6D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A8886-6269-42FA-B7A3-896213A5E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B5314-8C61-421F-AA9F-6E761BFDD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62F6D-71B8-435F-B3B1-1B20A41CD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E6F35-FADC-475D-9455-C61A13952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30A9A-C3A1-4FAC-B67F-3CF32F935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0D2A9-E198-4313-876D-7DC70DD48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EA086-5B13-498F-B52D-59472C650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4AFEC-D87E-4839-A12A-D0651866E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050"/>
            <a:ext cx="2057400" cy="5218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19800" cy="5218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6928E-5362-4165-AFCF-DB8769084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botto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9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99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issmallbotto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  <p:sldLayoutId id="2147484428" r:id="rId9"/>
    <p:sldLayoutId id="2147484429" r:id="rId10"/>
    <p:sldLayoutId id="21474844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islargeto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D27E042-D053-4C30-BF66-78F48472B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sissmallto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908050"/>
            <a:ext cx="6275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6521284E-2FD8-4A99-805A-F5E09932C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sislargebotto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3233"/>
            <a:ext cx="5624888" cy="261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8875" y="27080"/>
            <a:ext cx="903649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6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Dynamical susceptibility of iron</a:t>
            </a:r>
            <a:endParaRPr lang="en-GB" sz="2600" b="1" kern="0" baseline="-2500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11426"/>
          <a:stretch/>
        </p:blipFill>
        <p:spPr bwMode="auto">
          <a:xfrm>
            <a:off x="4211960" y="3652588"/>
            <a:ext cx="4771157" cy="206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4614564" y="2932508"/>
            <a:ext cx="1368152" cy="1512168"/>
          </a:xfrm>
          <a:prstGeom prst="line">
            <a:avLst/>
          </a:prstGeom>
          <a:ln w="1651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63036" y="3148532"/>
            <a:ext cx="35693" cy="585344"/>
          </a:xfrm>
          <a:prstGeom prst="line">
            <a:avLst/>
          </a:prstGeom>
          <a:ln w="1651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628252"/>
            <a:ext cx="3672408" cy="60324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GB" sz="1600" b="1" dirty="0" smtClean="0">
                <a:solidFill>
                  <a:srgbClr val="000099"/>
                </a:solidFill>
              </a:rPr>
              <a:t>Motivation: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Interest in own right: classic example of itinerant electron ferromagnet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Test-bed for state of the art calculations of dynamical susceptibility</a:t>
            </a:r>
          </a:p>
          <a:p>
            <a:pPr>
              <a:spcBef>
                <a:spcPts val="500"/>
              </a:spcBef>
            </a:pPr>
            <a:endParaRPr lang="en-GB" sz="1600" dirty="0">
              <a:solidFill>
                <a:srgbClr val="000099"/>
              </a:solidFill>
            </a:endParaRPr>
          </a:p>
          <a:p>
            <a:pPr>
              <a:spcBef>
                <a:spcPts val="500"/>
              </a:spcBef>
            </a:pPr>
            <a:r>
              <a:rPr lang="en-GB" sz="1600" b="1" dirty="0" smtClean="0">
                <a:solidFill>
                  <a:srgbClr val="000099"/>
                </a:solidFill>
              </a:rPr>
              <a:t>Experiment and theory:</a:t>
            </a:r>
          </a:p>
          <a:p>
            <a:pPr>
              <a:spcBef>
                <a:spcPts val="500"/>
              </a:spcBef>
            </a:pPr>
            <a:r>
              <a:rPr lang="en-GB" sz="1600" dirty="0" smtClean="0">
                <a:solidFill>
                  <a:srgbClr val="000099"/>
                </a:solidFill>
              </a:rPr>
              <a:t>Full mapping of the four-dimensional S(</a:t>
            </a:r>
            <a:r>
              <a:rPr lang="en-GB" sz="1600" b="1" dirty="0" smtClean="0">
                <a:solidFill>
                  <a:srgbClr val="000099"/>
                </a:solidFill>
              </a:rPr>
              <a:t>Q</a:t>
            </a:r>
            <a:r>
              <a:rPr lang="en-GB" sz="1600" dirty="0" smtClean="0">
                <a:solidFill>
                  <a:srgbClr val="000099"/>
                </a:solidFill>
              </a:rPr>
              <a:t>,</a:t>
            </a:r>
            <a:r>
              <a:rPr lang="en-GB" sz="1600" dirty="0" smtClean="0">
                <a:solidFill>
                  <a:srgbClr val="000099"/>
                </a:solidFill>
                <a:sym typeface="Symbol"/>
              </a:rPr>
              <a:t></a:t>
            </a:r>
            <a:r>
              <a:rPr lang="en-GB" sz="1600" dirty="0" smtClean="0">
                <a:solidFill>
                  <a:srgbClr val="000099"/>
                </a:solidFill>
              </a:rPr>
              <a:t>)</a:t>
            </a:r>
            <a:endParaRPr lang="en-GB" sz="1600" b="1" dirty="0" smtClean="0">
              <a:solidFill>
                <a:srgbClr val="000099"/>
              </a:solidFill>
            </a:endParaRPr>
          </a:p>
          <a:p>
            <a:pPr>
              <a:spcBef>
                <a:spcPts val="500"/>
              </a:spcBef>
            </a:pPr>
            <a:r>
              <a:rPr lang="en-GB" sz="1600" dirty="0" smtClean="0">
                <a:solidFill>
                  <a:srgbClr val="000099"/>
                </a:solidFill>
              </a:rPr>
              <a:t>Time-dependent DFT (Martin Lueders)</a:t>
            </a:r>
          </a:p>
          <a:p>
            <a:pPr>
              <a:spcBef>
                <a:spcPts val="500"/>
              </a:spcBef>
            </a:pPr>
            <a:endParaRPr lang="en-GB" sz="1600" dirty="0" smtClean="0">
              <a:solidFill>
                <a:srgbClr val="000099"/>
              </a:solidFill>
            </a:endParaRPr>
          </a:p>
          <a:p>
            <a:pPr>
              <a:spcBef>
                <a:spcPts val="500"/>
              </a:spcBef>
            </a:pPr>
            <a:r>
              <a:rPr lang="en-GB" sz="1600" b="1" dirty="0" smtClean="0">
                <a:solidFill>
                  <a:srgbClr val="000099"/>
                </a:solidFill>
              </a:rPr>
              <a:t>Results so far: </a:t>
            </a:r>
            <a:r>
              <a:rPr lang="en-GB" sz="1400" i="1" dirty="0" smtClean="0"/>
              <a:t>(work in progress)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Good agreement at low energies along GN and GP to 200meV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BUT well defined magnons along GH, in contrast to calculations</a:t>
            </a:r>
          </a:p>
          <a:p>
            <a:pPr>
              <a:spcBef>
                <a:spcPts val="500"/>
              </a:spcBef>
            </a:pPr>
            <a:endParaRPr lang="en-GB" sz="1600" dirty="0" smtClean="0">
              <a:solidFill>
                <a:srgbClr val="000099"/>
              </a:solidFill>
            </a:endParaRPr>
          </a:p>
          <a:p>
            <a:pPr>
              <a:spcBef>
                <a:spcPts val="500"/>
              </a:spcBef>
            </a:pPr>
            <a:r>
              <a:rPr lang="en-GB" sz="1600" dirty="0" smtClean="0">
                <a:solidFill>
                  <a:srgbClr val="000099"/>
                </a:solidFill>
              </a:rPr>
              <a:t>Is TD-DFT alone? What do other computational techniques give?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51528" y="761119"/>
            <a:ext cx="2996907" cy="21195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577969" y="4444676"/>
            <a:ext cx="4312325" cy="10575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952989"/>
      </p:ext>
    </p:extLst>
  </p:cSld>
  <p:clrMapOvr>
    <a:masterClrMapping/>
  </p:clrMapOvr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SIS Large Top Banner">
  <a:themeElements>
    <a:clrScheme name="ISIS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SIS Small Top Banner">
  <a:themeElements>
    <a:clrScheme name="ISIS Small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SIS Large Bottom Banner">
  <a:themeElements>
    <a:clrScheme name="ISIS Large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Bottom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27202</TotalTime>
  <Words>89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ISIS Small Bottom Banner</vt:lpstr>
      <vt:lpstr>ISIS Large Top Banner</vt:lpstr>
      <vt:lpstr>ISIS Small Top Banner</vt:lpstr>
      <vt:lpstr>ISIS Large Bottom Banner</vt:lpstr>
      <vt:lpstr>PowerPoint Presentation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Perring, Toby (STFC,RAL,ISIS)</dc:creator>
  <cp:lastModifiedBy>Buts, Alex (STFC,RAL,ISIS)</cp:lastModifiedBy>
  <cp:revision>655</cp:revision>
  <dcterms:created xsi:type="dcterms:W3CDTF">2007-08-10T08:53:48Z</dcterms:created>
  <dcterms:modified xsi:type="dcterms:W3CDTF">2017-08-07T09:01:22Z</dcterms:modified>
</cp:coreProperties>
</file>