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125" d="100"/>
          <a:sy n="125" d="100"/>
        </p:scale>
        <p:origin x="-654" y="34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4526-D561-41AA-952F-4B4451167233}" type="datetimeFigureOut">
              <a:rPr lang="en-GB" smtClean="0"/>
              <a:t>27/07/2015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52B8A-99A0-4F01-A0DA-09D3656897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08006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4526-D561-41AA-952F-4B4451167233}" type="datetimeFigureOut">
              <a:rPr lang="en-GB" smtClean="0"/>
              <a:t>27/07/2015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52B8A-99A0-4F01-A0DA-09D3656897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56120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4526-D561-41AA-952F-4B4451167233}" type="datetimeFigureOut">
              <a:rPr lang="en-GB" smtClean="0"/>
              <a:t>27/07/2015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52B8A-99A0-4F01-A0DA-09D3656897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6662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4526-D561-41AA-952F-4B4451167233}" type="datetimeFigureOut">
              <a:rPr lang="en-GB" smtClean="0"/>
              <a:t>27/07/2015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52B8A-99A0-4F01-A0DA-09D3656897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6052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4526-D561-41AA-952F-4B4451167233}" type="datetimeFigureOut">
              <a:rPr lang="en-GB" smtClean="0"/>
              <a:t>27/07/2015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52B8A-99A0-4F01-A0DA-09D3656897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8986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4526-D561-41AA-952F-4B4451167233}" type="datetimeFigureOut">
              <a:rPr lang="en-GB" smtClean="0"/>
              <a:t>27/07/2015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52B8A-99A0-4F01-A0DA-09D3656897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293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4526-D561-41AA-952F-4B4451167233}" type="datetimeFigureOut">
              <a:rPr lang="en-GB" smtClean="0"/>
              <a:t>27/07/2015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52B8A-99A0-4F01-A0DA-09D3656897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2474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4526-D561-41AA-952F-4B4451167233}" type="datetimeFigureOut">
              <a:rPr lang="en-GB" smtClean="0"/>
              <a:t>27/07/2015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52B8A-99A0-4F01-A0DA-09D3656897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2973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4526-D561-41AA-952F-4B4451167233}" type="datetimeFigureOut">
              <a:rPr lang="en-GB" smtClean="0"/>
              <a:t>27/07/2015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52B8A-99A0-4F01-A0DA-09D3656897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417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4526-D561-41AA-952F-4B4451167233}" type="datetimeFigureOut">
              <a:rPr lang="en-GB" smtClean="0"/>
              <a:t>27/07/2015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52B8A-99A0-4F01-A0DA-09D3656897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618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B24526-D561-41AA-952F-4B4451167233}" type="datetimeFigureOut">
              <a:rPr lang="en-GB" smtClean="0"/>
              <a:t>27/07/2015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552B8A-99A0-4F01-A0DA-09D3656897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015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B24526-D561-41AA-952F-4B4451167233}" type="datetimeFigureOut">
              <a:rPr lang="en-GB" smtClean="0"/>
              <a:t>27/07/2015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552B8A-99A0-4F01-A0DA-09D3656897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44626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emf"/><Relationship Id="rId4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1560" y="332657"/>
            <a:ext cx="7772400" cy="1152128"/>
          </a:xfrm>
        </p:spPr>
        <p:txBody>
          <a:bodyPr>
            <a:normAutofit/>
          </a:bodyPr>
          <a:lstStyle/>
          <a:p>
            <a:r>
              <a:rPr lang="en-GB" sz="2800" dirty="0" smtClean="0"/>
              <a:t>Spin wave excitations in Fe on the basis of band theory</a:t>
            </a:r>
            <a:endParaRPr lang="en-GB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0647" y="1844824"/>
            <a:ext cx="2952328" cy="4231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179512" y="6141204"/>
            <a:ext cx="4572000" cy="43088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100" dirty="0" smtClean="0">
                <a:effectLst/>
              </a:rPr>
              <a:t>Blackman, J. A., Morgan, T. &amp; Cooke, J. F. Prediction of High-Energy Spin-Wave Excitation in Iron. </a:t>
            </a:r>
            <a:r>
              <a:rPr lang="en-GB" sz="1100" i="1" dirty="0" smtClean="0">
                <a:effectLst/>
              </a:rPr>
              <a:t>Phys. Rev. Lett.</a:t>
            </a:r>
            <a:r>
              <a:rPr lang="en-GB" sz="1100" dirty="0" smtClean="0">
                <a:effectLst/>
              </a:rPr>
              <a:t> </a:t>
            </a:r>
            <a:r>
              <a:rPr lang="en-GB" sz="1100" b="1" dirty="0" smtClean="0">
                <a:effectLst/>
              </a:rPr>
              <a:t>55,</a:t>
            </a:r>
            <a:r>
              <a:rPr lang="en-GB" sz="1100" dirty="0" smtClean="0">
                <a:effectLst/>
              </a:rPr>
              <a:t> 2814–2817 (1985).</a:t>
            </a:r>
            <a:endParaRPr lang="en-GB" sz="1100" dirty="0">
              <a:effectLst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78" y="1844824"/>
            <a:ext cx="2593622" cy="408688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567250" y="1379993"/>
            <a:ext cx="903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Theory:</a:t>
            </a:r>
            <a:endParaRPr lang="en-GB" dirty="0"/>
          </a:p>
        </p:txBody>
      </p:sp>
      <p:sp>
        <p:nvSpPr>
          <p:cNvPr id="8" name="Rectangle 7"/>
          <p:cNvSpPr/>
          <p:nvPr/>
        </p:nvSpPr>
        <p:spPr>
          <a:xfrm>
            <a:off x="5183560" y="6141204"/>
            <a:ext cx="3816424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100" dirty="0" err="1" smtClean="0">
                <a:effectLst/>
              </a:rPr>
              <a:t>Mook</a:t>
            </a:r>
            <a:r>
              <a:rPr lang="en-GB" sz="1100" dirty="0" smtClean="0">
                <a:effectLst/>
              </a:rPr>
              <a:t>, H. A. &amp; </a:t>
            </a:r>
            <a:r>
              <a:rPr lang="en-GB" sz="1100" dirty="0" err="1" smtClean="0">
                <a:effectLst/>
              </a:rPr>
              <a:t>Nicklow</a:t>
            </a:r>
            <a:r>
              <a:rPr lang="en-GB" sz="1100" dirty="0" smtClean="0">
                <a:effectLst/>
              </a:rPr>
              <a:t>, R. M. Neutron Scattering Investigation of the Magnetic Excitations in Iron. </a:t>
            </a:r>
            <a:r>
              <a:rPr lang="en-GB" sz="1100" i="1" dirty="0" smtClean="0">
                <a:effectLst/>
              </a:rPr>
              <a:t>Phys. Rev. B</a:t>
            </a:r>
            <a:r>
              <a:rPr lang="en-GB" sz="1100" dirty="0" smtClean="0">
                <a:effectLst/>
              </a:rPr>
              <a:t> </a:t>
            </a:r>
            <a:r>
              <a:rPr lang="en-GB" sz="1100" b="1" dirty="0" smtClean="0">
                <a:effectLst/>
              </a:rPr>
              <a:t>7,</a:t>
            </a:r>
            <a:r>
              <a:rPr lang="en-GB" sz="1100" dirty="0" smtClean="0">
                <a:effectLst/>
              </a:rPr>
              <a:t> 336–342 (1973).</a:t>
            </a:r>
            <a:endParaRPr lang="en-GB" sz="1100" dirty="0">
              <a:effectLst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406749" y="1412776"/>
            <a:ext cx="13254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Experiment:</a:t>
            </a:r>
            <a:endParaRPr lang="en-GB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4088" y="1759795"/>
            <a:ext cx="3024336" cy="3901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331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6130"/>
          </a:xfrm>
        </p:spPr>
        <p:txBody>
          <a:bodyPr>
            <a:normAutofit/>
          </a:bodyPr>
          <a:lstStyle/>
          <a:p>
            <a:r>
              <a:rPr lang="en-GB" sz="3200" dirty="0" smtClean="0"/>
              <a:t>DFT and recent MFT calculations</a:t>
            </a:r>
            <a:endParaRPr lang="en-GB" sz="3200" dirty="0"/>
          </a:p>
        </p:txBody>
      </p:sp>
      <p:sp>
        <p:nvSpPr>
          <p:cNvPr id="4" name="Rectangle 3"/>
          <p:cNvSpPr/>
          <p:nvPr/>
        </p:nvSpPr>
        <p:spPr>
          <a:xfrm>
            <a:off x="755576" y="5661248"/>
            <a:ext cx="4572000" cy="600164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1100" dirty="0" err="1" smtClean="0">
                <a:effectLst/>
              </a:rPr>
              <a:t>Buczek</a:t>
            </a:r>
            <a:r>
              <a:rPr lang="en-GB" sz="1100" dirty="0" smtClean="0">
                <a:effectLst/>
              </a:rPr>
              <a:t>, P., Ernst, A. &amp; </a:t>
            </a:r>
            <a:r>
              <a:rPr lang="en-GB" sz="1100" dirty="0" err="1" smtClean="0">
                <a:effectLst/>
              </a:rPr>
              <a:t>Sandratskii</a:t>
            </a:r>
            <a:r>
              <a:rPr lang="en-GB" sz="1100" dirty="0" smtClean="0">
                <a:effectLst/>
              </a:rPr>
              <a:t>, L. M. Different dimensionality trends in the Landau damping of </a:t>
            </a:r>
            <a:r>
              <a:rPr lang="en-GB" sz="1100" dirty="0" err="1" smtClean="0">
                <a:effectLst/>
              </a:rPr>
              <a:t>magnons</a:t>
            </a:r>
            <a:r>
              <a:rPr lang="en-GB" sz="1100" dirty="0" smtClean="0">
                <a:effectLst/>
              </a:rPr>
              <a:t> in  iron, cobalt, and nickel: Time-dependent density functional study. </a:t>
            </a:r>
            <a:r>
              <a:rPr lang="en-GB" sz="1100" i="1" dirty="0" smtClean="0">
                <a:effectLst/>
              </a:rPr>
              <a:t>Phys. Rev. B</a:t>
            </a:r>
            <a:r>
              <a:rPr lang="en-GB" sz="1100" dirty="0" smtClean="0">
                <a:effectLst/>
              </a:rPr>
              <a:t> </a:t>
            </a:r>
            <a:r>
              <a:rPr lang="en-GB" sz="1100" b="1" dirty="0" smtClean="0">
                <a:effectLst/>
              </a:rPr>
              <a:t>84,</a:t>
            </a:r>
            <a:r>
              <a:rPr lang="en-GB" sz="1100" dirty="0" smtClean="0">
                <a:effectLst/>
              </a:rPr>
              <a:t> (2011).</a:t>
            </a:r>
            <a:endParaRPr lang="en-GB" sz="1100" dirty="0">
              <a:effectLst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2060849"/>
            <a:ext cx="5472608" cy="315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5833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800" dirty="0" smtClean="0"/>
              <a:t>Comprehensive neutron scatterings studies using MAPS spectrometer and data analysis using Horace</a:t>
            </a:r>
            <a:endParaRPr lang="en-GB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399192" y="1988840"/>
            <a:ext cx="398006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Full picture of spin waves dispersion</a:t>
            </a:r>
          </a:p>
          <a:p>
            <a:r>
              <a:rPr lang="en-GB" dirty="0" smtClean="0"/>
              <a:t>from combining energy scans at incident</a:t>
            </a:r>
          </a:p>
          <a:p>
            <a:r>
              <a:rPr lang="en-GB" dirty="0" smtClean="0"/>
              <a:t>energies of 0.2, 0.4, 0.8 and 1.4Ev.</a:t>
            </a:r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399192" y="3958897"/>
            <a:ext cx="2720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Fixed magnetic form-factor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399192" y="4528427"/>
            <a:ext cx="351185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Cutting and fitting with background</a:t>
            </a:r>
          </a:p>
          <a:p>
            <a:r>
              <a:rPr lang="en-GB" dirty="0" smtClean="0"/>
              <a:t>to partially suppress instrument</a:t>
            </a:r>
          </a:p>
          <a:p>
            <a:r>
              <a:rPr lang="en-GB" dirty="0" smtClean="0"/>
              <a:t>resolution effects.</a:t>
            </a:r>
            <a:endParaRPr lang="en-GB" dirty="0"/>
          </a:p>
        </p:txBody>
      </p:sp>
      <p:sp>
        <p:nvSpPr>
          <p:cNvPr id="7" name="TextBox 6"/>
          <p:cNvSpPr txBox="1"/>
          <p:nvPr/>
        </p:nvSpPr>
        <p:spPr>
          <a:xfrm>
            <a:off x="399192" y="5651956"/>
            <a:ext cx="39563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>
                <a:solidFill>
                  <a:srgbClr val="FF0000"/>
                </a:solidFill>
              </a:rPr>
              <a:t>Simulation &amp; resolution effects removal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9192" y="3112368"/>
            <a:ext cx="4348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Crystal realignment to Bragg peaks to adjust </a:t>
            </a:r>
          </a:p>
          <a:p>
            <a:r>
              <a:rPr lang="en-GB" dirty="0" smtClean="0"/>
              <a:t>lattice parameters and crystal orientation</a:t>
            </a:r>
            <a:endParaRPr lang="en-GB" dirty="0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4008" y="1491555"/>
            <a:ext cx="3951932" cy="53040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9575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0894" y="4653136"/>
            <a:ext cx="2103554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22114"/>
          </a:xfrm>
        </p:spPr>
        <p:txBody>
          <a:bodyPr>
            <a:noAutofit/>
          </a:bodyPr>
          <a:lstStyle/>
          <a:p>
            <a:r>
              <a:rPr lang="en-GB" sz="2800" dirty="0" smtClean="0"/>
              <a:t>DFT&amp;MFT&amp;BT-consistent SW cap in &lt;1/2,1/2,0&gt;</a:t>
            </a:r>
            <a:endParaRPr lang="en-GB" sz="2800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375" y="980728"/>
            <a:ext cx="4127081" cy="37692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5906" y="980728"/>
            <a:ext cx="3096344" cy="23222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718" y="4653136"/>
            <a:ext cx="2103554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9872" y="4653136"/>
            <a:ext cx="2103554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13" name="Straight Connector 12"/>
          <p:cNvCxnSpPr/>
          <p:nvPr/>
        </p:nvCxnSpPr>
        <p:spPr>
          <a:xfrm>
            <a:off x="3687902" y="5313908"/>
            <a:ext cx="449487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rot="5400000">
            <a:off x="3387198" y="5733291"/>
            <a:ext cx="16325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rot="5400000">
            <a:off x="3736448" y="5733291"/>
            <a:ext cx="16325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>
            <a:off x="4895174" y="5733291"/>
            <a:ext cx="16325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rot="5400000">
            <a:off x="5242514" y="5733291"/>
            <a:ext cx="16325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rot="5400000">
            <a:off x="6466650" y="5733291"/>
            <a:ext cx="16325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5400000">
            <a:off x="6799132" y="5733291"/>
            <a:ext cx="163250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3879179" y="428380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E=200-250</a:t>
            </a:r>
            <a:endParaRPr lang="en-GB" dirty="0"/>
          </a:p>
        </p:txBody>
      </p:sp>
      <p:sp>
        <p:nvSpPr>
          <p:cNvPr id="16" name="TextBox 15"/>
          <p:cNvSpPr txBox="1"/>
          <p:nvPr/>
        </p:nvSpPr>
        <p:spPr>
          <a:xfrm>
            <a:off x="5403284" y="4293096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E=250-300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6876256" y="4283804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E=300-350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0101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3100" dirty="0" smtClean="0"/>
              <a:t>No evidence of gap at 100-200mEv (Stoner continuum damping) at least in &lt;1,1,1&gt; direction</a:t>
            </a:r>
            <a:endParaRPr lang="en-GB" dirty="0"/>
          </a:p>
        </p:txBody>
      </p:sp>
      <p:pic>
        <p:nvPicPr>
          <p:cNvPr id="4" name="Picture 8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160" y="2997192"/>
            <a:ext cx="2880000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60" y="2925184"/>
            <a:ext cx="2880000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9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8464" y="2925184"/>
            <a:ext cx="2880000" cy="216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1400961" y="1691516"/>
            <a:ext cx="45391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Bragg 200, Directions [100] (</a:t>
            </a:r>
            <a:r>
              <a:rPr lang="en-GB" dirty="0" smtClean="0">
                <a:latin typeface="Symbol" panose="05050102010706020507" pitchFamily="18" charset="2"/>
              </a:rPr>
              <a:t>G</a:t>
            </a:r>
            <a:r>
              <a:rPr lang="en-GB" dirty="0" smtClean="0"/>
              <a:t>H), </a:t>
            </a:r>
            <a:r>
              <a:rPr lang="en-GB" dirty="0" err="1" smtClean="0"/>
              <a:t>dE</a:t>
            </a:r>
            <a:r>
              <a:rPr lang="en-GB" dirty="0" smtClean="0"/>
              <a:t>=5, </a:t>
            </a:r>
            <a:r>
              <a:rPr lang="en-GB" dirty="0" err="1" smtClean="0"/>
              <a:t>dK</a:t>
            </a:r>
            <a:r>
              <a:rPr lang="en-GB" dirty="0" smtClean="0"/>
              <a:t>=0.1</a:t>
            </a:r>
            <a:endParaRPr lang="en-GB" dirty="0"/>
          </a:p>
        </p:txBody>
      </p:sp>
      <p:sp>
        <p:nvSpPr>
          <p:cNvPr id="9" name="TextBox 8"/>
          <p:cNvSpPr txBox="1"/>
          <p:nvPr/>
        </p:nvSpPr>
        <p:spPr>
          <a:xfrm>
            <a:off x="3632639" y="2485881"/>
            <a:ext cx="18790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 smtClean="0"/>
              <a:t>Fitted dispersion </a:t>
            </a:r>
          </a:p>
          <a:p>
            <a:r>
              <a:rPr lang="en-GB" i="1" dirty="0" smtClean="0"/>
              <a:t>|D|=</a:t>
            </a:r>
            <a:r>
              <a:rPr lang="en-GB" dirty="0" smtClean="0"/>
              <a:t>230 [</a:t>
            </a:r>
            <a:r>
              <a:rPr lang="en-GB" sz="1400" dirty="0" err="1" smtClean="0"/>
              <a:t>meV</a:t>
            </a:r>
            <a:r>
              <a:rPr lang="en-GB" sz="1400" dirty="0" smtClean="0"/>
              <a:t>*</a:t>
            </a:r>
            <a:r>
              <a:rPr lang="en-GB" sz="1400" dirty="0" smtClean="0">
                <a:latin typeface="Symbol" panose="05050102010706020507" pitchFamily="18" charset="2"/>
              </a:rPr>
              <a:t>A</a:t>
            </a:r>
            <a:r>
              <a:rPr lang="en-GB" sz="1400" baseline="30000" dirty="0" smtClean="0">
                <a:latin typeface="Symbol" panose="05050102010706020507" pitchFamily="18" charset="2"/>
              </a:rPr>
              <a:t>-2</a:t>
            </a:r>
            <a:r>
              <a:rPr lang="en-GB" dirty="0" smtClean="0"/>
              <a:t>]</a:t>
            </a:r>
            <a:endParaRPr lang="en-GB" dirty="0"/>
          </a:p>
        </p:txBody>
      </p:sp>
      <p:sp>
        <p:nvSpPr>
          <p:cNvPr id="10" name="TextBox 9"/>
          <p:cNvSpPr txBox="1"/>
          <p:nvPr/>
        </p:nvSpPr>
        <p:spPr>
          <a:xfrm>
            <a:off x="6139760" y="2482844"/>
            <a:ext cx="25837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Intensity along dispersion</a:t>
            </a:r>
          </a:p>
          <a:p>
            <a:pPr algn="ctr"/>
            <a:r>
              <a:rPr lang="en-GB" dirty="0" smtClean="0"/>
              <a:t>curve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2755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2400" dirty="0" smtClean="0"/>
              <a:t>Some evidence of narrow hole in &lt;1,0,0&gt; direction (DFT-predicted)?</a:t>
            </a:r>
            <a:endParaRPr lang="en-GB" sz="2400" dirty="0"/>
          </a:p>
        </p:txBody>
      </p:sp>
      <p:pic>
        <p:nvPicPr>
          <p:cNvPr id="4" name="Picture 11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133176"/>
            <a:ext cx="3443277" cy="28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0248" y="2132856"/>
            <a:ext cx="2752000" cy="288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4740248" y="3191775"/>
            <a:ext cx="1631952" cy="3239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3450648" y="3191775"/>
            <a:ext cx="1289600" cy="3239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411760" y="3191775"/>
            <a:ext cx="2328488" cy="102931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4740248" y="3191775"/>
            <a:ext cx="1291275" cy="91423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13207" y="2821578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Gap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1547664" y="5157192"/>
            <a:ext cx="22823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Magnetic FF corrected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333904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GB" sz="2800" dirty="0" smtClean="0"/>
              <a:t>More evidence of narrow hole in &lt;1,0,0&gt; direction (DFT-predicted) from spherical cut.</a:t>
            </a:r>
            <a:endParaRPr lang="en-GB" sz="2800" dirty="0"/>
          </a:p>
        </p:txBody>
      </p:sp>
      <p:pic>
        <p:nvPicPr>
          <p:cNvPr id="4" name="Picture 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5444" y="3788840"/>
            <a:ext cx="2401432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6992" y="1700608"/>
            <a:ext cx="2401432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087" y="2147514"/>
            <a:ext cx="2616905" cy="36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Rectangle 6"/>
          <p:cNvSpPr/>
          <p:nvPr/>
        </p:nvSpPr>
        <p:spPr>
          <a:xfrm>
            <a:off x="1412776" y="4206030"/>
            <a:ext cx="792088" cy="1384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/>
          <p:cNvSpPr/>
          <p:nvPr/>
        </p:nvSpPr>
        <p:spPr>
          <a:xfrm>
            <a:off x="1772816" y="3552811"/>
            <a:ext cx="720080" cy="13842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2461378" y="2600608"/>
            <a:ext cx="1197300" cy="97760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231116" y="4324082"/>
            <a:ext cx="1427562" cy="1128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2888840"/>
            <a:ext cx="2401432" cy="1800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99166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270</Words>
  <Application>Microsoft Office PowerPoint</Application>
  <PresentationFormat>On-screen Show (4:3)</PresentationFormat>
  <Paragraphs>32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Spin wave excitations in Fe on the basis of band theory</vt:lpstr>
      <vt:lpstr>DFT and recent MFT calculations</vt:lpstr>
      <vt:lpstr>Comprehensive neutron scatterings studies using MAPS spectrometer and data analysis using Horace</vt:lpstr>
      <vt:lpstr>DFT&amp;MFT&amp;BT-consistent SW cap in &lt;1/2,1/2,0&gt;</vt:lpstr>
      <vt:lpstr>No evidence of gap at 100-200mEv (Stoner continuum damping) at least in &lt;1,1,1&gt; direction</vt:lpstr>
      <vt:lpstr>Some evidence of narrow hole in &lt;1,0,0&gt; direction (DFT-predicted)?</vt:lpstr>
      <vt:lpstr>More evidence of narrow hole in &lt;1,0,0&gt; direction (DFT-predicted) from spherical cut.</vt:lpstr>
    </vt:vector>
  </TitlesOfParts>
  <Company>STFC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Buts, Alex (STFC,RAL,ISIS)</dc:creator>
  <cp:lastModifiedBy>Buts, Alex (STFC,RAL,ISIS)</cp:lastModifiedBy>
  <cp:revision>45</cp:revision>
  <dcterms:created xsi:type="dcterms:W3CDTF">2015-07-24T10:00:56Z</dcterms:created>
  <dcterms:modified xsi:type="dcterms:W3CDTF">2015-07-27T09:37:10Z</dcterms:modified>
</cp:coreProperties>
</file>