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174" y="58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3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94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03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10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87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23/12/2014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11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23/12/2014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21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23/12/2014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37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23/12/2014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67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23/12/2014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7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23/12/2014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59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F0B6B-0F34-4B60-AA46-B717113E1AE3}" type="datetimeFigureOut">
              <a:rPr lang="en-GB" smtClean="0"/>
              <a:t>23/12/2014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31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12.png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image" Target="../media/image27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12" Type="http://schemas.openxmlformats.org/officeDocument/2006/relationships/image" Target="../media/image26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11" Type="http://schemas.openxmlformats.org/officeDocument/2006/relationships/image" Target="../media/image25.emf"/><Relationship Id="rId5" Type="http://schemas.openxmlformats.org/officeDocument/2006/relationships/image" Target="../media/image19.emf"/><Relationship Id="rId10" Type="http://schemas.openxmlformats.org/officeDocument/2006/relationships/image" Target="../media/image24.emf"/><Relationship Id="rId4" Type="http://schemas.openxmlformats.org/officeDocument/2006/relationships/image" Target="../media/image18.emf"/><Relationship Id="rId9" Type="http://schemas.openxmlformats.org/officeDocument/2006/relationships/image" Target="../media/image23.png"/><Relationship Id="rId14" Type="http://schemas.openxmlformats.org/officeDocument/2006/relationships/image" Target="../media/image2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09" y="251520"/>
            <a:ext cx="5238214" cy="85840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96" y="5150693"/>
            <a:ext cx="5286375" cy="27336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1124744" y="6948264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24744" y="6732240"/>
            <a:ext cx="4824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75015" y="624881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270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907063" y="643491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255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548680" y="7884368"/>
            <a:ext cx="5894107" cy="951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916832" y="7236296"/>
            <a:ext cx="3888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95912" y="6915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75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08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8" y="652410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856" y="724418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04" y="724418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69775" y="467544"/>
            <a:ext cx="4766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Bragg 110, Directions [100] (</a:t>
            </a:r>
            <a:r>
              <a:rPr lang="en-GB" dirty="0" smtClean="0">
                <a:latin typeface="Symbol" panose="05050102010706020507" pitchFamily="18" charset="2"/>
              </a:rPr>
              <a:t>G</a:t>
            </a:r>
            <a:r>
              <a:rPr lang="en-GB" dirty="0" smtClean="0"/>
              <a:t>H), </a:t>
            </a:r>
            <a:r>
              <a:rPr lang="en-GB" dirty="0" err="1" smtClean="0"/>
              <a:t>dE</a:t>
            </a:r>
            <a:r>
              <a:rPr lang="en-GB" dirty="0" smtClean="0"/>
              <a:t>=2.5, </a:t>
            </a:r>
            <a:r>
              <a:rPr lang="en-GB" dirty="0" err="1" smtClean="0"/>
              <a:t>dK</a:t>
            </a:r>
            <a:r>
              <a:rPr lang="en-GB" dirty="0" smtClean="0"/>
              <a:t>=0.1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653136" y="755576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|D|=</a:t>
            </a:r>
            <a:r>
              <a:rPr lang="en-GB" dirty="0" smtClean="0"/>
              <a:t>198 [</a:t>
            </a:r>
            <a:r>
              <a:rPr lang="en-GB" sz="1400" dirty="0" err="1" smtClean="0"/>
              <a:t>meV</a:t>
            </a:r>
            <a:r>
              <a:rPr lang="en-GB" sz="1400" dirty="0" smtClean="0"/>
              <a:t>*</a:t>
            </a:r>
            <a:r>
              <a:rPr lang="en-GB" sz="1400" dirty="0" smtClean="0">
                <a:latin typeface="Symbol" panose="05050102010706020507" pitchFamily="18" charset="2"/>
              </a:rPr>
              <a:t>A</a:t>
            </a:r>
            <a:r>
              <a:rPr lang="en-GB" sz="1400" baseline="30000" dirty="0" smtClean="0">
                <a:latin typeface="Symbol" panose="05050102010706020507" pitchFamily="18" charset="2"/>
              </a:rPr>
              <a:t>-2</a:t>
            </a:r>
            <a:r>
              <a:rPr lang="en-GB" dirty="0" smtClean="0"/>
              <a:t>]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60648" y="2515126"/>
            <a:ext cx="492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Bragg 1(-1)0, Directions [100] (</a:t>
            </a:r>
            <a:r>
              <a:rPr lang="en-GB" dirty="0" smtClean="0">
                <a:latin typeface="Symbol" panose="05050102010706020507" pitchFamily="18" charset="2"/>
              </a:rPr>
              <a:t>G</a:t>
            </a:r>
            <a:r>
              <a:rPr lang="en-GB" dirty="0" smtClean="0"/>
              <a:t>H), </a:t>
            </a:r>
            <a:r>
              <a:rPr lang="en-GB" dirty="0" err="1" smtClean="0"/>
              <a:t>dE</a:t>
            </a:r>
            <a:r>
              <a:rPr lang="en-GB" dirty="0" smtClean="0"/>
              <a:t>=2.5, </a:t>
            </a:r>
            <a:r>
              <a:rPr lang="en-GB" dirty="0" err="1" smtClean="0"/>
              <a:t>dK</a:t>
            </a:r>
            <a:r>
              <a:rPr lang="en-GB" dirty="0" smtClean="0"/>
              <a:t>=0.1</a:t>
            </a:r>
            <a:endParaRPr lang="en-GB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856" y="2812650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04" y="2884658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8" y="2884658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725144" y="2915816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|D|=</a:t>
            </a:r>
            <a:r>
              <a:rPr lang="en-GB" dirty="0" smtClean="0"/>
              <a:t>207 [</a:t>
            </a:r>
            <a:r>
              <a:rPr lang="en-GB" sz="1400" dirty="0" err="1" smtClean="0"/>
              <a:t>meV</a:t>
            </a:r>
            <a:r>
              <a:rPr lang="en-GB" sz="1400" dirty="0" smtClean="0"/>
              <a:t>*</a:t>
            </a:r>
            <a:r>
              <a:rPr lang="en-GB" sz="1400" dirty="0" smtClean="0">
                <a:latin typeface="Symbol" panose="05050102010706020507" pitchFamily="18" charset="2"/>
              </a:rPr>
              <a:t>A</a:t>
            </a:r>
            <a:r>
              <a:rPr lang="en-GB" sz="1400" baseline="30000" dirty="0" smtClean="0">
                <a:latin typeface="Symbol" panose="05050102010706020507" pitchFamily="18" charset="2"/>
              </a:rPr>
              <a:t>-2</a:t>
            </a:r>
            <a:r>
              <a:rPr lang="en-GB" dirty="0" smtClean="0"/>
              <a:t>]</a:t>
            </a:r>
            <a:endParaRPr lang="en-GB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8" y="5044898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04" y="5044898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4" y="7020472"/>
            <a:ext cx="2152048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0648" y="6722948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dE</a:t>
            </a:r>
            <a:r>
              <a:rPr lang="en-GB" dirty="0" smtClean="0"/>
              <a:t>=70-75, &lt;±1,x,y&gt; </a:t>
            </a:r>
            <a:r>
              <a:rPr lang="en-GB" dirty="0" err="1" smtClean="0"/>
              <a:t>dK</a:t>
            </a:r>
            <a:r>
              <a:rPr lang="en-GB" dirty="0" smtClean="0"/>
              <a:t>=0.2</a:t>
            </a:r>
            <a:endParaRPr lang="en-GB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181" y="6804248"/>
            <a:ext cx="1939195" cy="180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082445" y="98210"/>
                <a:ext cx="2616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Ei = 200;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/>
                      </a:rPr>
                      <m:t>  </m:t>
                    </m:r>
                    <m:r>
                      <a:rPr lang="en-GB" b="0" i="1" smtClean="0">
                        <a:latin typeface="Cambria Math"/>
                      </a:rPr>
                      <m:t>𝐸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  <m:r>
                      <a:rPr lang="en-GB" b="0" i="1" smtClean="0">
                        <a:latin typeface="Cambria Math"/>
                      </a:rPr>
                      <m:t>𝐷</m:t>
                    </m:r>
                    <m:sSup>
                      <m:sSupPr>
                        <m:ctrlPr>
                          <a:rPr lang="en-GB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GB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445" y="98210"/>
                <a:ext cx="2616757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098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184" y="6804488"/>
            <a:ext cx="2064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092870" y="6722948"/>
            <a:ext cx="313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dE</a:t>
            </a:r>
            <a:r>
              <a:rPr lang="en-GB" dirty="0" smtClean="0"/>
              <a:t>=100-105, cut &lt;0,x,y&gt; </a:t>
            </a:r>
            <a:r>
              <a:rPr lang="en-GB" dirty="0" err="1" smtClean="0"/>
              <a:t>dK</a:t>
            </a:r>
            <a:r>
              <a:rPr lang="en-GB" dirty="0" smtClean="0"/>
              <a:t>=0.2</a:t>
            </a:r>
            <a:endParaRPr lang="en-GB" dirty="0"/>
          </a:p>
        </p:txBody>
      </p:sp>
      <p:sp>
        <p:nvSpPr>
          <p:cNvPr id="10" name="Right Brace 9"/>
          <p:cNvSpPr/>
          <p:nvPr/>
        </p:nvSpPr>
        <p:spPr>
          <a:xfrm rot="16200000">
            <a:off x="3225768" y="-2721126"/>
            <a:ext cx="235485" cy="6377337"/>
          </a:xfrm>
          <a:prstGeom prst="rightBrace">
            <a:avLst>
              <a:gd name="adj1" fmla="val 8333"/>
              <a:gd name="adj2" fmla="val 501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4815949" y="5148064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|D|=</a:t>
            </a:r>
            <a:r>
              <a:rPr lang="en-GB" dirty="0" smtClean="0"/>
              <a:t>230 [</a:t>
            </a:r>
            <a:r>
              <a:rPr lang="en-GB" sz="1400" dirty="0" err="1" smtClean="0"/>
              <a:t>meV</a:t>
            </a:r>
            <a:r>
              <a:rPr lang="en-GB" sz="1400" dirty="0" smtClean="0"/>
              <a:t>*</a:t>
            </a:r>
            <a:r>
              <a:rPr lang="en-GB" sz="1400" dirty="0" smtClean="0">
                <a:latin typeface="Symbol" panose="05050102010706020507" pitchFamily="18" charset="2"/>
              </a:rPr>
              <a:t>A</a:t>
            </a:r>
            <a:r>
              <a:rPr lang="en-GB" sz="1400" baseline="30000" dirty="0" smtClean="0">
                <a:latin typeface="Symbol" panose="05050102010706020507" pitchFamily="18" charset="2"/>
              </a:rPr>
              <a:t>-2</a:t>
            </a:r>
            <a:r>
              <a:rPr lang="en-GB" dirty="0" smtClean="0"/>
              <a:t>]</a:t>
            </a:r>
            <a:endParaRPr lang="en-GB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856" y="5044898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75028" y="4675366"/>
            <a:ext cx="453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Bragg 200, Directions [100] (</a:t>
            </a:r>
            <a:r>
              <a:rPr lang="en-GB" dirty="0" smtClean="0">
                <a:latin typeface="Symbol" panose="05050102010706020507" pitchFamily="18" charset="2"/>
              </a:rPr>
              <a:t>G</a:t>
            </a:r>
            <a:r>
              <a:rPr lang="en-GB" dirty="0" smtClean="0"/>
              <a:t>H), </a:t>
            </a:r>
            <a:r>
              <a:rPr lang="en-GB" dirty="0" err="1" smtClean="0"/>
              <a:t>dE</a:t>
            </a:r>
            <a:r>
              <a:rPr lang="en-GB" dirty="0" smtClean="0"/>
              <a:t>=5, </a:t>
            </a:r>
            <a:r>
              <a:rPr lang="en-GB" dirty="0" err="1" smtClean="0"/>
              <a:t>dK</a:t>
            </a:r>
            <a:r>
              <a:rPr lang="en-GB" dirty="0" smtClean="0"/>
              <a:t>=0.1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723406" y="7380312"/>
            <a:ext cx="1281658" cy="5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723406" y="7884488"/>
            <a:ext cx="1497682" cy="35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20888" y="753314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Gap</a:t>
            </a:r>
            <a:endParaRPr lang="en-GB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772816" y="7884488"/>
            <a:ext cx="928959" cy="35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412776" y="7920472"/>
            <a:ext cx="1289600" cy="323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52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136" y="4499992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112" y="4499992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144" y="2627984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112" y="2571750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16529" y="107504"/>
            <a:ext cx="522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Ei</a:t>
            </a:r>
            <a:r>
              <a:rPr lang="en-GB" dirty="0" smtClean="0"/>
              <a:t>=186 Bragg 200, Directions [100] (</a:t>
            </a:r>
            <a:r>
              <a:rPr lang="en-GB" dirty="0" smtClean="0">
                <a:latin typeface="Symbol" panose="05050102010706020507" pitchFamily="18" charset="2"/>
              </a:rPr>
              <a:t>G</a:t>
            </a:r>
            <a:r>
              <a:rPr lang="en-GB" dirty="0" smtClean="0"/>
              <a:t>H), </a:t>
            </a:r>
            <a:r>
              <a:rPr lang="en-GB" dirty="0" err="1" smtClean="0"/>
              <a:t>dE</a:t>
            </a:r>
            <a:r>
              <a:rPr lang="en-GB" dirty="0" smtClean="0"/>
              <a:t>=5, </a:t>
            </a:r>
            <a:r>
              <a:rPr lang="en-GB" dirty="0" err="1" smtClean="0"/>
              <a:t>dK</a:t>
            </a:r>
            <a:r>
              <a:rPr lang="en-GB" dirty="0" smtClean="0"/>
              <a:t>=0.1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" y="467544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368" y="467544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856" y="467544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630009" y="683568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|D|=</a:t>
            </a:r>
            <a:r>
              <a:rPr lang="en-GB" dirty="0" smtClean="0"/>
              <a:t>237 [</a:t>
            </a:r>
            <a:r>
              <a:rPr lang="en-GB" sz="1400" dirty="0" err="1" smtClean="0"/>
              <a:t>meV</a:t>
            </a:r>
            <a:r>
              <a:rPr lang="en-GB" sz="1400" dirty="0" smtClean="0"/>
              <a:t>*</a:t>
            </a:r>
            <a:r>
              <a:rPr lang="en-GB" sz="1400" dirty="0" smtClean="0">
                <a:latin typeface="Symbol" panose="05050102010706020507" pitchFamily="18" charset="2"/>
              </a:rPr>
              <a:t>A</a:t>
            </a:r>
            <a:r>
              <a:rPr lang="en-GB" sz="1400" baseline="30000" dirty="0" smtClean="0">
                <a:latin typeface="Symbol" panose="05050102010706020507" pitchFamily="18" charset="2"/>
              </a:rPr>
              <a:t>-2</a:t>
            </a:r>
            <a:r>
              <a:rPr lang="en-GB" dirty="0" smtClean="0"/>
              <a:t>]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1988840" y="2123728"/>
                <a:ext cx="2616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Ei = 400;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/>
                      </a:rPr>
                      <m:t>  </m:t>
                    </m:r>
                    <m:r>
                      <a:rPr lang="en-GB" b="0" i="1" smtClean="0">
                        <a:latin typeface="Cambria Math"/>
                      </a:rPr>
                      <m:t>𝐸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  <m:r>
                      <a:rPr lang="en-GB" b="0" i="1" smtClean="0">
                        <a:latin typeface="Cambria Math"/>
                      </a:rPr>
                      <m:t>𝐷</m:t>
                    </m:r>
                    <m:sSup>
                      <m:sSupPr>
                        <m:ctrlPr>
                          <a:rPr lang="en-GB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GB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840" y="2123728"/>
                <a:ext cx="2616757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860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0" y="2555776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ight Brace 32"/>
          <p:cNvSpPr/>
          <p:nvPr/>
        </p:nvSpPr>
        <p:spPr>
          <a:xfrm rot="16200000">
            <a:off x="3290941" y="-731173"/>
            <a:ext cx="235485" cy="6377337"/>
          </a:xfrm>
          <a:prstGeom prst="rightBrace">
            <a:avLst>
              <a:gd name="adj1" fmla="val 8333"/>
              <a:gd name="adj2" fmla="val 501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822422" y="2411760"/>
            <a:ext cx="453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Bragg 110, Directions [100] (</a:t>
            </a:r>
            <a:r>
              <a:rPr lang="en-GB" dirty="0" smtClean="0">
                <a:latin typeface="Symbol" panose="05050102010706020507" pitchFamily="18" charset="2"/>
              </a:rPr>
              <a:t>G</a:t>
            </a:r>
            <a:r>
              <a:rPr lang="en-GB" dirty="0" smtClean="0"/>
              <a:t>H), </a:t>
            </a:r>
            <a:r>
              <a:rPr lang="en-GB" dirty="0" err="1" smtClean="0"/>
              <a:t>dE</a:t>
            </a:r>
            <a:r>
              <a:rPr lang="en-GB" dirty="0" smtClean="0"/>
              <a:t>=5, </a:t>
            </a:r>
            <a:r>
              <a:rPr lang="en-GB" dirty="0" err="1" smtClean="0"/>
              <a:t>dK</a:t>
            </a:r>
            <a:r>
              <a:rPr lang="en-GB" dirty="0" smtClean="0"/>
              <a:t>=0.1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4797152" y="2699792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|D|=</a:t>
            </a:r>
            <a:r>
              <a:rPr lang="en-GB" dirty="0" smtClean="0"/>
              <a:t>237 [</a:t>
            </a:r>
            <a:r>
              <a:rPr lang="en-GB" sz="1400" dirty="0" err="1" smtClean="0"/>
              <a:t>meV</a:t>
            </a:r>
            <a:r>
              <a:rPr lang="en-GB" sz="1400" dirty="0" smtClean="0"/>
              <a:t>*</a:t>
            </a:r>
            <a:r>
              <a:rPr lang="en-GB" sz="1400" dirty="0" smtClean="0">
                <a:latin typeface="Symbol" panose="05050102010706020507" pitchFamily="18" charset="2"/>
              </a:rPr>
              <a:t>A</a:t>
            </a:r>
            <a:r>
              <a:rPr lang="en-GB" sz="1400" baseline="30000" dirty="0" smtClean="0">
                <a:latin typeface="Symbol" panose="05050102010706020507" pitchFamily="18" charset="2"/>
              </a:rPr>
              <a:t>-2</a:t>
            </a:r>
            <a:r>
              <a:rPr lang="en-GB" dirty="0" smtClean="0"/>
              <a:t>]</a:t>
            </a:r>
            <a:endParaRPr lang="en-GB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" y="4499992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974822" y="4202668"/>
            <a:ext cx="453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Bragg 200, Directions [100] (</a:t>
            </a:r>
            <a:r>
              <a:rPr lang="en-GB" dirty="0" smtClean="0">
                <a:latin typeface="Symbol" panose="05050102010706020507" pitchFamily="18" charset="2"/>
              </a:rPr>
              <a:t>G</a:t>
            </a:r>
            <a:r>
              <a:rPr lang="en-GB" dirty="0" smtClean="0"/>
              <a:t>H), </a:t>
            </a:r>
            <a:r>
              <a:rPr lang="en-GB" dirty="0" err="1" smtClean="0"/>
              <a:t>dE</a:t>
            </a:r>
            <a:r>
              <a:rPr lang="en-GB" dirty="0" smtClean="0"/>
              <a:t>=5, </a:t>
            </a:r>
            <a:r>
              <a:rPr lang="en-GB" dirty="0" err="1" smtClean="0"/>
              <a:t>dK</a:t>
            </a:r>
            <a:r>
              <a:rPr lang="en-GB" dirty="0" smtClean="0"/>
              <a:t>=0.1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4797152" y="4572000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|D|=</a:t>
            </a:r>
            <a:r>
              <a:rPr lang="en-GB" dirty="0" smtClean="0"/>
              <a:t>230 [</a:t>
            </a:r>
            <a:r>
              <a:rPr lang="en-GB" sz="1400" dirty="0" err="1" smtClean="0"/>
              <a:t>meV</a:t>
            </a:r>
            <a:r>
              <a:rPr lang="en-GB" sz="1400" dirty="0" smtClean="0"/>
              <a:t>*</a:t>
            </a:r>
            <a:r>
              <a:rPr lang="en-GB" sz="1400" dirty="0" smtClean="0">
                <a:latin typeface="Symbol" panose="05050102010706020507" pitchFamily="18" charset="2"/>
              </a:rPr>
              <a:t>A</a:t>
            </a:r>
            <a:r>
              <a:rPr lang="en-GB" sz="1400" baseline="30000" dirty="0" smtClean="0">
                <a:latin typeface="Symbol" panose="05050102010706020507" pitchFamily="18" charset="2"/>
              </a:rPr>
              <a:t>-2</a:t>
            </a:r>
            <a:r>
              <a:rPr lang="en-GB" dirty="0" smtClean="0"/>
              <a:t>]</a:t>
            </a:r>
            <a:endParaRPr lang="en-GB" dirty="0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200" y="6948464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36" y="6948464"/>
            <a:ext cx="2158806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5373216" y="7358784"/>
            <a:ext cx="648072" cy="44591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2022" y="6516216"/>
            <a:ext cx="637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SW intersection observed at dE~250 in direction 200-&gt;3(-1)0?</a:t>
            </a:r>
            <a:endParaRPr lang="en-GB" dirty="0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" y="7020472"/>
            <a:ext cx="2692562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3" name="Straight Arrow Connector 52"/>
          <p:cNvCxnSpPr/>
          <p:nvPr/>
        </p:nvCxnSpPr>
        <p:spPr>
          <a:xfrm>
            <a:off x="5301208" y="7385572"/>
            <a:ext cx="360040" cy="7148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325144" y="694954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Gap?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412776" y="7200906"/>
            <a:ext cx="989222" cy="3157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4" idx="1"/>
          </p:cNvCxnSpPr>
          <p:nvPr/>
        </p:nvCxnSpPr>
        <p:spPr>
          <a:xfrm flipH="1">
            <a:off x="1479938" y="7134207"/>
            <a:ext cx="845206" cy="4758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Straight Connector 2048"/>
          <p:cNvCxnSpPr/>
          <p:nvPr/>
        </p:nvCxnSpPr>
        <p:spPr>
          <a:xfrm>
            <a:off x="5161955" y="8264023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Straight Connector 2063"/>
          <p:cNvCxnSpPr/>
          <p:nvPr/>
        </p:nvCxnSpPr>
        <p:spPr>
          <a:xfrm>
            <a:off x="5831932" y="7092280"/>
            <a:ext cx="0" cy="1449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511906" y="7092280"/>
            <a:ext cx="0" cy="1449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181007" y="7971228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185770" y="7682633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195296" y="7394038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8" name="Oval 2067"/>
          <p:cNvSpPr/>
          <p:nvPr/>
        </p:nvSpPr>
        <p:spPr>
          <a:xfrm>
            <a:off x="5490565" y="737554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/>
          <p:cNvSpPr/>
          <p:nvPr/>
        </p:nvSpPr>
        <p:spPr>
          <a:xfrm>
            <a:off x="5814790" y="765881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/>
          <p:cNvSpPr/>
          <p:nvPr/>
        </p:nvSpPr>
        <p:spPr>
          <a:xfrm>
            <a:off x="6148541" y="79420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/>
          <p:cNvSpPr/>
          <p:nvPr/>
        </p:nvSpPr>
        <p:spPr>
          <a:xfrm>
            <a:off x="5815472" y="823011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/>
          <p:cNvSpPr/>
          <p:nvPr/>
        </p:nvSpPr>
        <p:spPr>
          <a:xfrm>
            <a:off x="5482403" y="79465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/>
          <p:cNvSpPr/>
          <p:nvPr/>
        </p:nvSpPr>
        <p:spPr>
          <a:xfrm>
            <a:off x="5811938" y="7370223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5814227" y="7949324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444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</TotalTime>
  <Words>179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Buts, Alex (STFC,RAL,ISIS)</dc:creator>
  <cp:lastModifiedBy>Buts, Alex (STFC,RAL,ISIS)</cp:lastModifiedBy>
  <cp:revision>36</cp:revision>
  <dcterms:created xsi:type="dcterms:W3CDTF">2014-12-23T10:30:38Z</dcterms:created>
  <dcterms:modified xsi:type="dcterms:W3CDTF">2014-12-24T14:56:46Z</dcterms:modified>
</cp:coreProperties>
</file>