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2" r:id="rId7"/>
    <p:sldId id="268" r:id="rId8"/>
    <p:sldId id="261" r:id="rId9"/>
    <p:sldId id="263" r:id="rId10"/>
    <p:sldId id="264" r:id="rId11"/>
    <p:sldId id="265" r:id="rId12"/>
    <p:sldId id="266" r:id="rId13"/>
    <p:sldId id="267" r:id="rId14"/>
    <p:sldId id="269" r:id="rId15"/>
    <p:sldId id="276" r:id="rId16"/>
    <p:sldId id="277" r:id="rId17"/>
    <p:sldId id="281" r:id="rId18"/>
    <p:sldId id="270" r:id="rId19"/>
    <p:sldId id="278" r:id="rId20"/>
    <p:sldId id="271" r:id="rId21"/>
    <p:sldId id="280" r:id="rId22"/>
    <p:sldId id="272" r:id="rId23"/>
    <p:sldId id="274" r:id="rId24"/>
    <p:sldId id="279"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1A02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0" autoAdjust="0"/>
    <p:restoredTop sz="94660"/>
  </p:normalViewPr>
  <p:slideViewPr>
    <p:cSldViewPr snapToGrid="0">
      <p:cViewPr varScale="1">
        <p:scale>
          <a:sx n="137" d="100"/>
          <a:sy n="137" d="100"/>
        </p:scale>
        <p:origin x="96"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A263-905A-DA63-6BFC-88CD3578D3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E82235-A0AF-FE5B-8316-15A48F085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E6CAD27-4ACA-4B24-6669-24C81773A2B9}"/>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5" name="Footer Placeholder 4">
            <a:extLst>
              <a:ext uri="{FF2B5EF4-FFF2-40B4-BE49-F238E27FC236}">
                <a16:creationId xmlns:a16="http://schemas.microsoft.com/office/drawing/2014/main" id="{4FF33DD9-A3CA-9455-9B17-4E81EF24D7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AE55A3-0FB6-89D8-B82B-EBCF73072B79}"/>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397888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BCA5-C8CC-43FC-14B2-59637417D07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FC4E3D-50C8-D60A-9DCF-682FF15045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2F167A-2E18-FF85-A69D-96448786EE1B}"/>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5" name="Footer Placeholder 4">
            <a:extLst>
              <a:ext uri="{FF2B5EF4-FFF2-40B4-BE49-F238E27FC236}">
                <a16:creationId xmlns:a16="http://schemas.microsoft.com/office/drawing/2014/main" id="{1DA6A40D-AAB0-6DE5-B728-4FB24E24D8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92AB2E-155E-2ECC-B090-3088EC7EBE7E}"/>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1991476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6227EF-58A8-C534-312E-60F0D23C4F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662BEE-1DCE-CF0A-03AC-4EA9C3B4A1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F40DF8-C553-47D2-F0AB-97D6D0A67A25}"/>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5" name="Footer Placeholder 4">
            <a:extLst>
              <a:ext uri="{FF2B5EF4-FFF2-40B4-BE49-F238E27FC236}">
                <a16:creationId xmlns:a16="http://schemas.microsoft.com/office/drawing/2014/main" id="{92F65102-211B-15DA-716D-F65A787329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C26E5B-1FD0-1A85-453F-6E4BAEBE0756}"/>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4092219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6E0FC-A200-278C-4358-EF5735A5769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0E75684-BED2-95B0-A7D0-C9BD225D80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ED1F30-A0DC-B074-2516-92327203ECF1}"/>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5" name="Footer Placeholder 4">
            <a:extLst>
              <a:ext uri="{FF2B5EF4-FFF2-40B4-BE49-F238E27FC236}">
                <a16:creationId xmlns:a16="http://schemas.microsoft.com/office/drawing/2014/main" id="{A68A9C30-92F4-EADF-10DF-80BF88528C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9CA137-460A-CBFE-4FBC-98A346B547A3}"/>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23514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5B48-4FE6-8F28-D675-576C57CA3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4988153-3912-4C93-382C-B3D277D23FE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CF4365-52C0-EEE6-5103-DFF55B06FE6E}"/>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5" name="Footer Placeholder 4">
            <a:extLst>
              <a:ext uri="{FF2B5EF4-FFF2-40B4-BE49-F238E27FC236}">
                <a16:creationId xmlns:a16="http://schemas.microsoft.com/office/drawing/2014/main" id="{12F225DD-16F9-7C33-8783-F4AB9230B9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71836E-4C1A-21FF-8E8D-9DD29BF50465}"/>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305646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D8BD-D586-4D70-EE63-9AB281B9B73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FEF823-BB3D-ECC6-BEF7-DB1F0712D9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E8479C0-785C-623C-3016-78FEC85BD8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7F87978-22FB-5B5B-BB86-2E7DC3DD0214}"/>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6" name="Footer Placeholder 5">
            <a:extLst>
              <a:ext uri="{FF2B5EF4-FFF2-40B4-BE49-F238E27FC236}">
                <a16:creationId xmlns:a16="http://schemas.microsoft.com/office/drawing/2014/main" id="{A7D954A2-ADDD-7A1F-91F5-2183D67668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F66BB1-52F2-1678-78BA-8ECDCF04E20B}"/>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652332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D0A7-DEF7-17F2-0E7D-AFEFD05E0C0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63787E-BB15-A6FC-2EF3-FFCE15D948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237B12-9B29-A3B6-D72B-02AC12A69D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0E7EBC7-E66C-6B14-49E2-C4A73DFDA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6469AC-74CB-2D1E-DE96-082632389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95551DC-7773-787F-8220-93A176FF68C4}"/>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8" name="Footer Placeholder 7">
            <a:extLst>
              <a:ext uri="{FF2B5EF4-FFF2-40B4-BE49-F238E27FC236}">
                <a16:creationId xmlns:a16="http://schemas.microsoft.com/office/drawing/2014/main" id="{F8735616-506F-885B-234D-9A11FF31D18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2C93DDF-3F30-F37A-9504-B851430B5B4E}"/>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96561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0878-A128-4C31-A945-6467FB135CF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A9B65C-1523-309D-131A-7FDFDD6BD5EE}"/>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4" name="Footer Placeholder 3">
            <a:extLst>
              <a:ext uri="{FF2B5EF4-FFF2-40B4-BE49-F238E27FC236}">
                <a16:creationId xmlns:a16="http://schemas.microsoft.com/office/drawing/2014/main" id="{19EFD54E-E5BA-03B2-EA52-5F8B78855A0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98CC568-DA86-EAAD-F7F9-623DED1E19D8}"/>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33205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F3DCEF-C658-77A7-40BC-1ED35F898284}"/>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3" name="Footer Placeholder 2">
            <a:extLst>
              <a:ext uri="{FF2B5EF4-FFF2-40B4-BE49-F238E27FC236}">
                <a16:creationId xmlns:a16="http://schemas.microsoft.com/office/drawing/2014/main" id="{827BEDC9-9614-CBFB-EF9C-2669B432DA6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83D5CCC-7181-3EE1-184A-73637648ADA0}"/>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1379884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7C84-6C20-E284-89A2-616CF959C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C805366-0219-7426-23CC-8BE74627F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78003CC-F26C-C29F-A8FA-F37BB04AC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CF3F49-FA12-5564-3CFB-EFE0A36A2984}"/>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6" name="Footer Placeholder 5">
            <a:extLst>
              <a:ext uri="{FF2B5EF4-FFF2-40B4-BE49-F238E27FC236}">
                <a16:creationId xmlns:a16="http://schemas.microsoft.com/office/drawing/2014/main" id="{0243E3C1-5C02-D0F2-8C4E-7662CD5688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2B69F6-B319-0531-F0EA-2204D16284A5}"/>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94571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A934-C69A-C9C2-B735-08602DF33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B030F4E-2E1F-2C4F-0464-FFC235131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4CA2F7E-1B3B-AE42-6FC9-2828823394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45536-A579-83B0-BA74-816E91CB2A31}"/>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6" name="Footer Placeholder 5">
            <a:extLst>
              <a:ext uri="{FF2B5EF4-FFF2-40B4-BE49-F238E27FC236}">
                <a16:creationId xmlns:a16="http://schemas.microsoft.com/office/drawing/2014/main" id="{6D08C780-D7CC-6AAB-E09A-B0C48BCC80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830B45-73AE-8953-5AAB-B18E9748B286}"/>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508801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E1A61C-1B84-491F-B7AA-1D7B373F9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A21CB2E-3D8E-F84E-BA01-A48D2E78C4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1BC5EA-9D0F-D5B3-06A3-CAEFD611D2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3E46CC-706C-41EC-BF34-17E88C6BD745}" type="datetimeFigureOut">
              <a:rPr lang="en-GB" smtClean="0"/>
              <a:t>17/01/2025</a:t>
            </a:fld>
            <a:endParaRPr lang="en-GB"/>
          </a:p>
        </p:txBody>
      </p:sp>
      <p:sp>
        <p:nvSpPr>
          <p:cNvPr id="5" name="Footer Placeholder 4">
            <a:extLst>
              <a:ext uri="{FF2B5EF4-FFF2-40B4-BE49-F238E27FC236}">
                <a16:creationId xmlns:a16="http://schemas.microsoft.com/office/drawing/2014/main" id="{D631967E-572E-7ECA-4470-094EC0AC1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CFAE36F-F56D-8EFD-F537-B35CCB2103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51B6A1-EEBC-47FF-8325-A9AB94C9373D}" type="slidenum">
              <a:rPr lang="en-GB" smtClean="0"/>
              <a:t>‹#›</a:t>
            </a:fld>
            <a:endParaRPr lang="en-GB"/>
          </a:p>
        </p:txBody>
      </p:sp>
    </p:spTree>
    <p:extLst>
      <p:ext uri="{BB962C8B-B14F-4D97-AF65-F5344CB8AC3E}">
        <p14:creationId xmlns:p14="http://schemas.microsoft.com/office/powerpoint/2010/main" val="1100487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6993-BE19-C3AF-2151-C23BF3C39EEE}"/>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B691E171-25A2-2542-2BEE-4CDB6B9E79BE}"/>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7242D516-A006-0876-C5BF-66640349A632}"/>
              </a:ext>
            </a:extLst>
          </p:cNvPr>
          <p:cNvSpPr/>
          <p:nvPr/>
        </p:nvSpPr>
        <p:spPr>
          <a:xfrm>
            <a:off x="3397247" y="2352648"/>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597D1529-39C7-E06E-0963-3B636F883598}"/>
              </a:ext>
            </a:extLst>
          </p:cNvPr>
          <p:cNvSpPr/>
          <p:nvPr/>
        </p:nvSpPr>
        <p:spPr>
          <a:xfrm>
            <a:off x="593128" y="1304520"/>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C978C510-098B-9AC0-8670-F6790C794CB1}"/>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495E6749-A81F-4BB1-C53D-40BE1138FEE5}"/>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62B4820-69A2-5822-0F4D-68434E2C02E8}"/>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123C439-FBE2-EA50-DFF7-DE8BBF1EB94E}"/>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E89EB908-C4BA-80A5-232C-BABB07947194}"/>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E4E1DF3C-5B8E-D4E5-9DD3-0C01487AA22A}"/>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27CC52B8-1509-E17C-0D7E-D56869399326}"/>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FF25F111-62DE-CA44-952A-13FAB76A2098}"/>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CB9956AC-07C6-DA89-6E4C-E3D89F33881F}"/>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1DA9EEAE-C954-240A-B22F-1EC37025EF99}"/>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4EC330F4-7353-FF17-9EEA-49876755BC74}"/>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0752B9E4-A71C-B6D5-48CD-26441D3E923A}"/>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E52E7064-599B-E973-744B-AA9FE5A33229}"/>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4DA654F7-A870-4907-2BEF-AE100AD6D51A}"/>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59809643-08D9-E305-E0FA-573E492F33C1}"/>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5184B3D4-EA4A-6B11-9F78-D35899D51D0C}"/>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33918F63-D6C0-689B-1E46-81F809AAA838}"/>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1139E3F1-D871-05E9-8775-611289723BEE}"/>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97A78268-66E0-2072-2537-C2ABCCC833D1}"/>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79ED7AB1-4EDE-4D5D-4D99-C02174A472E9}"/>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0053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6D846-F5C6-42FE-B0AA-15B3E56A79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5E22C-A5B8-0453-E2DA-4C36F4E690DB}"/>
              </a:ext>
            </a:extLst>
          </p:cNvPr>
          <p:cNvSpPr>
            <a:spLocks noGrp="1"/>
          </p:cNvSpPr>
          <p:nvPr>
            <p:ph type="title"/>
          </p:nvPr>
        </p:nvSpPr>
        <p:spPr/>
        <p:txBody>
          <a:bodyPr/>
          <a:lstStyle/>
          <a:p>
            <a:r>
              <a:rPr lang="en-GB" dirty="0">
                <a:solidFill>
                  <a:schemeClr val="tx1"/>
                </a:solidFill>
              </a:rPr>
              <a:t>Serializable </a:t>
            </a:r>
            <a:r>
              <a:rPr lang="en-GB" b="1" dirty="0" err="1">
                <a:solidFill>
                  <a:srgbClr val="00B050"/>
                </a:solidFill>
                <a:latin typeface="Courier New" panose="02070309020205020404" pitchFamily="49" charset="0"/>
                <a:cs typeface="Courier New" panose="02070309020205020404" pitchFamily="49" charset="0"/>
              </a:rPr>
              <a:t>eq</a:t>
            </a:r>
            <a:r>
              <a:rPr lang="en-GB" dirty="0">
                <a:solidFill>
                  <a:schemeClr val="tx1"/>
                </a:solidFill>
              </a:rPr>
              <a:t> method should be replaced by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solidFill>
                  <a:srgbClr val="00B050"/>
                </a:solidFill>
              </a:rPr>
              <a:t>#1147)</a:t>
            </a:r>
          </a:p>
        </p:txBody>
      </p:sp>
      <p:sp>
        <p:nvSpPr>
          <p:cNvPr id="3" name="Content Placeholder 2">
            <a:extLst>
              <a:ext uri="{FF2B5EF4-FFF2-40B4-BE49-F238E27FC236}">
                <a16:creationId xmlns:a16="http://schemas.microsoft.com/office/drawing/2014/main" id="{9E029561-B338-28B5-D613-02E22EF4491A}"/>
              </a:ext>
            </a:extLst>
          </p:cNvPr>
          <p:cNvSpPr>
            <a:spLocks noGrp="1"/>
          </p:cNvSpPr>
          <p:nvPr>
            <p:ph idx="1"/>
          </p:nvPr>
        </p:nvSpPr>
        <p:spPr>
          <a:xfrm>
            <a:off x="524503" y="1760643"/>
            <a:ext cx="10792163" cy="4788689"/>
          </a:xfrm>
        </p:spPr>
        <p:txBody>
          <a:bodyPr>
            <a:noAutofit/>
          </a:bodyPr>
          <a:lstStyle/>
          <a:p>
            <a:r>
              <a:rPr lang="en-GB" sz="2400" dirty="0">
                <a:solidFill>
                  <a:srgbClr val="00B050"/>
                </a:solidFill>
              </a:rPr>
              <a:t>Solution:</a:t>
            </a:r>
          </a:p>
          <a:p>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t>function separated into 4 pieces. </a:t>
            </a: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eq_to_tol_process_inputs</a:t>
            </a:r>
            <a:r>
              <a:rPr lang="en-GB" sz="1400" b="0" i="0" u="none" strike="noStrike" baseline="0" dirty="0">
                <a:solidFill>
                  <a:srgbClr val="000000"/>
                </a:solidFill>
                <a:latin typeface="Consolas Courier"/>
              </a:rPr>
              <a:t>– accumulates all keys and parameters used in all comparison operations through Horace.</a:t>
            </a:r>
          </a:p>
          <a:p>
            <a:pPr marL="457200" lvl="1" indent="0">
              <a:buNone/>
            </a:pPr>
            <a:r>
              <a:rPr lang="en-GB" sz="1400" dirty="0">
                <a:solidFill>
                  <a:srgbClr val="000000"/>
                </a:solidFill>
                <a:latin typeface="Consolas Courier"/>
              </a:rPr>
              <a:t>			Returns structure with processed fields. If meets such structure as input, passes it through. May be modified 			by keys.</a:t>
            </a:r>
            <a:endParaRPr lang="en-GB" sz="1400" b="0" i="0" u="none" strike="noStrike" baseline="0" dirty="0">
              <a:solidFill>
                <a:srgbClr val="000000"/>
              </a:solidFill>
              <a:latin typeface="Consolas Courier"/>
            </a:endParaRP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eq_to_tol_type_equal</a:t>
            </a:r>
            <a:r>
              <a:rPr lang="en-GB" sz="1800" b="0" i="0" u="none" strike="noStrike" baseline="0" dirty="0">
                <a:solidFill>
                  <a:srgbClr val="000000"/>
                </a:solidFill>
                <a:latin typeface="Consolas Courier"/>
              </a:rPr>
              <a:t>	</a:t>
            </a:r>
            <a:r>
              <a:rPr lang="en-GB" sz="1400" b="0" i="0" u="none" strike="noStrike" baseline="0" dirty="0">
                <a:solidFill>
                  <a:srgbClr val="000000"/>
                </a:solidFill>
                <a:latin typeface="Consolas Courier"/>
              </a:rPr>
              <a:t>– compares types. Allows to compare double and single.</a:t>
            </a: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eq_to_tol_size_equal</a:t>
            </a:r>
            <a:r>
              <a:rPr lang="en-GB" sz="1800" b="0" i="0" u="none" strike="noStrike" baseline="0" dirty="0">
                <a:solidFill>
                  <a:srgbClr val="000000"/>
                </a:solidFill>
                <a:latin typeface="Consolas Courier"/>
              </a:rPr>
              <a:t>	– </a:t>
            </a:r>
            <a:r>
              <a:rPr lang="en-GB" sz="1400" b="0" i="0" u="none" strike="noStrike" baseline="0" dirty="0">
                <a:solidFill>
                  <a:srgbClr val="000000"/>
                </a:solidFill>
                <a:latin typeface="Consolas Courier"/>
              </a:rPr>
              <a:t>compare object sizes to be equal</a:t>
            </a: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1800" dirty="0">
                <a:solidFill>
                  <a:schemeClr val="accent6">
                    <a:lumMod val="75000"/>
                  </a:schemeClr>
                </a:solidFill>
                <a:latin typeface="Courier New" panose="02070309020205020404" pitchFamily="49" charset="0"/>
                <a:cs typeface="Courier New" panose="02070309020205020404" pitchFamily="49" charset="0"/>
              </a:rPr>
              <a:t> </a:t>
            </a:r>
            <a:r>
              <a:rPr lang="en-GB" sz="1800" dirty="0">
                <a:solidFill>
                  <a:srgbClr val="000000"/>
                </a:solidFill>
                <a:latin typeface="Consolas Courier"/>
              </a:rPr>
              <a:t>itself.	</a:t>
            </a:r>
            <a:r>
              <a:rPr lang="en-GB" sz="1800" b="0" i="0" u="none" strike="noStrike" baseline="0" dirty="0">
                <a:solidFill>
                  <a:srgbClr val="000000"/>
                </a:solidFill>
                <a:latin typeface="Consolas Courier"/>
              </a:rPr>
              <a:t>–</a:t>
            </a:r>
            <a:r>
              <a:rPr lang="en-GB" sz="1800" dirty="0">
                <a:solidFill>
                  <a:srgbClr val="000000"/>
                </a:solidFill>
                <a:latin typeface="Consolas Courier"/>
              </a:rPr>
              <a:t>  </a:t>
            </a:r>
            <a:r>
              <a:rPr lang="en-GB" sz="1400" dirty="0">
                <a:solidFill>
                  <a:srgbClr val="000000"/>
                </a:solidFill>
                <a:latin typeface="Consolas Courier"/>
              </a:rPr>
              <a:t>invokes all 3 above together</a:t>
            </a:r>
            <a:r>
              <a:rPr lang="en-GB" sz="1800" dirty="0">
                <a:solidFill>
                  <a:srgbClr val="000000"/>
                </a:solidFill>
                <a:latin typeface="Consolas Courier"/>
              </a:rPr>
              <a:t>.</a:t>
            </a:r>
            <a:endParaRPr lang="en-GB" sz="1400" b="0" i="0" u="none" strike="noStrike" baseline="0" dirty="0">
              <a:solidFill>
                <a:srgbClr val="000000"/>
              </a:solidFill>
              <a:latin typeface="Consolas Courier"/>
            </a:endParaRPr>
          </a:p>
          <a:p>
            <a:r>
              <a:rPr lang="en-GB" dirty="0">
                <a:solidFill>
                  <a:schemeClr val="accent6">
                    <a:lumMod val="75000"/>
                  </a:schemeClr>
                </a:solidFill>
                <a:latin typeface="Courier New" panose="02070309020205020404" pitchFamily="49" charset="0"/>
                <a:cs typeface="Courier New" panose="02070309020205020404" pitchFamily="49" charset="0"/>
              </a:rPr>
              <a:t>serializable</a:t>
            </a:r>
            <a:r>
              <a:rPr lang="en-GB" dirty="0"/>
              <a:t> overloads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cs typeface="Courier New" panose="02070309020205020404" pitchFamily="49" charset="0"/>
              </a:rPr>
              <a:t>and:</a:t>
            </a:r>
          </a:p>
          <a:p>
            <a:pPr lvl="1"/>
            <a:r>
              <a:rPr lang="en-GB" sz="1400" dirty="0">
                <a:latin typeface="Consolas Courier"/>
              </a:rPr>
              <a:t>Uses function’s </a:t>
            </a:r>
            <a:r>
              <a:rPr lang="en-GB" sz="14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eq_to_tol_process_inputs</a:t>
            </a:r>
            <a:endParaRPr lang="en-GB" sz="1400" b="0" i="0" u="none" strike="noStrike" baseline="0" dirty="0">
              <a:solidFill>
                <a:schemeClr val="accent6">
                  <a:lumMod val="75000"/>
                </a:schemeClr>
              </a:solidFill>
              <a:latin typeface="Courier New" panose="02070309020205020404" pitchFamily="49" charset="0"/>
              <a:cs typeface="Courier New" panose="02070309020205020404" pitchFamily="49" charset="0"/>
            </a:endParaRPr>
          </a:p>
          <a:p>
            <a:pPr lvl="1"/>
            <a:r>
              <a:rPr lang="en-GB" sz="1400" dirty="0">
                <a:latin typeface="Consolas Courier"/>
              </a:rPr>
              <a:t>Deploys generic processing for arrays of serializable</a:t>
            </a:r>
          </a:p>
          <a:p>
            <a:pPr lvl="1"/>
            <a:r>
              <a:rPr lang="en-GB" sz="1400" dirty="0">
                <a:latin typeface="Consolas Courier"/>
              </a:rPr>
              <a:t>Invokes protected </a:t>
            </a:r>
            <a:r>
              <a:rPr lang="en-GB" sz="1400" dirty="0" err="1">
                <a:solidFill>
                  <a:schemeClr val="accent6">
                    <a:lumMod val="75000"/>
                  </a:schemeClr>
                </a:solidFill>
                <a:latin typeface="Courier New" panose="02070309020205020404" pitchFamily="49" charset="0"/>
                <a:cs typeface="Courier New" panose="02070309020205020404" pitchFamily="49" charset="0"/>
              </a:rPr>
              <a:t>equal_to_tol_single</a:t>
            </a:r>
            <a:r>
              <a:rPr lang="en-GB" sz="1400" dirty="0">
                <a:solidFill>
                  <a:schemeClr val="accent6">
                    <a:lumMod val="75000"/>
                  </a:schemeClr>
                </a:solidFill>
                <a:latin typeface="Courier New" panose="02070309020205020404" pitchFamily="49" charset="0"/>
                <a:cs typeface="Courier New" panose="02070309020205020404" pitchFamily="49" charset="0"/>
              </a:rPr>
              <a:t> </a:t>
            </a:r>
            <a:r>
              <a:rPr lang="en-GB" sz="1400" dirty="0">
                <a:latin typeface="Consolas Courier"/>
              </a:rPr>
              <a:t>which does </a:t>
            </a:r>
            <a:r>
              <a:rPr lang="en-GB" sz="1400" dirty="0" err="1">
                <a:solidFill>
                  <a:schemeClr val="accent6">
                    <a:lumMod val="75000"/>
                  </a:schemeClr>
                </a:solidFill>
                <a:latin typeface="Courier New" panose="02070309020205020404" pitchFamily="49" charset="0"/>
                <a:cs typeface="Courier New" panose="02070309020205020404" pitchFamily="49" charset="0"/>
              </a:rPr>
              <a:t>serializableFields</a:t>
            </a:r>
            <a:r>
              <a:rPr lang="en-GB" sz="1400" dirty="0">
                <a:latin typeface="Consolas Courier"/>
              </a:rPr>
              <a:t> comparison (as before)</a:t>
            </a:r>
          </a:p>
          <a:p>
            <a:pPr lvl="1"/>
            <a:r>
              <a:rPr lang="en-GB" sz="1400" dirty="0">
                <a:latin typeface="Consolas Courier"/>
              </a:rPr>
              <a:t>When necessary, children of serializable overload </a:t>
            </a:r>
            <a:r>
              <a:rPr lang="en-GB" sz="1400" dirty="0" err="1">
                <a:solidFill>
                  <a:schemeClr val="accent6">
                    <a:lumMod val="75000"/>
                  </a:schemeClr>
                </a:solidFill>
                <a:latin typeface="Courier New" panose="02070309020205020404" pitchFamily="49" charset="0"/>
                <a:cs typeface="Courier New" panose="02070309020205020404" pitchFamily="49" charset="0"/>
              </a:rPr>
              <a:t>equal_to_tol_single</a:t>
            </a:r>
            <a:r>
              <a:rPr lang="en-GB" sz="1400" dirty="0">
                <a:solidFill>
                  <a:schemeClr val="accent6">
                    <a:lumMod val="75000"/>
                  </a:schemeClr>
                </a:solidFill>
                <a:latin typeface="Courier New" panose="02070309020205020404" pitchFamily="49" charset="0"/>
                <a:cs typeface="Courier New" panose="02070309020205020404" pitchFamily="49" charset="0"/>
              </a:rPr>
              <a:t>; </a:t>
            </a:r>
            <a:r>
              <a:rPr lang="en-GB" sz="14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eq_to_tol_type_equal</a:t>
            </a:r>
            <a:r>
              <a:rPr lang="en-GB" sz="1400" b="0" i="0" u="none" strike="noStrike" baseline="0" dirty="0">
                <a:solidFill>
                  <a:schemeClr val="accent6">
                    <a:lumMod val="75000"/>
                  </a:schemeClr>
                </a:solidFill>
                <a:latin typeface="Courier New" panose="02070309020205020404" pitchFamily="49" charset="0"/>
                <a:cs typeface="Courier New" panose="02070309020205020404" pitchFamily="49" charset="0"/>
              </a:rPr>
              <a:t> </a:t>
            </a:r>
            <a:r>
              <a:rPr lang="en-GB" sz="1400" b="0" i="0" u="none" strike="noStrike" baseline="0" dirty="0">
                <a:latin typeface="Consolas Courier"/>
                <a:cs typeface="Courier New" panose="02070309020205020404" pitchFamily="49" charset="0"/>
              </a:rPr>
              <a:t>to do their own class specific comparison.</a:t>
            </a:r>
          </a:p>
          <a:p>
            <a:pPr lvl="2"/>
            <a:r>
              <a:rPr lang="en-GB" sz="1400" dirty="0">
                <a:latin typeface="Consolas Courier"/>
                <a:cs typeface="Courier New" panose="02070309020205020404" pitchFamily="49" charset="0"/>
              </a:rPr>
              <a:t>E.g. Comparison of two different class projections </a:t>
            </a:r>
            <a:r>
              <a:rPr lang="en-GB" sz="1400" dirty="0" err="1">
                <a:solidFill>
                  <a:schemeClr val="accent6">
                    <a:lumMod val="75000"/>
                  </a:schemeClr>
                </a:solidFill>
                <a:latin typeface="Courier New" panose="02070309020205020404" pitchFamily="49" charset="0"/>
                <a:cs typeface="Courier New" panose="02070309020205020404" pitchFamily="49" charset="0"/>
              </a:rPr>
              <a:t>line_proj</a:t>
            </a:r>
            <a:r>
              <a:rPr lang="en-GB" sz="1400" dirty="0">
                <a:solidFill>
                  <a:schemeClr val="accent6">
                    <a:lumMod val="75000"/>
                  </a:schemeClr>
                </a:solidFill>
                <a:latin typeface="Courier New" panose="02070309020205020404" pitchFamily="49" charset="0"/>
                <a:cs typeface="Courier New" panose="02070309020205020404" pitchFamily="49" charset="0"/>
              </a:rPr>
              <a:t> </a:t>
            </a:r>
            <a:r>
              <a:rPr lang="en-GB" sz="1400" dirty="0">
                <a:latin typeface="Consolas Courier"/>
                <a:cs typeface="Courier New" panose="02070309020205020404" pitchFamily="49" charset="0"/>
              </a:rPr>
              <a:t>and </a:t>
            </a:r>
            <a:r>
              <a:rPr lang="en-GB" sz="1400" dirty="0" err="1">
                <a:solidFill>
                  <a:schemeClr val="accent6">
                    <a:lumMod val="75000"/>
                  </a:schemeClr>
                </a:solidFill>
                <a:latin typeface="Courier New" panose="02070309020205020404" pitchFamily="49" charset="0"/>
                <a:cs typeface="Courier New" panose="02070309020205020404" pitchFamily="49" charset="0"/>
              </a:rPr>
              <a:t>ubmat_proj</a:t>
            </a:r>
            <a:endParaRPr lang="en-GB" sz="1400" dirty="0">
              <a:solidFill>
                <a:schemeClr val="accent6">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304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E4C76-396A-CACE-D604-994DA5C39DB9}"/>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9B9EA07-1BE0-BF96-50BA-C15B35F38462}"/>
              </a:ext>
            </a:extLst>
          </p:cNvPr>
          <p:cNvSpPr/>
          <p:nvPr/>
        </p:nvSpPr>
        <p:spPr>
          <a:xfrm>
            <a:off x="5542099" y="2618505"/>
            <a:ext cx="1176819" cy="109782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3380A49-5D1A-BBB1-2D73-9BB33DC7940A}"/>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0739E0F3-1FCE-6D7D-61EF-0BD46F453A78}"/>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A88B7866-98A3-BE3D-7A5B-663BDF937408}"/>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EE5FD99A-DD99-9046-E520-D31B82B22E18}"/>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FD69DCD1-5367-A444-BF0B-D9FC3005D604}"/>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30D21D52-64F9-7F2C-1C9B-C6483F21A803}"/>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27525669-962B-DDFD-51CD-E0E80BD00AA2}"/>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71CCE26-76C5-3B4C-E403-EB8B09122F57}"/>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E3123225-AE0E-31AF-CE40-6D2A6A6E040A}"/>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C15AB275-2095-8FD8-17F7-C8DB3C1A7ADD}"/>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2BD9785D-6726-AB4C-3496-9FFA71A50719}"/>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47C513DE-7BCF-4E63-0B3A-DDF545E4763F}"/>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EDE448BF-1575-3670-AF8A-1D33063F8E94}"/>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01841908-E205-48E0-C131-7A113D52A29E}"/>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F831076-84AB-0353-33CF-AA7D92CABD63}"/>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821EABE5-3D29-4CB5-9B15-13D7A99BCF26}"/>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A1CB17E1-D362-F424-33D3-8277366B712C}"/>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07A39E26-0294-7130-B539-4E5A240A7F50}"/>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265752C9-DD0B-F33A-1391-57A44726D8EB}"/>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81105718-5AC5-7FE9-6724-2F0015361922}"/>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397460C-C408-924D-B0FB-51A2D59AA087}"/>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3DC4FC95-BC2C-9016-7B92-7A515E17023A}"/>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B67333A5-F95C-1CCE-890F-E6DCDB5E048E}"/>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FD0C5989-BC65-E6A5-F255-1B29B08144A1}"/>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850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87D69-D672-7F45-8BEF-B2E402476E38}"/>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6F9CB3D-5E8D-EE8D-81B9-2B772F883541}"/>
              </a:ext>
            </a:extLst>
          </p:cNvPr>
          <p:cNvSpPr/>
          <p:nvPr/>
        </p:nvSpPr>
        <p:spPr>
          <a:xfrm>
            <a:off x="4591976" y="418173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460EB99-D481-7AE8-20C5-E654A7FDBE1D}"/>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B1F9B7C0-63FE-756D-9B5F-D0947033D801}"/>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629D8A6C-E18A-945C-6D6E-DD37A0B62AB2}"/>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5DA74171-5C42-770F-AFDD-6DF96F50CA38}"/>
              </a:ext>
            </a:extLst>
          </p:cNvPr>
          <p:cNvSpPr/>
          <p:nvPr/>
        </p:nvSpPr>
        <p:spPr>
          <a:xfrm>
            <a:off x="593128" y="1304520"/>
            <a:ext cx="2036883" cy="1514397"/>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A03F6952-A409-C91E-0DDC-C4D586CCD72B}"/>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6E87FED6-B2D7-D9BA-214B-89A937D60B12}"/>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1AEA167-5E44-F7AE-22DB-4BEF3F7B4501}"/>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AE1EF32-D5EE-4DCE-7150-12098B5F517A}"/>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C7087F94-CDCF-EB79-CEB6-769AEE4B66E9}"/>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5E02AF0A-3553-9549-8318-4DDEAD78FA32}"/>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844ACE2C-3258-AA63-DCE1-231809742FFA}"/>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9B69CFBF-7E8B-AE05-2435-9BD801D2AA89}"/>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D98F23E3-6456-3637-FF42-F9C647C105E3}"/>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2C1DD323-9CC9-5E74-F42A-9564C0BD9231}"/>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E9C5C13-9469-F011-C498-CEBE4BE06C64}"/>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B20A9DAC-D1BC-807E-E1A7-4636366AC3F2}"/>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A99A2508-803E-1E42-0BC0-C51F7900B42C}"/>
              </a:ext>
            </a:extLst>
          </p:cNvPr>
          <p:cNvCxnSpPr>
            <a:cxnSpLocks/>
            <a:endCxn id="49" idx="1"/>
          </p:cNvCxnSpPr>
          <p:nvPr/>
        </p:nvCxnSpPr>
        <p:spPr>
          <a:xfrm>
            <a:off x="6964112" y="5313220"/>
            <a:ext cx="85744" cy="125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4616FF11-1256-CE0F-E0A5-B05F0EEC9EEA}"/>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992D6EB8-923F-005A-8ADD-4F1387720F58}"/>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65B743A8-EEC2-BF20-7062-9BE2D229E470}"/>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439533B-761D-731A-53BF-521FB5DB7638}"/>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0DDD6BF8-B9EA-2D6C-8330-D2BF0866F494}"/>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85643C05-938F-D435-256D-BFAE2C05D571}"/>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161C3B1D-3EF0-7C24-3498-40E77A242FCD}"/>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926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DA0AD-DEF5-BFC2-C91B-E8A6C8CE25FE}"/>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89195BC-F1BA-1FB5-7596-4F9799AE7272}"/>
              </a:ext>
            </a:extLst>
          </p:cNvPr>
          <p:cNvSpPr/>
          <p:nvPr/>
        </p:nvSpPr>
        <p:spPr>
          <a:xfrm>
            <a:off x="6760819" y="419973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EEC3485-FC05-F0DD-AB67-01DB84A28BC0}"/>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8F9F7879-FBA8-17F0-B442-17AF5D844BB0}"/>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20D8B09C-281E-670E-FC6C-83083C6C1457}"/>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BE97C8A6-FA2B-3ED8-BEFD-B9E766C21531}"/>
              </a:ext>
            </a:extLst>
          </p:cNvPr>
          <p:cNvSpPr/>
          <p:nvPr/>
        </p:nvSpPr>
        <p:spPr>
          <a:xfrm>
            <a:off x="593128" y="1304520"/>
            <a:ext cx="2036883" cy="1514397"/>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AA842FBB-E022-B82C-5EC6-253C6796F6A5}"/>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8AF93A96-30D5-940E-9A34-49D018DAB551}"/>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22E3332-657B-7320-D242-3A40C1DC778B}"/>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DD0BDE6-9F6D-E7DB-9A0A-25467DC948F4}"/>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08771570-9D10-3CFC-A0C1-E98C731540AC}"/>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9920E6E5-2E1A-C9AD-39A6-D8CE2297CE74}"/>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E813A358-5641-0A53-1D85-CDF5356842B7}"/>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B6CA54B0-1CA7-0BCD-A55E-A249698E9815}"/>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A63A8027-FA9F-8D31-2C3C-BF40AFFD02D3}"/>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DADB0CC0-EECA-2E5C-C6D3-58D9B17FE498}"/>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A87E9A0-81D7-DA29-9C42-61DDB0554A99}"/>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1CE566F5-92DD-AE60-5E7E-65FC8B3A625B}"/>
              </a:ext>
            </a:extLst>
          </p:cNvPr>
          <p:cNvSpPr/>
          <p:nvPr/>
        </p:nvSpPr>
        <p:spPr>
          <a:xfrm>
            <a:off x="7049856" y="4568558"/>
            <a:ext cx="2036883" cy="151439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E5691C80-9F11-00CA-E8BB-ED64C9AE9E68}"/>
              </a:ext>
            </a:extLst>
          </p:cNvPr>
          <p:cNvCxnSpPr>
            <a:cxnSpLocks/>
            <a:endCxn id="49" idx="1"/>
          </p:cNvCxnSpPr>
          <p:nvPr/>
        </p:nvCxnSpPr>
        <p:spPr>
          <a:xfrm>
            <a:off x="6964112" y="5313220"/>
            <a:ext cx="85744" cy="125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974126BA-86CD-907C-1603-D83BFBA50479}"/>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8C7B81F0-23BA-22B6-BBB9-0952F4715B82}"/>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9071526B-EF3E-0C6F-6C56-CC1545D58DA0}"/>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AED76F69-7BAB-D436-4DEE-4EF3126B6609}"/>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E1CA3114-483E-D539-365E-986430C3AA6B}"/>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E55CA493-5C29-1F89-F6A0-6AE7BC04B499}"/>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39608D97-8D62-408D-692A-70D04FA51C48}"/>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1181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2AA40-2FF2-AFA6-0078-E76347673E8F}"/>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42F55B0-EFC0-5375-0D5B-FB8DF55E1323}"/>
              </a:ext>
            </a:extLst>
          </p:cNvPr>
          <p:cNvSpPr/>
          <p:nvPr/>
        </p:nvSpPr>
        <p:spPr>
          <a:xfrm>
            <a:off x="6782226" y="198449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AD8BBE-4692-9567-2EF9-C644838FFFD5}"/>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9AD3D0D2-FA00-13F4-E345-71B5102721A6}"/>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7FA730A0-8039-EB01-7B47-4F1759616015}"/>
              </a:ext>
            </a:extLst>
          </p:cNvPr>
          <p:cNvSpPr/>
          <p:nvPr/>
        </p:nvSpPr>
        <p:spPr>
          <a:xfrm>
            <a:off x="3397247" y="2352648"/>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D84896A3-C058-7C8F-C93D-185E1EB2BAA4}"/>
              </a:ext>
            </a:extLst>
          </p:cNvPr>
          <p:cNvSpPr/>
          <p:nvPr/>
        </p:nvSpPr>
        <p:spPr>
          <a:xfrm>
            <a:off x="593128" y="1304520"/>
            <a:ext cx="2036883" cy="1514397"/>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E7BC0581-BC72-0800-6484-AF42F74D2172}"/>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8DF8E56B-7EBF-7FEA-F56C-619D148D6652}"/>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E934C37-7712-861C-FB08-03B528F50F0B}"/>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765DE38-A49E-78B1-1019-5479FA345639}"/>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F96E6CF5-41DC-1B6D-8E38-A60E473D6898}"/>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47D1074C-D99B-462C-2C01-5A9A69EA414D}"/>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133DF204-7438-828B-BB3A-63E3A5C52B0F}"/>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CBB58D2D-1210-B119-A271-A4D6784CAEC4}"/>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DF78F2C8-8355-5F0E-6397-2CF54C3F7E5E}"/>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143B41BC-26C2-4DF6-465C-FBF2EF79F1C6}"/>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AF07ECAD-C7A7-00D1-4781-69128576663E}"/>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0B9D4B4F-0D8F-C11B-D401-61CDEF35A7E1}"/>
              </a:ext>
            </a:extLst>
          </p:cNvPr>
          <p:cNvSpPr/>
          <p:nvPr/>
        </p:nvSpPr>
        <p:spPr>
          <a:xfrm>
            <a:off x="7049856" y="4568558"/>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4E3AE4BC-6770-06C6-4D0F-82D7C3EB0FEE}"/>
              </a:ext>
            </a:extLst>
          </p:cNvPr>
          <p:cNvCxnSpPr>
            <a:cxnSpLocks/>
            <a:endCxn id="49" idx="1"/>
          </p:cNvCxnSpPr>
          <p:nvPr/>
        </p:nvCxnSpPr>
        <p:spPr>
          <a:xfrm>
            <a:off x="6964112" y="5313220"/>
            <a:ext cx="85744" cy="125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6A9C2E18-FDF8-741C-49A8-17DA149AE6B9}"/>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1E05ECCD-C165-9D7B-35B7-50A36FB3779E}"/>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E913A3B7-1DE8-FF32-6390-90FF5475931B}"/>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75185273-7EE5-C629-6BD8-90EAB0C1A43F}"/>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34A5A6E5-2B71-B865-8302-26AEF4C8BBA8}"/>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EBC24E1B-F011-1C38-D13E-79E902F082EB}"/>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376EC4D2-5EEA-5672-6DF5-F1F7AFEEF445}"/>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Arrow: Right 9">
            <a:extLst>
              <a:ext uri="{FF2B5EF4-FFF2-40B4-BE49-F238E27FC236}">
                <a16:creationId xmlns:a16="http://schemas.microsoft.com/office/drawing/2014/main" id="{D26FC8FA-C8BA-D084-128C-C86689066117}"/>
              </a:ext>
            </a:extLst>
          </p:cNvPr>
          <p:cNvSpPr/>
          <p:nvPr/>
        </p:nvSpPr>
        <p:spPr>
          <a:xfrm rot="1871184">
            <a:off x="6152080" y="2166971"/>
            <a:ext cx="645848" cy="39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loud 2">
            <a:extLst>
              <a:ext uri="{FF2B5EF4-FFF2-40B4-BE49-F238E27FC236}">
                <a16:creationId xmlns:a16="http://schemas.microsoft.com/office/drawing/2014/main" id="{9B0797F9-E1ED-9D3D-28FB-F78A46F89148}"/>
              </a:ext>
            </a:extLst>
          </p:cNvPr>
          <p:cNvSpPr/>
          <p:nvPr/>
        </p:nvSpPr>
        <p:spPr>
          <a:xfrm>
            <a:off x="3890258" y="640905"/>
            <a:ext cx="2914464" cy="1917008"/>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I am here</a:t>
            </a:r>
          </a:p>
        </p:txBody>
      </p:sp>
    </p:spTree>
    <p:extLst>
      <p:ext uri="{BB962C8B-B14F-4D97-AF65-F5344CB8AC3E}">
        <p14:creationId xmlns:p14="http://schemas.microsoft.com/office/powerpoint/2010/main" val="2923814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44F56-3A65-F1DE-0C70-F7C12790B3F2}"/>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30708BC-3A1E-9BB2-60F6-C64C22C0E960}"/>
              </a:ext>
            </a:extLst>
          </p:cNvPr>
          <p:cNvSpPr/>
          <p:nvPr/>
        </p:nvSpPr>
        <p:spPr>
          <a:xfrm>
            <a:off x="1464818" y="195104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21EABC1-9532-68AB-241C-4BADF54A921D}"/>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30" name="Rectangle: Rounded Corners 29">
            <a:extLst>
              <a:ext uri="{FF2B5EF4-FFF2-40B4-BE49-F238E27FC236}">
                <a16:creationId xmlns:a16="http://schemas.microsoft.com/office/drawing/2014/main" id="{D72BF0B8-0EB6-6B1E-0AED-2465BFAE0849}"/>
              </a:ext>
            </a:extLst>
          </p:cNvPr>
          <p:cNvSpPr/>
          <p:nvPr/>
        </p:nvSpPr>
        <p:spPr>
          <a:xfrm>
            <a:off x="1741581" y="2286342"/>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sp>
        <p:nvSpPr>
          <p:cNvPr id="38" name="Oval 37">
            <a:extLst>
              <a:ext uri="{FF2B5EF4-FFF2-40B4-BE49-F238E27FC236}">
                <a16:creationId xmlns:a16="http://schemas.microsoft.com/office/drawing/2014/main" id="{901D9E40-B473-5FDF-B9ED-4E71DD3CF405}"/>
              </a:ext>
            </a:extLst>
          </p:cNvPr>
          <p:cNvSpPr/>
          <p:nvPr/>
        </p:nvSpPr>
        <p:spPr>
          <a:xfrm>
            <a:off x="9981639" y="2265315"/>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40" name="Rectangle: Rounded Corners 39">
            <a:extLst>
              <a:ext uri="{FF2B5EF4-FFF2-40B4-BE49-F238E27FC236}">
                <a16:creationId xmlns:a16="http://schemas.microsoft.com/office/drawing/2014/main" id="{D455B1C6-FBA3-88EF-9401-6581442CFCA3}"/>
              </a:ext>
            </a:extLst>
          </p:cNvPr>
          <p:cNvSpPr/>
          <p:nvPr/>
        </p:nvSpPr>
        <p:spPr>
          <a:xfrm>
            <a:off x="2236298" y="4601297"/>
            <a:ext cx="2036883" cy="1514397"/>
          </a:xfrm>
          <a:prstGeom prst="roundRect">
            <a:avLst/>
          </a:prstGeom>
          <a:noFill/>
          <a:ln>
            <a:solidFill>
              <a:srgbClr val="006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sp>
        <p:nvSpPr>
          <p:cNvPr id="82" name="Rectangle: Rounded Corners 81">
            <a:extLst>
              <a:ext uri="{FF2B5EF4-FFF2-40B4-BE49-F238E27FC236}">
                <a16:creationId xmlns:a16="http://schemas.microsoft.com/office/drawing/2014/main" id="{A0BFD122-E9BD-FD5D-583F-A836427C8E30}"/>
              </a:ext>
            </a:extLst>
          </p:cNvPr>
          <p:cNvSpPr/>
          <p:nvPr/>
        </p:nvSpPr>
        <p:spPr>
          <a:xfrm>
            <a:off x="6734659" y="1438484"/>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E1D30851-A7A4-FC9B-1285-38DD671AB136}"/>
              </a:ext>
            </a:extLst>
          </p:cNvPr>
          <p:cNvCxnSpPr>
            <a:cxnSpLocks/>
            <a:stCxn id="82" idx="3"/>
            <a:endCxn id="38" idx="2"/>
          </p:cNvCxnSpPr>
          <p:nvPr/>
        </p:nvCxnSpPr>
        <p:spPr>
          <a:xfrm>
            <a:off x="8771542" y="2195683"/>
            <a:ext cx="1210097" cy="952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F384DF6-204C-C181-2DC8-91E9E8E64AD9}"/>
              </a:ext>
            </a:extLst>
          </p:cNvPr>
          <p:cNvCxnSpPr>
            <a:cxnSpLocks/>
            <a:stCxn id="40" idx="0"/>
            <a:endCxn id="30" idx="2"/>
          </p:cNvCxnSpPr>
          <p:nvPr/>
        </p:nvCxnSpPr>
        <p:spPr>
          <a:xfrm flipH="1" flipV="1">
            <a:off x="2760023" y="3800739"/>
            <a:ext cx="494717" cy="8005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0343E67E-A865-7767-3A5D-CCCE195F105C}"/>
              </a:ext>
            </a:extLst>
          </p:cNvPr>
          <p:cNvSpPr/>
          <p:nvPr/>
        </p:nvSpPr>
        <p:spPr>
          <a:xfrm>
            <a:off x="6790932" y="34441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Hold unique in memory</a:t>
            </a:r>
          </a:p>
        </p:txBody>
      </p:sp>
      <p:cxnSp>
        <p:nvCxnSpPr>
          <p:cNvPr id="94" name="Straight Arrow Connector 93">
            <a:extLst>
              <a:ext uri="{FF2B5EF4-FFF2-40B4-BE49-F238E27FC236}">
                <a16:creationId xmlns:a16="http://schemas.microsoft.com/office/drawing/2014/main" id="{DC8DB261-C54F-D2D4-A4C4-0F3F4DABE746}"/>
              </a:ext>
            </a:extLst>
          </p:cNvPr>
          <p:cNvCxnSpPr>
            <a:cxnSpLocks/>
            <a:stCxn id="30" idx="3"/>
            <a:endCxn id="27" idx="1"/>
          </p:cNvCxnSpPr>
          <p:nvPr/>
        </p:nvCxnSpPr>
        <p:spPr>
          <a:xfrm flipV="1">
            <a:off x="3778464" y="3016763"/>
            <a:ext cx="989434" cy="267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Diamond 26">
            <a:extLst>
              <a:ext uri="{FF2B5EF4-FFF2-40B4-BE49-F238E27FC236}">
                <a16:creationId xmlns:a16="http://schemas.microsoft.com/office/drawing/2014/main" id="{8C0C53C7-3EA4-5EB5-901D-6A305B48E208}"/>
              </a:ext>
            </a:extLst>
          </p:cNvPr>
          <p:cNvSpPr/>
          <p:nvPr/>
        </p:nvSpPr>
        <p:spPr>
          <a:xfrm>
            <a:off x="4767898" y="2046371"/>
            <a:ext cx="1149755" cy="1940783"/>
          </a:xfrm>
          <a:prstGeom prst="diamond">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GB" dirty="0">
                <a:solidFill>
                  <a:schemeClr val="tx1"/>
                </a:solidFill>
              </a:rPr>
              <a:t>Choice</a:t>
            </a:r>
          </a:p>
        </p:txBody>
      </p:sp>
      <p:sp>
        <p:nvSpPr>
          <p:cNvPr id="52" name="Rectangle: Rounded Corners 51">
            <a:extLst>
              <a:ext uri="{FF2B5EF4-FFF2-40B4-BE49-F238E27FC236}">
                <a16:creationId xmlns:a16="http://schemas.microsoft.com/office/drawing/2014/main" id="{F002928C-EAE9-0750-521D-D57AD3419FD9}"/>
              </a:ext>
            </a:extLst>
          </p:cNvPr>
          <p:cNvSpPr/>
          <p:nvPr/>
        </p:nvSpPr>
        <p:spPr>
          <a:xfrm>
            <a:off x="6790931" y="4865303"/>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Do nothing</a:t>
            </a:r>
          </a:p>
        </p:txBody>
      </p:sp>
      <p:cxnSp>
        <p:nvCxnSpPr>
          <p:cNvPr id="53" name="Straight Arrow Connector 96">
            <a:extLst>
              <a:ext uri="{FF2B5EF4-FFF2-40B4-BE49-F238E27FC236}">
                <a16:creationId xmlns:a16="http://schemas.microsoft.com/office/drawing/2014/main" id="{BA867C13-E64D-30F4-D87C-112469C23510}"/>
              </a:ext>
            </a:extLst>
          </p:cNvPr>
          <p:cNvCxnSpPr>
            <a:cxnSpLocks/>
            <a:stCxn id="27" idx="0"/>
            <a:endCxn id="82" idx="1"/>
          </p:cNvCxnSpPr>
          <p:nvPr/>
        </p:nvCxnSpPr>
        <p:spPr>
          <a:xfrm rot="16200000" flipH="1">
            <a:off x="5964061" y="1425086"/>
            <a:ext cx="149312" cy="1391883"/>
          </a:xfrm>
          <a:prstGeom prst="bentConnector4">
            <a:avLst>
              <a:gd name="adj1" fmla="val -153102"/>
              <a:gd name="adj2" fmla="val 7065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96">
            <a:extLst>
              <a:ext uri="{FF2B5EF4-FFF2-40B4-BE49-F238E27FC236}">
                <a16:creationId xmlns:a16="http://schemas.microsoft.com/office/drawing/2014/main" id="{4EC79620-29A5-10BC-3653-39DEB1B19208}"/>
              </a:ext>
            </a:extLst>
          </p:cNvPr>
          <p:cNvCxnSpPr>
            <a:cxnSpLocks/>
            <a:stCxn id="27" idx="3"/>
            <a:endCxn id="93" idx="1"/>
          </p:cNvCxnSpPr>
          <p:nvPr/>
        </p:nvCxnSpPr>
        <p:spPr>
          <a:xfrm>
            <a:off x="5917653" y="3016763"/>
            <a:ext cx="873279" cy="88784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96">
            <a:extLst>
              <a:ext uri="{FF2B5EF4-FFF2-40B4-BE49-F238E27FC236}">
                <a16:creationId xmlns:a16="http://schemas.microsoft.com/office/drawing/2014/main" id="{4ACF41F3-02DB-4FBE-831B-0153D0C64BDD}"/>
              </a:ext>
            </a:extLst>
          </p:cNvPr>
          <p:cNvCxnSpPr>
            <a:cxnSpLocks/>
            <a:stCxn id="27" idx="2"/>
            <a:endCxn id="52" idx="1"/>
          </p:cNvCxnSpPr>
          <p:nvPr/>
        </p:nvCxnSpPr>
        <p:spPr>
          <a:xfrm rot="16200000" flipH="1">
            <a:off x="5397552" y="3932377"/>
            <a:ext cx="1338602" cy="144815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73195829-565C-DEB2-9EF5-C1A082D6A205}"/>
              </a:ext>
            </a:extLst>
          </p:cNvPr>
          <p:cNvCxnSpPr>
            <a:cxnSpLocks/>
            <a:stCxn id="93" idx="3"/>
            <a:endCxn id="38" idx="2"/>
          </p:cNvCxnSpPr>
          <p:nvPr/>
        </p:nvCxnSpPr>
        <p:spPr>
          <a:xfrm flipV="1">
            <a:off x="8827815" y="3147920"/>
            <a:ext cx="1153824" cy="756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88BDB0F2-A932-3E22-D761-8C3233037677}"/>
              </a:ext>
            </a:extLst>
          </p:cNvPr>
          <p:cNvCxnSpPr>
            <a:cxnSpLocks/>
            <a:stCxn id="52" idx="3"/>
            <a:endCxn id="38" idx="2"/>
          </p:cNvCxnSpPr>
          <p:nvPr/>
        </p:nvCxnSpPr>
        <p:spPr>
          <a:xfrm flipV="1">
            <a:off x="8827814" y="3147920"/>
            <a:ext cx="1153825" cy="21778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Rounded Corners 2">
            <a:extLst>
              <a:ext uri="{FF2B5EF4-FFF2-40B4-BE49-F238E27FC236}">
                <a16:creationId xmlns:a16="http://schemas.microsoft.com/office/drawing/2014/main" id="{F23E6467-0FE0-7A72-3FA7-086961FD04A7}"/>
              </a:ext>
            </a:extLst>
          </p:cNvPr>
          <p:cNvSpPr/>
          <p:nvPr/>
        </p:nvSpPr>
        <p:spPr>
          <a:xfrm>
            <a:off x="64031" y="4612028"/>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5" name="Straight Arrow Connector 4">
            <a:extLst>
              <a:ext uri="{FF2B5EF4-FFF2-40B4-BE49-F238E27FC236}">
                <a16:creationId xmlns:a16="http://schemas.microsoft.com/office/drawing/2014/main" id="{8D2894BA-604A-8668-112E-6DE1D609AC34}"/>
              </a:ext>
            </a:extLst>
          </p:cNvPr>
          <p:cNvCxnSpPr>
            <a:cxnSpLocks/>
            <a:stCxn id="3" idx="0"/>
            <a:endCxn id="30" idx="2"/>
          </p:cNvCxnSpPr>
          <p:nvPr/>
        </p:nvCxnSpPr>
        <p:spPr>
          <a:xfrm flipV="1">
            <a:off x="1082473" y="3800739"/>
            <a:ext cx="1677550" cy="8112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4706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EA6-FD9E-8262-4338-321C3A873F0B}"/>
              </a:ext>
            </a:extLst>
          </p:cNvPr>
          <p:cNvSpPr>
            <a:spLocks noGrp="1"/>
          </p:cNvSpPr>
          <p:nvPr>
            <p:ph type="title"/>
          </p:nvPr>
        </p:nvSpPr>
        <p:spPr>
          <a:xfrm>
            <a:off x="838200" y="365126"/>
            <a:ext cx="10515600" cy="827772"/>
          </a:xfrm>
        </p:spPr>
        <p:txBody>
          <a:bodyPr/>
          <a:lstStyle/>
          <a:p>
            <a:r>
              <a:rPr lang="en-GB" dirty="0"/>
              <a:t>Serializable Axioms:</a:t>
            </a:r>
          </a:p>
        </p:txBody>
      </p:sp>
      <p:sp>
        <p:nvSpPr>
          <p:cNvPr id="4" name="Content Placeholder 2">
            <a:extLst>
              <a:ext uri="{FF2B5EF4-FFF2-40B4-BE49-F238E27FC236}">
                <a16:creationId xmlns:a16="http://schemas.microsoft.com/office/drawing/2014/main" id="{CCB5CE54-61CB-462A-A757-661E24E8D121}"/>
              </a:ext>
            </a:extLst>
          </p:cNvPr>
          <p:cNvSpPr>
            <a:spLocks noGrp="1"/>
          </p:cNvSpPr>
          <p:nvPr>
            <p:ph idx="1"/>
          </p:nvPr>
        </p:nvSpPr>
        <p:spPr>
          <a:xfrm>
            <a:off x="782501" y="1076857"/>
            <a:ext cx="10515600" cy="2589884"/>
          </a:xfrm>
        </p:spPr>
        <p:txBody>
          <a:bodyPr>
            <a:normAutofit fontScale="85000" lnSpcReduction="10000"/>
          </a:bodyPr>
          <a:lstStyle/>
          <a:p>
            <a:r>
              <a:rPr lang="en-GB" dirty="0">
                <a:solidFill>
                  <a:srgbClr val="0066FF"/>
                </a:solidFill>
              </a:rPr>
              <a:t>Public interface </a:t>
            </a:r>
            <a:r>
              <a:rPr lang="en-GB" dirty="0"/>
              <a:t>(number of properties with setters/getters) and empty constructor exist.</a:t>
            </a:r>
          </a:p>
          <a:p>
            <a:r>
              <a:rPr lang="en-GB" dirty="0"/>
              <a:t>Custom </a:t>
            </a:r>
            <a:r>
              <a:rPr lang="en-GB" b="1" dirty="0" err="1">
                <a:solidFill>
                  <a:schemeClr val="accent6">
                    <a:lumMod val="50000"/>
                  </a:schemeClr>
                </a:solidFill>
                <a:latin typeface="Courier New" panose="02070309020205020404" pitchFamily="49" charset="0"/>
                <a:cs typeface="Courier New" panose="02070309020205020404" pitchFamily="49" charset="0"/>
              </a:rPr>
              <a:t>to_string</a:t>
            </a:r>
            <a:r>
              <a:rPr lang="en-GB" b="1" dirty="0"/>
              <a:t>, </a:t>
            </a:r>
            <a:r>
              <a:rPr lang="en-GB" b="1" dirty="0" err="1">
                <a:solidFill>
                  <a:schemeClr val="accent6">
                    <a:lumMod val="50000"/>
                  </a:schemeClr>
                </a:solidFill>
                <a:latin typeface="Courier New" panose="02070309020205020404" pitchFamily="49" charset="0"/>
                <a:cs typeface="Courier New" panose="02070309020205020404" pitchFamily="49" charset="0"/>
              </a:rPr>
              <a:t>from_string</a:t>
            </a:r>
            <a:r>
              <a:rPr lang="en-GB" b="1" dirty="0"/>
              <a:t> </a:t>
            </a:r>
            <a:r>
              <a:rPr lang="en-GB" dirty="0"/>
              <a:t>methods which allow to save/ recover object contents and </a:t>
            </a:r>
            <a:r>
              <a:rPr lang="en-GB" sz="2200" dirty="0">
                <a:solidFill>
                  <a:srgbClr val="0066FF"/>
                </a:solidFill>
              </a:rPr>
              <a:t>works through public interface above</a:t>
            </a:r>
            <a:r>
              <a:rPr lang="en-GB" dirty="0"/>
              <a:t>.</a:t>
            </a:r>
            <a:endParaRPr lang="en-GB" dirty="0">
              <a:solidFill>
                <a:schemeClr val="accent6">
                  <a:lumMod val="50000"/>
                </a:schemeClr>
              </a:solidFill>
              <a:latin typeface="Courier New" panose="02070309020205020404" pitchFamily="49" charset="0"/>
              <a:cs typeface="Courier New" panose="02070309020205020404" pitchFamily="49" charset="0"/>
            </a:endParaRPr>
          </a:p>
          <a:p>
            <a:r>
              <a:rPr lang="en-GB" b="1" dirty="0" err="1">
                <a:solidFill>
                  <a:schemeClr val="accent3"/>
                </a:solidFill>
                <a:latin typeface="Courier New" panose="02070309020205020404" pitchFamily="49" charset="0"/>
                <a:cs typeface="Courier New" panose="02070309020205020404" pitchFamily="49" charset="0"/>
              </a:rPr>
              <a:t>saveableFields</a:t>
            </a:r>
            <a:r>
              <a:rPr lang="en-GB" dirty="0">
                <a:cs typeface="Courier New" panose="02070309020205020404" pitchFamily="49" charset="0"/>
              </a:rPr>
              <a:t> method defining what the contents (</a:t>
            </a:r>
            <a:r>
              <a:rPr lang="en-GB" dirty="0">
                <a:solidFill>
                  <a:srgbClr val="0066FF"/>
                </a:solidFill>
                <a:cs typeface="Courier New" panose="02070309020205020404" pitchFamily="49" charset="0"/>
              </a:rPr>
              <a:t>public interface</a:t>
            </a:r>
            <a:r>
              <a:rPr lang="en-GB" dirty="0">
                <a:cs typeface="Courier New" panose="02070309020205020404" pitchFamily="49" charset="0"/>
              </a:rPr>
              <a:t>) is.</a:t>
            </a:r>
            <a:endParaRPr lang="en-GB" dirty="0">
              <a:solidFill>
                <a:schemeClr val="accent6">
                  <a:lumMod val="50000"/>
                </a:schemeClr>
              </a:solidFill>
              <a:latin typeface="Courier New" panose="02070309020205020404" pitchFamily="49" charset="0"/>
              <a:cs typeface="Courier New" panose="02070309020205020404" pitchFamily="49" charset="0"/>
            </a:endParaRPr>
          </a:p>
          <a:p>
            <a:r>
              <a:rPr lang="en-GB" b="1" dirty="0" err="1">
                <a:solidFill>
                  <a:schemeClr val="accent3"/>
                </a:solidFill>
                <a:latin typeface="Courier New" panose="02070309020205020404" pitchFamily="49" charset="0"/>
                <a:cs typeface="Courier New" panose="02070309020205020404" pitchFamily="49" charset="0"/>
              </a:rPr>
              <a:t>check_combo_arg</a:t>
            </a:r>
            <a:r>
              <a:rPr lang="en-GB" b="1" dirty="0">
                <a:solidFill>
                  <a:schemeClr val="accent3"/>
                </a:solidFill>
              </a:rPr>
              <a:t> </a:t>
            </a:r>
            <a:r>
              <a:rPr lang="en-GB" dirty="0"/>
              <a:t>method which validates interdependent properties and calculates internal contents if necessary.</a:t>
            </a:r>
            <a:endParaRPr lang="en-GB" b="1" dirty="0"/>
          </a:p>
        </p:txBody>
      </p:sp>
      <p:sp>
        <p:nvSpPr>
          <p:cNvPr id="6" name="TextBox 5">
            <a:extLst>
              <a:ext uri="{FF2B5EF4-FFF2-40B4-BE49-F238E27FC236}">
                <a16:creationId xmlns:a16="http://schemas.microsoft.com/office/drawing/2014/main" id="{C0BD20C7-65BE-1F17-A6C1-47F940A6666F}"/>
              </a:ext>
            </a:extLst>
          </p:cNvPr>
          <p:cNvSpPr txBox="1"/>
          <p:nvPr/>
        </p:nvSpPr>
        <p:spPr>
          <a:xfrm>
            <a:off x="766644" y="4343337"/>
            <a:ext cx="4434685" cy="369332"/>
          </a:xfrm>
          <a:prstGeom prst="rect">
            <a:avLst/>
          </a:prstGeom>
          <a:noFill/>
        </p:spPr>
        <p:txBody>
          <a:bodyPr wrap="square">
            <a:spAutoFit/>
          </a:bodyPr>
          <a:lstStyle/>
          <a:p>
            <a:r>
              <a:rPr lang="en-GB" b="1" dirty="0">
                <a:solidFill>
                  <a:schemeClr val="accent3"/>
                </a:solidFill>
                <a:latin typeface="Courier New" panose="02070309020205020404" pitchFamily="49" charset="0"/>
                <a:cs typeface="Courier New" panose="02070309020205020404" pitchFamily="49" charset="0"/>
              </a:rPr>
              <a:t>&gt;&gt;</a:t>
            </a:r>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.sproperty</a:t>
            </a:r>
            <a:r>
              <a:rPr lang="en-GB" b="1" dirty="0">
                <a:solidFill>
                  <a:schemeClr val="accent3"/>
                </a:solidFill>
                <a:latin typeface="Courier New" panose="02070309020205020404" pitchFamily="49" charset="0"/>
                <a:cs typeface="Courier New" panose="02070309020205020404" pitchFamily="49" charset="0"/>
              </a:rPr>
              <a:t> = </a:t>
            </a:r>
            <a:r>
              <a:rPr lang="en-GB" b="1" dirty="0">
                <a:latin typeface="Courier New" panose="02070309020205020404" pitchFamily="49" charset="0"/>
                <a:cs typeface="Courier New" panose="02070309020205020404" pitchFamily="49" charset="0"/>
              </a:rPr>
              <a:t>contents</a:t>
            </a:r>
            <a:endParaRPr lang="en-GB" dirty="0"/>
          </a:p>
        </p:txBody>
      </p:sp>
      <p:sp>
        <p:nvSpPr>
          <p:cNvPr id="8" name="TextBox 7">
            <a:extLst>
              <a:ext uri="{FF2B5EF4-FFF2-40B4-BE49-F238E27FC236}">
                <a16:creationId xmlns:a16="http://schemas.microsoft.com/office/drawing/2014/main" id="{C70B49CD-39B5-AED6-DE07-548FEA64CF0C}"/>
              </a:ext>
            </a:extLst>
          </p:cNvPr>
          <p:cNvSpPr txBox="1"/>
          <p:nvPr/>
        </p:nvSpPr>
        <p:spPr>
          <a:xfrm>
            <a:off x="5971837" y="4279895"/>
            <a:ext cx="4030862" cy="523220"/>
          </a:xfrm>
          <a:prstGeom prst="rect">
            <a:avLst/>
          </a:prstGeom>
          <a:noFill/>
        </p:spPr>
        <p:txBody>
          <a:bodyPr wrap="square">
            <a:spAutoFit/>
          </a:bodyPr>
          <a:lstStyle/>
          <a:p>
            <a:r>
              <a:rPr lang="en-GB" sz="2800" b="1" dirty="0"/>
              <a:t>Legitimate method!</a:t>
            </a:r>
          </a:p>
        </p:txBody>
      </p:sp>
      <p:sp>
        <p:nvSpPr>
          <p:cNvPr id="9" name="Title 1">
            <a:extLst>
              <a:ext uri="{FF2B5EF4-FFF2-40B4-BE49-F238E27FC236}">
                <a16:creationId xmlns:a16="http://schemas.microsoft.com/office/drawing/2014/main" id="{93FC4861-710E-DDC9-0611-A2C4C8DF4EB0}"/>
              </a:ext>
            </a:extLst>
          </p:cNvPr>
          <p:cNvSpPr txBox="1">
            <a:spLocks/>
          </p:cNvSpPr>
          <p:nvPr/>
        </p:nvSpPr>
        <p:spPr>
          <a:xfrm>
            <a:off x="666460" y="3675882"/>
            <a:ext cx="10116033" cy="50143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Consequence (theorem):</a:t>
            </a:r>
          </a:p>
        </p:txBody>
      </p:sp>
      <p:sp>
        <p:nvSpPr>
          <p:cNvPr id="10" name="TextBox 9">
            <a:extLst>
              <a:ext uri="{FF2B5EF4-FFF2-40B4-BE49-F238E27FC236}">
                <a16:creationId xmlns:a16="http://schemas.microsoft.com/office/drawing/2014/main" id="{A5662EC8-3F96-53F0-502A-6BDE78BB68EA}"/>
              </a:ext>
            </a:extLst>
          </p:cNvPr>
          <p:cNvSpPr txBox="1"/>
          <p:nvPr/>
        </p:nvSpPr>
        <p:spPr>
          <a:xfrm>
            <a:off x="782501" y="5093429"/>
            <a:ext cx="8083775" cy="1477328"/>
          </a:xfrm>
          <a:prstGeom prst="rect">
            <a:avLst/>
          </a:prstGeom>
          <a:noFill/>
        </p:spPr>
        <p:txBody>
          <a:bodyPr wrap="square">
            <a:spAutoFit/>
          </a:bodyPr>
          <a:lstStyle/>
          <a:p>
            <a:r>
              <a:rPr lang="en-GB" b="1" dirty="0">
                <a:solidFill>
                  <a:srgbClr val="1A0282"/>
                </a:solidFill>
                <a:latin typeface="Courier New" panose="02070309020205020404" pitchFamily="49" charset="0"/>
                <a:cs typeface="Courier New" panose="02070309020205020404" pitchFamily="49" charset="0"/>
              </a:rPr>
              <a:t>function</a:t>
            </a:r>
            <a:r>
              <a:rPr lang="en-GB" b="1" dirty="0">
                <a:solidFill>
                  <a:schemeClr val="accent3"/>
                </a:solidFill>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sobj</a:t>
            </a:r>
            <a:r>
              <a:rPr lang="en-GB" b="1" dirty="0">
                <a:solidFill>
                  <a:schemeClr val="accent3"/>
                </a:solidFill>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 </a:t>
            </a:r>
            <a:r>
              <a:rPr lang="en-GB" b="1" dirty="0" err="1">
                <a:solidFill>
                  <a:srgbClr val="1A0282"/>
                </a:solidFill>
                <a:latin typeface="Courier New" panose="02070309020205020404" pitchFamily="49" charset="0"/>
                <a:cs typeface="Courier New" panose="02070309020205020404" pitchFamily="49" charset="0"/>
              </a:rPr>
              <a:t>set</a:t>
            </a:r>
            <a:r>
              <a:rPr lang="en-GB" b="1" dirty="0" err="1">
                <a:solidFill>
                  <a:schemeClr val="accent3"/>
                </a:solidFill>
                <a:latin typeface="Courier New" panose="02070309020205020404" pitchFamily="49" charset="0"/>
                <a:cs typeface="Courier New" panose="02070309020205020404" pitchFamily="49" charset="0"/>
              </a:rPr>
              <a:t>.sproperty</a:t>
            </a:r>
            <a:r>
              <a:rPr lang="en-GB" b="1" dirty="0">
                <a:solidFill>
                  <a:schemeClr val="accent3"/>
                </a:solidFill>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,value</a:t>
            </a:r>
            <a:r>
              <a:rPr lang="en-GB" b="1" dirty="0">
                <a:solidFill>
                  <a:schemeClr val="accent3"/>
                </a:solidFill>
                <a:latin typeface="Courier New" panose="02070309020205020404" pitchFamily="49" charset="0"/>
                <a:cs typeface="Courier New" panose="02070309020205020404" pitchFamily="49" charset="0"/>
              </a:rPr>
              <a:t>)</a:t>
            </a:r>
          </a:p>
          <a:p>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.sproperty</a:t>
            </a:r>
            <a:r>
              <a:rPr lang="en-GB" b="1" dirty="0">
                <a:solidFill>
                  <a:schemeClr val="accent3"/>
                </a:solidFill>
                <a:latin typeface="Courier New" panose="02070309020205020404" pitchFamily="49" charset="0"/>
                <a:cs typeface="Courier New" panose="02070309020205020404" pitchFamily="49" charset="0"/>
              </a:rPr>
              <a:t>_ </a:t>
            </a:r>
            <a:r>
              <a:rPr lang="en-GB" b="1" dirty="0">
                <a:latin typeface="Courier New" panose="02070309020205020404" pitchFamily="49" charset="0"/>
                <a:cs typeface="Courier New" panose="02070309020205020404" pitchFamily="49" charset="0"/>
              </a:rPr>
              <a:t>=</a:t>
            </a:r>
            <a:r>
              <a:rPr lang="en-GB" b="1" dirty="0">
                <a:solidFill>
                  <a:schemeClr val="accent3"/>
                </a:solidFill>
                <a:latin typeface="Courier New" panose="02070309020205020404" pitchFamily="49" charset="0"/>
                <a:cs typeface="Courier New" panose="02070309020205020404" pitchFamily="49" charset="0"/>
              </a:rPr>
              <a:t> value</a:t>
            </a:r>
          </a:p>
          <a:p>
            <a:r>
              <a:rPr lang="en-GB" b="1" dirty="0">
                <a:solidFill>
                  <a:srgbClr val="1A0282"/>
                </a:solidFill>
                <a:latin typeface="Courier New" panose="02070309020205020404" pitchFamily="49" charset="0"/>
                <a:cs typeface="Courier New" panose="02070309020205020404" pitchFamily="49" charset="0"/>
              </a:rPr>
              <a:t>If</a:t>
            </a:r>
            <a:r>
              <a:rPr lang="en-GB" b="1" dirty="0">
                <a:solidFill>
                  <a:schemeClr val="accent3"/>
                </a:solidFill>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.do_check_combo_arg</a:t>
            </a:r>
            <a:r>
              <a:rPr lang="en-GB" b="1" dirty="0">
                <a:solidFill>
                  <a:schemeClr val="accent3"/>
                </a:solidFill>
                <a:latin typeface="Courier New" panose="02070309020205020404" pitchFamily="49" charset="0"/>
                <a:cs typeface="Courier New" panose="02070309020205020404" pitchFamily="49" charset="0"/>
              </a:rPr>
              <a:t>_</a:t>
            </a:r>
          </a:p>
          <a:p>
            <a:r>
              <a:rPr lang="en-GB" b="1" dirty="0">
                <a:solidFill>
                  <a:schemeClr val="accent3"/>
                </a:solidFill>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sobj</a:t>
            </a:r>
            <a:r>
              <a:rPr lang="en-GB" b="1" dirty="0">
                <a:solidFill>
                  <a:schemeClr val="accent3"/>
                </a:solidFill>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a:t>
            </a:r>
            <a:r>
              <a:rPr lang="en-GB" b="1" dirty="0">
                <a:solidFill>
                  <a:schemeClr val="accent3"/>
                </a:solidFill>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.check_combo_arg</a:t>
            </a:r>
            <a:r>
              <a:rPr lang="en-GB" b="1" dirty="0">
                <a:solidFill>
                  <a:schemeClr val="accent3"/>
                </a:solidFill>
                <a:latin typeface="Courier New" panose="02070309020205020404" pitchFamily="49" charset="0"/>
                <a:cs typeface="Courier New" panose="02070309020205020404" pitchFamily="49" charset="0"/>
              </a:rPr>
              <a:t>()</a:t>
            </a:r>
          </a:p>
          <a:p>
            <a:r>
              <a:rPr lang="en-GB" b="1" dirty="0">
                <a:solidFill>
                  <a:srgbClr val="1A0282"/>
                </a:solidFill>
                <a:latin typeface="Courier New" panose="02070309020205020404" pitchFamily="49" charset="0"/>
                <a:cs typeface="Courier New" panose="02070309020205020404" pitchFamily="49" charset="0"/>
              </a:rPr>
              <a:t>end</a:t>
            </a:r>
            <a:endParaRPr lang="en-GB" dirty="0">
              <a:solidFill>
                <a:srgbClr val="1A0282"/>
              </a:solidFill>
            </a:endParaRPr>
          </a:p>
        </p:txBody>
      </p:sp>
      <p:sp>
        <p:nvSpPr>
          <p:cNvPr id="13" name="Rectangle: Rounded Corners 12">
            <a:extLst>
              <a:ext uri="{FF2B5EF4-FFF2-40B4-BE49-F238E27FC236}">
                <a16:creationId xmlns:a16="http://schemas.microsoft.com/office/drawing/2014/main" id="{CBC77A54-3570-614D-4589-7502050F42C4}"/>
              </a:ext>
            </a:extLst>
          </p:cNvPr>
          <p:cNvSpPr/>
          <p:nvPr/>
        </p:nvSpPr>
        <p:spPr>
          <a:xfrm>
            <a:off x="705527" y="4177320"/>
            <a:ext cx="9431781" cy="867984"/>
          </a:xfrm>
          <a:prstGeom prst="round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2502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DD34-98C3-49BD-0D22-876F65272AB4}"/>
              </a:ext>
            </a:extLst>
          </p:cNvPr>
          <p:cNvSpPr>
            <a:spLocks noGrp="1"/>
          </p:cNvSpPr>
          <p:nvPr>
            <p:ph type="title"/>
          </p:nvPr>
        </p:nvSpPr>
        <p:spPr/>
        <p:txBody>
          <a:bodyPr/>
          <a:lstStyle/>
          <a:p>
            <a:r>
              <a:rPr lang="en-GB" dirty="0" err="1"/>
              <a:t>Hashable</a:t>
            </a:r>
            <a:r>
              <a:rPr lang="en-GB" dirty="0"/>
              <a:t>/serializable objects comparison:</a:t>
            </a:r>
          </a:p>
        </p:txBody>
      </p:sp>
      <p:sp>
        <p:nvSpPr>
          <p:cNvPr id="3" name="Content Placeholder 2">
            <a:extLst>
              <a:ext uri="{FF2B5EF4-FFF2-40B4-BE49-F238E27FC236}">
                <a16:creationId xmlns:a16="http://schemas.microsoft.com/office/drawing/2014/main" id="{BB6870A6-EA62-CF12-0EE4-EBF1AE57595D}"/>
              </a:ext>
            </a:extLst>
          </p:cNvPr>
          <p:cNvSpPr>
            <a:spLocks noGrp="1"/>
          </p:cNvSpPr>
          <p:nvPr>
            <p:ph idx="1"/>
          </p:nvPr>
        </p:nvSpPr>
        <p:spPr>
          <a:xfrm>
            <a:off x="838200" y="1825625"/>
            <a:ext cx="11076850" cy="4351338"/>
          </a:xfrm>
        </p:spPr>
        <p:txBody>
          <a:bodyPr>
            <a:normAutofit fontScale="92500" lnSpcReduction="20000"/>
          </a:bodyPr>
          <a:lstStyle/>
          <a:p>
            <a:pPr marL="0" indent="0">
              <a:buNone/>
            </a:pPr>
            <a:r>
              <a:rPr lang="en-GB" dirty="0"/>
              <a:t>s</a:t>
            </a:r>
            <a:r>
              <a:rPr lang="en-GB"/>
              <a:t>erializable</a:t>
            </a:r>
            <a:r>
              <a:rPr lang="en-GB" dirty="0"/>
              <a:t>:</a:t>
            </a:r>
            <a:endParaRPr lang="en-GB" dirty="0">
              <a:solidFill>
                <a:schemeClr val="accent6">
                  <a:lumMod val="75000"/>
                </a:schemeClr>
              </a:solidFill>
              <a:latin typeface="Courier New" panose="02070309020205020404" pitchFamily="49" charset="0"/>
              <a:cs typeface="Courier New" panose="02070309020205020404" pitchFamily="49" charset="0"/>
            </a:endParaRPr>
          </a:p>
          <a:p>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t>–</a:t>
            </a:r>
            <a:r>
              <a:rPr lang="en-GB" dirty="0">
                <a:latin typeface="+mj-lt"/>
              </a:rPr>
              <a:t> </a:t>
            </a:r>
            <a:r>
              <a:rPr lang="en-GB" dirty="0">
                <a:latin typeface="+mj-lt"/>
                <a:cs typeface="Courier New" panose="02070309020205020404" pitchFamily="49" charset="0"/>
              </a:rPr>
              <a:t>compares values of </a:t>
            </a:r>
            <a:r>
              <a:rPr lang="en-GB" dirty="0" err="1">
                <a:solidFill>
                  <a:schemeClr val="accent6">
                    <a:lumMod val="75000"/>
                  </a:schemeClr>
                </a:solidFill>
                <a:latin typeface="Courier New" panose="02070309020205020404" pitchFamily="49" charset="0"/>
                <a:cs typeface="Courier New" panose="02070309020205020404" pitchFamily="49" charset="0"/>
              </a:rPr>
              <a:t>saveableFields</a:t>
            </a:r>
            <a:r>
              <a:rPr lang="en-GB" dirty="0">
                <a:solidFill>
                  <a:schemeClr val="accent6">
                    <a:lumMod val="75000"/>
                  </a:schemeClr>
                </a:solidFill>
                <a:latin typeface="Courier New" panose="02070309020205020404" pitchFamily="49" charset="0"/>
                <a:cs typeface="Courier New" panose="02070309020205020404" pitchFamily="49" charset="0"/>
              </a:rPr>
              <a:t>()</a:t>
            </a:r>
            <a:endParaRPr lang="en-GB" dirty="0"/>
          </a:p>
          <a:p>
            <a:endParaRPr lang="en-GB" dirty="0">
              <a:solidFill>
                <a:schemeClr val="accent6">
                  <a:lumMod val="75000"/>
                </a:schemeClr>
              </a:solidFill>
              <a:latin typeface="Courier New" panose="02070309020205020404" pitchFamily="49" charset="0"/>
              <a:cs typeface="Courier New" panose="02070309020205020404" pitchFamily="49" charset="0"/>
            </a:endParaRPr>
          </a:p>
          <a:p>
            <a:pPr marL="0" indent="0">
              <a:buNone/>
            </a:pPr>
            <a:r>
              <a:rPr lang="en-GB" dirty="0" err="1">
                <a:cs typeface="Courier New" panose="02070309020205020404" pitchFamily="49" charset="0"/>
              </a:rPr>
              <a:t>hashable</a:t>
            </a:r>
            <a:r>
              <a:rPr lang="en-GB" dirty="0">
                <a:cs typeface="Courier New" panose="02070309020205020404" pitchFamily="49" charset="0"/>
              </a:rPr>
              <a:t>:</a:t>
            </a:r>
          </a:p>
          <a:p>
            <a:r>
              <a:rPr lang="en-GB" dirty="0" err="1">
                <a:solidFill>
                  <a:schemeClr val="accent6">
                    <a:lumMod val="75000"/>
                  </a:schemeClr>
                </a:solidFill>
                <a:latin typeface="Courier New" panose="02070309020205020404" pitchFamily="49" charset="0"/>
                <a:cs typeface="Courier New" panose="02070309020205020404" pitchFamily="49" charset="0"/>
              </a:rPr>
              <a:t>eq</a:t>
            </a:r>
            <a:r>
              <a:rPr lang="en-GB" dirty="0">
                <a:solidFill>
                  <a:schemeClr val="accent6">
                    <a:lumMod val="75000"/>
                  </a:schemeClr>
                </a:solidFill>
                <a:latin typeface="Courier New" panose="02070309020205020404" pitchFamily="49" charset="0"/>
                <a:cs typeface="Courier New" panose="02070309020205020404" pitchFamily="49" charset="0"/>
              </a:rPr>
              <a:t>/</a:t>
            </a:r>
            <a:r>
              <a:rPr lang="en-GB" dirty="0" err="1">
                <a:solidFill>
                  <a:schemeClr val="accent6">
                    <a:lumMod val="75000"/>
                  </a:schemeClr>
                </a:solidFill>
                <a:latin typeface="Courier New" panose="02070309020205020404" pitchFamily="49" charset="0"/>
                <a:cs typeface="Courier New" panose="02070309020205020404" pitchFamily="49" charset="0"/>
              </a:rPr>
              <a:t>neq</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t>	– compares hashes</a:t>
            </a:r>
          </a:p>
          <a:p>
            <a:endParaRPr lang="en-GB" dirty="0"/>
          </a:p>
          <a:p>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t>– compares hashes first and if fail, goes to serializable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endParaRPr lang="en-GB" dirty="0"/>
          </a:p>
          <a:p>
            <a:endParaRPr lang="en-GB" dirty="0"/>
          </a:p>
          <a:p>
            <a:r>
              <a:rPr lang="en-GB" dirty="0" err="1">
                <a:solidFill>
                  <a:schemeClr val="accent6">
                    <a:lumMod val="75000"/>
                  </a:schemeClr>
                </a:solidFill>
                <a:latin typeface="Courier New" panose="02070309020205020404" pitchFamily="49" charset="0"/>
                <a:cs typeface="Courier New" panose="02070309020205020404" pitchFamily="49" charset="0"/>
              </a:rPr>
              <a:t>isequal</a:t>
            </a:r>
            <a:r>
              <a:rPr lang="en-GB" dirty="0">
                <a:latin typeface="Courier New" panose="02070309020205020404" pitchFamily="49" charset="0"/>
                <a:cs typeface="Courier New" panose="02070309020205020404" pitchFamily="49" charset="0"/>
              </a:rPr>
              <a:t> </a:t>
            </a:r>
            <a:r>
              <a:rPr lang="en-GB" dirty="0"/>
              <a:t>	– compares objects and their internal structure ignoring hashes even if present</a:t>
            </a:r>
          </a:p>
        </p:txBody>
      </p:sp>
    </p:spTree>
    <p:extLst>
      <p:ext uri="{BB962C8B-B14F-4D97-AF65-F5344CB8AC3E}">
        <p14:creationId xmlns:p14="http://schemas.microsoft.com/office/powerpoint/2010/main" val="2405111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BFAF-6708-75FC-B2A3-094308625E8B}"/>
              </a:ext>
            </a:extLst>
          </p:cNvPr>
          <p:cNvSpPr>
            <a:spLocks noGrp="1"/>
          </p:cNvSpPr>
          <p:nvPr>
            <p:ph type="title"/>
          </p:nvPr>
        </p:nvSpPr>
        <p:spPr/>
        <p:txBody>
          <a:bodyPr>
            <a:normAutofit/>
          </a:bodyPr>
          <a:lstStyle/>
          <a:p>
            <a:pPr algn="ctr"/>
            <a:r>
              <a:rPr lang="en-GB" sz="3600" dirty="0">
                <a:solidFill>
                  <a:schemeClr val="tx1"/>
                </a:solidFill>
              </a:rPr>
              <a:t>Problem with unique references singleton implementation </a:t>
            </a:r>
            <a:r>
              <a:rPr lang="en-GB" sz="3600" dirty="0">
                <a:solidFill>
                  <a:srgbClr val="7030A0"/>
                </a:solidFill>
              </a:rPr>
              <a:t>#1791</a:t>
            </a:r>
          </a:p>
        </p:txBody>
      </p:sp>
      <p:sp>
        <p:nvSpPr>
          <p:cNvPr id="3" name="Content Placeholder 2">
            <a:extLst>
              <a:ext uri="{FF2B5EF4-FFF2-40B4-BE49-F238E27FC236}">
                <a16:creationId xmlns:a16="http://schemas.microsoft.com/office/drawing/2014/main" id="{5FD1F749-C565-D6EC-F8FE-8B2F7CE2A035}"/>
              </a:ext>
            </a:extLst>
          </p:cNvPr>
          <p:cNvSpPr>
            <a:spLocks noGrp="1"/>
          </p:cNvSpPr>
          <p:nvPr>
            <p:ph idx="1"/>
          </p:nvPr>
        </p:nvSpPr>
        <p:spPr/>
        <p:txBody>
          <a:bodyPr>
            <a:normAutofit fontScale="85000" lnSpcReduction="10000"/>
          </a:bodyPr>
          <a:lstStyle/>
          <a:p>
            <a:pPr marL="457200" indent="-457200">
              <a:buFont typeface="+mj-lt"/>
              <a:buAutoNum type="arabicPeriod"/>
            </a:pPr>
            <a:r>
              <a:rPr lang="en-GB" sz="2400" dirty="0"/>
              <a:t>I</a:t>
            </a:r>
            <a:r>
              <a:rPr lang="en-GB" sz="2000" dirty="0"/>
              <a:t>t is non-standard and Horace-specific. When maintainer looks at the code, he/she would not immediately understand what is there and need to read complex custom description on what is this and how to work with it, while any software graduate student is familiar with a standard singleton.</a:t>
            </a:r>
          </a:p>
          <a:p>
            <a:pPr marL="457200" indent="-457200">
              <a:buFont typeface="+mj-lt"/>
              <a:buAutoNum type="arabicPeriod"/>
            </a:pPr>
            <a:r>
              <a:rPr lang="en-GB" sz="2000" dirty="0"/>
              <a:t>The storage and </a:t>
            </a:r>
            <a:r>
              <a:rPr lang="en-GB" sz="2000" dirty="0" err="1">
                <a:solidFill>
                  <a:schemeClr val="accent6">
                    <a:lumMod val="75000"/>
                  </a:schemeClr>
                </a:solidFill>
                <a:latin typeface="Courier New" panose="02070309020205020404" pitchFamily="49" charset="0"/>
                <a:cs typeface="Courier New" panose="02070309020205020404" pitchFamily="49" charset="0"/>
              </a:rPr>
              <a:t>unique_references_contanter</a:t>
            </a:r>
            <a:r>
              <a:rPr lang="en-GB" sz="2000" dirty="0">
                <a:solidFill>
                  <a:schemeClr val="accent6">
                    <a:lumMod val="75000"/>
                  </a:schemeClr>
                </a:solidFill>
                <a:latin typeface="Courier New" panose="02070309020205020404" pitchFamily="49" charset="0"/>
                <a:cs typeface="Courier New" panose="02070309020205020404" pitchFamily="49" charset="0"/>
              </a:rPr>
              <a:t> </a:t>
            </a:r>
            <a:r>
              <a:rPr lang="en-GB" sz="2000" dirty="0"/>
              <a:t>are mixed together, despite having different purposes.</a:t>
            </a:r>
          </a:p>
          <a:p>
            <a:pPr marL="457200" indent="-457200">
              <a:buFont typeface="+mj-lt"/>
              <a:buAutoNum type="arabicPeriod"/>
            </a:pPr>
            <a:r>
              <a:rPr lang="en-GB" sz="2000" dirty="0"/>
              <a:t>because of (2), methods of "would be singleton" are implemented as a switch over group of keys. This is inferior design in comparison with normal set of class methods, which are visible and easy testable</a:t>
            </a:r>
          </a:p>
          <a:p>
            <a:endParaRPr lang="en-GB" sz="2000" dirty="0"/>
          </a:p>
          <a:p>
            <a:r>
              <a:rPr lang="en-GB" sz="2000" dirty="0"/>
              <a:t>50% code duplication between containers</a:t>
            </a:r>
          </a:p>
          <a:p>
            <a:r>
              <a:rPr lang="en-GB" sz="2000" dirty="0"/>
              <a:t>Multiple methods doing the same things with a slightly different code. (</a:t>
            </a:r>
            <a:r>
              <a:rPr lang="en-GB" sz="2000" dirty="0">
                <a:latin typeface="Courier New" panose="02070309020205020404" pitchFamily="49" charset="0"/>
                <a:cs typeface="Courier New" panose="02070309020205020404" pitchFamily="49" charset="0"/>
              </a:rPr>
              <a:t>contains</a:t>
            </a:r>
            <a:r>
              <a:rPr lang="en-GB" sz="2000" dirty="0"/>
              <a:t> vs </a:t>
            </a:r>
            <a:r>
              <a:rPr lang="en-GB" sz="2000" dirty="0" err="1">
                <a:latin typeface="Courier New" panose="02070309020205020404" pitchFamily="49" charset="0"/>
                <a:cs typeface="Courier New" panose="02070309020205020404" pitchFamily="49" charset="0"/>
              </a:rPr>
              <a:t>find_in_container</a:t>
            </a:r>
            <a:r>
              <a:rPr lang="en-GB" sz="2000" dirty="0"/>
              <a:t>, </a:t>
            </a:r>
            <a:r>
              <a:rPr lang="en-GB" sz="2000" dirty="0" err="1">
                <a:latin typeface="Courier New" panose="02070309020205020404" pitchFamily="49" charset="0"/>
                <a:cs typeface="Courier New" panose="02070309020205020404" pitchFamily="49" charset="0"/>
              </a:rPr>
              <a:t>replicate_runs</a:t>
            </a:r>
            <a:r>
              <a:rPr lang="en-GB" sz="2000" dirty="0">
                <a:latin typeface="Courier New" panose="02070309020205020404" pitchFamily="49" charset="0"/>
                <a:cs typeface="Courier New" panose="02070309020205020404" pitchFamily="49" charset="0"/>
              </a:rPr>
              <a:t> </a:t>
            </a:r>
            <a:r>
              <a:rPr lang="en-GB" sz="2000" dirty="0"/>
              <a:t>vs </a:t>
            </a:r>
            <a:r>
              <a:rPr lang="en-GB" sz="2000" dirty="0" err="1">
                <a:latin typeface="Courier New" panose="02070309020205020404" pitchFamily="49" charset="0"/>
                <a:cs typeface="Courier New" panose="02070309020205020404" pitchFamily="49" charset="0"/>
              </a:rPr>
              <a:t>set_all</a:t>
            </a:r>
            <a:r>
              <a:rPr lang="en-GB" sz="2000" dirty="0">
                <a:latin typeface="Courier New" panose="02070309020205020404" pitchFamily="49" charset="0"/>
                <a:cs typeface="Courier New" panose="02070309020205020404" pitchFamily="49" charset="0"/>
              </a:rPr>
              <a:t>)</a:t>
            </a:r>
          </a:p>
          <a:p>
            <a:r>
              <a:rPr lang="en-GB" sz="2000" dirty="0" err="1">
                <a:latin typeface="Courier New" panose="02070309020205020404" pitchFamily="49" charset="0"/>
                <a:cs typeface="Courier New" panose="02070309020205020404" pitchFamily="49" charset="0"/>
              </a:rPr>
              <a:t>serializabe</a:t>
            </a:r>
            <a:r>
              <a:rPr lang="en-GB" sz="2000" dirty="0">
                <a:latin typeface="+mj-lt"/>
                <a:cs typeface="Courier New" panose="02070309020205020404" pitchFamily="49" charset="0"/>
              </a:rPr>
              <a:t> is not respected</a:t>
            </a:r>
          </a:p>
          <a:p>
            <a:r>
              <a:rPr lang="en-GB" sz="2000" dirty="0"/>
              <a:t>Work of love </a:t>
            </a:r>
            <a:r>
              <a:rPr lang="en-GB" sz="2000" b="1" dirty="0"/>
              <a:t>BUT</a:t>
            </a:r>
            <a:r>
              <a:rPr lang="en-GB" sz="2000" dirty="0"/>
              <a:t> Majority of containers methods are not unit tested!!!</a:t>
            </a:r>
          </a:p>
          <a:p>
            <a:r>
              <a:rPr lang="en-GB" sz="2000" dirty="0">
                <a:solidFill>
                  <a:srgbClr val="C00000"/>
                </a:solidFill>
              </a:rPr>
              <a:t>Does not work!!!</a:t>
            </a:r>
            <a:endParaRPr lang="en-GB" dirty="0">
              <a:solidFill>
                <a:srgbClr val="C00000"/>
              </a:solidFill>
            </a:endParaRPr>
          </a:p>
        </p:txBody>
      </p:sp>
      <p:grpSp>
        <p:nvGrpSpPr>
          <p:cNvPr id="4" name="Group 3">
            <a:extLst>
              <a:ext uri="{FF2B5EF4-FFF2-40B4-BE49-F238E27FC236}">
                <a16:creationId xmlns:a16="http://schemas.microsoft.com/office/drawing/2014/main" id="{0ABAC416-A9D8-3567-0002-287C7248CD1E}"/>
              </a:ext>
            </a:extLst>
          </p:cNvPr>
          <p:cNvGrpSpPr/>
          <p:nvPr/>
        </p:nvGrpSpPr>
        <p:grpSpPr>
          <a:xfrm>
            <a:off x="939155" y="5538297"/>
            <a:ext cx="2783428" cy="407630"/>
            <a:chOff x="1712759" y="1271805"/>
            <a:chExt cx="9501405" cy="932967"/>
          </a:xfrm>
        </p:grpSpPr>
        <p:sp>
          <p:nvSpPr>
            <p:cNvPr id="5" name="Rectangle 4">
              <a:extLst>
                <a:ext uri="{FF2B5EF4-FFF2-40B4-BE49-F238E27FC236}">
                  <a16:creationId xmlns:a16="http://schemas.microsoft.com/office/drawing/2014/main" id="{7208A864-F654-6033-2AB3-6521FBDD2C73}"/>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C415EC14-E24B-424B-D20F-1C931CAB9B9E}"/>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BE8714E-BD83-0974-2E97-1203E995CD39}"/>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41380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DA183-24F6-6400-C510-5E43E0F65E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4607A-D87C-4FEB-75EB-39CCE5542C9E}"/>
              </a:ext>
            </a:extLst>
          </p:cNvPr>
          <p:cNvSpPr>
            <a:spLocks noGrp="1"/>
          </p:cNvSpPr>
          <p:nvPr>
            <p:ph type="title"/>
          </p:nvPr>
        </p:nvSpPr>
        <p:spPr/>
        <p:txBody>
          <a:bodyPr>
            <a:normAutofit/>
          </a:bodyPr>
          <a:lstStyle/>
          <a:p>
            <a:r>
              <a:rPr lang="en-GB" sz="3600" dirty="0">
                <a:solidFill>
                  <a:schemeClr val="tx1"/>
                </a:solidFill>
              </a:rPr>
              <a:t>Problem with unique references singleton </a:t>
            </a:r>
            <a:r>
              <a:rPr lang="en-GB" sz="3600" dirty="0">
                <a:solidFill>
                  <a:srgbClr val="7030A0"/>
                </a:solidFill>
              </a:rPr>
              <a:t>#1791 </a:t>
            </a:r>
            <a:br>
              <a:rPr lang="en-GB" sz="3600" dirty="0">
                <a:solidFill>
                  <a:srgbClr val="7030A0"/>
                </a:solidFill>
              </a:rPr>
            </a:br>
            <a:r>
              <a:rPr lang="en-GB" sz="2000" dirty="0"/>
              <a:t>The storage and </a:t>
            </a:r>
            <a:r>
              <a:rPr lang="en-GB" sz="2000" dirty="0" err="1">
                <a:solidFill>
                  <a:schemeClr val="accent6">
                    <a:lumMod val="75000"/>
                  </a:schemeClr>
                </a:solidFill>
                <a:latin typeface="Courier New" panose="02070309020205020404" pitchFamily="49" charset="0"/>
                <a:cs typeface="Courier New" panose="02070309020205020404" pitchFamily="49" charset="0"/>
              </a:rPr>
              <a:t>unique_references_contanter</a:t>
            </a:r>
            <a:r>
              <a:rPr lang="en-GB" sz="2000" dirty="0">
                <a:solidFill>
                  <a:schemeClr val="accent6">
                    <a:lumMod val="75000"/>
                  </a:schemeClr>
                </a:solidFill>
                <a:latin typeface="Courier New" panose="02070309020205020404" pitchFamily="49" charset="0"/>
                <a:cs typeface="Courier New" panose="02070309020205020404" pitchFamily="49" charset="0"/>
              </a:rPr>
              <a:t> </a:t>
            </a:r>
            <a:r>
              <a:rPr lang="en-GB" sz="2000" dirty="0"/>
              <a:t>are mixed together, despite having different purposes.</a:t>
            </a:r>
            <a:endParaRPr lang="en-GB" sz="3600" dirty="0">
              <a:solidFill>
                <a:srgbClr val="7030A0"/>
              </a:solidFill>
            </a:endParaRPr>
          </a:p>
        </p:txBody>
      </p:sp>
      <p:sp>
        <p:nvSpPr>
          <p:cNvPr id="10" name="Content Placeholder 9">
            <a:extLst>
              <a:ext uri="{FF2B5EF4-FFF2-40B4-BE49-F238E27FC236}">
                <a16:creationId xmlns:a16="http://schemas.microsoft.com/office/drawing/2014/main" id="{AE0D1BE9-ED49-5580-E5E6-99B240780392}"/>
              </a:ext>
            </a:extLst>
          </p:cNvPr>
          <p:cNvSpPr>
            <a:spLocks noGrp="1"/>
          </p:cNvSpPr>
          <p:nvPr>
            <p:ph sz="half" idx="1"/>
          </p:nvPr>
        </p:nvSpPr>
        <p:spPr>
          <a:xfrm>
            <a:off x="907907" y="1690688"/>
            <a:ext cx="9937779" cy="2176413"/>
          </a:xfrm>
          <a:ln w="25400">
            <a:solidFill>
              <a:srgbClr val="C00000"/>
            </a:solidFill>
          </a:ln>
        </p:spPr>
        <p:txBody>
          <a:bodyPr>
            <a:normAutofit/>
          </a:bodyPr>
          <a:lstStyle/>
          <a:p>
            <a:pPr marL="0" indent="0">
              <a:buNone/>
            </a:pPr>
            <a:r>
              <a:rPr lang="en-GB" sz="1900" b="0" i="0" dirty="0" err="1">
                <a:effectLst/>
                <a:latin typeface="Courier New" panose="02070309020205020404" pitchFamily="49" charset="0"/>
                <a:cs typeface="Courier New" panose="02070309020205020404" pitchFamily="49" charset="0"/>
              </a:rPr>
              <a:t>glcont</a:t>
            </a:r>
            <a:r>
              <a:rPr lang="en-GB" sz="1900" b="0" i="0" dirty="0">
                <a:effectLst/>
                <a:latin typeface="Courier New" panose="02070309020205020404" pitchFamily="49" charset="0"/>
                <a:cs typeface="Courier New" panose="02070309020205020404" pitchFamily="49" charset="0"/>
              </a:rPr>
              <a:t> = </a:t>
            </a:r>
            <a:r>
              <a:rPr lang="en-GB" sz="1900" b="0" i="0" dirty="0" err="1">
                <a:effectLst/>
                <a:latin typeface="Courier New" panose="02070309020205020404" pitchFamily="49" charset="0"/>
                <a:cs typeface="Courier New" panose="02070309020205020404" pitchFamily="49" charset="0"/>
              </a:rPr>
              <a:t>self.global_container</a:t>
            </a:r>
            <a:r>
              <a:rPr lang="en-GB" sz="1900" b="0" i="0" dirty="0">
                <a:effectLst/>
                <a:latin typeface="Courier New" panose="02070309020205020404" pitchFamily="49" charset="0"/>
                <a:cs typeface="Courier New" panose="02070309020205020404" pitchFamily="49" charset="0"/>
              </a:rPr>
              <a:t>(</a:t>
            </a:r>
            <a:r>
              <a:rPr lang="en-GB" sz="1900" b="0" i="0" dirty="0">
                <a:solidFill>
                  <a:srgbClr val="A709F5"/>
                </a:solidFill>
                <a:effectLst/>
                <a:latin typeface="Courier New" panose="02070309020205020404" pitchFamily="49" charset="0"/>
                <a:cs typeface="Courier New" panose="02070309020205020404" pitchFamily="49" charset="0"/>
              </a:rPr>
              <a:t>'value'</a:t>
            </a:r>
            <a:r>
              <a:rPr lang="en-GB" sz="1900" b="0" i="0" dirty="0">
                <a:effectLst/>
                <a:latin typeface="Courier New" panose="02070309020205020404" pitchFamily="49" charset="0"/>
                <a:cs typeface="Courier New" panose="02070309020205020404" pitchFamily="49" charset="0"/>
              </a:rPr>
              <a:t>, </a:t>
            </a:r>
            <a:r>
              <a:rPr lang="en-GB" sz="1900" b="0" i="0" dirty="0" err="1">
                <a:effectLst/>
                <a:latin typeface="Courier New" panose="02070309020205020404" pitchFamily="49" charset="0"/>
                <a:cs typeface="Courier New" panose="02070309020205020404" pitchFamily="49" charset="0"/>
              </a:rPr>
              <a:t>self.global_name</a:t>
            </a:r>
            <a:r>
              <a:rPr lang="en-GB" sz="1900" b="0" i="0" dirty="0">
                <a:effectLst/>
                <a:latin typeface="Courier New" panose="02070309020205020404" pitchFamily="49" charset="0"/>
                <a:cs typeface="Courier New" panose="02070309020205020404" pitchFamily="49" charset="0"/>
              </a:rPr>
              <a:t>_);</a:t>
            </a:r>
          </a:p>
          <a:p>
            <a:pPr marL="0" indent="0">
              <a:buNone/>
            </a:pPr>
            <a:r>
              <a:rPr lang="en-GB" sz="1900" dirty="0">
                <a:latin typeface="Courier New" panose="02070309020205020404" pitchFamily="49" charset="0"/>
                <a:cs typeface="Courier New" panose="02070309020205020404" pitchFamily="49" charset="0"/>
              </a:rPr>
              <a:t>…</a:t>
            </a:r>
          </a:p>
          <a:p>
            <a:pPr marL="0" indent="0">
              <a:buNone/>
            </a:pPr>
            <a:r>
              <a:rPr lang="en-GB" sz="1900" b="0" i="0" dirty="0">
                <a:effectLst/>
                <a:latin typeface="Courier New" panose="02070309020205020404" pitchFamily="49" charset="0"/>
                <a:cs typeface="Courier New" panose="02070309020205020404" pitchFamily="49" charset="0"/>
              </a:rPr>
              <a:t>…</a:t>
            </a:r>
          </a:p>
          <a:p>
            <a:pPr marL="0" indent="0">
              <a:buNone/>
            </a:pPr>
            <a:r>
              <a:rPr lang="en-GB" sz="1900" dirty="0">
                <a:latin typeface="Courier New" panose="02070309020205020404" pitchFamily="49" charset="0"/>
                <a:cs typeface="Courier New" panose="02070309020205020404" pitchFamily="49" charset="0"/>
              </a:rPr>
              <a:t>…</a:t>
            </a:r>
            <a:endParaRPr lang="en-GB" sz="1900" b="0" i="0" dirty="0">
              <a:effectLst/>
              <a:latin typeface="Courier New" panose="02070309020205020404" pitchFamily="49" charset="0"/>
              <a:cs typeface="Courier New" panose="02070309020205020404" pitchFamily="49" charset="0"/>
            </a:endParaRPr>
          </a:p>
          <a:p>
            <a:pPr marL="0" indent="0">
              <a:buNone/>
            </a:pPr>
            <a:r>
              <a:rPr lang="en-GB" sz="1900" b="0" i="0" dirty="0" err="1">
                <a:effectLst/>
                <a:latin typeface="Courier New" panose="02070309020205020404" pitchFamily="49" charset="0"/>
                <a:cs typeface="Courier New" panose="02070309020205020404" pitchFamily="49" charset="0"/>
              </a:rPr>
              <a:t>self.global_container</a:t>
            </a:r>
            <a:r>
              <a:rPr lang="en-GB" sz="1900" b="0" i="0" dirty="0">
                <a:effectLst/>
                <a:latin typeface="Courier New" panose="02070309020205020404" pitchFamily="49" charset="0"/>
                <a:cs typeface="Courier New" panose="02070309020205020404" pitchFamily="49" charset="0"/>
              </a:rPr>
              <a:t>(</a:t>
            </a:r>
            <a:r>
              <a:rPr lang="en-GB" sz="1900" b="0" i="0" dirty="0">
                <a:solidFill>
                  <a:srgbClr val="A709F5"/>
                </a:solidFill>
                <a:effectLst/>
                <a:latin typeface="Courier New" panose="02070309020205020404" pitchFamily="49" charset="0"/>
                <a:cs typeface="Courier New" panose="02070309020205020404" pitchFamily="49" charset="0"/>
              </a:rPr>
              <a:t>'reset'</a:t>
            </a:r>
            <a:r>
              <a:rPr lang="en-GB" sz="1900" b="0" i="0" dirty="0">
                <a:effectLst/>
                <a:latin typeface="Courier New" panose="02070309020205020404" pitchFamily="49" charset="0"/>
                <a:cs typeface="Courier New" panose="02070309020205020404" pitchFamily="49" charset="0"/>
              </a:rPr>
              <a:t>,self.global_name_,</a:t>
            </a:r>
            <a:r>
              <a:rPr lang="en-GB" sz="1900" b="0" i="0" dirty="0" err="1">
                <a:effectLst/>
                <a:latin typeface="Courier New" panose="02070309020205020404" pitchFamily="49" charset="0"/>
                <a:cs typeface="Courier New" panose="02070309020205020404" pitchFamily="49" charset="0"/>
              </a:rPr>
              <a:t>glcont</a:t>
            </a:r>
            <a:r>
              <a:rPr lang="en-GB" sz="1900" b="0" i="0" dirty="0">
                <a:effectLst/>
                <a:latin typeface="Courier New" panose="02070309020205020404" pitchFamily="49" charset="0"/>
                <a:cs typeface="Courier New" panose="02070309020205020404" pitchFamily="49" charset="0"/>
              </a:rPr>
              <a:t>);</a:t>
            </a:r>
          </a:p>
          <a:p>
            <a:endParaRPr lang="en-GB" dirty="0"/>
          </a:p>
        </p:txBody>
      </p:sp>
      <p:sp>
        <p:nvSpPr>
          <p:cNvPr id="11" name="Content Placeholder 10">
            <a:extLst>
              <a:ext uri="{FF2B5EF4-FFF2-40B4-BE49-F238E27FC236}">
                <a16:creationId xmlns:a16="http://schemas.microsoft.com/office/drawing/2014/main" id="{F2D48621-C553-D567-F028-D42AF4A8D0B2}"/>
              </a:ext>
            </a:extLst>
          </p:cNvPr>
          <p:cNvSpPr>
            <a:spLocks noGrp="1"/>
          </p:cNvSpPr>
          <p:nvPr>
            <p:ph sz="half" idx="2"/>
          </p:nvPr>
        </p:nvSpPr>
        <p:spPr>
          <a:xfrm>
            <a:off x="907906" y="4231766"/>
            <a:ext cx="9937779" cy="2401116"/>
          </a:xfrm>
          <a:ln w="25400">
            <a:solidFill>
              <a:srgbClr val="00B050"/>
            </a:solidFill>
          </a:ln>
        </p:spPr>
        <p:txBody>
          <a:bodyPr>
            <a:normAutofit/>
          </a:bodyPr>
          <a:lstStyle/>
          <a:p>
            <a:pPr marL="0" indent="0">
              <a:buNone/>
            </a:pPr>
            <a:r>
              <a:rPr lang="en-GB" sz="1900" dirty="0">
                <a:latin typeface="Courier New" panose="02070309020205020404" pitchFamily="49" charset="0"/>
                <a:cs typeface="Courier New" panose="02070309020205020404" pitchFamily="49" charset="0"/>
              </a:rPr>
              <a:t>storage = </a:t>
            </a:r>
            <a:r>
              <a:rPr lang="en-GB" sz="1900" dirty="0" err="1">
                <a:latin typeface="Courier New" panose="02070309020205020404" pitchFamily="49" charset="0"/>
                <a:cs typeface="Courier New" panose="02070309020205020404" pitchFamily="49" charset="0"/>
              </a:rPr>
              <a:t>unique_obj_store.instance</a:t>
            </a:r>
            <a:r>
              <a:rPr lang="en-GB" sz="1900" dirty="0">
                <a:latin typeface="Courier New" panose="02070309020205020404" pitchFamily="49" charset="0"/>
                <a:cs typeface="Courier New" panose="02070309020205020404" pitchFamily="49" charset="0"/>
              </a:rPr>
              <a:t>().</a:t>
            </a:r>
            <a:r>
              <a:rPr lang="en-GB" sz="1900" b="1" dirty="0" err="1">
                <a:latin typeface="Courier New" panose="02070309020205020404" pitchFamily="49" charset="0"/>
                <a:cs typeface="Courier New" panose="02070309020205020404" pitchFamily="49" charset="0"/>
              </a:rPr>
              <a:t>get_objects</a:t>
            </a:r>
            <a:r>
              <a:rPr lang="en-GB" sz="1900" dirty="0">
                <a:latin typeface="Courier New" panose="02070309020205020404" pitchFamily="49" charset="0"/>
                <a:cs typeface="Courier New" panose="02070309020205020404" pitchFamily="49" charset="0"/>
              </a:rPr>
              <a:t>(</a:t>
            </a:r>
            <a:r>
              <a:rPr lang="en-GB" sz="1900" dirty="0" err="1">
                <a:latin typeface="Courier New" panose="02070309020205020404" pitchFamily="49" charset="0"/>
                <a:cs typeface="Courier New" panose="02070309020205020404" pitchFamily="49" charset="0"/>
              </a:rPr>
              <a:t>self.basename</a:t>
            </a:r>
            <a:r>
              <a:rPr lang="en-GB" sz="1900" dirty="0">
                <a:latin typeface="Courier New" panose="02070309020205020404" pitchFamily="49" charset="0"/>
                <a:cs typeface="Courier New" panose="02070309020205020404" pitchFamily="49" charset="0"/>
              </a:rPr>
              <a:t>)</a:t>
            </a:r>
          </a:p>
          <a:p>
            <a:pPr marL="0" indent="0">
              <a:buNone/>
            </a:pPr>
            <a:r>
              <a:rPr lang="en-GB" sz="1900" dirty="0">
                <a:latin typeface="Courier New" panose="02070309020205020404" pitchFamily="49" charset="0"/>
                <a:cs typeface="Courier New" panose="02070309020205020404" pitchFamily="49" charset="0"/>
              </a:rPr>
              <a:t>…</a:t>
            </a:r>
          </a:p>
          <a:p>
            <a:pPr marL="0" indent="0">
              <a:buNone/>
            </a:pPr>
            <a:r>
              <a:rPr lang="en-GB" sz="1900" dirty="0">
                <a:latin typeface="Courier New" panose="02070309020205020404" pitchFamily="49" charset="0"/>
                <a:cs typeface="Courier New" panose="02070309020205020404" pitchFamily="49" charset="0"/>
              </a:rPr>
              <a:t>…</a:t>
            </a:r>
          </a:p>
          <a:p>
            <a:pPr marL="0" indent="0">
              <a:buNone/>
            </a:pPr>
            <a:r>
              <a:rPr lang="en-GB" sz="1900" dirty="0">
                <a:latin typeface="Courier New" panose="02070309020205020404" pitchFamily="49" charset="0"/>
                <a:cs typeface="Courier New" panose="02070309020205020404" pitchFamily="49" charset="0"/>
              </a:rPr>
              <a:t>…</a:t>
            </a:r>
          </a:p>
          <a:p>
            <a:pPr marL="0" indent="0">
              <a:buNone/>
            </a:pPr>
            <a:r>
              <a:rPr lang="en-GB" sz="1900" dirty="0" err="1">
                <a:latin typeface="Courier New" panose="02070309020205020404" pitchFamily="49" charset="0"/>
                <a:cs typeface="Courier New" panose="02070309020205020404" pitchFamily="49" charset="0"/>
              </a:rPr>
              <a:t>unique_obj_store.instance</a:t>
            </a:r>
            <a:r>
              <a:rPr lang="en-GB" sz="1900" dirty="0">
                <a:latin typeface="Courier New" panose="02070309020205020404" pitchFamily="49" charset="0"/>
                <a:cs typeface="Courier New" panose="02070309020205020404" pitchFamily="49" charset="0"/>
              </a:rPr>
              <a:t>().</a:t>
            </a:r>
            <a:r>
              <a:rPr lang="en-GB" sz="1900" b="1" dirty="0" err="1">
                <a:latin typeface="Courier New" panose="02070309020205020404" pitchFamily="49" charset="0"/>
                <a:cs typeface="Courier New" panose="02070309020205020404" pitchFamily="49" charset="0"/>
              </a:rPr>
              <a:t>set_objects</a:t>
            </a:r>
            <a:r>
              <a:rPr lang="en-GB" sz="1900" dirty="0">
                <a:latin typeface="Courier New" panose="02070309020205020404" pitchFamily="49" charset="0"/>
                <a:cs typeface="Courier New" panose="02070309020205020404" pitchFamily="49" charset="0"/>
              </a:rPr>
              <a:t>(storage);</a:t>
            </a:r>
          </a:p>
        </p:txBody>
      </p:sp>
      <p:sp>
        <p:nvSpPr>
          <p:cNvPr id="3" name="Rectangle 2">
            <a:extLst>
              <a:ext uri="{FF2B5EF4-FFF2-40B4-BE49-F238E27FC236}">
                <a16:creationId xmlns:a16="http://schemas.microsoft.com/office/drawing/2014/main" id="{75ECFA10-50C7-5958-43CF-2021984F0DF9}"/>
              </a:ext>
            </a:extLst>
          </p:cNvPr>
          <p:cNvSpPr/>
          <p:nvPr/>
        </p:nvSpPr>
        <p:spPr>
          <a:xfrm>
            <a:off x="7463736" y="2203967"/>
            <a:ext cx="4344560" cy="812284"/>
          </a:xfrm>
          <a:prstGeom prst="rect">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Fields of the structure within static function in: </a:t>
            </a:r>
            <a:r>
              <a:rPr lang="en-GB" dirty="0" err="1">
                <a:solidFill>
                  <a:schemeClr val="accent6">
                    <a:lumMod val="75000"/>
                  </a:schemeClr>
                </a:solidFill>
                <a:latin typeface="Courier New" panose="02070309020205020404" pitchFamily="49" charset="0"/>
                <a:cs typeface="Courier New" panose="02070309020205020404" pitchFamily="49" charset="0"/>
              </a:rPr>
              <a:t>unique_references_container</a:t>
            </a:r>
            <a:endParaRPr lang="en-GB" dirty="0">
              <a:solidFill>
                <a:schemeClr val="accent6">
                  <a:lumMod val="75000"/>
                </a:schemeClr>
              </a:solidFill>
              <a:latin typeface="Courier New" panose="02070309020205020404" pitchFamily="49" charset="0"/>
              <a:cs typeface="Courier New" panose="02070309020205020404" pitchFamily="49" charset="0"/>
            </a:endParaRPr>
          </a:p>
        </p:txBody>
      </p:sp>
      <p:cxnSp>
        <p:nvCxnSpPr>
          <p:cNvPr id="6" name="Connector: Elbow 5">
            <a:extLst>
              <a:ext uri="{FF2B5EF4-FFF2-40B4-BE49-F238E27FC236}">
                <a16:creationId xmlns:a16="http://schemas.microsoft.com/office/drawing/2014/main" id="{FCB491E9-A27C-BD42-EDD9-874C8DD6AB09}"/>
              </a:ext>
            </a:extLst>
          </p:cNvPr>
          <p:cNvCxnSpPr>
            <a:cxnSpLocks/>
            <a:stCxn id="3" idx="1"/>
          </p:cNvCxnSpPr>
          <p:nvPr/>
        </p:nvCxnSpPr>
        <p:spPr>
          <a:xfrm rot="10800000">
            <a:off x="5959852" y="2055355"/>
            <a:ext cx="1503884" cy="554754"/>
          </a:xfrm>
          <a:prstGeom prst="bentConnector3">
            <a:avLst>
              <a:gd name="adj1" fmla="val 1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Elbow 11">
            <a:extLst>
              <a:ext uri="{FF2B5EF4-FFF2-40B4-BE49-F238E27FC236}">
                <a16:creationId xmlns:a16="http://schemas.microsoft.com/office/drawing/2014/main" id="{03168BEE-FE76-55C5-0FFC-254EF91A8AA1}"/>
              </a:ext>
            </a:extLst>
          </p:cNvPr>
          <p:cNvCxnSpPr>
            <a:cxnSpLocks/>
          </p:cNvCxnSpPr>
          <p:nvPr/>
        </p:nvCxnSpPr>
        <p:spPr>
          <a:xfrm rot="10800000" flipV="1">
            <a:off x="4572000" y="2610108"/>
            <a:ext cx="2891736" cy="613065"/>
          </a:xfrm>
          <a:prstGeom prst="bentConnector3">
            <a:avLst>
              <a:gd name="adj1" fmla="val 100080"/>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0F2144C7-FFBA-B1AB-E67D-9DC98DB6B118}"/>
              </a:ext>
            </a:extLst>
          </p:cNvPr>
          <p:cNvSpPr/>
          <p:nvPr/>
        </p:nvSpPr>
        <p:spPr>
          <a:xfrm>
            <a:off x="7889991" y="4786522"/>
            <a:ext cx="3987926" cy="812284"/>
          </a:xfrm>
          <a:prstGeom prst="rect">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Methods of standard singleton class:</a:t>
            </a:r>
          </a:p>
          <a:p>
            <a:r>
              <a:rPr lang="en-GB" dirty="0" err="1">
                <a:solidFill>
                  <a:schemeClr val="accent6">
                    <a:lumMod val="75000"/>
                  </a:schemeClr>
                </a:solidFill>
                <a:latin typeface="Courier New" panose="02070309020205020404" pitchFamily="49" charset="0"/>
                <a:cs typeface="Courier New" panose="02070309020205020404" pitchFamily="49" charset="0"/>
              </a:rPr>
              <a:t>unique_obj_store</a:t>
            </a:r>
            <a:endParaRPr lang="en-GB" dirty="0">
              <a:solidFill>
                <a:schemeClr val="accent6">
                  <a:lumMod val="75000"/>
                </a:schemeClr>
              </a:solidFill>
              <a:latin typeface="Courier New" panose="02070309020205020404" pitchFamily="49" charset="0"/>
              <a:cs typeface="Courier New" panose="02070309020205020404" pitchFamily="49" charset="0"/>
            </a:endParaRPr>
          </a:p>
        </p:txBody>
      </p:sp>
      <p:cxnSp>
        <p:nvCxnSpPr>
          <p:cNvPr id="22" name="Connector: Elbow 21">
            <a:extLst>
              <a:ext uri="{FF2B5EF4-FFF2-40B4-BE49-F238E27FC236}">
                <a16:creationId xmlns:a16="http://schemas.microsoft.com/office/drawing/2014/main" id="{A489B00F-1697-8088-825B-FCE8BC7356F1}"/>
              </a:ext>
            </a:extLst>
          </p:cNvPr>
          <p:cNvCxnSpPr>
            <a:cxnSpLocks/>
          </p:cNvCxnSpPr>
          <p:nvPr/>
        </p:nvCxnSpPr>
        <p:spPr>
          <a:xfrm rot="10800000">
            <a:off x="6665373" y="4609133"/>
            <a:ext cx="1224618" cy="607484"/>
          </a:xfrm>
          <a:prstGeom prst="bentConnector3">
            <a:avLst>
              <a:gd name="adj1" fmla="val 10041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57FDBDB3-49CD-403E-EBD3-8BEA2D4CF3C7}"/>
              </a:ext>
            </a:extLst>
          </p:cNvPr>
          <p:cNvCxnSpPr>
            <a:cxnSpLocks/>
          </p:cNvCxnSpPr>
          <p:nvPr/>
        </p:nvCxnSpPr>
        <p:spPr>
          <a:xfrm rot="10800000" flipV="1">
            <a:off x="5245037" y="5216619"/>
            <a:ext cx="2644955" cy="625654"/>
          </a:xfrm>
          <a:prstGeom prst="bentConnector3">
            <a:avLst>
              <a:gd name="adj1" fmla="val 10054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8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8384A-6957-A59C-4177-A8136F85C65E}"/>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74B0605-2BF9-017B-0D98-88772BB40A0B}"/>
              </a:ext>
            </a:extLst>
          </p:cNvPr>
          <p:cNvSpPr/>
          <p:nvPr/>
        </p:nvSpPr>
        <p:spPr>
          <a:xfrm>
            <a:off x="-5900" y="3459549"/>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D30336A-2C46-FAA0-D4D1-8CD07D12BAE5}"/>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E4129989-D202-9D1F-5FCF-F28C579318FD}"/>
              </a:ext>
            </a:extLst>
          </p:cNvPr>
          <p:cNvSpPr/>
          <p:nvPr/>
        </p:nvSpPr>
        <p:spPr>
          <a:xfrm>
            <a:off x="251438" y="3859829"/>
            <a:ext cx="2036883" cy="151439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4783F5B6-9737-003A-E810-B3343685846E}"/>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2E456575-CA85-8492-F2A4-16FCF43C9518}"/>
              </a:ext>
            </a:extLst>
          </p:cNvPr>
          <p:cNvSpPr/>
          <p:nvPr/>
        </p:nvSpPr>
        <p:spPr>
          <a:xfrm>
            <a:off x="593128" y="1304520"/>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7ABD33D1-F224-1916-BB01-61DE3D11EC55}"/>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456819D6-A997-BE29-4DFC-5530A197A424}"/>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73E23EDF-5F2F-05DB-8209-B1B1FCB48913}"/>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5014BCF-6CF4-43E1-2606-11501B52C634}"/>
              </a:ext>
            </a:extLst>
          </p:cNvPr>
          <p:cNvCxnSpPr>
            <a:cxnSpLocks/>
            <a:stCxn id="39" idx="0"/>
          </p:cNvCxnSpPr>
          <p:nvPr/>
        </p:nvCxnSpPr>
        <p:spPr>
          <a:xfrm rot="16200000" flipV="1">
            <a:off x="3952135" y="704445"/>
            <a:ext cx="84555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9EE05101-E299-6922-F244-0B5D743DF4E3}"/>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D655D82B-26B7-BA9D-F2ED-1A3EF5463AA1}"/>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83B91431-A65C-D707-5C4E-4373EE54D90B}"/>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B90A5591-F381-80A9-7BBC-7DDFB80F627C}"/>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ED8EE401-530F-22EF-F841-5A660091B24B}"/>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9B6BF28D-90F9-B5CE-CB62-A15C53BF9E4B}"/>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7B44C7B-B5FF-4E8D-C343-237978A35BA2}"/>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476EB243-FA9A-27D0-E0FC-E4EA0275A475}"/>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AC572C97-19E7-3EF2-9D82-96B8F7EF8375}"/>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2A304C9B-2E4C-E1C6-06A0-3069B500A9F4}"/>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131DD974-E3ED-4F5B-3FEA-8758721272B4}"/>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049D1E8D-53BC-59F9-985A-811A14E1CD42}"/>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45D09C4-71C3-6EAF-66AD-95DB63860B3F}"/>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AAEC1513-019B-F449-7725-E07851B51982}"/>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3B8D490D-2F1C-67CD-962C-735DE1C51FB5}"/>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AA0712CD-017F-351B-00B2-0C198D670A78}"/>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4910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1068B-662D-0D1D-343A-C9860324419D}"/>
              </a:ext>
            </a:extLst>
          </p:cNvPr>
          <p:cNvSpPr>
            <a:spLocks noGrp="1"/>
          </p:cNvSpPr>
          <p:nvPr>
            <p:ph type="title"/>
          </p:nvPr>
        </p:nvSpPr>
        <p:spPr>
          <a:xfrm>
            <a:off x="870691" y="6720"/>
            <a:ext cx="10515600" cy="1325563"/>
          </a:xfrm>
        </p:spPr>
        <p:txBody>
          <a:bodyPr/>
          <a:lstStyle/>
          <a:p>
            <a:r>
              <a:rPr lang="en-GB" dirty="0"/>
              <a:t>Suggested solution in progress:</a:t>
            </a:r>
          </a:p>
        </p:txBody>
      </p:sp>
      <p:pic>
        <p:nvPicPr>
          <p:cNvPr id="7" name="Picture 6" descr="A black screen with white text&#10;&#10;Description automatically generated">
            <a:extLst>
              <a:ext uri="{FF2B5EF4-FFF2-40B4-BE49-F238E27FC236}">
                <a16:creationId xmlns:a16="http://schemas.microsoft.com/office/drawing/2014/main" id="{4449528F-3959-EB74-A067-5F40F6ACC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7210" y="1548646"/>
            <a:ext cx="6305550" cy="4133850"/>
          </a:xfrm>
          <a:prstGeom prst="rect">
            <a:avLst/>
          </a:prstGeom>
        </p:spPr>
      </p:pic>
      <p:pic>
        <p:nvPicPr>
          <p:cNvPr id="11" name="Content Placeholder 10" descr="A screenshot of a computer&#10;&#10;Description automatically generated">
            <a:extLst>
              <a:ext uri="{FF2B5EF4-FFF2-40B4-BE49-F238E27FC236}">
                <a16:creationId xmlns:a16="http://schemas.microsoft.com/office/drawing/2014/main" id="{F3210451-13B1-3349-8762-F33DC77D2C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6978" y="1401004"/>
            <a:ext cx="5374227" cy="4351338"/>
          </a:xfrm>
        </p:spPr>
      </p:pic>
      <p:sp>
        <p:nvSpPr>
          <p:cNvPr id="12" name="TextBox 11">
            <a:extLst>
              <a:ext uri="{FF2B5EF4-FFF2-40B4-BE49-F238E27FC236}">
                <a16:creationId xmlns:a16="http://schemas.microsoft.com/office/drawing/2014/main" id="{BC38D77C-59ED-1FE6-E8B9-C61D0C5FBB0B}"/>
              </a:ext>
            </a:extLst>
          </p:cNvPr>
          <p:cNvSpPr txBox="1"/>
          <p:nvPr/>
        </p:nvSpPr>
        <p:spPr>
          <a:xfrm>
            <a:off x="4335860" y="1059134"/>
            <a:ext cx="3652376" cy="1477328"/>
          </a:xfrm>
          <a:prstGeom prst="rect">
            <a:avLst/>
          </a:prstGeom>
          <a:noFill/>
          <a:ln w="25400">
            <a:solidFill>
              <a:srgbClr val="00B050"/>
            </a:solidFill>
          </a:ln>
        </p:spPr>
        <p:txBody>
          <a:bodyPr wrap="square" rtlCol="0">
            <a:spAutoFit/>
          </a:bodyPr>
          <a:lstStyle/>
          <a:p>
            <a:r>
              <a:rPr lang="en-GB" dirty="0"/>
              <a:t>Move 50% of common code here between </a:t>
            </a:r>
            <a:r>
              <a:rPr lang="en-GB" dirty="0">
                <a:solidFill>
                  <a:schemeClr val="accent6">
                    <a:lumMod val="75000"/>
                  </a:schemeClr>
                </a:solidFill>
                <a:latin typeface="Courier New" panose="02070309020205020404" pitchFamily="49" charset="0"/>
                <a:cs typeface="Courier New" panose="02070309020205020404" pitchFamily="49" charset="0"/>
              </a:rPr>
              <a:t>references</a:t>
            </a:r>
            <a:r>
              <a:rPr lang="en-GB" dirty="0">
                <a:latin typeface="Courier New" panose="02070309020205020404" pitchFamily="49" charset="0"/>
                <a:cs typeface="Courier New" panose="02070309020205020404" pitchFamily="49" charset="0"/>
              </a:rPr>
              <a:t> </a:t>
            </a:r>
            <a:r>
              <a:rPr lang="en-GB" dirty="0"/>
              <a:t>and </a:t>
            </a:r>
            <a:r>
              <a:rPr lang="en-GB" dirty="0">
                <a:solidFill>
                  <a:schemeClr val="accent6">
                    <a:lumMod val="75000"/>
                  </a:schemeClr>
                </a:solidFill>
                <a:latin typeface="Courier New" panose="02070309020205020404" pitchFamily="49" charset="0"/>
                <a:cs typeface="Courier New" panose="02070309020205020404" pitchFamily="49" charset="0"/>
              </a:rPr>
              <a:t>objects</a:t>
            </a:r>
            <a:r>
              <a:rPr lang="en-GB" dirty="0"/>
              <a:t> and 90% of code between </a:t>
            </a:r>
            <a:r>
              <a:rPr lang="en-GB" dirty="0" err="1">
                <a:solidFill>
                  <a:schemeClr val="accent6">
                    <a:lumMod val="75000"/>
                  </a:schemeClr>
                </a:solidFill>
                <a:latin typeface="Courier New" panose="02070309020205020404" pitchFamily="49" charset="0"/>
                <a:cs typeface="Courier New" panose="02070309020205020404" pitchFamily="49" charset="0"/>
              </a:rPr>
              <a:t>only_obj</a:t>
            </a:r>
            <a:r>
              <a:rPr lang="en-GB" dirty="0">
                <a:latin typeface="Courier New" panose="02070309020205020404" pitchFamily="49" charset="0"/>
                <a:cs typeface="Courier New" panose="02070309020205020404" pitchFamily="49" charset="0"/>
              </a:rPr>
              <a:t> </a:t>
            </a:r>
            <a:r>
              <a:rPr lang="en-GB" dirty="0"/>
              <a:t>and </a:t>
            </a:r>
            <a:r>
              <a:rPr lang="en-GB" dirty="0">
                <a:solidFill>
                  <a:schemeClr val="accent6">
                    <a:lumMod val="75000"/>
                  </a:schemeClr>
                </a:solidFill>
                <a:latin typeface="Courier New" panose="02070309020205020404" pitchFamily="49" charset="0"/>
                <a:cs typeface="Courier New" panose="02070309020205020404" pitchFamily="49" charset="0"/>
              </a:rPr>
              <a:t>objects</a:t>
            </a:r>
          </a:p>
        </p:txBody>
      </p:sp>
      <p:cxnSp>
        <p:nvCxnSpPr>
          <p:cNvPr id="14" name="Connector: Elbow 13">
            <a:extLst>
              <a:ext uri="{FF2B5EF4-FFF2-40B4-BE49-F238E27FC236}">
                <a16:creationId xmlns:a16="http://schemas.microsoft.com/office/drawing/2014/main" id="{D48B4E6C-3EBD-E80E-6777-F919605A6F62}"/>
              </a:ext>
            </a:extLst>
          </p:cNvPr>
          <p:cNvCxnSpPr>
            <a:cxnSpLocks/>
            <a:stCxn id="12" idx="2"/>
          </p:cNvCxnSpPr>
          <p:nvPr/>
        </p:nvCxnSpPr>
        <p:spPr>
          <a:xfrm rot="5400000" flipH="1">
            <a:off x="4687765" y="1062180"/>
            <a:ext cx="230629" cy="2717936"/>
          </a:xfrm>
          <a:prstGeom prst="bentConnector4">
            <a:avLst>
              <a:gd name="adj1" fmla="val -80535"/>
              <a:gd name="adj2" fmla="val 835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8685C119-6ABD-D39D-31D3-DC94136DC420}"/>
              </a:ext>
            </a:extLst>
          </p:cNvPr>
          <p:cNvCxnSpPr>
            <a:cxnSpLocks/>
            <a:stCxn id="11" idx="2"/>
          </p:cNvCxnSpPr>
          <p:nvPr/>
        </p:nvCxnSpPr>
        <p:spPr>
          <a:xfrm rot="5400000" flipH="1" flipV="1">
            <a:off x="5998231" y="572982"/>
            <a:ext cx="2085220" cy="8273499"/>
          </a:xfrm>
          <a:prstGeom prst="bentConnector4">
            <a:avLst>
              <a:gd name="adj1" fmla="val -10963"/>
              <a:gd name="adj2" fmla="val 100029"/>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6A900DB8-F807-F119-37E3-126263CB6DA3}"/>
              </a:ext>
            </a:extLst>
          </p:cNvPr>
          <p:cNvSpPr txBox="1"/>
          <p:nvPr/>
        </p:nvSpPr>
        <p:spPr>
          <a:xfrm>
            <a:off x="8375186" y="5261800"/>
            <a:ext cx="1943698" cy="646331"/>
          </a:xfrm>
          <a:prstGeom prst="rect">
            <a:avLst/>
          </a:prstGeom>
          <a:solidFill>
            <a:schemeClr val="bg1"/>
          </a:solidFill>
          <a:ln w="25400">
            <a:solidFill>
              <a:srgbClr val="00B050"/>
            </a:solidFill>
          </a:ln>
        </p:spPr>
        <p:txBody>
          <a:bodyPr wrap="square" rtlCol="0">
            <a:spAutoFit/>
          </a:bodyPr>
          <a:lstStyle/>
          <a:p>
            <a:r>
              <a:rPr lang="en-GB" dirty="0"/>
              <a:t>Use common storage singleton</a:t>
            </a:r>
          </a:p>
        </p:txBody>
      </p:sp>
      <p:sp>
        <p:nvSpPr>
          <p:cNvPr id="25" name="Left Brace 24">
            <a:extLst>
              <a:ext uri="{FF2B5EF4-FFF2-40B4-BE49-F238E27FC236}">
                <a16:creationId xmlns:a16="http://schemas.microsoft.com/office/drawing/2014/main" id="{0014F374-38E5-B6EC-E33A-B3932EE28FFC}"/>
              </a:ext>
            </a:extLst>
          </p:cNvPr>
          <p:cNvSpPr/>
          <p:nvPr/>
        </p:nvSpPr>
        <p:spPr>
          <a:xfrm rot="16200000">
            <a:off x="2460752" y="3713851"/>
            <a:ext cx="507066" cy="444435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80F25323-6A1F-F3A3-A3CC-DCD9D4E2B3D9}"/>
              </a:ext>
            </a:extLst>
          </p:cNvPr>
          <p:cNvSpPr txBox="1"/>
          <p:nvPr/>
        </p:nvSpPr>
        <p:spPr>
          <a:xfrm>
            <a:off x="1750843" y="6198631"/>
            <a:ext cx="1943698" cy="646331"/>
          </a:xfrm>
          <a:prstGeom prst="rect">
            <a:avLst/>
          </a:prstGeom>
          <a:solidFill>
            <a:schemeClr val="bg1"/>
          </a:solidFill>
          <a:ln w="25400">
            <a:solidFill>
              <a:srgbClr val="00B050"/>
            </a:solidFill>
          </a:ln>
        </p:spPr>
        <p:txBody>
          <a:bodyPr wrap="square" rtlCol="0">
            <a:spAutoFit/>
          </a:bodyPr>
          <a:lstStyle/>
          <a:p>
            <a:r>
              <a:rPr lang="en-GB" dirty="0"/>
              <a:t>90% of common code</a:t>
            </a:r>
          </a:p>
        </p:txBody>
      </p:sp>
    </p:spTree>
    <p:extLst>
      <p:ext uri="{BB962C8B-B14F-4D97-AF65-F5344CB8AC3E}">
        <p14:creationId xmlns:p14="http://schemas.microsoft.com/office/powerpoint/2010/main" val="120044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75A99-28E0-258A-2DD5-BC25A5F15187}"/>
              </a:ext>
            </a:extLst>
          </p:cNvPr>
          <p:cNvSpPr>
            <a:spLocks noGrp="1"/>
          </p:cNvSpPr>
          <p:nvPr>
            <p:ph type="title"/>
          </p:nvPr>
        </p:nvSpPr>
        <p:spPr>
          <a:xfrm>
            <a:off x="838200" y="365404"/>
            <a:ext cx="10515600" cy="1325563"/>
          </a:xfrm>
        </p:spPr>
        <p:txBody>
          <a:bodyPr>
            <a:normAutofit/>
          </a:bodyPr>
          <a:lstStyle/>
          <a:p>
            <a:r>
              <a:rPr lang="en-GB" sz="3600" dirty="0" err="1">
                <a:solidFill>
                  <a:schemeClr val="accent6">
                    <a:lumMod val="75000"/>
                  </a:schemeClr>
                </a:solidFill>
                <a:latin typeface="Courier New" panose="02070309020205020404" pitchFamily="49" charset="0"/>
                <a:cs typeface="Courier New" panose="02070309020205020404" pitchFamily="49" charset="0"/>
              </a:rPr>
              <a:t>unique_only_obj_container</a:t>
            </a:r>
            <a:r>
              <a:rPr lang="en-GB" sz="3600" dirty="0">
                <a:solidFill>
                  <a:schemeClr val="accent6">
                    <a:lumMod val="75000"/>
                  </a:schemeClr>
                </a:solidFill>
                <a:latin typeface="Courier New" panose="02070309020205020404" pitchFamily="49" charset="0"/>
                <a:cs typeface="Courier New" panose="02070309020205020404" pitchFamily="49" charset="0"/>
              </a:rPr>
              <a:t>. </a:t>
            </a:r>
            <a:r>
              <a:rPr lang="en-GB" sz="3600" dirty="0">
                <a:cs typeface="Courier New" panose="02070309020205020404" pitchFamily="49" charset="0"/>
              </a:rPr>
              <a:t>Memory management</a:t>
            </a:r>
            <a:endParaRPr lang="en-GB" sz="3600" dirty="0">
              <a:solidFill>
                <a:schemeClr val="accent6">
                  <a:lumMod val="75000"/>
                </a:schemeClr>
              </a:solidFill>
              <a:cs typeface="Courier New" panose="02070309020205020404" pitchFamily="49" charset="0"/>
            </a:endParaRPr>
          </a:p>
        </p:txBody>
      </p:sp>
      <p:grpSp>
        <p:nvGrpSpPr>
          <p:cNvPr id="19" name="Group 18">
            <a:extLst>
              <a:ext uri="{FF2B5EF4-FFF2-40B4-BE49-F238E27FC236}">
                <a16:creationId xmlns:a16="http://schemas.microsoft.com/office/drawing/2014/main" id="{0BDFE5A3-0CBF-FCCE-0C42-716BDB621AF5}"/>
              </a:ext>
            </a:extLst>
          </p:cNvPr>
          <p:cNvGrpSpPr/>
          <p:nvPr/>
        </p:nvGrpSpPr>
        <p:grpSpPr>
          <a:xfrm>
            <a:off x="6437543" y="2950908"/>
            <a:ext cx="2969800" cy="213515"/>
            <a:chOff x="6289401" y="1967659"/>
            <a:chExt cx="2969800" cy="213515"/>
          </a:xfrm>
          <a:solidFill>
            <a:srgbClr val="00B050"/>
          </a:solidFill>
        </p:grpSpPr>
        <p:sp>
          <p:nvSpPr>
            <p:cNvPr id="20" name="Rectangle 19">
              <a:extLst>
                <a:ext uri="{FF2B5EF4-FFF2-40B4-BE49-F238E27FC236}">
                  <a16:creationId xmlns:a16="http://schemas.microsoft.com/office/drawing/2014/main" id="{D24C447B-1A6A-BBF3-A120-D1B3034E9398}"/>
                </a:ext>
              </a:extLst>
            </p:cNvPr>
            <p:cNvSpPr/>
            <p:nvPr/>
          </p:nvSpPr>
          <p:spPr>
            <a:xfrm>
              <a:off x="628940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1" name="Rectangle 20">
              <a:extLst>
                <a:ext uri="{FF2B5EF4-FFF2-40B4-BE49-F238E27FC236}">
                  <a16:creationId xmlns:a16="http://schemas.microsoft.com/office/drawing/2014/main" id="{703672B1-8201-70F9-336F-CCD9F5CF083C}"/>
                </a:ext>
              </a:extLst>
            </p:cNvPr>
            <p:cNvSpPr/>
            <p:nvPr/>
          </p:nvSpPr>
          <p:spPr>
            <a:xfrm>
              <a:off x="650213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2" name="Rectangle 21">
              <a:extLst>
                <a:ext uri="{FF2B5EF4-FFF2-40B4-BE49-F238E27FC236}">
                  <a16:creationId xmlns:a16="http://schemas.microsoft.com/office/drawing/2014/main" id="{C84D024F-595C-65B7-4FB9-E83CC80B1A87}"/>
                </a:ext>
              </a:extLst>
            </p:cNvPr>
            <p:cNvSpPr/>
            <p:nvPr/>
          </p:nvSpPr>
          <p:spPr>
            <a:xfrm>
              <a:off x="671487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3" name="Rectangle 22">
              <a:extLst>
                <a:ext uri="{FF2B5EF4-FFF2-40B4-BE49-F238E27FC236}">
                  <a16:creationId xmlns:a16="http://schemas.microsoft.com/office/drawing/2014/main" id="{26916F37-CC13-2AE4-4C6D-81242132F207}"/>
                </a:ext>
              </a:extLst>
            </p:cNvPr>
            <p:cNvSpPr/>
            <p:nvPr/>
          </p:nvSpPr>
          <p:spPr>
            <a:xfrm>
              <a:off x="6927609"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4" name="Rectangle 23">
              <a:extLst>
                <a:ext uri="{FF2B5EF4-FFF2-40B4-BE49-F238E27FC236}">
                  <a16:creationId xmlns:a16="http://schemas.microsoft.com/office/drawing/2014/main" id="{37431837-8982-F41D-1B49-1E37770F49D6}"/>
                </a:ext>
              </a:extLst>
            </p:cNvPr>
            <p:cNvSpPr/>
            <p:nvPr/>
          </p:nvSpPr>
          <p:spPr>
            <a:xfrm>
              <a:off x="714034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5" name="Rectangle 24">
              <a:extLst>
                <a:ext uri="{FF2B5EF4-FFF2-40B4-BE49-F238E27FC236}">
                  <a16:creationId xmlns:a16="http://schemas.microsoft.com/office/drawing/2014/main" id="{DE385CC3-79D6-3EBB-A6FF-C1D525F7F1DF}"/>
                </a:ext>
              </a:extLst>
            </p:cNvPr>
            <p:cNvSpPr/>
            <p:nvPr/>
          </p:nvSpPr>
          <p:spPr>
            <a:xfrm>
              <a:off x="735308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6" name="Rectangle 25">
              <a:extLst>
                <a:ext uri="{FF2B5EF4-FFF2-40B4-BE49-F238E27FC236}">
                  <a16:creationId xmlns:a16="http://schemas.microsoft.com/office/drawing/2014/main" id="{80B79B56-5C6F-C655-105C-8224513B8427}"/>
                </a:ext>
              </a:extLst>
            </p:cNvPr>
            <p:cNvSpPr/>
            <p:nvPr/>
          </p:nvSpPr>
          <p:spPr>
            <a:xfrm>
              <a:off x="756581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Rectangle 26">
              <a:extLst>
                <a:ext uri="{FF2B5EF4-FFF2-40B4-BE49-F238E27FC236}">
                  <a16:creationId xmlns:a16="http://schemas.microsoft.com/office/drawing/2014/main" id="{7D0280B9-8F3C-72EE-EFE7-6693831885C7}"/>
                </a:ext>
              </a:extLst>
            </p:cNvPr>
            <p:cNvSpPr/>
            <p:nvPr/>
          </p:nvSpPr>
          <p:spPr>
            <a:xfrm>
              <a:off x="777855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8" name="Rectangle 27">
              <a:extLst>
                <a:ext uri="{FF2B5EF4-FFF2-40B4-BE49-F238E27FC236}">
                  <a16:creationId xmlns:a16="http://schemas.microsoft.com/office/drawing/2014/main" id="{F33AB361-9CF2-CA3C-F470-4E56F5847737}"/>
                </a:ext>
              </a:extLst>
            </p:cNvPr>
            <p:cNvSpPr/>
            <p:nvPr/>
          </p:nvSpPr>
          <p:spPr>
            <a:xfrm>
              <a:off x="7991289"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9" name="Rectangle 28">
              <a:extLst>
                <a:ext uri="{FF2B5EF4-FFF2-40B4-BE49-F238E27FC236}">
                  <a16:creationId xmlns:a16="http://schemas.microsoft.com/office/drawing/2014/main" id="{BF45DACA-5C03-B28E-3005-A24CFFD1B55E}"/>
                </a:ext>
              </a:extLst>
            </p:cNvPr>
            <p:cNvSpPr/>
            <p:nvPr/>
          </p:nvSpPr>
          <p:spPr>
            <a:xfrm>
              <a:off x="820402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30" name="Rectangle 29">
              <a:extLst>
                <a:ext uri="{FF2B5EF4-FFF2-40B4-BE49-F238E27FC236}">
                  <a16:creationId xmlns:a16="http://schemas.microsoft.com/office/drawing/2014/main" id="{95571DFC-C584-6DF3-E013-DAEE2AF605F9}"/>
                </a:ext>
              </a:extLst>
            </p:cNvPr>
            <p:cNvSpPr/>
            <p:nvPr/>
          </p:nvSpPr>
          <p:spPr>
            <a:xfrm>
              <a:off x="841676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31" name="Rectangle 30">
              <a:extLst>
                <a:ext uri="{FF2B5EF4-FFF2-40B4-BE49-F238E27FC236}">
                  <a16:creationId xmlns:a16="http://schemas.microsoft.com/office/drawing/2014/main" id="{ABA8D6B9-52BA-0769-94CA-A998A44E4A25}"/>
                </a:ext>
              </a:extLst>
            </p:cNvPr>
            <p:cNvSpPr/>
            <p:nvPr/>
          </p:nvSpPr>
          <p:spPr>
            <a:xfrm>
              <a:off x="862949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32" name="Rectangle 31">
              <a:extLst>
                <a:ext uri="{FF2B5EF4-FFF2-40B4-BE49-F238E27FC236}">
                  <a16:creationId xmlns:a16="http://schemas.microsoft.com/office/drawing/2014/main" id="{D9731F29-D0D8-4944-BD35-B71B61794D27}"/>
                </a:ext>
              </a:extLst>
            </p:cNvPr>
            <p:cNvSpPr/>
            <p:nvPr/>
          </p:nvSpPr>
          <p:spPr>
            <a:xfrm>
              <a:off x="8842233"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33" name="Rectangle 32">
              <a:extLst>
                <a:ext uri="{FF2B5EF4-FFF2-40B4-BE49-F238E27FC236}">
                  <a16:creationId xmlns:a16="http://schemas.microsoft.com/office/drawing/2014/main" id="{9CC9C928-2FC0-1F9F-90D8-2CA282C83F78}"/>
                </a:ext>
              </a:extLst>
            </p:cNvPr>
            <p:cNvSpPr/>
            <p:nvPr/>
          </p:nvSpPr>
          <p:spPr>
            <a:xfrm>
              <a:off x="9054969"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grpSp>
      <p:cxnSp>
        <p:nvCxnSpPr>
          <p:cNvPr id="35" name="Straight Arrow Connector 34">
            <a:extLst>
              <a:ext uri="{FF2B5EF4-FFF2-40B4-BE49-F238E27FC236}">
                <a16:creationId xmlns:a16="http://schemas.microsoft.com/office/drawing/2014/main" id="{3F2AB1D6-C598-918F-1992-74C949B9F5F3}"/>
              </a:ext>
            </a:extLst>
          </p:cNvPr>
          <p:cNvCxnSpPr>
            <a:cxnSpLocks/>
            <a:endCxn id="20" idx="0"/>
          </p:cNvCxnSpPr>
          <p:nvPr/>
        </p:nvCxnSpPr>
        <p:spPr>
          <a:xfrm>
            <a:off x="6535017" y="2455030"/>
            <a:ext cx="464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1458535B-5E37-0637-74F8-BBFB75064B61}"/>
              </a:ext>
            </a:extLst>
          </p:cNvPr>
          <p:cNvCxnSpPr>
            <a:cxnSpLocks/>
          </p:cNvCxnSpPr>
          <p:nvPr/>
        </p:nvCxnSpPr>
        <p:spPr>
          <a:xfrm>
            <a:off x="6748143"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DEA12C22-E7AF-DEBA-545E-4017F81C1033}"/>
              </a:ext>
            </a:extLst>
          </p:cNvPr>
          <p:cNvCxnSpPr>
            <a:cxnSpLocks/>
          </p:cNvCxnSpPr>
          <p:nvPr/>
        </p:nvCxnSpPr>
        <p:spPr>
          <a:xfrm>
            <a:off x="6956237"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7C84F7D7-8BCD-AB5F-6E76-8A8A80BAF2B3}"/>
              </a:ext>
            </a:extLst>
          </p:cNvPr>
          <p:cNvCxnSpPr>
            <a:cxnSpLocks/>
            <a:endCxn id="23" idx="0"/>
          </p:cNvCxnSpPr>
          <p:nvPr/>
        </p:nvCxnSpPr>
        <p:spPr>
          <a:xfrm>
            <a:off x="7173615"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5A9A952-4B54-4305-4A2A-0DA114584D7E}"/>
              </a:ext>
            </a:extLst>
          </p:cNvPr>
          <p:cNvCxnSpPr>
            <a:cxnSpLocks/>
            <a:endCxn id="24" idx="0"/>
          </p:cNvCxnSpPr>
          <p:nvPr/>
        </p:nvCxnSpPr>
        <p:spPr>
          <a:xfrm>
            <a:off x="7386351"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1C1CA811-2686-20BE-EA6D-843C622FFA52}"/>
              </a:ext>
            </a:extLst>
          </p:cNvPr>
          <p:cNvCxnSpPr>
            <a:cxnSpLocks/>
            <a:endCxn id="25" idx="0"/>
          </p:cNvCxnSpPr>
          <p:nvPr/>
        </p:nvCxnSpPr>
        <p:spPr>
          <a:xfrm>
            <a:off x="7603339" y="2455030"/>
            <a:ext cx="0"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2C7B6763-0873-D29B-DD2B-8218BACCF203}"/>
              </a:ext>
            </a:extLst>
          </p:cNvPr>
          <p:cNvCxnSpPr>
            <a:cxnSpLocks/>
            <a:endCxn id="26" idx="0"/>
          </p:cNvCxnSpPr>
          <p:nvPr/>
        </p:nvCxnSpPr>
        <p:spPr>
          <a:xfrm>
            <a:off x="7811823"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3B478E40-551D-A7F9-3E2A-5C012DFA2749}"/>
              </a:ext>
            </a:extLst>
          </p:cNvPr>
          <p:cNvCxnSpPr>
            <a:cxnSpLocks/>
          </p:cNvCxnSpPr>
          <p:nvPr/>
        </p:nvCxnSpPr>
        <p:spPr>
          <a:xfrm>
            <a:off x="8024559" y="2455030"/>
            <a:ext cx="22438"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5D41EB65-B661-B895-10A1-4E97BAF4F3BA}"/>
              </a:ext>
            </a:extLst>
          </p:cNvPr>
          <p:cNvCxnSpPr>
            <a:cxnSpLocks/>
            <a:endCxn id="28" idx="0"/>
          </p:cNvCxnSpPr>
          <p:nvPr/>
        </p:nvCxnSpPr>
        <p:spPr>
          <a:xfrm>
            <a:off x="8237295"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DF217CC1-A326-E65D-8A7E-0AB4AE65CABD}"/>
              </a:ext>
            </a:extLst>
          </p:cNvPr>
          <p:cNvCxnSpPr>
            <a:cxnSpLocks/>
            <a:endCxn id="29" idx="0"/>
          </p:cNvCxnSpPr>
          <p:nvPr/>
        </p:nvCxnSpPr>
        <p:spPr>
          <a:xfrm>
            <a:off x="8450031"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31228DAF-2C48-F4B0-423A-FA547F1382BB}"/>
              </a:ext>
            </a:extLst>
          </p:cNvPr>
          <p:cNvCxnSpPr>
            <a:cxnSpLocks/>
            <a:endCxn id="30" idx="0"/>
          </p:cNvCxnSpPr>
          <p:nvPr/>
        </p:nvCxnSpPr>
        <p:spPr>
          <a:xfrm>
            <a:off x="8662767"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19F97C5C-934E-5A9C-DEBF-9FABF739B723}"/>
              </a:ext>
            </a:extLst>
          </p:cNvPr>
          <p:cNvCxnSpPr>
            <a:cxnSpLocks/>
            <a:endCxn id="31" idx="0"/>
          </p:cNvCxnSpPr>
          <p:nvPr/>
        </p:nvCxnSpPr>
        <p:spPr>
          <a:xfrm>
            <a:off x="8875503"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03B62B13-1A19-9B01-1BD7-B14F4E7BB539}"/>
              </a:ext>
            </a:extLst>
          </p:cNvPr>
          <p:cNvCxnSpPr>
            <a:cxnSpLocks/>
            <a:endCxn id="32" idx="0"/>
          </p:cNvCxnSpPr>
          <p:nvPr/>
        </p:nvCxnSpPr>
        <p:spPr>
          <a:xfrm>
            <a:off x="9088239"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682BECF3-1AB4-3B44-41AF-2C32EC098DE6}"/>
              </a:ext>
            </a:extLst>
          </p:cNvPr>
          <p:cNvCxnSpPr>
            <a:cxnSpLocks/>
            <a:endCxn id="33" idx="0"/>
          </p:cNvCxnSpPr>
          <p:nvPr/>
        </p:nvCxnSpPr>
        <p:spPr>
          <a:xfrm>
            <a:off x="9300975"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grpSp>
        <p:nvGrpSpPr>
          <p:cNvPr id="18" name="Group 17">
            <a:extLst>
              <a:ext uri="{FF2B5EF4-FFF2-40B4-BE49-F238E27FC236}">
                <a16:creationId xmlns:a16="http://schemas.microsoft.com/office/drawing/2014/main" id="{D640DE27-2AF0-AF38-2164-34DF70EB0917}"/>
              </a:ext>
            </a:extLst>
          </p:cNvPr>
          <p:cNvGrpSpPr/>
          <p:nvPr/>
        </p:nvGrpSpPr>
        <p:grpSpPr>
          <a:xfrm>
            <a:off x="6433291" y="2241515"/>
            <a:ext cx="2969800" cy="213515"/>
            <a:chOff x="6289401" y="1967659"/>
            <a:chExt cx="2969800" cy="213515"/>
          </a:xfrm>
        </p:grpSpPr>
        <p:sp>
          <p:nvSpPr>
            <p:cNvPr id="4" name="Rectangle 3">
              <a:extLst>
                <a:ext uri="{FF2B5EF4-FFF2-40B4-BE49-F238E27FC236}">
                  <a16:creationId xmlns:a16="http://schemas.microsoft.com/office/drawing/2014/main" id="{D607BEDB-E2BE-703F-879D-ECEBB0170B39}"/>
                </a:ext>
              </a:extLst>
            </p:cNvPr>
            <p:cNvSpPr/>
            <p:nvPr/>
          </p:nvSpPr>
          <p:spPr>
            <a:xfrm>
              <a:off x="6289401"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a:t>
              </a:r>
            </a:p>
          </p:txBody>
        </p:sp>
        <p:sp>
          <p:nvSpPr>
            <p:cNvPr id="5" name="Rectangle 4">
              <a:extLst>
                <a:ext uri="{FF2B5EF4-FFF2-40B4-BE49-F238E27FC236}">
                  <a16:creationId xmlns:a16="http://schemas.microsoft.com/office/drawing/2014/main" id="{5C901CC1-9A9F-93C9-CA4B-F9FA24904D62}"/>
                </a:ext>
              </a:extLst>
            </p:cNvPr>
            <p:cNvSpPr/>
            <p:nvPr/>
          </p:nvSpPr>
          <p:spPr>
            <a:xfrm>
              <a:off x="6502137"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2</a:t>
              </a:r>
            </a:p>
          </p:txBody>
        </p:sp>
        <p:sp>
          <p:nvSpPr>
            <p:cNvPr id="6" name="Rectangle 5">
              <a:extLst>
                <a:ext uri="{FF2B5EF4-FFF2-40B4-BE49-F238E27FC236}">
                  <a16:creationId xmlns:a16="http://schemas.microsoft.com/office/drawing/2014/main" id="{065D6D11-06D4-09D9-2C61-8B61A8A30F0E}"/>
                </a:ext>
              </a:extLst>
            </p:cNvPr>
            <p:cNvSpPr/>
            <p:nvPr/>
          </p:nvSpPr>
          <p:spPr>
            <a:xfrm>
              <a:off x="671487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3</a:t>
              </a:r>
            </a:p>
          </p:txBody>
        </p:sp>
        <p:sp>
          <p:nvSpPr>
            <p:cNvPr id="7" name="Rectangle 6">
              <a:extLst>
                <a:ext uri="{FF2B5EF4-FFF2-40B4-BE49-F238E27FC236}">
                  <a16:creationId xmlns:a16="http://schemas.microsoft.com/office/drawing/2014/main" id="{CBFB304F-FAFE-4CB9-A646-DE0478B674EC}"/>
                </a:ext>
              </a:extLst>
            </p:cNvPr>
            <p:cNvSpPr/>
            <p:nvPr/>
          </p:nvSpPr>
          <p:spPr>
            <a:xfrm>
              <a:off x="692760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4</a:t>
              </a:r>
            </a:p>
          </p:txBody>
        </p:sp>
        <p:sp>
          <p:nvSpPr>
            <p:cNvPr id="8" name="Rectangle 7">
              <a:extLst>
                <a:ext uri="{FF2B5EF4-FFF2-40B4-BE49-F238E27FC236}">
                  <a16:creationId xmlns:a16="http://schemas.microsoft.com/office/drawing/2014/main" id="{6E027B42-C714-6F94-E8C2-DC095C6F88C1}"/>
                </a:ext>
              </a:extLst>
            </p:cNvPr>
            <p:cNvSpPr/>
            <p:nvPr/>
          </p:nvSpPr>
          <p:spPr>
            <a:xfrm>
              <a:off x="7140345"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5</a:t>
              </a:r>
            </a:p>
          </p:txBody>
        </p:sp>
        <p:sp>
          <p:nvSpPr>
            <p:cNvPr id="9" name="Rectangle 8">
              <a:extLst>
                <a:ext uri="{FF2B5EF4-FFF2-40B4-BE49-F238E27FC236}">
                  <a16:creationId xmlns:a16="http://schemas.microsoft.com/office/drawing/2014/main" id="{AA93F76B-507A-A95E-B27F-56693E679F43}"/>
                </a:ext>
              </a:extLst>
            </p:cNvPr>
            <p:cNvSpPr/>
            <p:nvPr/>
          </p:nvSpPr>
          <p:spPr>
            <a:xfrm>
              <a:off x="7347692" y="1967659"/>
              <a:ext cx="230939"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6</a:t>
              </a:r>
            </a:p>
          </p:txBody>
        </p:sp>
        <p:sp>
          <p:nvSpPr>
            <p:cNvPr id="10" name="Rectangle 9">
              <a:extLst>
                <a:ext uri="{FF2B5EF4-FFF2-40B4-BE49-F238E27FC236}">
                  <a16:creationId xmlns:a16="http://schemas.microsoft.com/office/drawing/2014/main" id="{C34F5B15-73C1-86AE-D80E-C1E85B8739EC}"/>
                </a:ext>
              </a:extLst>
            </p:cNvPr>
            <p:cNvSpPr/>
            <p:nvPr/>
          </p:nvSpPr>
          <p:spPr>
            <a:xfrm>
              <a:off x="7588255" y="1967659"/>
              <a:ext cx="204231"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7</a:t>
              </a:r>
            </a:p>
          </p:txBody>
        </p:sp>
        <p:sp>
          <p:nvSpPr>
            <p:cNvPr id="11" name="Rectangle 10">
              <a:extLst>
                <a:ext uri="{FF2B5EF4-FFF2-40B4-BE49-F238E27FC236}">
                  <a16:creationId xmlns:a16="http://schemas.microsoft.com/office/drawing/2014/main" id="{1B461AE7-8C1C-9C9F-8E26-2EEDA1CD711A}"/>
                </a:ext>
              </a:extLst>
            </p:cNvPr>
            <p:cNvSpPr/>
            <p:nvPr/>
          </p:nvSpPr>
          <p:spPr>
            <a:xfrm>
              <a:off x="777855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8</a:t>
              </a:r>
            </a:p>
          </p:txBody>
        </p:sp>
        <p:sp>
          <p:nvSpPr>
            <p:cNvPr id="12" name="Rectangle 11">
              <a:extLst>
                <a:ext uri="{FF2B5EF4-FFF2-40B4-BE49-F238E27FC236}">
                  <a16:creationId xmlns:a16="http://schemas.microsoft.com/office/drawing/2014/main" id="{50B05FC4-59ED-4C32-9801-4FE28C1DAC2E}"/>
                </a:ext>
              </a:extLst>
            </p:cNvPr>
            <p:cNvSpPr/>
            <p:nvPr/>
          </p:nvSpPr>
          <p:spPr>
            <a:xfrm>
              <a:off x="799128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9</a:t>
              </a:r>
            </a:p>
          </p:txBody>
        </p:sp>
        <p:sp>
          <p:nvSpPr>
            <p:cNvPr id="13" name="Rectangle 12">
              <a:extLst>
                <a:ext uri="{FF2B5EF4-FFF2-40B4-BE49-F238E27FC236}">
                  <a16:creationId xmlns:a16="http://schemas.microsoft.com/office/drawing/2014/main" id="{06CE7E05-EDB1-3CED-775D-59CC5256AFEE}"/>
                </a:ext>
              </a:extLst>
            </p:cNvPr>
            <p:cNvSpPr/>
            <p:nvPr/>
          </p:nvSpPr>
          <p:spPr>
            <a:xfrm>
              <a:off x="8204025"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10</a:t>
              </a:r>
            </a:p>
          </p:txBody>
        </p:sp>
        <p:sp>
          <p:nvSpPr>
            <p:cNvPr id="14" name="Rectangle 13">
              <a:extLst>
                <a:ext uri="{FF2B5EF4-FFF2-40B4-BE49-F238E27FC236}">
                  <a16:creationId xmlns:a16="http://schemas.microsoft.com/office/drawing/2014/main" id="{DC814749-42A7-F5C7-C4E5-6257AE63C6F0}"/>
                </a:ext>
              </a:extLst>
            </p:cNvPr>
            <p:cNvSpPr/>
            <p:nvPr/>
          </p:nvSpPr>
          <p:spPr>
            <a:xfrm>
              <a:off x="8416761"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11</a:t>
              </a:r>
            </a:p>
          </p:txBody>
        </p:sp>
        <p:sp>
          <p:nvSpPr>
            <p:cNvPr id="15" name="Rectangle 14">
              <a:extLst>
                <a:ext uri="{FF2B5EF4-FFF2-40B4-BE49-F238E27FC236}">
                  <a16:creationId xmlns:a16="http://schemas.microsoft.com/office/drawing/2014/main" id="{7AC9BE32-B088-138D-2FC2-4299E36DBECF}"/>
                </a:ext>
              </a:extLst>
            </p:cNvPr>
            <p:cNvSpPr/>
            <p:nvPr/>
          </p:nvSpPr>
          <p:spPr>
            <a:xfrm>
              <a:off x="8629497"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12</a:t>
              </a:r>
            </a:p>
          </p:txBody>
        </p:sp>
        <p:sp>
          <p:nvSpPr>
            <p:cNvPr id="16" name="Rectangle 15">
              <a:extLst>
                <a:ext uri="{FF2B5EF4-FFF2-40B4-BE49-F238E27FC236}">
                  <a16:creationId xmlns:a16="http://schemas.microsoft.com/office/drawing/2014/main" id="{8A45A22F-9300-3707-2881-7E69237B5252}"/>
                </a:ext>
              </a:extLst>
            </p:cNvPr>
            <p:cNvSpPr/>
            <p:nvPr/>
          </p:nvSpPr>
          <p:spPr>
            <a:xfrm>
              <a:off x="884223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13</a:t>
              </a:r>
            </a:p>
          </p:txBody>
        </p:sp>
        <p:sp>
          <p:nvSpPr>
            <p:cNvPr id="17" name="Rectangle 16">
              <a:extLst>
                <a:ext uri="{FF2B5EF4-FFF2-40B4-BE49-F238E27FC236}">
                  <a16:creationId xmlns:a16="http://schemas.microsoft.com/office/drawing/2014/main" id="{296CC4FE-AA56-A7DE-3ADF-7ABE12D5E1A0}"/>
                </a:ext>
              </a:extLst>
            </p:cNvPr>
            <p:cNvSpPr/>
            <p:nvPr/>
          </p:nvSpPr>
          <p:spPr>
            <a:xfrm>
              <a:off x="905496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14</a:t>
              </a:r>
            </a:p>
          </p:txBody>
        </p:sp>
      </p:grpSp>
      <p:cxnSp>
        <p:nvCxnSpPr>
          <p:cNvPr id="51" name="Straight Arrow Connector 50">
            <a:extLst>
              <a:ext uri="{FF2B5EF4-FFF2-40B4-BE49-F238E27FC236}">
                <a16:creationId xmlns:a16="http://schemas.microsoft.com/office/drawing/2014/main" id="{A1299DBC-E626-A184-7EA9-8B3F1B5DD236}"/>
              </a:ext>
            </a:extLst>
          </p:cNvPr>
          <p:cNvCxnSpPr>
            <a:cxnSpLocks/>
            <a:stCxn id="67" idx="2"/>
            <a:endCxn id="15" idx="0"/>
          </p:cNvCxnSpPr>
          <p:nvPr/>
        </p:nvCxnSpPr>
        <p:spPr>
          <a:xfrm>
            <a:off x="8875503" y="1926274"/>
            <a:ext cx="0" cy="315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6944BD7E-0D35-D0F4-4423-30E195DE611D}"/>
              </a:ext>
            </a:extLst>
          </p:cNvPr>
          <p:cNvSpPr txBox="1"/>
          <p:nvPr/>
        </p:nvSpPr>
        <p:spPr>
          <a:xfrm>
            <a:off x="8299127" y="1556942"/>
            <a:ext cx="1152751" cy="369332"/>
          </a:xfrm>
          <a:prstGeom prst="rect">
            <a:avLst/>
          </a:prstGeom>
          <a:noFill/>
          <a:ln>
            <a:solidFill>
              <a:schemeClr val="accent1"/>
            </a:solidFill>
          </a:ln>
        </p:spPr>
        <p:txBody>
          <a:bodyPr wrap="none" rtlCol="0">
            <a:spAutoFit/>
          </a:bodyPr>
          <a:lstStyle/>
          <a:p>
            <a:r>
              <a:rPr lang="en-GB" dirty="0"/>
              <a:t>Last filled</a:t>
            </a:r>
          </a:p>
        </p:txBody>
      </p:sp>
      <p:grpSp>
        <p:nvGrpSpPr>
          <p:cNvPr id="71" name="Group 70">
            <a:extLst>
              <a:ext uri="{FF2B5EF4-FFF2-40B4-BE49-F238E27FC236}">
                <a16:creationId xmlns:a16="http://schemas.microsoft.com/office/drawing/2014/main" id="{7BC0429D-1867-3629-970E-83BC9A0958AC}"/>
              </a:ext>
            </a:extLst>
          </p:cNvPr>
          <p:cNvGrpSpPr/>
          <p:nvPr/>
        </p:nvGrpSpPr>
        <p:grpSpPr>
          <a:xfrm>
            <a:off x="6441413" y="5066712"/>
            <a:ext cx="2969800" cy="213515"/>
            <a:chOff x="6289401" y="1967659"/>
            <a:chExt cx="2969800" cy="213515"/>
          </a:xfrm>
          <a:solidFill>
            <a:srgbClr val="00B050"/>
          </a:solidFill>
        </p:grpSpPr>
        <p:sp>
          <p:nvSpPr>
            <p:cNvPr id="72" name="Rectangle 71">
              <a:extLst>
                <a:ext uri="{FF2B5EF4-FFF2-40B4-BE49-F238E27FC236}">
                  <a16:creationId xmlns:a16="http://schemas.microsoft.com/office/drawing/2014/main" id="{621E2D44-E9C8-C84A-0D8F-B8F593F74DC5}"/>
                </a:ext>
              </a:extLst>
            </p:cNvPr>
            <p:cNvSpPr/>
            <p:nvPr/>
          </p:nvSpPr>
          <p:spPr>
            <a:xfrm>
              <a:off x="628940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3" name="Rectangle 72">
              <a:extLst>
                <a:ext uri="{FF2B5EF4-FFF2-40B4-BE49-F238E27FC236}">
                  <a16:creationId xmlns:a16="http://schemas.microsoft.com/office/drawing/2014/main" id="{B7FE73CF-EF1C-B110-76FD-14F29E0399CD}"/>
                </a:ext>
              </a:extLst>
            </p:cNvPr>
            <p:cNvSpPr/>
            <p:nvPr/>
          </p:nvSpPr>
          <p:spPr>
            <a:xfrm>
              <a:off x="650213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4" name="Rectangle 73">
              <a:extLst>
                <a:ext uri="{FF2B5EF4-FFF2-40B4-BE49-F238E27FC236}">
                  <a16:creationId xmlns:a16="http://schemas.microsoft.com/office/drawing/2014/main" id="{E077249E-F737-652E-7C96-B0EC07ACAD2E}"/>
                </a:ext>
              </a:extLst>
            </p:cNvPr>
            <p:cNvSpPr/>
            <p:nvPr/>
          </p:nvSpPr>
          <p:spPr>
            <a:xfrm>
              <a:off x="671487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5" name="Rectangle 74">
              <a:extLst>
                <a:ext uri="{FF2B5EF4-FFF2-40B4-BE49-F238E27FC236}">
                  <a16:creationId xmlns:a16="http://schemas.microsoft.com/office/drawing/2014/main" id="{E566BB51-C5C3-C288-46C7-99C46F79B5CE}"/>
                </a:ext>
              </a:extLst>
            </p:cNvPr>
            <p:cNvSpPr/>
            <p:nvPr/>
          </p:nvSpPr>
          <p:spPr>
            <a:xfrm>
              <a:off x="6927609" y="1967659"/>
              <a:ext cx="204232" cy="21351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u="sng" dirty="0">
                  <a:solidFill>
                    <a:srgbClr val="C00000"/>
                  </a:solidFill>
                </a:rPr>
                <a:t>x</a:t>
              </a:r>
            </a:p>
          </p:txBody>
        </p:sp>
        <p:sp>
          <p:nvSpPr>
            <p:cNvPr id="76" name="Rectangle 75">
              <a:extLst>
                <a:ext uri="{FF2B5EF4-FFF2-40B4-BE49-F238E27FC236}">
                  <a16:creationId xmlns:a16="http://schemas.microsoft.com/office/drawing/2014/main" id="{D4CF587B-9079-8F7C-553B-0E1DC0ABC6D2}"/>
                </a:ext>
              </a:extLst>
            </p:cNvPr>
            <p:cNvSpPr/>
            <p:nvPr/>
          </p:nvSpPr>
          <p:spPr>
            <a:xfrm>
              <a:off x="714034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7" name="Rectangle 76">
              <a:extLst>
                <a:ext uri="{FF2B5EF4-FFF2-40B4-BE49-F238E27FC236}">
                  <a16:creationId xmlns:a16="http://schemas.microsoft.com/office/drawing/2014/main" id="{25F793A4-0D2F-485A-71AE-4CCA15053F5E}"/>
                </a:ext>
              </a:extLst>
            </p:cNvPr>
            <p:cNvSpPr/>
            <p:nvPr/>
          </p:nvSpPr>
          <p:spPr>
            <a:xfrm>
              <a:off x="735308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8" name="Rectangle 77">
              <a:extLst>
                <a:ext uri="{FF2B5EF4-FFF2-40B4-BE49-F238E27FC236}">
                  <a16:creationId xmlns:a16="http://schemas.microsoft.com/office/drawing/2014/main" id="{E85707D5-3505-C661-0897-0E51CF3305C6}"/>
                </a:ext>
              </a:extLst>
            </p:cNvPr>
            <p:cNvSpPr/>
            <p:nvPr/>
          </p:nvSpPr>
          <p:spPr>
            <a:xfrm>
              <a:off x="756581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9" name="Rectangle 78">
              <a:extLst>
                <a:ext uri="{FF2B5EF4-FFF2-40B4-BE49-F238E27FC236}">
                  <a16:creationId xmlns:a16="http://schemas.microsoft.com/office/drawing/2014/main" id="{F106D758-8B87-550A-040D-EF161FF4CFAA}"/>
                </a:ext>
              </a:extLst>
            </p:cNvPr>
            <p:cNvSpPr/>
            <p:nvPr/>
          </p:nvSpPr>
          <p:spPr>
            <a:xfrm>
              <a:off x="777855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0" name="Rectangle 79">
              <a:extLst>
                <a:ext uri="{FF2B5EF4-FFF2-40B4-BE49-F238E27FC236}">
                  <a16:creationId xmlns:a16="http://schemas.microsoft.com/office/drawing/2014/main" id="{E57470ED-2484-A893-F6ED-D01A43694301}"/>
                </a:ext>
              </a:extLst>
            </p:cNvPr>
            <p:cNvSpPr/>
            <p:nvPr/>
          </p:nvSpPr>
          <p:spPr>
            <a:xfrm>
              <a:off x="7991289"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1" name="Rectangle 80">
              <a:extLst>
                <a:ext uri="{FF2B5EF4-FFF2-40B4-BE49-F238E27FC236}">
                  <a16:creationId xmlns:a16="http://schemas.microsoft.com/office/drawing/2014/main" id="{36B05DEC-19DB-D00E-A8C6-4C6C4576EE5A}"/>
                </a:ext>
              </a:extLst>
            </p:cNvPr>
            <p:cNvSpPr/>
            <p:nvPr/>
          </p:nvSpPr>
          <p:spPr>
            <a:xfrm>
              <a:off x="820402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2" name="Rectangle 81">
              <a:extLst>
                <a:ext uri="{FF2B5EF4-FFF2-40B4-BE49-F238E27FC236}">
                  <a16:creationId xmlns:a16="http://schemas.microsoft.com/office/drawing/2014/main" id="{537A1E8C-D060-5D1B-AB8F-52A686B22D8D}"/>
                </a:ext>
              </a:extLst>
            </p:cNvPr>
            <p:cNvSpPr/>
            <p:nvPr/>
          </p:nvSpPr>
          <p:spPr>
            <a:xfrm>
              <a:off x="841676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3" name="Rectangle 82">
              <a:extLst>
                <a:ext uri="{FF2B5EF4-FFF2-40B4-BE49-F238E27FC236}">
                  <a16:creationId xmlns:a16="http://schemas.microsoft.com/office/drawing/2014/main" id="{1985708A-1A20-7D6C-C9CA-713C449FE35C}"/>
                </a:ext>
              </a:extLst>
            </p:cNvPr>
            <p:cNvSpPr/>
            <p:nvPr/>
          </p:nvSpPr>
          <p:spPr>
            <a:xfrm>
              <a:off x="862949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4" name="Rectangle 83">
              <a:extLst>
                <a:ext uri="{FF2B5EF4-FFF2-40B4-BE49-F238E27FC236}">
                  <a16:creationId xmlns:a16="http://schemas.microsoft.com/office/drawing/2014/main" id="{7F8B9E30-DA1F-F043-A811-CC0D5D196AE5}"/>
                </a:ext>
              </a:extLst>
            </p:cNvPr>
            <p:cNvSpPr/>
            <p:nvPr/>
          </p:nvSpPr>
          <p:spPr>
            <a:xfrm>
              <a:off x="8842233"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5" name="Rectangle 84">
              <a:extLst>
                <a:ext uri="{FF2B5EF4-FFF2-40B4-BE49-F238E27FC236}">
                  <a16:creationId xmlns:a16="http://schemas.microsoft.com/office/drawing/2014/main" id="{B06FABA1-37DD-B09C-DCBC-D14464811355}"/>
                </a:ext>
              </a:extLst>
            </p:cNvPr>
            <p:cNvSpPr/>
            <p:nvPr/>
          </p:nvSpPr>
          <p:spPr>
            <a:xfrm>
              <a:off x="9054969"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grpSp>
      <p:cxnSp>
        <p:nvCxnSpPr>
          <p:cNvPr id="86" name="Straight Arrow Connector 85">
            <a:extLst>
              <a:ext uri="{FF2B5EF4-FFF2-40B4-BE49-F238E27FC236}">
                <a16:creationId xmlns:a16="http://schemas.microsoft.com/office/drawing/2014/main" id="{59102E48-C3EC-9D61-51AD-3F8A6C1BBE6A}"/>
              </a:ext>
            </a:extLst>
          </p:cNvPr>
          <p:cNvCxnSpPr>
            <a:cxnSpLocks/>
            <a:endCxn id="72" idx="0"/>
          </p:cNvCxnSpPr>
          <p:nvPr/>
        </p:nvCxnSpPr>
        <p:spPr>
          <a:xfrm>
            <a:off x="6538887" y="4570834"/>
            <a:ext cx="464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3BF726DB-9964-1389-ABF8-EB6E8C551DA9}"/>
              </a:ext>
            </a:extLst>
          </p:cNvPr>
          <p:cNvCxnSpPr>
            <a:cxnSpLocks/>
            <a:endCxn id="73" idx="0"/>
          </p:cNvCxnSpPr>
          <p:nvPr/>
        </p:nvCxnSpPr>
        <p:spPr>
          <a:xfrm>
            <a:off x="6752013"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E9040B06-B8A5-2C95-4784-B03F23F7109E}"/>
              </a:ext>
            </a:extLst>
          </p:cNvPr>
          <p:cNvCxnSpPr>
            <a:cxnSpLocks/>
            <a:endCxn id="74" idx="0"/>
          </p:cNvCxnSpPr>
          <p:nvPr/>
        </p:nvCxnSpPr>
        <p:spPr>
          <a:xfrm>
            <a:off x="6964749"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97EE7752-D1CC-3EAA-3A3A-0280A24D01C1}"/>
              </a:ext>
            </a:extLst>
          </p:cNvPr>
          <p:cNvCxnSpPr>
            <a:cxnSpLocks/>
            <a:stCxn id="131" idx="2"/>
            <a:endCxn id="75" idx="0"/>
          </p:cNvCxnSpPr>
          <p:nvPr/>
        </p:nvCxnSpPr>
        <p:spPr>
          <a:xfrm flipH="1">
            <a:off x="7181737" y="4570834"/>
            <a:ext cx="1693766" cy="495878"/>
          </a:xfrm>
          <a:prstGeom prst="straightConnector1">
            <a:avLst/>
          </a:prstGeom>
          <a:ln>
            <a:solidFill>
              <a:srgbClr val="0066FF"/>
            </a:solidFil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36BEA121-6E46-BF43-44DF-D2B9BD0ABFD9}"/>
              </a:ext>
            </a:extLst>
          </p:cNvPr>
          <p:cNvCxnSpPr>
            <a:cxnSpLocks/>
            <a:endCxn id="76" idx="0"/>
          </p:cNvCxnSpPr>
          <p:nvPr/>
        </p:nvCxnSpPr>
        <p:spPr>
          <a:xfrm>
            <a:off x="7390221"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A4B08CBE-247F-5556-D313-C96EB08B2F3D}"/>
              </a:ext>
            </a:extLst>
          </p:cNvPr>
          <p:cNvCxnSpPr>
            <a:cxnSpLocks/>
            <a:endCxn id="77" idx="0"/>
          </p:cNvCxnSpPr>
          <p:nvPr/>
        </p:nvCxnSpPr>
        <p:spPr>
          <a:xfrm>
            <a:off x="7607209" y="4570834"/>
            <a:ext cx="0"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12A50C48-C701-29C3-19BC-51C31EF1959E}"/>
              </a:ext>
            </a:extLst>
          </p:cNvPr>
          <p:cNvCxnSpPr>
            <a:cxnSpLocks/>
            <a:endCxn id="78" idx="0"/>
          </p:cNvCxnSpPr>
          <p:nvPr/>
        </p:nvCxnSpPr>
        <p:spPr>
          <a:xfrm>
            <a:off x="7815693"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95C66AD9-6869-034D-015F-2A63FC61A36F}"/>
              </a:ext>
            </a:extLst>
          </p:cNvPr>
          <p:cNvCxnSpPr>
            <a:cxnSpLocks/>
          </p:cNvCxnSpPr>
          <p:nvPr/>
        </p:nvCxnSpPr>
        <p:spPr>
          <a:xfrm>
            <a:off x="8028429" y="4570834"/>
            <a:ext cx="22438"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FF3D9C31-F065-D4D9-94E5-F5A4DF306220}"/>
              </a:ext>
            </a:extLst>
          </p:cNvPr>
          <p:cNvCxnSpPr>
            <a:cxnSpLocks/>
            <a:endCxn id="80" idx="0"/>
          </p:cNvCxnSpPr>
          <p:nvPr/>
        </p:nvCxnSpPr>
        <p:spPr>
          <a:xfrm>
            <a:off x="8241165"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406B97EB-99BE-CDB5-CD7E-A723BAD6978E}"/>
              </a:ext>
            </a:extLst>
          </p:cNvPr>
          <p:cNvCxnSpPr>
            <a:cxnSpLocks/>
            <a:endCxn id="81" idx="0"/>
          </p:cNvCxnSpPr>
          <p:nvPr/>
        </p:nvCxnSpPr>
        <p:spPr>
          <a:xfrm>
            <a:off x="8453901"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8F0013E4-B486-6509-A9DC-CDFB96EDF5FB}"/>
              </a:ext>
            </a:extLst>
          </p:cNvPr>
          <p:cNvCxnSpPr>
            <a:cxnSpLocks/>
            <a:endCxn id="82" idx="0"/>
          </p:cNvCxnSpPr>
          <p:nvPr/>
        </p:nvCxnSpPr>
        <p:spPr>
          <a:xfrm>
            <a:off x="8666637"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9DF46C6C-1756-746A-10C0-9736C8468A30}"/>
              </a:ext>
            </a:extLst>
          </p:cNvPr>
          <p:cNvCxnSpPr>
            <a:cxnSpLocks/>
            <a:stCxn id="123" idx="2"/>
            <a:endCxn id="83" idx="0"/>
          </p:cNvCxnSpPr>
          <p:nvPr/>
        </p:nvCxnSpPr>
        <p:spPr>
          <a:xfrm>
            <a:off x="7173615" y="4570834"/>
            <a:ext cx="1710010" cy="495878"/>
          </a:xfrm>
          <a:prstGeom prst="straightConnector1">
            <a:avLst/>
          </a:prstGeom>
          <a:ln>
            <a:solidFill>
              <a:srgbClr val="0066FF"/>
            </a:solidFil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8322E56E-64F9-9020-9947-8B79932FD28C}"/>
              </a:ext>
            </a:extLst>
          </p:cNvPr>
          <p:cNvCxnSpPr>
            <a:cxnSpLocks/>
            <a:endCxn id="84" idx="0"/>
          </p:cNvCxnSpPr>
          <p:nvPr/>
        </p:nvCxnSpPr>
        <p:spPr>
          <a:xfrm>
            <a:off x="9092109"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5E62098C-ED34-0244-31A9-B6216E2C729C}"/>
              </a:ext>
            </a:extLst>
          </p:cNvPr>
          <p:cNvCxnSpPr>
            <a:cxnSpLocks/>
            <a:endCxn id="85" idx="0"/>
          </p:cNvCxnSpPr>
          <p:nvPr/>
        </p:nvCxnSpPr>
        <p:spPr>
          <a:xfrm>
            <a:off x="9304845"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4A49ED9F-3A7D-F8CC-0F8D-BFAB41FB45DA}"/>
              </a:ext>
            </a:extLst>
          </p:cNvPr>
          <p:cNvCxnSpPr>
            <a:cxnSpLocks/>
            <a:stCxn id="117" idx="2"/>
          </p:cNvCxnSpPr>
          <p:nvPr/>
        </p:nvCxnSpPr>
        <p:spPr>
          <a:xfrm>
            <a:off x="8879373" y="4042078"/>
            <a:ext cx="0" cy="315241"/>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117" name="TextBox 116">
            <a:extLst>
              <a:ext uri="{FF2B5EF4-FFF2-40B4-BE49-F238E27FC236}">
                <a16:creationId xmlns:a16="http://schemas.microsoft.com/office/drawing/2014/main" id="{23FE1DBE-38D4-F1CD-3B7A-2374772F28C4}"/>
              </a:ext>
            </a:extLst>
          </p:cNvPr>
          <p:cNvSpPr txBox="1"/>
          <p:nvPr/>
        </p:nvSpPr>
        <p:spPr>
          <a:xfrm>
            <a:off x="8302997" y="3672746"/>
            <a:ext cx="1152751" cy="369332"/>
          </a:xfrm>
          <a:prstGeom prst="rect">
            <a:avLst/>
          </a:prstGeom>
          <a:noFill/>
          <a:ln>
            <a:solidFill>
              <a:schemeClr val="accent1"/>
            </a:solidFill>
          </a:ln>
        </p:spPr>
        <p:txBody>
          <a:bodyPr wrap="none" rtlCol="0">
            <a:spAutoFit/>
          </a:bodyPr>
          <a:lstStyle/>
          <a:p>
            <a:r>
              <a:rPr lang="en-GB" u="sng" dirty="0"/>
              <a:t>Last filled</a:t>
            </a:r>
          </a:p>
        </p:txBody>
      </p:sp>
      <p:cxnSp>
        <p:nvCxnSpPr>
          <p:cNvPr id="118" name="Straight Arrow Connector 117">
            <a:extLst>
              <a:ext uri="{FF2B5EF4-FFF2-40B4-BE49-F238E27FC236}">
                <a16:creationId xmlns:a16="http://schemas.microsoft.com/office/drawing/2014/main" id="{6E023ACE-4C92-BE4D-33B4-62B59BEC6290}"/>
              </a:ext>
            </a:extLst>
          </p:cNvPr>
          <p:cNvCxnSpPr>
            <a:cxnSpLocks/>
          </p:cNvCxnSpPr>
          <p:nvPr/>
        </p:nvCxnSpPr>
        <p:spPr>
          <a:xfrm>
            <a:off x="8655804" y="4045939"/>
            <a:ext cx="0" cy="315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19" name="Group 118">
            <a:extLst>
              <a:ext uri="{FF2B5EF4-FFF2-40B4-BE49-F238E27FC236}">
                <a16:creationId xmlns:a16="http://schemas.microsoft.com/office/drawing/2014/main" id="{18DDD6E8-3B39-5211-2E1E-5FDB27B2A02E}"/>
              </a:ext>
            </a:extLst>
          </p:cNvPr>
          <p:cNvGrpSpPr/>
          <p:nvPr/>
        </p:nvGrpSpPr>
        <p:grpSpPr>
          <a:xfrm>
            <a:off x="6433291" y="4357319"/>
            <a:ext cx="2969800" cy="213515"/>
            <a:chOff x="6289401" y="1967659"/>
            <a:chExt cx="2969800" cy="213515"/>
          </a:xfrm>
        </p:grpSpPr>
        <p:sp>
          <p:nvSpPr>
            <p:cNvPr id="120" name="Rectangle 119">
              <a:extLst>
                <a:ext uri="{FF2B5EF4-FFF2-40B4-BE49-F238E27FC236}">
                  <a16:creationId xmlns:a16="http://schemas.microsoft.com/office/drawing/2014/main" id="{7BD202DF-2918-EB67-C519-29C82B27542B}"/>
                </a:ext>
              </a:extLst>
            </p:cNvPr>
            <p:cNvSpPr/>
            <p:nvPr/>
          </p:nvSpPr>
          <p:spPr>
            <a:xfrm>
              <a:off x="6289401"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a:t>
              </a:r>
            </a:p>
          </p:txBody>
        </p:sp>
        <p:sp>
          <p:nvSpPr>
            <p:cNvPr id="121" name="Rectangle 120">
              <a:extLst>
                <a:ext uri="{FF2B5EF4-FFF2-40B4-BE49-F238E27FC236}">
                  <a16:creationId xmlns:a16="http://schemas.microsoft.com/office/drawing/2014/main" id="{7D9F1712-385D-6555-FDC3-C10EE32E9979}"/>
                </a:ext>
              </a:extLst>
            </p:cNvPr>
            <p:cNvSpPr/>
            <p:nvPr/>
          </p:nvSpPr>
          <p:spPr>
            <a:xfrm>
              <a:off x="6502137"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2</a:t>
              </a:r>
            </a:p>
          </p:txBody>
        </p:sp>
        <p:sp>
          <p:nvSpPr>
            <p:cNvPr id="122" name="Rectangle 121">
              <a:extLst>
                <a:ext uri="{FF2B5EF4-FFF2-40B4-BE49-F238E27FC236}">
                  <a16:creationId xmlns:a16="http://schemas.microsoft.com/office/drawing/2014/main" id="{ABFADD57-CCF3-9D28-A8C7-91D4842383B4}"/>
                </a:ext>
              </a:extLst>
            </p:cNvPr>
            <p:cNvSpPr/>
            <p:nvPr/>
          </p:nvSpPr>
          <p:spPr>
            <a:xfrm>
              <a:off x="671487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3</a:t>
              </a:r>
            </a:p>
          </p:txBody>
        </p:sp>
        <p:sp>
          <p:nvSpPr>
            <p:cNvPr id="123" name="Rectangle 122">
              <a:extLst>
                <a:ext uri="{FF2B5EF4-FFF2-40B4-BE49-F238E27FC236}">
                  <a16:creationId xmlns:a16="http://schemas.microsoft.com/office/drawing/2014/main" id="{2249D057-3817-DE29-9C98-C9BCE8B95DAA}"/>
                </a:ext>
              </a:extLst>
            </p:cNvPr>
            <p:cNvSpPr/>
            <p:nvPr/>
          </p:nvSpPr>
          <p:spPr>
            <a:xfrm>
              <a:off x="692760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12</a:t>
              </a:r>
            </a:p>
          </p:txBody>
        </p:sp>
        <p:sp>
          <p:nvSpPr>
            <p:cNvPr id="124" name="Rectangle 123">
              <a:extLst>
                <a:ext uri="{FF2B5EF4-FFF2-40B4-BE49-F238E27FC236}">
                  <a16:creationId xmlns:a16="http://schemas.microsoft.com/office/drawing/2014/main" id="{BE991270-D6EA-896D-8407-193DFDE233C8}"/>
                </a:ext>
              </a:extLst>
            </p:cNvPr>
            <p:cNvSpPr/>
            <p:nvPr/>
          </p:nvSpPr>
          <p:spPr>
            <a:xfrm>
              <a:off x="7140345"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5</a:t>
              </a:r>
            </a:p>
          </p:txBody>
        </p:sp>
        <p:sp>
          <p:nvSpPr>
            <p:cNvPr id="125" name="Rectangle 124">
              <a:extLst>
                <a:ext uri="{FF2B5EF4-FFF2-40B4-BE49-F238E27FC236}">
                  <a16:creationId xmlns:a16="http://schemas.microsoft.com/office/drawing/2014/main" id="{53A960B0-2A3C-F8D8-5B6B-57ADC5636B0E}"/>
                </a:ext>
              </a:extLst>
            </p:cNvPr>
            <p:cNvSpPr/>
            <p:nvPr/>
          </p:nvSpPr>
          <p:spPr>
            <a:xfrm>
              <a:off x="7353081"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6</a:t>
              </a:r>
            </a:p>
          </p:txBody>
        </p:sp>
        <p:sp>
          <p:nvSpPr>
            <p:cNvPr id="126" name="Rectangle 125">
              <a:extLst>
                <a:ext uri="{FF2B5EF4-FFF2-40B4-BE49-F238E27FC236}">
                  <a16:creationId xmlns:a16="http://schemas.microsoft.com/office/drawing/2014/main" id="{BC0AD534-6A86-C890-2B8E-F9099B91A04E}"/>
                </a:ext>
              </a:extLst>
            </p:cNvPr>
            <p:cNvSpPr/>
            <p:nvPr/>
          </p:nvSpPr>
          <p:spPr>
            <a:xfrm>
              <a:off x="7588255"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7</a:t>
              </a:r>
            </a:p>
          </p:txBody>
        </p:sp>
        <p:sp>
          <p:nvSpPr>
            <p:cNvPr id="127" name="Rectangle 126">
              <a:extLst>
                <a:ext uri="{FF2B5EF4-FFF2-40B4-BE49-F238E27FC236}">
                  <a16:creationId xmlns:a16="http://schemas.microsoft.com/office/drawing/2014/main" id="{0F5D2AE9-BA5B-A0E8-471A-98E128833FD7}"/>
                </a:ext>
              </a:extLst>
            </p:cNvPr>
            <p:cNvSpPr/>
            <p:nvPr/>
          </p:nvSpPr>
          <p:spPr>
            <a:xfrm>
              <a:off x="777855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8</a:t>
              </a:r>
            </a:p>
          </p:txBody>
        </p:sp>
        <p:sp>
          <p:nvSpPr>
            <p:cNvPr id="128" name="Rectangle 127">
              <a:extLst>
                <a:ext uri="{FF2B5EF4-FFF2-40B4-BE49-F238E27FC236}">
                  <a16:creationId xmlns:a16="http://schemas.microsoft.com/office/drawing/2014/main" id="{4F522B1A-7144-ACD0-5216-64E18040C676}"/>
                </a:ext>
              </a:extLst>
            </p:cNvPr>
            <p:cNvSpPr/>
            <p:nvPr/>
          </p:nvSpPr>
          <p:spPr>
            <a:xfrm>
              <a:off x="799128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9</a:t>
              </a:r>
            </a:p>
          </p:txBody>
        </p:sp>
        <p:sp>
          <p:nvSpPr>
            <p:cNvPr id="129" name="Rectangle 128">
              <a:extLst>
                <a:ext uri="{FF2B5EF4-FFF2-40B4-BE49-F238E27FC236}">
                  <a16:creationId xmlns:a16="http://schemas.microsoft.com/office/drawing/2014/main" id="{4419B0F3-90CA-D761-2DBD-24C63F6A7F83}"/>
                </a:ext>
              </a:extLst>
            </p:cNvPr>
            <p:cNvSpPr/>
            <p:nvPr/>
          </p:nvSpPr>
          <p:spPr>
            <a:xfrm>
              <a:off x="8204025"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10</a:t>
              </a:r>
            </a:p>
          </p:txBody>
        </p:sp>
        <p:sp>
          <p:nvSpPr>
            <p:cNvPr id="130" name="Rectangle 129">
              <a:extLst>
                <a:ext uri="{FF2B5EF4-FFF2-40B4-BE49-F238E27FC236}">
                  <a16:creationId xmlns:a16="http://schemas.microsoft.com/office/drawing/2014/main" id="{181A48DD-6FE1-3556-7731-101BE6260870}"/>
                </a:ext>
              </a:extLst>
            </p:cNvPr>
            <p:cNvSpPr/>
            <p:nvPr/>
          </p:nvSpPr>
          <p:spPr>
            <a:xfrm>
              <a:off x="8416761"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11</a:t>
              </a:r>
            </a:p>
          </p:txBody>
        </p:sp>
        <p:sp>
          <p:nvSpPr>
            <p:cNvPr id="131" name="Rectangle 130">
              <a:extLst>
                <a:ext uri="{FF2B5EF4-FFF2-40B4-BE49-F238E27FC236}">
                  <a16:creationId xmlns:a16="http://schemas.microsoft.com/office/drawing/2014/main" id="{27096B0A-64E9-B75A-28EB-97F1AC503701}"/>
                </a:ext>
              </a:extLst>
            </p:cNvPr>
            <p:cNvSpPr/>
            <p:nvPr/>
          </p:nvSpPr>
          <p:spPr>
            <a:xfrm>
              <a:off x="8629497"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4</a:t>
              </a:r>
            </a:p>
          </p:txBody>
        </p:sp>
        <p:sp>
          <p:nvSpPr>
            <p:cNvPr id="132" name="Rectangle 131">
              <a:extLst>
                <a:ext uri="{FF2B5EF4-FFF2-40B4-BE49-F238E27FC236}">
                  <a16:creationId xmlns:a16="http://schemas.microsoft.com/office/drawing/2014/main" id="{90EAF1BC-0E6D-3B99-9281-016AB803C8A8}"/>
                </a:ext>
              </a:extLst>
            </p:cNvPr>
            <p:cNvSpPr/>
            <p:nvPr/>
          </p:nvSpPr>
          <p:spPr>
            <a:xfrm>
              <a:off x="884223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13</a:t>
              </a:r>
            </a:p>
          </p:txBody>
        </p:sp>
        <p:sp>
          <p:nvSpPr>
            <p:cNvPr id="133" name="Rectangle 132">
              <a:extLst>
                <a:ext uri="{FF2B5EF4-FFF2-40B4-BE49-F238E27FC236}">
                  <a16:creationId xmlns:a16="http://schemas.microsoft.com/office/drawing/2014/main" id="{A1C50904-8062-3CE5-A172-022854B49E7C}"/>
                </a:ext>
              </a:extLst>
            </p:cNvPr>
            <p:cNvSpPr/>
            <p:nvPr/>
          </p:nvSpPr>
          <p:spPr>
            <a:xfrm>
              <a:off x="905496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14</a:t>
              </a:r>
            </a:p>
          </p:txBody>
        </p:sp>
      </p:grpSp>
      <p:cxnSp>
        <p:nvCxnSpPr>
          <p:cNvPr id="134" name="Straight Arrow Connector 133">
            <a:extLst>
              <a:ext uri="{FF2B5EF4-FFF2-40B4-BE49-F238E27FC236}">
                <a16:creationId xmlns:a16="http://schemas.microsoft.com/office/drawing/2014/main" id="{C9319628-3C04-6E19-F19F-F292FBE87CCF}"/>
              </a:ext>
            </a:extLst>
          </p:cNvPr>
          <p:cNvCxnSpPr>
            <a:cxnSpLocks/>
          </p:cNvCxnSpPr>
          <p:nvPr/>
        </p:nvCxnSpPr>
        <p:spPr>
          <a:xfrm flipH="1">
            <a:off x="8662767" y="4194478"/>
            <a:ext cx="16096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9" name="Arc 138">
            <a:extLst>
              <a:ext uri="{FF2B5EF4-FFF2-40B4-BE49-F238E27FC236}">
                <a16:creationId xmlns:a16="http://schemas.microsoft.com/office/drawing/2014/main" id="{F5D2E0A6-6660-E45D-5A3C-885F49628C30}"/>
              </a:ext>
            </a:extLst>
          </p:cNvPr>
          <p:cNvSpPr/>
          <p:nvPr/>
        </p:nvSpPr>
        <p:spPr>
          <a:xfrm>
            <a:off x="7164780" y="4131821"/>
            <a:ext cx="1710721" cy="495878"/>
          </a:xfrm>
          <a:prstGeom prst="arc">
            <a:avLst>
              <a:gd name="adj1" fmla="val 10797370"/>
              <a:gd name="adj2" fmla="val 0"/>
            </a:avLst>
          </a:prstGeom>
          <a:ln>
            <a:headEnd type="stealt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nvGrpSpPr>
          <p:cNvPr id="142" name="Group 141">
            <a:extLst>
              <a:ext uri="{FF2B5EF4-FFF2-40B4-BE49-F238E27FC236}">
                <a16:creationId xmlns:a16="http://schemas.microsoft.com/office/drawing/2014/main" id="{C056D9C0-713E-B7C3-7730-EBC94BEC8C04}"/>
              </a:ext>
            </a:extLst>
          </p:cNvPr>
          <p:cNvGrpSpPr/>
          <p:nvPr/>
        </p:nvGrpSpPr>
        <p:grpSpPr>
          <a:xfrm>
            <a:off x="927188" y="4416884"/>
            <a:ext cx="2969800" cy="213515"/>
            <a:chOff x="6289401" y="1967659"/>
            <a:chExt cx="2969800" cy="213515"/>
          </a:xfrm>
          <a:solidFill>
            <a:srgbClr val="00B050"/>
          </a:solidFill>
        </p:grpSpPr>
        <p:sp>
          <p:nvSpPr>
            <p:cNvPr id="143" name="Rectangle 142">
              <a:extLst>
                <a:ext uri="{FF2B5EF4-FFF2-40B4-BE49-F238E27FC236}">
                  <a16:creationId xmlns:a16="http://schemas.microsoft.com/office/drawing/2014/main" id="{04FDAD93-D01E-F9D4-B554-F3BF4F0F9478}"/>
                </a:ext>
              </a:extLst>
            </p:cNvPr>
            <p:cNvSpPr/>
            <p:nvPr/>
          </p:nvSpPr>
          <p:spPr>
            <a:xfrm>
              <a:off x="628940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4" name="Rectangle 143">
              <a:extLst>
                <a:ext uri="{FF2B5EF4-FFF2-40B4-BE49-F238E27FC236}">
                  <a16:creationId xmlns:a16="http://schemas.microsoft.com/office/drawing/2014/main" id="{B7F51F70-5B0E-E096-9601-31613D7EF6A0}"/>
                </a:ext>
              </a:extLst>
            </p:cNvPr>
            <p:cNvSpPr/>
            <p:nvPr/>
          </p:nvSpPr>
          <p:spPr>
            <a:xfrm>
              <a:off x="650213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5" name="Rectangle 144">
              <a:extLst>
                <a:ext uri="{FF2B5EF4-FFF2-40B4-BE49-F238E27FC236}">
                  <a16:creationId xmlns:a16="http://schemas.microsoft.com/office/drawing/2014/main" id="{6D59A95A-54E5-2C23-53C2-F2F42CB3CC21}"/>
                </a:ext>
              </a:extLst>
            </p:cNvPr>
            <p:cNvSpPr/>
            <p:nvPr/>
          </p:nvSpPr>
          <p:spPr>
            <a:xfrm>
              <a:off x="671487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6" name="Rectangle 145">
              <a:extLst>
                <a:ext uri="{FF2B5EF4-FFF2-40B4-BE49-F238E27FC236}">
                  <a16:creationId xmlns:a16="http://schemas.microsoft.com/office/drawing/2014/main" id="{15151C7F-58B2-9D61-A372-B39B3D78EDA1}"/>
                </a:ext>
              </a:extLst>
            </p:cNvPr>
            <p:cNvSpPr/>
            <p:nvPr/>
          </p:nvSpPr>
          <p:spPr>
            <a:xfrm>
              <a:off x="6927609"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7" name="Rectangle 146">
              <a:extLst>
                <a:ext uri="{FF2B5EF4-FFF2-40B4-BE49-F238E27FC236}">
                  <a16:creationId xmlns:a16="http://schemas.microsoft.com/office/drawing/2014/main" id="{D997091F-530F-8D7B-622B-405E99F9707C}"/>
                </a:ext>
              </a:extLst>
            </p:cNvPr>
            <p:cNvSpPr/>
            <p:nvPr/>
          </p:nvSpPr>
          <p:spPr>
            <a:xfrm>
              <a:off x="714034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8" name="Rectangle 147">
              <a:extLst>
                <a:ext uri="{FF2B5EF4-FFF2-40B4-BE49-F238E27FC236}">
                  <a16:creationId xmlns:a16="http://schemas.microsoft.com/office/drawing/2014/main" id="{4CC0CD27-28AF-A6B1-A798-66DFF32076CB}"/>
                </a:ext>
              </a:extLst>
            </p:cNvPr>
            <p:cNvSpPr/>
            <p:nvPr/>
          </p:nvSpPr>
          <p:spPr>
            <a:xfrm>
              <a:off x="735308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9" name="Rectangle 148">
              <a:extLst>
                <a:ext uri="{FF2B5EF4-FFF2-40B4-BE49-F238E27FC236}">
                  <a16:creationId xmlns:a16="http://schemas.microsoft.com/office/drawing/2014/main" id="{56913DE2-C593-899F-2ABC-AB5E2B93021E}"/>
                </a:ext>
              </a:extLst>
            </p:cNvPr>
            <p:cNvSpPr/>
            <p:nvPr/>
          </p:nvSpPr>
          <p:spPr>
            <a:xfrm>
              <a:off x="756581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0" name="Rectangle 149">
              <a:extLst>
                <a:ext uri="{FF2B5EF4-FFF2-40B4-BE49-F238E27FC236}">
                  <a16:creationId xmlns:a16="http://schemas.microsoft.com/office/drawing/2014/main" id="{95E0901A-0F10-C932-128C-5822F986BC32}"/>
                </a:ext>
              </a:extLst>
            </p:cNvPr>
            <p:cNvSpPr/>
            <p:nvPr/>
          </p:nvSpPr>
          <p:spPr>
            <a:xfrm>
              <a:off x="777855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1" name="Rectangle 150">
              <a:extLst>
                <a:ext uri="{FF2B5EF4-FFF2-40B4-BE49-F238E27FC236}">
                  <a16:creationId xmlns:a16="http://schemas.microsoft.com/office/drawing/2014/main" id="{D9679324-6593-801E-E5E8-E372BCDE00FE}"/>
                </a:ext>
              </a:extLst>
            </p:cNvPr>
            <p:cNvSpPr/>
            <p:nvPr/>
          </p:nvSpPr>
          <p:spPr>
            <a:xfrm>
              <a:off x="7991289"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2" name="Rectangle 151">
              <a:extLst>
                <a:ext uri="{FF2B5EF4-FFF2-40B4-BE49-F238E27FC236}">
                  <a16:creationId xmlns:a16="http://schemas.microsoft.com/office/drawing/2014/main" id="{5F03DB0B-A9C5-F10E-A683-175E4D5D03D0}"/>
                </a:ext>
              </a:extLst>
            </p:cNvPr>
            <p:cNvSpPr/>
            <p:nvPr/>
          </p:nvSpPr>
          <p:spPr>
            <a:xfrm>
              <a:off x="820402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3" name="Rectangle 152">
              <a:extLst>
                <a:ext uri="{FF2B5EF4-FFF2-40B4-BE49-F238E27FC236}">
                  <a16:creationId xmlns:a16="http://schemas.microsoft.com/office/drawing/2014/main" id="{CF21219C-4113-20D9-B381-5217ABCF3677}"/>
                </a:ext>
              </a:extLst>
            </p:cNvPr>
            <p:cNvSpPr/>
            <p:nvPr/>
          </p:nvSpPr>
          <p:spPr>
            <a:xfrm>
              <a:off x="841676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4" name="Rectangle 153">
              <a:extLst>
                <a:ext uri="{FF2B5EF4-FFF2-40B4-BE49-F238E27FC236}">
                  <a16:creationId xmlns:a16="http://schemas.microsoft.com/office/drawing/2014/main" id="{B4160F3C-2F0F-1EC3-2C4E-5A0C087D4EBD}"/>
                </a:ext>
              </a:extLst>
            </p:cNvPr>
            <p:cNvSpPr/>
            <p:nvPr/>
          </p:nvSpPr>
          <p:spPr>
            <a:xfrm>
              <a:off x="8629497" y="1967659"/>
              <a:ext cx="204232" cy="2135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5" name="Rectangle 154">
              <a:extLst>
                <a:ext uri="{FF2B5EF4-FFF2-40B4-BE49-F238E27FC236}">
                  <a16:creationId xmlns:a16="http://schemas.microsoft.com/office/drawing/2014/main" id="{EC4F0EB2-E6E1-1CEE-CB84-CA4E12FE52FA}"/>
                </a:ext>
              </a:extLst>
            </p:cNvPr>
            <p:cNvSpPr/>
            <p:nvPr/>
          </p:nvSpPr>
          <p:spPr>
            <a:xfrm>
              <a:off x="8842233"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6" name="Rectangle 155">
              <a:extLst>
                <a:ext uri="{FF2B5EF4-FFF2-40B4-BE49-F238E27FC236}">
                  <a16:creationId xmlns:a16="http://schemas.microsoft.com/office/drawing/2014/main" id="{6EFC1386-DCC1-0831-6D32-36330C11A6E2}"/>
                </a:ext>
              </a:extLst>
            </p:cNvPr>
            <p:cNvSpPr/>
            <p:nvPr/>
          </p:nvSpPr>
          <p:spPr>
            <a:xfrm>
              <a:off x="9054969"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grpSp>
      <p:cxnSp>
        <p:nvCxnSpPr>
          <p:cNvPr id="158" name="Connector: Elbow 157">
            <a:extLst>
              <a:ext uri="{FF2B5EF4-FFF2-40B4-BE49-F238E27FC236}">
                <a16:creationId xmlns:a16="http://schemas.microsoft.com/office/drawing/2014/main" id="{BEBDFE8D-7E28-E580-DE0F-E4AB3D036502}"/>
              </a:ext>
            </a:extLst>
          </p:cNvPr>
          <p:cNvCxnSpPr>
            <a:cxnSpLocks/>
            <a:stCxn id="153" idx="2"/>
            <a:endCxn id="72" idx="2"/>
          </p:cNvCxnSpPr>
          <p:nvPr/>
        </p:nvCxnSpPr>
        <p:spPr>
          <a:xfrm rot="16200000" flipH="1">
            <a:off x="4525182" y="3261880"/>
            <a:ext cx="649828" cy="3386865"/>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0" name="Connector: Elbow 159">
            <a:extLst>
              <a:ext uri="{FF2B5EF4-FFF2-40B4-BE49-F238E27FC236}">
                <a16:creationId xmlns:a16="http://schemas.microsoft.com/office/drawing/2014/main" id="{229DA454-A6A3-5352-EA12-7C059DE98AFB}"/>
              </a:ext>
            </a:extLst>
          </p:cNvPr>
          <p:cNvCxnSpPr>
            <a:cxnSpLocks/>
            <a:endCxn id="73" idx="2"/>
          </p:cNvCxnSpPr>
          <p:nvPr/>
        </p:nvCxnSpPr>
        <p:spPr>
          <a:xfrm>
            <a:off x="2935414" y="4624982"/>
            <a:ext cx="3820851" cy="655245"/>
          </a:xfrm>
          <a:prstGeom prst="bentConnector4">
            <a:avLst>
              <a:gd name="adj1" fmla="val 71"/>
              <a:gd name="adj2" fmla="val 13488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5" name="Connector: Elbow 164">
            <a:extLst>
              <a:ext uri="{FF2B5EF4-FFF2-40B4-BE49-F238E27FC236}">
                <a16:creationId xmlns:a16="http://schemas.microsoft.com/office/drawing/2014/main" id="{F157B4F7-0AA8-40FF-D03F-248F4AE2518F}"/>
              </a:ext>
            </a:extLst>
          </p:cNvPr>
          <p:cNvCxnSpPr>
            <a:cxnSpLocks/>
          </p:cNvCxnSpPr>
          <p:nvPr/>
        </p:nvCxnSpPr>
        <p:spPr>
          <a:xfrm rot="16200000" flipH="1">
            <a:off x="4529824" y="2836408"/>
            <a:ext cx="649828" cy="4237809"/>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0" name="Connector: Elbow 169">
            <a:extLst>
              <a:ext uri="{FF2B5EF4-FFF2-40B4-BE49-F238E27FC236}">
                <a16:creationId xmlns:a16="http://schemas.microsoft.com/office/drawing/2014/main" id="{871BB30E-53D3-FC20-3EDA-B829CCBC6DD3}"/>
              </a:ext>
            </a:extLst>
          </p:cNvPr>
          <p:cNvCxnSpPr>
            <a:cxnSpLocks/>
            <a:stCxn id="143" idx="2"/>
            <a:endCxn id="83" idx="2"/>
          </p:cNvCxnSpPr>
          <p:nvPr/>
        </p:nvCxnSpPr>
        <p:spPr>
          <a:xfrm rot="16200000" flipH="1">
            <a:off x="4631550" y="1028152"/>
            <a:ext cx="649828" cy="7854321"/>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sp>
        <p:nvSpPr>
          <p:cNvPr id="173" name="TextBox 172">
            <a:extLst>
              <a:ext uri="{FF2B5EF4-FFF2-40B4-BE49-F238E27FC236}">
                <a16:creationId xmlns:a16="http://schemas.microsoft.com/office/drawing/2014/main" id="{13E551A9-E8CD-7BB7-8733-E718684C5E08}"/>
              </a:ext>
            </a:extLst>
          </p:cNvPr>
          <p:cNvSpPr txBox="1"/>
          <p:nvPr/>
        </p:nvSpPr>
        <p:spPr>
          <a:xfrm>
            <a:off x="505937" y="3843732"/>
            <a:ext cx="3906839" cy="369332"/>
          </a:xfrm>
          <a:prstGeom prst="rect">
            <a:avLst/>
          </a:prstGeom>
          <a:noFill/>
        </p:spPr>
        <p:txBody>
          <a:bodyPr wrap="none" rtlCol="0">
            <a:spAutoFit/>
          </a:bodyPr>
          <a:lstStyle/>
          <a:p>
            <a:r>
              <a:rPr lang="en-GB" dirty="0" err="1">
                <a:solidFill>
                  <a:schemeClr val="accent6">
                    <a:lumMod val="75000"/>
                  </a:schemeClr>
                </a:solidFill>
                <a:latin typeface="Courier New" panose="02070309020205020404" pitchFamily="49" charset="0"/>
                <a:cs typeface="Courier New" panose="02070309020205020404" pitchFamily="49" charset="0"/>
              </a:rPr>
              <a:t>unique_references_container</a:t>
            </a:r>
            <a:endParaRPr lang="en-GB" dirty="0">
              <a:solidFill>
                <a:schemeClr val="accent6">
                  <a:lumMod val="75000"/>
                </a:schemeClr>
              </a:solidFill>
              <a:latin typeface="Courier New" panose="02070309020205020404" pitchFamily="49" charset="0"/>
              <a:cs typeface="Courier New" panose="02070309020205020404" pitchFamily="49" charset="0"/>
            </a:endParaRPr>
          </a:p>
        </p:txBody>
      </p:sp>
      <p:cxnSp>
        <p:nvCxnSpPr>
          <p:cNvPr id="174" name="Connector: Elbow 173">
            <a:extLst>
              <a:ext uri="{FF2B5EF4-FFF2-40B4-BE49-F238E27FC236}">
                <a16:creationId xmlns:a16="http://schemas.microsoft.com/office/drawing/2014/main" id="{C94A7F2A-AAA4-5063-E5F2-F90363068C78}"/>
              </a:ext>
            </a:extLst>
          </p:cNvPr>
          <p:cNvCxnSpPr>
            <a:cxnSpLocks/>
            <a:stCxn id="144" idx="2"/>
            <a:endCxn id="82" idx="2"/>
          </p:cNvCxnSpPr>
          <p:nvPr/>
        </p:nvCxnSpPr>
        <p:spPr>
          <a:xfrm rot="16200000" flipH="1">
            <a:off x="4631550" y="1240888"/>
            <a:ext cx="649828" cy="7428849"/>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7" name="Connector: Elbow 176">
            <a:extLst>
              <a:ext uri="{FF2B5EF4-FFF2-40B4-BE49-F238E27FC236}">
                <a16:creationId xmlns:a16="http://schemas.microsoft.com/office/drawing/2014/main" id="{2062C302-802C-9548-854C-822AAC82051C}"/>
              </a:ext>
            </a:extLst>
          </p:cNvPr>
          <p:cNvCxnSpPr>
            <a:cxnSpLocks/>
            <a:stCxn id="145" idx="2"/>
            <a:endCxn id="81" idx="2"/>
          </p:cNvCxnSpPr>
          <p:nvPr/>
        </p:nvCxnSpPr>
        <p:spPr>
          <a:xfrm rot="16200000" flipH="1">
            <a:off x="4631550" y="1453624"/>
            <a:ext cx="649828" cy="7003377"/>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0" name="Connector: Elbow 179">
            <a:extLst>
              <a:ext uri="{FF2B5EF4-FFF2-40B4-BE49-F238E27FC236}">
                <a16:creationId xmlns:a16="http://schemas.microsoft.com/office/drawing/2014/main" id="{3F66CC32-B21A-6D8D-DDC4-DD09F3390669}"/>
              </a:ext>
            </a:extLst>
          </p:cNvPr>
          <p:cNvCxnSpPr>
            <a:cxnSpLocks/>
            <a:stCxn id="146" idx="2"/>
            <a:endCxn id="80" idx="2"/>
          </p:cNvCxnSpPr>
          <p:nvPr/>
        </p:nvCxnSpPr>
        <p:spPr>
          <a:xfrm rot="16200000" flipH="1">
            <a:off x="4631550" y="1666360"/>
            <a:ext cx="649828" cy="6577905"/>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3" name="Connector: Elbow 182">
            <a:extLst>
              <a:ext uri="{FF2B5EF4-FFF2-40B4-BE49-F238E27FC236}">
                <a16:creationId xmlns:a16="http://schemas.microsoft.com/office/drawing/2014/main" id="{4B1545EC-C72B-5A55-3630-936287B97757}"/>
              </a:ext>
            </a:extLst>
          </p:cNvPr>
          <p:cNvCxnSpPr>
            <a:cxnSpLocks/>
            <a:stCxn id="147" idx="2"/>
            <a:endCxn id="79" idx="2"/>
          </p:cNvCxnSpPr>
          <p:nvPr/>
        </p:nvCxnSpPr>
        <p:spPr>
          <a:xfrm rot="16200000" flipH="1">
            <a:off x="4631550" y="1879096"/>
            <a:ext cx="649828" cy="6152433"/>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6" name="Connector: Elbow 185">
            <a:extLst>
              <a:ext uri="{FF2B5EF4-FFF2-40B4-BE49-F238E27FC236}">
                <a16:creationId xmlns:a16="http://schemas.microsoft.com/office/drawing/2014/main" id="{0450D090-6DD8-E893-9035-1B288070A3B3}"/>
              </a:ext>
            </a:extLst>
          </p:cNvPr>
          <p:cNvCxnSpPr>
            <a:cxnSpLocks/>
            <a:stCxn id="148" idx="2"/>
            <a:endCxn id="78" idx="2"/>
          </p:cNvCxnSpPr>
          <p:nvPr/>
        </p:nvCxnSpPr>
        <p:spPr>
          <a:xfrm rot="16200000" flipH="1">
            <a:off x="4631550" y="2091832"/>
            <a:ext cx="649828" cy="5726961"/>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9" name="Connector: Elbow 188">
            <a:extLst>
              <a:ext uri="{FF2B5EF4-FFF2-40B4-BE49-F238E27FC236}">
                <a16:creationId xmlns:a16="http://schemas.microsoft.com/office/drawing/2014/main" id="{57D45128-768E-EFD7-10BB-B78D72BA23B1}"/>
              </a:ext>
            </a:extLst>
          </p:cNvPr>
          <p:cNvCxnSpPr>
            <a:cxnSpLocks/>
            <a:stCxn id="149" idx="2"/>
            <a:endCxn id="77" idx="2"/>
          </p:cNvCxnSpPr>
          <p:nvPr/>
        </p:nvCxnSpPr>
        <p:spPr>
          <a:xfrm rot="16200000" flipH="1">
            <a:off x="4631550" y="2304568"/>
            <a:ext cx="649828" cy="5301489"/>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2" name="Connector: Elbow 191">
            <a:extLst>
              <a:ext uri="{FF2B5EF4-FFF2-40B4-BE49-F238E27FC236}">
                <a16:creationId xmlns:a16="http://schemas.microsoft.com/office/drawing/2014/main" id="{7CBAEEAF-B3FC-D5BB-38CE-FE363AF192F2}"/>
              </a:ext>
            </a:extLst>
          </p:cNvPr>
          <p:cNvCxnSpPr>
            <a:cxnSpLocks/>
            <a:stCxn id="150" idx="2"/>
            <a:endCxn id="76" idx="2"/>
          </p:cNvCxnSpPr>
          <p:nvPr/>
        </p:nvCxnSpPr>
        <p:spPr>
          <a:xfrm rot="16200000" flipH="1">
            <a:off x="4631550" y="2517304"/>
            <a:ext cx="649828" cy="4876017"/>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5" name="Connector: Elbow 194">
            <a:extLst>
              <a:ext uri="{FF2B5EF4-FFF2-40B4-BE49-F238E27FC236}">
                <a16:creationId xmlns:a16="http://schemas.microsoft.com/office/drawing/2014/main" id="{122B171F-A79B-2DFF-84B4-C7D76D30B956}"/>
              </a:ext>
            </a:extLst>
          </p:cNvPr>
          <p:cNvCxnSpPr>
            <a:cxnSpLocks/>
            <a:stCxn id="154" idx="2"/>
            <a:endCxn id="75" idx="2"/>
          </p:cNvCxnSpPr>
          <p:nvPr/>
        </p:nvCxnSpPr>
        <p:spPr>
          <a:xfrm rot="16200000" flipH="1">
            <a:off x="4950654" y="3049144"/>
            <a:ext cx="649828" cy="3812337"/>
          </a:xfrm>
          <a:prstGeom prst="bentConnector3">
            <a:avLst>
              <a:gd name="adj1" fmla="val 135179"/>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04" name="TextBox 203">
            <a:extLst>
              <a:ext uri="{FF2B5EF4-FFF2-40B4-BE49-F238E27FC236}">
                <a16:creationId xmlns:a16="http://schemas.microsoft.com/office/drawing/2014/main" id="{198F6066-2BA0-1B0B-F28E-D2972C020FE9}"/>
              </a:ext>
            </a:extLst>
          </p:cNvPr>
          <p:cNvSpPr txBox="1"/>
          <p:nvPr/>
        </p:nvSpPr>
        <p:spPr>
          <a:xfrm>
            <a:off x="4787003" y="2127858"/>
            <a:ext cx="1552284" cy="369332"/>
          </a:xfrm>
          <a:prstGeom prst="rect">
            <a:avLst/>
          </a:prstGeom>
          <a:noFill/>
        </p:spPr>
        <p:txBody>
          <a:bodyPr wrap="none" rtlCol="0">
            <a:spAutoFit/>
          </a:bodyPr>
          <a:lstStyle/>
          <a:p>
            <a:r>
              <a:rPr lang="en-GB" dirty="0"/>
              <a:t>Local indices:</a:t>
            </a:r>
          </a:p>
        </p:txBody>
      </p:sp>
      <p:sp>
        <p:nvSpPr>
          <p:cNvPr id="205" name="TextBox 204">
            <a:extLst>
              <a:ext uri="{FF2B5EF4-FFF2-40B4-BE49-F238E27FC236}">
                <a16:creationId xmlns:a16="http://schemas.microsoft.com/office/drawing/2014/main" id="{C6BDCBA9-3C60-46D9-7E56-07112D44573E}"/>
              </a:ext>
            </a:extLst>
          </p:cNvPr>
          <p:cNvSpPr txBox="1"/>
          <p:nvPr/>
        </p:nvSpPr>
        <p:spPr>
          <a:xfrm>
            <a:off x="4767329" y="2865102"/>
            <a:ext cx="1680268" cy="369332"/>
          </a:xfrm>
          <a:prstGeom prst="rect">
            <a:avLst/>
          </a:prstGeom>
          <a:noFill/>
        </p:spPr>
        <p:txBody>
          <a:bodyPr wrap="none" rtlCol="0">
            <a:spAutoFit/>
          </a:bodyPr>
          <a:lstStyle/>
          <a:p>
            <a:r>
              <a:rPr lang="en-GB" dirty="0"/>
              <a:t>Global indices:</a:t>
            </a:r>
          </a:p>
        </p:txBody>
      </p:sp>
      <p:sp>
        <p:nvSpPr>
          <p:cNvPr id="206" name="TextBox 205">
            <a:extLst>
              <a:ext uri="{FF2B5EF4-FFF2-40B4-BE49-F238E27FC236}">
                <a16:creationId xmlns:a16="http://schemas.microsoft.com/office/drawing/2014/main" id="{B3F1D42D-B94E-CDBF-367A-26F61B622156}"/>
              </a:ext>
            </a:extLst>
          </p:cNvPr>
          <p:cNvSpPr txBox="1"/>
          <p:nvPr/>
        </p:nvSpPr>
        <p:spPr>
          <a:xfrm flipH="1">
            <a:off x="185757" y="2304577"/>
            <a:ext cx="3704588" cy="646331"/>
          </a:xfrm>
          <a:prstGeom prst="rect">
            <a:avLst/>
          </a:prstGeom>
          <a:noFill/>
          <a:ln>
            <a:solidFill>
              <a:srgbClr val="0066FF"/>
            </a:solidFill>
          </a:ln>
        </p:spPr>
        <p:txBody>
          <a:bodyPr wrap="square" rtlCol="0">
            <a:spAutoFit/>
          </a:bodyPr>
          <a:lstStyle/>
          <a:p>
            <a:r>
              <a:rPr lang="en-GB" dirty="0"/>
              <a:t>Delete  Object from: </a:t>
            </a:r>
            <a:r>
              <a:rPr lang="en-GB" dirty="0" err="1">
                <a:solidFill>
                  <a:schemeClr val="accent6">
                    <a:lumMod val="75000"/>
                  </a:schemeClr>
                </a:solidFill>
                <a:latin typeface="Courier New" panose="02070309020205020404" pitchFamily="49" charset="0"/>
                <a:cs typeface="Courier New" panose="02070309020205020404" pitchFamily="49" charset="0"/>
              </a:rPr>
              <a:t>unique_only_obj_container</a:t>
            </a:r>
            <a:r>
              <a:rPr lang="en-GB" dirty="0">
                <a:solidFill>
                  <a:schemeClr val="accent6">
                    <a:lumMod val="75000"/>
                  </a:schemeClr>
                </a:solidFill>
                <a:latin typeface="Courier New" panose="02070309020205020404" pitchFamily="49" charset="0"/>
                <a:cs typeface="Courier New" panose="02070309020205020404" pitchFamily="49" charset="0"/>
              </a:rPr>
              <a:t> </a:t>
            </a:r>
          </a:p>
        </p:txBody>
      </p:sp>
      <p:sp>
        <p:nvSpPr>
          <p:cNvPr id="207" name="Arrow: Right 206">
            <a:extLst>
              <a:ext uri="{FF2B5EF4-FFF2-40B4-BE49-F238E27FC236}">
                <a16:creationId xmlns:a16="http://schemas.microsoft.com/office/drawing/2014/main" id="{762F7047-2377-AA08-BCE3-FAF7E966106D}"/>
              </a:ext>
            </a:extLst>
          </p:cNvPr>
          <p:cNvSpPr/>
          <p:nvPr/>
        </p:nvSpPr>
        <p:spPr>
          <a:xfrm rot="1405969">
            <a:off x="3661493" y="3180558"/>
            <a:ext cx="2542057" cy="4916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47440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20CE8-D95B-708B-45EE-98B4034CD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707F31-ACE8-0914-1150-41C30174B1E9}"/>
              </a:ext>
            </a:extLst>
          </p:cNvPr>
          <p:cNvSpPr>
            <a:spLocks noGrp="1"/>
          </p:cNvSpPr>
          <p:nvPr>
            <p:ph type="title"/>
          </p:nvPr>
        </p:nvSpPr>
        <p:spPr/>
        <p:txBody>
          <a:bodyPr>
            <a:normAutofit/>
          </a:bodyPr>
          <a:lstStyle/>
          <a:p>
            <a:pPr algn="ctr"/>
            <a:r>
              <a:rPr lang="en-GB" sz="3600" dirty="0">
                <a:solidFill>
                  <a:schemeClr val="tx1"/>
                </a:solidFill>
              </a:rPr>
              <a:t>Problem with unique references singleton implementation </a:t>
            </a:r>
            <a:r>
              <a:rPr lang="en-GB" sz="3600" dirty="0">
                <a:solidFill>
                  <a:srgbClr val="7030A0"/>
                </a:solidFill>
              </a:rPr>
              <a:t>#1791</a:t>
            </a:r>
          </a:p>
        </p:txBody>
      </p:sp>
      <p:sp>
        <p:nvSpPr>
          <p:cNvPr id="3" name="Content Placeholder 2">
            <a:extLst>
              <a:ext uri="{FF2B5EF4-FFF2-40B4-BE49-F238E27FC236}">
                <a16:creationId xmlns:a16="http://schemas.microsoft.com/office/drawing/2014/main" id="{968EDBE0-4CBC-8D3F-0661-E3633878262D}"/>
              </a:ext>
            </a:extLst>
          </p:cNvPr>
          <p:cNvSpPr>
            <a:spLocks noGrp="1"/>
          </p:cNvSpPr>
          <p:nvPr>
            <p:ph idx="1"/>
          </p:nvPr>
        </p:nvSpPr>
        <p:spPr/>
        <p:txBody>
          <a:bodyPr>
            <a:normAutofit fontScale="92500" lnSpcReduction="20000"/>
          </a:bodyPr>
          <a:lstStyle/>
          <a:p>
            <a:pPr marL="457200" indent="-457200">
              <a:buFont typeface="+mj-lt"/>
              <a:buAutoNum type="arabicPeriod"/>
            </a:pPr>
            <a:r>
              <a:rPr lang="en-GB" sz="2400" dirty="0"/>
              <a:t>I</a:t>
            </a:r>
            <a:r>
              <a:rPr lang="en-GB" sz="2000" dirty="0"/>
              <a:t>t is non-standard and Horace-specific. When maintainer looks at the code, he/she would not immediately understand what is there and need to read complex custom description on what is this and how to work with it, while any software graduate student is familiar with a standard singleton.</a:t>
            </a:r>
          </a:p>
          <a:p>
            <a:pPr marL="457200" indent="-457200">
              <a:buFont typeface="+mj-lt"/>
              <a:buAutoNum type="arabicPeriod"/>
            </a:pPr>
            <a:r>
              <a:rPr lang="en-GB" sz="2000" dirty="0"/>
              <a:t>The storage and </a:t>
            </a:r>
            <a:r>
              <a:rPr lang="en-GB" sz="2000" dirty="0" err="1">
                <a:solidFill>
                  <a:schemeClr val="accent6">
                    <a:lumMod val="75000"/>
                  </a:schemeClr>
                </a:solidFill>
                <a:latin typeface="Courier New" panose="02070309020205020404" pitchFamily="49" charset="0"/>
                <a:cs typeface="Courier New" panose="02070309020205020404" pitchFamily="49" charset="0"/>
              </a:rPr>
              <a:t>unique_references_contanter</a:t>
            </a:r>
            <a:r>
              <a:rPr lang="en-GB" sz="2000" dirty="0">
                <a:solidFill>
                  <a:schemeClr val="accent6">
                    <a:lumMod val="75000"/>
                  </a:schemeClr>
                </a:solidFill>
                <a:latin typeface="Courier New" panose="02070309020205020404" pitchFamily="49" charset="0"/>
                <a:cs typeface="Courier New" panose="02070309020205020404" pitchFamily="49" charset="0"/>
              </a:rPr>
              <a:t> </a:t>
            </a:r>
            <a:r>
              <a:rPr lang="en-GB" sz="2000" dirty="0"/>
              <a:t>are mixed together, despite having different purposes.</a:t>
            </a:r>
          </a:p>
          <a:p>
            <a:pPr marL="457200" indent="-457200">
              <a:buFont typeface="+mj-lt"/>
              <a:buAutoNum type="arabicPeriod"/>
            </a:pPr>
            <a:r>
              <a:rPr lang="en-GB" sz="2000" dirty="0"/>
              <a:t>because of (2), methods of "would be singleton" are implemented as a switch over group of keys. This is inferior design in comparison with normal set of class methods, which are visible and easy testable</a:t>
            </a:r>
          </a:p>
          <a:p>
            <a:endParaRPr lang="en-GB" sz="2000" dirty="0"/>
          </a:p>
          <a:p>
            <a:r>
              <a:rPr lang="en-GB" sz="2000" dirty="0"/>
              <a:t>50% code duplication between containers</a:t>
            </a:r>
          </a:p>
          <a:p>
            <a:r>
              <a:rPr lang="en-GB" sz="2000" dirty="0"/>
              <a:t>Multiple methods doing the same things with a slightly different code. (</a:t>
            </a:r>
            <a:r>
              <a:rPr lang="en-GB" sz="2000" dirty="0">
                <a:latin typeface="Courier New" panose="02070309020205020404" pitchFamily="49" charset="0"/>
                <a:cs typeface="Courier New" panose="02070309020205020404" pitchFamily="49" charset="0"/>
              </a:rPr>
              <a:t>contains</a:t>
            </a:r>
            <a:r>
              <a:rPr lang="en-GB" sz="2000" dirty="0"/>
              <a:t> vs </a:t>
            </a:r>
            <a:r>
              <a:rPr lang="en-GB" sz="2000" dirty="0" err="1">
                <a:latin typeface="Courier New" panose="02070309020205020404" pitchFamily="49" charset="0"/>
                <a:cs typeface="Courier New" panose="02070309020205020404" pitchFamily="49" charset="0"/>
              </a:rPr>
              <a:t>find_in_container</a:t>
            </a:r>
            <a:r>
              <a:rPr lang="en-GB" sz="2000" dirty="0"/>
              <a:t>, </a:t>
            </a:r>
            <a:r>
              <a:rPr lang="en-GB" sz="2000" dirty="0" err="1">
                <a:latin typeface="Courier New" panose="02070309020205020404" pitchFamily="49" charset="0"/>
                <a:cs typeface="Courier New" panose="02070309020205020404" pitchFamily="49" charset="0"/>
              </a:rPr>
              <a:t>replicate_runs</a:t>
            </a:r>
            <a:r>
              <a:rPr lang="en-GB" sz="2000" dirty="0">
                <a:latin typeface="Courier New" panose="02070309020205020404" pitchFamily="49" charset="0"/>
                <a:cs typeface="Courier New" panose="02070309020205020404" pitchFamily="49" charset="0"/>
              </a:rPr>
              <a:t> </a:t>
            </a:r>
            <a:r>
              <a:rPr lang="en-GB" sz="2000" dirty="0"/>
              <a:t>vs </a:t>
            </a:r>
            <a:r>
              <a:rPr lang="en-GB" sz="2000" dirty="0" err="1">
                <a:latin typeface="Courier New" panose="02070309020205020404" pitchFamily="49" charset="0"/>
                <a:cs typeface="Courier New" panose="02070309020205020404" pitchFamily="49" charset="0"/>
              </a:rPr>
              <a:t>set_all</a:t>
            </a:r>
            <a:r>
              <a:rPr lang="en-GB" sz="2000" dirty="0">
                <a:latin typeface="Courier New" panose="02070309020205020404" pitchFamily="49" charset="0"/>
                <a:cs typeface="Courier New" panose="02070309020205020404" pitchFamily="49" charset="0"/>
              </a:rPr>
              <a:t>)</a:t>
            </a:r>
          </a:p>
          <a:p>
            <a:r>
              <a:rPr lang="en-GB" sz="2000" dirty="0"/>
              <a:t>Work of love </a:t>
            </a:r>
            <a:r>
              <a:rPr lang="en-GB" sz="2000" b="1" dirty="0"/>
              <a:t>BUT</a:t>
            </a:r>
            <a:r>
              <a:rPr lang="en-GB" sz="2000" dirty="0"/>
              <a:t> Majority of containers methods are not unit tested!!!</a:t>
            </a:r>
          </a:p>
          <a:p>
            <a:r>
              <a:rPr lang="en-GB" sz="2000" dirty="0">
                <a:solidFill>
                  <a:srgbClr val="C00000"/>
                </a:solidFill>
              </a:rPr>
              <a:t>Unfinished!</a:t>
            </a:r>
            <a:endParaRPr lang="en-GB" dirty="0">
              <a:solidFill>
                <a:srgbClr val="C00000"/>
              </a:solidFill>
            </a:endParaRPr>
          </a:p>
        </p:txBody>
      </p:sp>
      <p:grpSp>
        <p:nvGrpSpPr>
          <p:cNvPr id="11" name="Group 10">
            <a:extLst>
              <a:ext uri="{FF2B5EF4-FFF2-40B4-BE49-F238E27FC236}">
                <a16:creationId xmlns:a16="http://schemas.microsoft.com/office/drawing/2014/main" id="{9B3FD190-C996-9EF4-526F-4D9802397574}"/>
              </a:ext>
            </a:extLst>
          </p:cNvPr>
          <p:cNvGrpSpPr/>
          <p:nvPr/>
        </p:nvGrpSpPr>
        <p:grpSpPr>
          <a:xfrm>
            <a:off x="1299654" y="1689552"/>
            <a:ext cx="10054146" cy="1058290"/>
            <a:chOff x="1712759" y="1271805"/>
            <a:chExt cx="9501405" cy="932967"/>
          </a:xfrm>
        </p:grpSpPr>
        <p:sp>
          <p:nvSpPr>
            <p:cNvPr id="4" name="Rectangle 3">
              <a:extLst>
                <a:ext uri="{FF2B5EF4-FFF2-40B4-BE49-F238E27FC236}">
                  <a16:creationId xmlns:a16="http://schemas.microsoft.com/office/drawing/2014/main" id="{0B32B166-38BD-B306-1ADE-30353A692455}"/>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248C10F5-232F-7F98-166E-1E20ED2C579E}"/>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45E11C04-DCEC-3D68-DA17-E5D94CD65402}"/>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68D64049-4B1E-B4FE-2723-1EAC2E83E1B0}"/>
              </a:ext>
            </a:extLst>
          </p:cNvPr>
          <p:cNvGrpSpPr/>
          <p:nvPr/>
        </p:nvGrpSpPr>
        <p:grpSpPr>
          <a:xfrm>
            <a:off x="1289598" y="2788839"/>
            <a:ext cx="10054146" cy="469581"/>
            <a:chOff x="1712759" y="1271805"/>
            <a:chExt cx="9501405" cy="932967"/>
          </a:xfrm>
        </p:grpSpPr>
        <p:sp>
          <p:nvSpPr>
            <p:cNvPr id="13" name="Rectangle 12">
              <a:extLst>
                <a:ext uri="{FF2B5EF4-FFF2-40B4-BE49-F238E27FC236}">
                  <a16:creationId xmlns:a16="http://schemas.microsoft.com/office/drawing/2014/main" id="{6A96B603-9EE5-82EE-3C5B-B3897AC3BAD3}"/>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Connector 13">
              <a:extLst>
                <a:ext uri="{FF2B5EF4-FFF2-40B4-BE49-F238E27FC236}">
                  <a16:creationId xmlns:a16="http://schemas.microsoft.com/office/drawing/2014/main" id="{1D5E2638-C7B1-1935-9383-D330C1F0B4D1}"/>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5C08660-7404-2DCC-3A12-FCD6E36A11D1}"/>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6" name="Group 15">
            <a:extLst>
              <a:ext uri="{FF2B5EF4-FFF2-40B4-BE49-F238E27FC236}">
                <a16:creationId xmlns:a16="http://schemas.microsoft.com/office/drawing/2014/main" id="{2B48D228-3227-FD8F-A6C4-794B6A102BA8}"/>
              </a:ext>
            </a:extLst>
          </p:cNvPr>
          <p:cNvGrpSpPr/>
          <p:nvPr/>
        </p:nvGrpSpPr>
        <p:grpSpPr>
          <a:xfrm>
            <a:off x="1279542" y="3377541"/>
            <a:ext cx="10054146" cy="694728"/>
            <a:chOff x="1712759" y="1271805"/>
            <a:chExt cx="9501405" cy="932967"/>
          </a:xfrm>
        </p:grpSpPr>
        <p:sp>
          <p:nvSpPr>
            <p:cNvPr id="17" name="Rectangle 16">
              <a:extLst>
                <a:ext uri="{FF2B5EF4-FFF2-40B4-BE49-F238E27FC236}">
                  <a16:creationId xmlns:a16="http://schemas.microsoft.com/office/drawing/2014/main" id="{7053B2ED-2A03-0749-6DF5-5D5C9765E60A}"/>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a:extLst>
                <a:ext uri="{FF2B5EF4-FFF2-40B4-BE49-F238E27FC236}">
                  <a16:creationId xmlns:a16="http://schemas.microsoft.com/office/drawing/2014/main" id="{ABA3252E-5446-44B7-2D79-A238013B9121}"/>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7A3E01-9381-0FAC-CF93-D2621D1A4B86}"/>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55D406E1-0448-6799-F111-71D3E2E0373B}"/>
              </a:ext>
            </a:extLst>
          </p:cNvPr>
          <p:cNvGrpSpPr/>
          <p:nvPr/>
        </p:nvGrpSpPr>
        <p:grpSpPr>
          <a:xfrm>
            <a:off x="1153446" y="4281190"/>
            <a:ext cx="10054146" cy="407630"/>
            <a:chOff x="1712759" y="1271805"/>
            <a:chExt cx="9501405" cy="932967"/>
          </a:xfrm>
        </p:grpSpPr>
        <p:sp>
          <p:nvSpPr>
            <p:cNvPr id="21" name="Rectangle 20">
              <a:extLst>
                <a:ext uri="{FF2B5EF4-FFF2-40B4-BE49-F238E27FC236}">
                  <a16:creationId xmlns:a16="http://schemas.microsoft.com/office/drawing/2014/main" id="{9FD7B13D-8D5B-5824-B595-E674550F557F}"/>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Connector 21">
              <a:extLst>
                <a:ext uri="{FF2B5EF4-FFF2-40B4-BE49-F238E27FC236}">
                  <a16:creationId xmlns:a16="http://schemas.microsoft.com/office/drawing/2014/main" id="{7F73CD45-65F1-1231-DE05-612D007CF373}"/>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7E8CF49-DA4B-E88F-ED64-17CBF1FE9C63}"/>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AB20F862-8772-3873-2E1C-C2860E935574}"/>
              </a:ext>
            </a:extLst>
          </p:cNvPr>
          <p:cNvGrpSpPr/>
          <p:nvPr/>
        </p:nvGrpSpPr>
        <p:grpSpPr>
          <a:xfrm>
            <a:off x="1171237" y="4772429"/>
            <a:ext cx="10054146" cy="407630"/>
            <a:chOff x="1712759" y="1271805"/>
            <a:chExt cx="9501405" cy="932967"/>
          </a:xfrm>
        </p:grpSpPr>
        <p:sp>
          <p:nvSpPr>
            <p:cNvPr id="25" name="Rectangle 24">
              <a:extLst>
                <a:ext uri="{FF2B5EF4-FFF2-40B4-BE49-F238E27FC236}">
                  <a16:creationId xmlns:a16="http://schemas.microsoft.com/office/drawing/2014/main" id="{17506CCB-E99E-0F08-26BB-DC3BD9E2007A}"/>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Connector 25">
              <a:extLst>
                <a:ext uri="{FF2B5EF4-FFF2-40B4-BE49-F238E27FC236}">
                  <a16:creationId xmlns:a16="http://schemas.microsoft.com/office/drawing/2014/main" id="{38D6B110-9E28-6E13-C1A8-2283D0125684}"/>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835256A-5812-0D9F-6F4D-9C7311F18A4E}"/>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8C3417AB-759D-96B5-5723-2E0A30F2B008}"/>
              </a:ext>
            </a:extLst>
          </p:cNvPr>
          <p:cNvSpPr txBox="1"/>
          <p:nvPr/>
        </p:nvSpPr>
        <p:spPr>
          <a:xfrm>
            <a:off x="7485009" y="5237252"/>
            <a:ext cx="3722583" cy="369332"/>
          </a:xfrm>
          <a:prstGeom prst="rect">
            <a:avLst/>
          </a:prstGeom>
          <a:solidFill>
            <a:schemeClr val="accent5">
              <a:lumMod val="40000"/>
              <a:lumOff val="60000"/>
              <a:alpha val="54000"/>
            </a:schemeClr>
          </a:solidFill>
          <a:ln>
            <a:solidFill>
              <a:schemeClr val="accent5">
                <a:lumMod val="60000"/>
                <a:lumOff val="40000"/>
                <a:alpha val="38000"/>
              </a:schemeClr>
            </a:solidFill>
          </a:ln>
        </p:spPr>
        <p:txBody>
          <a:bodyPr wrap="square" rtlCol="0" anchor="ctr">
            <a:spAutoFit/>
          </a:bodyPr>
          <a:lstStyle/>
          <a:p>
            <a:pPr algn="ctr"/>
            <a:r>
              <a:rPr lang="en-GB" dirty="0">
                <a:solidFill>
                  <a:srgbClr val="7030A0"/>
                </a:solidFill>
              </a:rPr>
              <a:t>In progress</a:t>
            </a:r>
          </a:p>
        </p:txBody>
      </p:sp>
      <p:sp>
        <p:nvSpPr>
          <p:cNvPr id="29" name="TextBox 28">
            <a:extLst>
              <a:ext uri="{FF2B5EF4-FFF2-40B4-BE49-F238E27FC236}">
                <a16:creationId xmlns:a16="http://schemas.microsoft.com/office/drawing/2014/main" id="{2994E25A-4EF0-AEF9-E6F8-389BD44D7F53}"/>
              </a:ext>
            </a:extLst>
          </p:cNvPr>
          <p:cNvSpPr txBox="1"/>
          <p:nvPr/>
        </p:nvSpPr>
        <p:spPr>
          <a:xfrm>
            <a:off x="7485008" y="5664770"/>
            <a:ext cx="3722583" cy="369332"/>
          </a:xfrm>
          <a:prstGeom prst="rect">
            <a:avLst/>
          </a:prstGeom>
          <a:solidFill>
            <a:schemeClr val="accent5">
              <a:lumMod val="40000"/>
              <a:lumOff val="60000"/>
              <a:alpha val="54000"/>
            </a:schemeClr>
          </a:solidFill>
          <a:ln>
            <a:solidFill>
              <a:schemeClr val="accent5">
                <a:lumMod val="60000"/>
                <a:lumOff val="40000"/>
                <a:alpha val="38000"/>
              </a:schemeClr>
            </a:solidFill>
          </a:ln>
        </p:spPr>
        <p:txBody>
          <a:bodyPr wrap="square" rtlCol="0" anchor="ctr">
            <a:spAutoFit/>
          </a:bodyPr>
          <a:lstStyle/>
          <a:p>
            <a:pPr algn="ctr"/>
            <a:r>
              <a:rPr lang="en-GB" dirty="0">
                <a:solidFill>
                  <a:srgbClr val="7030A0"/>
                </a:solidFill>
              </a:rPr>
              <a:t>In progress</a:t>
            </a:r>
          </a:p>
        </p:txBody>
      </p:sp>
    </p:spTree>
    <p:extLst>
      <p:ext uri="{BB962C8B-B14F-4D97-AF65-F5344CB8AC3E}">
        <p14:creationId xmlns:p14="http://schemas.microsoft.com/office/powerpoint/2010/main" val="3079930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4A0F-D91B-90B0-02DA-360F32CAD3C1}"/>
              </a:ext>
            </a:extLst>
          </p:cNvPr>
          <p:cNvSpPr>
            <a:spLocks noGrp="1"/>
          </p:cNvSpPr>
          <p:nvPr>
            <p:ph type="title"/>
          </p:nvPr>
        </p:nvSpPr>
        <p:spPr/>
        <p:txBody>
          <a:bodyPr/>
          <a:lstStyle/>
          <a:p>
            <a:r>
              <a:rPr lang="en-GB" dirty="0"/>
              <a:t>New design of unique references container</a:t>
            </a:r>
          </a:p>
        </p:txBody>
      </p:sp>
      <p:sp>
        <p:nvSpPr>
          <p:cNvPr id="3" name="Content Placeholder 2">
            <a:extLst>
              <a:ext uri="{FF2B5EF4-FFF2-40B4-BE49-F238E27FC236}">
                <a16:creationId xmlns:a16="http://schemas.microsoft.com/office/drawing/2014/main" id="{C674BD2F-90C2-A034-10F4-A6391300D1D7}"/>
              </a:ext>
            </a:extLst>
          </p:cNvPr>
          <p:cNvSpPr>
            <a:spLocks noGrp="1"/>
          </p:cNvSpPr>
          <p:nvPr>
            <p:ph sz="half" idx="1"/>
          </p:nvPr>
        </p:nvSpPr>
        <p:spPr/>
        <p:txBody>
          <a:bodyPr>
            <a:normAutofit fontScale="92500" lnSpcReduction="10000"/>
          </a:bodyPr>
          <a:lstStyle/>
          <a:p>
            <a:pPr marL="0" indent="0" algn="ctr">
              <a:buNone/>
            </a:pPr>
            <a:r>
              <a:rPr lang="en-GB" dirty="0"/>
              <a:t>Design with object deletion:</a:t>
            </a:r>
          </a:p>
          <a:p>
            <a:pPr marL="0" indent="0">
              <a:buNone/>
            </a:pPr>
            <a:endParaRPr lang="en-GB" dirty="0">
              <a:solidFill>
                <a:srgbClr val="C00000"/>
              </a:solidFill>
            </a:endParaRPr>
          </a:p>
          <a:p>
            <a:pPr marL="0" indent="0">
              <a:buNone/>
            </a:pPr>
            <a:r>
              <a:rPr lang="en-GB" dirty="0">
                <a:solidFill>
                  <a:srgbClr val="C00000"/>
                </a:solidFill>
              </a:rPr>
              <a:t>DOES NOT WORK</a:t>
            </a:r>
            <a:r>
              <a:rPr lang="en-GB" dirty="0"/>
              <a:t>:</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&gt;&gt;w1 = sqw(filename);</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&gt;&gt;w2 = w1;</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&gt;&gt;w1 = w1.set_mod_pulse(…);</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&gt;&gt;w2 = w2.set_mod_pulse(…);</a:t>
            </a:r>
          </a:p>
          <a:p>
            <a:pPr marL="0" indent="0">
              <a:buNone/>
            </a:pPr>
            <a:r>
              <a:rPr lang="en-GB" sz="2400" dirty="0"/>
              <a:t>Some mitigation is possible/necessary (e.g. overloading </a:t>
            </a:r>
            <a:r>
              <a:rPr lang="en-GB" sz="2400" dirty="0" err="1">
                <a:latin typeface="Courier New" panose="02070309020205020404" pitchFamily="49" charset="0"/>
                <a:cs typeface="Courier New" panose="02070309020205020404" pitchFamily="49" charset="0"/>
              </a:rPr>
              <a:t>repmat</a:t>
            </a:r>
            <a:endParaRPr lang="en-GB" sz="2400" dirty="0">
              <a:latin typeface="Courier New" panose="02070309020205020404" pitchFamily="49" charset="0"/>
              <a:cs typeface="Courier New" panose="02070309020205020404" pitchFamily="49" charset="0"/>
            </a:endParaRPr>
          </a:p>
          <a:p>
            <a:pPr marL="0" indent="0">
              <a:buNone/>
            </a:pPr>
            <a:r>
              <a:rPr lang="en-GB" sz="2400" dirty="0"/>
              <a:t> but in fact you will need to mind deep/shallow copies</a:t>
            </a:r>
          </a:p>
        </p:txBody>
      </p:sp>
      <p:sp>
        <p:nvSpPr>
          <p:cNvPr id="4" name="Content Placeholder 3">
            <a:extLst>
              <a:ext uri="{FF2B5EF4-FFF2-40B4-BE49-F238E27FC236}">
                <a16:creationId xmlns:a16="http://schemas.microsoft.com/office/drawing/2014/main" id="{2436408E-5E6D-22F4-DFDB-75CF1624980B}"/>
              </a:ext>
            </a:extLst>
          </p:cNvPr>
          <p:cNvSpPr>
            <a:spLocks noGrp="1"/>
          </p:cNvSpPr>
          <p:nvPr>
            <p:ph sz="half" idx="2"/>
          </p:nvPr>
        </p:nvSpPr>
        <p:spPr/>
        <p:txBody>
          <a:bodyPr>
            <a:normAutofit fontScale="92500" lnSpcReduction="10000"/>
          </a:bodyPr>
          <a:lstStyle/>
          <a:p>
            <a:pPr marL="0" indent="0" algn="ctr">
              <a:buNone/>
            </a:pPr>
            <a:r>
              <a:rPr lang="en-GB" dirty="0"/>
              <a:t>No deletion (Chris design)</a:t>
            </a:r>
          </a:p>
          <a:p>
            <a:pPr marL="0" indent="0">
              <a:buNone/>
            </a:pPr>
            <a:r>
              <a:rPr lang="en-GB" sz="2400" dirty="0">
                <a:latin typeface="Courier New" panose="02070309020205020404" pitchFamily="49" charset="0"/>
                <a:cs typeface="Courier New" panose="02070309020205020404" pitchFamily="49" charset="0"/>
              </a:rPr>
              <a:t>Or modified Chris design</a:t>
            </a:r>
          </a:p>
          <a:p>
            <a:pPr marL="0" indent="0">
              <a:buNone/>
            </a:pPr>
            <a:endParaRPr lang="en-GB" sz="2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GB" sz="2400" dirty="0" err="1">
                <a:solidFill>
                  <a:schemeClr val="accent6">
                    <a:lumMod val="50000"/>
                  </a:schemeClr>
                </a:solidFill>
                <a:latin typeface="Courier New" panose="02070309020205020404" pitchFamily="49" charset="0"/>
                <a:cs typeface="Courier New" panose="02070309020205020404" pitchFamily="49" charset="0"/>
              </a:rPr>
              <a:t>unique_reference_container</a:t>
            </a:r>
            <a:r>
              <a:rPr lang="en-GB" sz="2400" dirty="0">
                <a:solidFill>
                  <a:schemeClr val="accent6">
                    <a:lumMod val="50000"/>
                  </a:schemeClr>
                </a:solidFill>
                <a:latin typeface="Courier New" panose="02070309020205020404" pitchFamily="49" charset="0"/>
                <a:cs typeface="Courier New" panose="02070309020205020404" pitchFamily="49" charset="0"/>
              </a:rPr>
              <a:t> </a:t>
            </a:r>
            <a:r>
              <a:rPr lang="en-GB" sz="2400" dirty="0"/>
              <a:t> </a:t>
            </a:r>
          </a:p>
          <a:p>
            <a:pPr marL="0" indent="0">
              <a:buNone/>
            </a:pPr>
            <a:r>
              <a:rPr lang="en-GB" sz="2400" dirty="0"/>
              <a:t>elements initialized by assignment from </a:t>
            </a:r>
          </a:p>
          <a:p>
            <a:pPr marL="0" indent="0">
              <a:buNone/>
            </a:pPr>
            <a:r>
              <a:rPr lang="en-GB" sz="2400" dirty="0" err="1">
                <a:solidFill>
                  <a:schemeClr val="accent6">
                    <a:lumMod val="50000"/>
                  </a:schemeClr>
                </a:solidFill>
                <a:latin typeface="Courier New" panose="02070309020205020404" pitchFamily="49" charset="0"/>
                <a:cs typeface="Courier New" panose="02070309020205020404" pitchFamily="49" charset="0"/>
              </a:rPr>
              <a:t>unique_obj_storage</a:t>
            </a:r>
            <a:endParaRPr lang="en-GB" sz="2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GB" sz="2400" dirty="0"/>
              <a:t>elements</a:t>
            </a:r>
            <a:r>
              <a:rPr lang="en-GB" dirty="0"/>
              <a:t>.</a:t>
            </a:r>
          </a:p>
          <a:p>
            <a:pPr marL="0" indent="0">
              <a:buNone/>
            </a:pPr>
            <a:endParaRPr lang="en-GB" dirty="0"/>
          </a:p>
          <a:p>
            <a:pPr marL="0" indent="0">
              <a:buNone/>
            </a:pPr>
            <a:r>
              <a:rPr lang="en-GB" sz="2400" dirty="0"/>
              <a:t>Used unique objects remain stuck in </a:t>
            </a:r>
            <a:r>
              <a:rPr lang="en-GB" sz="2400" dirty="0" err="1">
                <a:solidFill>
                  <a:schemeClr val="accent6">
                    <a:lumMod val="50000"/>
                  </a:schemeClr>
                </a:solidFill>
                <a:latin typeface="Courier New" panose="02070309020205020404" pitchFamily="49" charset="0"/>
                <a:cs typeface="Courier New" panose="02070309020205020404" pitchFamily="49" charset="0"/>
              </a:rPr>
              <a:t>unique_obj_storage</a:t>
            </a:r>
            <a:r>
              <a:rPr lang="en-GB" sz="2400" dirty="0">
                <a:solidFill>
                  <a:schemeClr val="accent6">
                    <a:lumMod val="50000"/>
                  </a:schemeClr>
                </a:solidFill>
                <a:latin typeface="Courier New" panose="02070309020205020404" pitchFamily="49" charset="0"/>
                <a:cs typeface="Courier New" panose="02070309020205020404" pitchFamily="49" charset="0"/>
              </a:rPr>
              <a:t> </a:t>
            </a:r>
            <a:r>
              <a:rPr lang="en-GB" sz="2400" dirty="0"/>
              <a:t>for the length of a session and only grow</a:t>
            </a:r>
          </a:p>
        </p:txBody>
      </p:sp>
    </p:spTree>
    <p:extLst>
      <p:ext uri="{BB962C8B-B14F-4D97-AF65-F5344CB8AC3E}">
        <p14:creationId xmlns:p14="http://schemas.microsoft.com/office/powerpoint/2010/main" val="439692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B0A6A-D628-41B5-628A-72959695D279}"/>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B9B8C14-C51E-1E95-7197-5C69848DDF93}"/>
              </a:ext>
            </a:extLst>
          </p:cNvPr>
          <p:cNvSpPr/>
          <p:nvPr/>
        </p:nvSpPr>
        <p:spPr>
          <a:xfrm>
            <a:off x="528400" y="1900998"/>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CFBB700-5879-55D8-E06A-ADDB7FA1E743}"/>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30" name="Rectangle: Rounded Corners 29">
            <a:extLst>
              <a:ext uri="{FF2B5EF4-FFF2-40B4-BE49-F238E27FC236}">
                <a16:creationId xmlns:a16="http://schemas.microsoft.com/office/drawing/2014/main" id="{424CEB9F-ADA4-9F22-161D-8A49FA18259D}"/>
              </a:ext>
            </a:extLst>
          </p:cNvPr>
          <p:cNvSpPr/>
          <p:nvPr/>
        </p:nvSpPr>
        <p:spPr>
          <a:xfrm>
            <a:off x="747995" y="2265315"/>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sp>
        <p:nvSpPr>
          <p:cNvPr id="38" name="Oval 37">
            <a:extLst>
              <a:ext uri="{FF2B5EF4-FFF2-40B4-BE49-F238E27FC236}">
                <a16:creationId xmlns:a16="http://schemas.microsoft.com/office/drawing/2014/main" id="{9311672B-0C84-F313-6F6B-A23324AA0E83}"/>
              </a:ext>
            </a:extLst>
          </p:cNvPr>
          <p:cNvSpPr/>
          <p:nvPr/>
        </p:nvSpPr>
        <p:spPr>
          <a:xfrm>
            <a:off x="9981639" y="2265315"/>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40" name="Rectangle: Rounded Corners 39">
            <a:extLst>
              <a:ext uri="{FF2B5EF4-FFF2-40B4-BE49-F238E27FC236}">
                <a16:creationId xmlns:a16="http://schemas.microsoft.com/office/drawing/2014/main" id="{B2AAC06B-6EBB-889D-4880-E0E4C70D26A4}"/>
              </a:ext>
            </a:extLst>
          </p:cNvPr>
          <p:cNvSpPr/>
          <p:nvPr/>
        </p:nvSpPr>
        <p:spPr>
          <a:xfrm>
            <a:off x="747995" y="4668428"/>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sp>
        <p:nvSpPr>
          <p:cNvPr id="82" name="Rectangle: Rounded Corners 81">
            <a:extLst>
              <a:ext uri="{FF2B5EF4-FFF2-40B4-BE49-F238E27FC236}">
                <a16:creationId xmlns:a16="http://schemas.microsoft.com/office/drawing/2014/main" id="{9CB078DF-BB2D-3FC6-57C1-C0BB036F388F}"/>
              </a:ext>
            </a:extLst>
          </p:cNvPr>
          <p:cNvSpPr/>
          <p:nvPr/>
        </p:nvSpPr>
        <p:spPr>
          <a:xfrm>
            <a:off x="7159860" y="135070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AFD003DE-17F0-12DB-BE36-DED99E6D6D35}"/>
              </a:ext>
            </a:extLst>
          </p:cNvPr>
          <p:cNvCxnSpPr>
            <a:cxnSpLocks/>
            <a:stCxn id="82" idx="3"/>
            <a:endCxn id="38" idx="2"/>
          </p:cNvCxnSpPr>
          <p:nvPr/>
        </p:nvCxnSpPr>
        <p:spPr>
          <a:xfrm>
            <a:off x="9196743" y="2107899"/>
            <a:ext cx="784896" cy="1040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361D45F8-6AE7-2625-5F23-A5C12C2C22FD}"/>
              </a:ext>
            </a:extLst>
          </p:cNvPr>
          <p:cNvCxnSpPr>
            <a:cxnSpLocks/>
            <a:stCxn id="40" idx="0"/>
            <a:endCxn id="30" idx="2"/>
          </p:cNvCxnSpPr>
          <p:nvPr/>
        </p:nvCxnSpPr>
        <p:spPr>
          <a:xfrm flipV="1">
            <a:off x="1766437" y="3779712"/>
            <a:ext cx="0" cy="8887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512AF10D-54DC-E699-E472-CA071E7BF62B}"/>
              </a:ext>
            </a:extLst>
          </p:cNvPr>
          <p:cNvSpPr/>
          <p:nvPr/>
        </p:nvSpPr>
        <p:spPr>
          <a:xfrm>
            <a:off x="7277914" y="3532451"/>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Hold unique in memory</a:t>
            </a:r>
          </a:p>
        </p:txBody>
      </p:sp>
      <p:cxnSp>
        <p:nvCxnSpPr>
          <p:cNvPr id="94" name="Straight Arrow Connector 93">
            <a:extLst>
              <a:ext uri="{FF2B5EF4-FFF2-40B4-BE49-F238E27FC236}">
                <a16:creationId xmlns:a16="http://schemas.microsoft.com/office/drawing/2014/main" id="{C8C3AB7B-66CC-B6B7-B71C-E61F69CCC176}"/>
              </a:ext>
            </a:extLst>
          </p:cNvPr>
          <p:cNvCxnSpPr>
            <a:cxnSpLocks/>
            <a:stCxn id="30" idx="3"/>
            <a:endCxn id="27" idx="1"/>
          </p:cNvCxnSpPr>
          <p:nvPr/>
        </p:nvCxnSpPr>
        <p:spPr>
          <a:xfrm flipV="1">
            <a:off x="2784878" y="3022513"/>
            <a:ext cx="56990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Diamond 26">
            <a:extLst>
              <a:ext uri="{FF2B5EF4-FFF2-40B4-BE49-F238E27FC236}">
                <a16:creationId xmlns:a16="http://schemas.microsoft.com/office/drawing/2014/main" id="{3ED6A9DF-E908-C04F-960E-44CFF51B8273}"/>
              </a:ext>
            </a:extLst>
          </p:cNvPr>
          <p:cNvSpPr/>
          <p:nvPr/>
        </p:nvSpPr>
        <p:spPr>
          <a:xfrm>
            <a:off x="3354782" y="2052121"/>
            <a:ext cx="1149755" cy="1940783"/>
          </a:xfrm>
          <a:prstGeom prst="diamond">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GB" dirty="0">
                <a:solidFill>
                  <a:schemeClr val="tx1"/>
                </a:solidFill>
              </a:rPr>
              <a:t>Choice</a:t>
            </a:r>
          </a:p>
        </p:txBody>
      </p:sp>
      <p:sp>
        <p:nvSpPr>
          <p:cNvPr id="52" name="Rectangle: Rounded Corners 51">
            <a:extLst>
              <a:ext uri="{FF2B5EF4-FFF2-40B4-BE49-F238E27FC236}">
                <a16:creationId xmlns:a16="http://schemas.microsoft.com/office/drawing/2014/main" id="{FA8B3B48-AB16-2865-E99D-F25FC48AC1D1}"/>
              </a:ext>
            </a:extLst>
          </p:cNvPr>
          <p:cNvSpPr/>
          <p:nvPr/>
        </p:nvSpPr>
        <p:spPr>
          <a:xfrm>
            <a:off x="7354194" y="5046847"/>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Do nothing</a:t>
            </a:r>
          </a:p>
        </p:txBody>
      </p:sp>
      <p:cxnSp>
        <p:nvCxnSpPr>
          <p:cNvPr id="53" name="Straight Arrow Connector 96">
            <a:extLst>
              <a:ext uri="{FF2B5EF4-FFF2-40B4-BE49-F238E27FC236}">
                <a16:creationId xmlns:a16="http://schemas.microsoft.com/office/drawing/2014/main" id="{86B4266F-EC97-3AA8-B3DE-37588E259574}"/>
              </a:ext>
            </a:extLst>
          </p:cNvPr>
          <p:cNvCxnSpPr>
            <a:cxnSpLocks/>
            <a:stCxn id="27" idx="0"/>
            <a:endCxn id="13" idx="1"/>
          </p:cNvCxnSpPr>
          <p:nvPr/>
        </p:nvCxnSpPr>
        <p:spPr>
          <a:xfrm rot="16200000" flipH="1">
            <a:off x="4208265" y="1773516"/>
            <a:ext cx="71714" cy="628925"/>
          </a:xfrm>
          <a:prstGeom prst="bentConnector4">
            <a:avLst>
              <a:gd name="adj1" fmla="val -409382"/>
              <a:gd name="adj2" fmla="val 6692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96">
            <a:extLst>
              <a:ext uri="{FF2B5EF4-FFF2-40B4-BE49-F238E27FC236}">
                <a16:creationId xmlns:a16="http://schemas.microsoft.com/office/drawing/2014/main" id="{320AF1E3-D07D-EE63-C6DC-BAB1159AED29}"/>
              </a:ext>
            </a:extLst>
          </p:cNvPr>
          <p:cNvCxnSpPr>
            <a:cxnSpLocks/>
            <a:stCxn id="27" idx="3"/>
            <a:endCxn id="93" idx="1"/>
          </p:cNvCxnSpPr>
          <p:nvPr/>
        </p:nvCxnSpPr>
        <p:spPr>
          <a:xfrm>
            <a:off x="4504537" y="3022513"/>
            <a:ext cx="2773377" cy="97039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96">
            <a:extLst>
              <a:ext uri="{FF2B5EF4-FFF2-40B4-BE49-F238E27FC236}">
                <a16:creationId xmlns:a16="http://schemas.microsoft.com/office/drawing/2014/main" id="{CDF53BBD-F889-734C-FF4D-38B96649B581}"/>
              </a:ext>
            </a:extLst>
          </p:cNvPr>
          <p:cNvCxnSpPr>
            <a:cxnSpLocks/>
            <a:stCxn id="27" idx="2"/>
            <a:endCxn id="52" idx="1"/>
          </p:cNvCxnSpPr>
          <p:nvPr/>
        </p:nvCxnSpPr>
        <p:spPr>
          <a:xfrm rot="16200000" flipH="1">
            <a:off x="4884729" y="3037835"/>
            <a:ext cx="1514396" cy="342453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79652684-EE29-1D93-1B4D-D15C3748062A}"/>
              </a:ext>
            </a:extLst>
          </p:cNvPr>
          <p:cNvCxnSpPr>
            <a:cxnSpLocks/>
            <a:stCxn id="93" idx="3"/>
            <a:endCxn id="38" idx="2"/>
          </p:cNvCxnSpPr>
          <p:nvPr/>
        </p:nvCxnSpPr>
        <p:spPr>
          <a:xfrm flipV="1">
            <a:off x="9314797" y="3147920"/>
            <a:ext cx="666842" cy="844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9C06FFF7-EE75-B87B-EA5A-DA80F4A0939A}"/>
              </a:ext>
            </a:extLst>
          </p:cNvPr>
          <p:cNvCxnSpPr>
            <a:cxnSpLocks/>
            <a:stCxn id="52" idx="3"/>
            <a:endCxn id="38" idx="2"/>
          </p:cNvCxnSpPr>
          <p:nvPr/>
        </p:nvCxnSpPr>
        <p:spPr>
          <a:xfrm flipV="1">
            <a:off x="9391077" y="3147920"/>
            <a:ext cx="590562" cy="2359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Rectangle: Rounded Corners 12">
            <a:extLst>
              <a:ext uri="{FF2B5EF4-FFF2-40B4-BE49-F238E27FC236}">
                <a16:creationId xmlns:a16="http://schemas.microsoft.com/office/drawing/2014/main" id="{9E979803-962A-FE59-DC46-710ABB3E7606}"/>
              </a:ext>
            </a:extLst>
          </p:cNvPr>
          <p:cNvSpPr/>
          <p:nvPr/>
        </p:nvSpPr>
        <p:spPr>
          <a:xfrm>
            <a:off x="4558585" y="1503506"/>
            <a:ext cx="2165164" cy="124065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accent6">
                    <a:lumMod val="75000"/>
                  </a:schemeClr>
                </a:solidFill>
                <a:latin typeface="Courier New" panose="02070309020205020404" pitchFamily="49" charset="0"/>
                <a:cs typeface="Courier New" panose="02070309020205020404" pitchFamily="49" charset="0"/>
              </a:rPr>
              <a:t>delete()</a:t>
            </a:r>
          </a:p>
          <a:p>
            <a:pPr algn="ctr"/>
            <a:r>
              <a:rPr lang="en-GB" dirty="0">
                <a:solidFill>
                  <a:schemeClr val="tx1"/>
                </a:solidFill>
              </a:rPr>
              <a:t> for </a:t>
            </a:r>
          </a:p>
          <a:p>
            <a:pPr algn="ctr"/>
            <a:r>
              <a:rPr lang="en-GB" sz="1100" dirty="0" err="1">
                <a:solidFill>
                  <a:schemeClr val="tx1"/>
                </a:solidFill>
              </a:rPr>
              <a:t>unique_references_container</a:t>
            </a:r>
            <a:endParaRPr lang="en-GB" sz="1100" dirty="0">
              <a:solidFill>
                <a:schemeClr val="tx1"/>
              </a:solidFill>
            </a:endParaRPr>
          </a:p>
        </p:txBody>
      </p:sp>
      <p:cxnSp>
        <p:nvCxnSpPr>
          <p:cNvPr id="33" name="Straight Arrow Connector 32">
            <a:extLst>
              <a:ext uri="{FF2B5EF4-FFF2-40B4-BE49-F238E27FC236}">
                <a16:creationId xmlns:a16="http://schemas.microsoft.com/office/drawing/2014/main" id="{98346AD6-10A9-2859-3C46-CFD8DA69F425}"/>
              </a:ext>
            </a:extLst>
          </p:cNvPr>
          <p:cNvCxnSpPr>
            <a:stCxn id="13" idx="3"/>
            <a:endCxn id="82" idx="1"/>
          </p:cNvCxnSpPr>
          <p:nvPr/>
        </p:nvCxnSpPr>
        <p:spPr>
          <a:xfrm flipV="1">
            <a:off x="6723749" y="2107899"/>
            <a:ext cx="436111" cy="159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9465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E706-9C87-EBDE-2C00-90F59E8428E1}"/>
              </a:ext>
            </a:extLst>
          </p:cNvPr>
          <p:cNvSpPr>
            <a:spLocks noGrp="1"/>
          </p:cNvSpPr>
          <p:nvPr>
            <p:ph type="title"/>
          </p:nvPr>
        </p:nvSpPr>
        <p:spPr>
          <a:xfrm>
            <a:off x="587552" y="2249625"/>
            <a:ext cx="10515600" cy="1325563"/>
          </a:xfrm>
        </p:spPr>
        <p:txBody>
          <a:bodyPr/>
          <a:lstStyle/>
          <a:p>
            <a:pPr algn="ctr"/>
            <a:r>
              <a:rPr lang="en-GB" dirty="0"/>
              <a:t>END &amp; choice</a:t>
            </a:r>
          </a:p>
        </p:txBody>
      </p:sp>
    </p:spTree>
    <p:extLst>
      <p:ext uri="{BB962C8B-B14F-4D97-AF65-F5344CB8AC3E}">
        <p14:creationId xmlns:p14="http://schemas.microsoft.com/office/powerpoint/2010/main" val="99090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BAE9-1A4D-EEDD-DD72-53CC9EB29244}"/>
              </a:ext>
            </a:extLst>
          </p:cNvPr>
          <p:cNvSpPr>
            <a:spLocks noGrp="1"/>
          </p:cNvSpPr>
          <p:nvPr>
            <p:ph type="title"/>
          </p:nvPr>
        </p:nvSpPr>
        <p:spPr/>
        <p:txBody>
          <a:bodyPr/>
          <a:lstStyle/>
          <a:p>
            <a:pPr algn="ctr"/>
            <a:r>
              <a:rPr lang="en-GB" dirty="0" err="1"/>
              <a:t>Hashable</a:t>
            </a:r>
            <a:r>
              <a:rPr lang="en-GB" dirty="0"/>
              <a:t> class (</a:t>
            </a:r>
            <a:r>
              <a:rPr lang="en-GB" dirty="0">
                <a:solidFill>
                  <a:srgbClr val="00B050"/>
                </a:solidFill>
              </a:rPr>
              <a:t>#1788</a:t>
            </a:r>
            <a:r>
              <a:rPr lang="en-GB" dirty="0"/>
              <a:t>)</a:t>
            </a:r>
          </a:p>
        </p:txBody>
      </p:sp>
      <p:sp>
        <p:nvSpPr>
          <p:cNvPr id="3" name="Content Placeholder 2">
            <a:extLst>
              <a:ext uri="{FF2B5EF4-FFF2-40B4-BE49-F238E27FC236}">
                <a16:creationId xmlns:a16="http://schemas.microsoft.com/office/drawing/2014/main" id="{35DA8A00-EF12-F99B-82FA-B6100F0ACEDE}"/>
              </a:ext>
            </a:extLst>
          </p:cNvPr>
          <p:cNvSpPr>
            <a:spLocks noGrp="1"/>
          </p:cNvSpPr>
          <p:nvPr>
            <p:ph idx="1"/>
          </p:nvPr>
        </p:nvSpPr>
        <p:spPr>
          <a:xfrm>
            <a:off x="838200" y="1635318"/>
            <a:ext cx="10515600" cy="4351338"/>
          </a:xfrm>
        </p:spPr>
        <p:txBody>
          <a:bodyPr>
            <a:normAutofit fontScale="77500" lnSpcReduction="20000"/>
          </a:bodyPr>
          <a:lstStyle/>
          <a:p>
            <a:r>
              <a:rPr lang="en-GB" dirty="0">
                <a:solidFill>
                  <a:schemeClr val="accent6">
                    <a:lumMod val="50000"/>
                  </a:schemeClr>
                </a:solidFill>
                <a:latin typeface="Courier New" panose="02070309020205020404" pitchFamily="49" charset="0"/>
                <a:cs typeface="Courier New" panose="02070309020205020404" pitchFamily="49" charset="0"/>
              </a:rPr>
              <a:t>[</a:t>
            </a:r>
            <a:r>
              <a:rPr lang="en-GB" dirty="0" err="1">
                <a:solidFill>
                  <a:schemeClr val="accent6">
                    <a:lumMod val="50000"/>
                  </a:schemeClr>
                </a:solidFill>
                <a:latin typeface="Courier New" panose="02070309020205020404" pitchFamily="49" charset="0"/>
                <a:cs typeface="Courier New" panose="02070309020205020404" pitchFamily="49" charset="0"/>
              </a:rPr>
              <a:t>obj,hash</a:t>
            </a:r>
            <a:r>
              <a:rPr lang="en-GB" dirty="0">
                <a:solidFill>
                  <a:schemeClr val="accent6">
                    <a:lumMod val="50000"/>
                  </a:schemeClr>
                </a:solidFill>
                <a:latin typeface="Courier New" panose="02070309020205020404" pitchFamily="49" charset="0"/>
                <a:cs typeface="Courier New" panose="02070309020205020404" pitchFamily="49" charset="0"/>
              </a:rPr>
              <a:t>]=</a:t>
            </a:r>
            <a:r>
              <a:rPr lang="en-GB" dirty="0" err="1">
                <a:solidFill>
                  <a:schemeClr val="accent6">
                    <a:lumMod val="50000"/>
                  </a:schemeClr>
                </a:solidFill>
                <a:latin typeface="Courier New" panose="02070309020205020404" pitchFamily="49" charset="0"/>
                <a:cs typeface="Courier New" panose="02070309020205020404" pitchFamily="49" charset="0"/>
              </a:rPr>
              <a:t>build_hash</a:t>
            </a:r>
            <a:r>
              <a:rPr lang="en-GB" dirty="0">
                <a:solidFill>
                  <a:schemeClr val="accent6">
                    <a:lumMod val="50000"/>
                  </a:schemeClr>
                </a:solidFill>
                <a:latin typeface="Courier New" panose="02070309020205020404" pitchFamily="49" charset="0"/>
                <a:cs typeface="Courier New" panose="02070309020205020404" pitchFamily="49" charset="0"/>
              </a:rPr>
              <a:t>(</a:t>
            </a:r>
            <a:r>
              <a:rPr lang="en-GB" dirty="0" err="1">
                <a:solidFill>
                  <a:schemeClr val="accent6">
                    <a:lumMod val="50000"/>
                  </a:schemeClr>
                </a:solidFill>
                <a:latin typeface="Courier New" panose="02070309020205020404" pitchFamily="49" charset="0"/>
                <a:cs typeface="Courier New" panose="02070309020205020404" pitchFamily="49" charset="0"/>
              </a:rPr>
              <a:t>obj</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 separate function similar to </a:t>
            </a:r>
            <a:r>
              <a:rPr lang="en-GB" b="1" dirty="0">
                <a:solidFill>
                  <a:schemeClr val="accent6">
                    <a:lumMod val="50000"/>
                  </a:schemeClr>
                </a:solidFill>
                <a:latin typeface="Courier New" panose="02070309020205020404" pitchFamily="49" charset="0"/>
                <a:cs typeface="Courier New" panose="02070309020205020404" pitchFamily="49" charset="0"/>
              </a:rPr>
              <a:t>serialize</a:t>
            </a:r>
            <a:r>
              <a:rPr lang="en-GB" dirty="0"/>
              <a:t> </a:t>
            </a:r>
          </a:p>
          <a:p>
            <a:endParaRPr lang="en-GB" dirty="0"/>
          </a:p>
          <a:p>
            <a:pPr marL="0" indent="0">
              <a:buNone/>
            </a:pPr>
            <a:r>
              <a:rPr lang="en-GB" sz="3600" dirty="0" err="1"/>
              <a:t>Hashable</a:t>
            </a:r>
            <a:r>
              <a:rPr lang="en-GB" sz="3600" dirty="0"/>
              <a:t> class</a:t>
            </a:r>
            <a:r>
              <a:rPr lang="en-GB" dirty="0"/>
              <a:t>:</a:t>
            </a:r>
          </a:p>
          <a:p>
            <a:r>
              <a:rPr lang="en-GB" dirty="0"/>
              <a:t>Child of </a:t>
            </a:r>
            <a:r>
              <a:rPr lang="en-GB" dirty="0">
                <a:solidFill>
                  <a:schemeClr val="accent6">
                    <a:lumMod val="50000"/>
                  </a:schemeClr>
                </a:solidFill>
                <a:latin typeface="Courier New" panose="02070309020205020404" pitchFamily="49" charset="0"/>
                <a:cs typeface="Courier New" panose="02070309020205020404" pitchFamily="49" charset="0"/>
              </a:rPr>
              <a:t>serializable</a:t>
            </a:r>
          </a:p>
          <a:p>
            <a:r>
              <a:rPr lang="en-GB" dirty="0">
                <a:cs typeface="Courier New" panose="02070309020205020404" pitchFamily="49" charset="0"/>
              </a:rPr>
              <a:t>Overloaded</a:t>
            </a:r>
            <a:r>
              <a:rPr lang="en-GB" dirty="0">
                <a:latin typeface="Courier New" panose="02070309020205020404" pitchFamily="49" charset="0"/>
                <a:cs typeface="Courier New" panose="02070309020205020404" pitchFamily="49" charset="0"/>
              </a:rPr>
              <a:t> </a:t>
            </a:r>
            <a:r>
              <a:rPr lang="en-GB" dirty="0" err="1">
                <a:solidFill>
                  <a:schemeClr val="accent6">
                    <a:lumMod val="50000"/>
                  </a:schemeClr>
                </a:solidFill>
                <a:latin typeface="Courier New" panose="02070309020205020404" pitchFamily="49" charset="0"/>
                <a:cs typeface="Courier New" panose="02070309020205020404" pitchFamily="49" charset="0"/>
              </a:rPr>
              <a:t>build_hash</a:t>
            </a:r>
            <a:r>
              <a:rPr lang="en-GB" dirty="0">
                <a:latin typeface="Courier New" panose="02070309020205020404" pitchFamily="49" charset="0"/>
                <a:cs typeface="Courier New" panose="02070309020205020404" pitchFamily="49" charset="0"/>
              </a:rPr>
              <a:t>, </a:t>
            </a:r>
          </a:p>
          <a:p>
            <a:pPr lvl="1"/>
            <a:r>
              <a:rPr lang="en-GB" dirty="0">
                <a:cs typeface="Courier New" panose="02070309020205020404" pitchFamily="49" charset="0"/>
              </a:rPr>
              <a:t>Retrieves existing hash if available.</a:t>
            </a:r>
          </a:p>
          <a:p>
            <a:pPr lvl="1"/>
            <a:r>
              <a:rPr lang="en-GB" dirty="0">
                <a:cs typeface="Courier New" panose="02070309020205020404" pitchFamily="49" charset="0"/>
              </a:rPr>
              <a:t> Uses simplified modified code </a:t>
            </a:r>
            <a:r>
              <a:rPr lang="en-GB" dirty="0" err="1">
                <a:solidFill>
                  <a:schemeClr val="accent6">
                    <a:lumMod val="50000"/>
                  </a:schemeClr>
                </a:solidFill>
                <a:latin typeface="Courier New" panose="02070309020205020404" pitchFamily="49" charset="0"/>
                <a:cs typeface="Courier New" panose="02070309020205020404" pitchFamily="49" charset="0"/>
              </a:rPr>
              <a:t>convert_to_hashable_array</a:t>
            </a:r>
            <a:r>
              <a:rPr lang="en-GB" dirty="0">
                <a:latin typeface="Courier New" panose="02070309020205020404" pitchFamily="49" charset="0"/>
                <a:cs typeface="Courier New" panose="02070309020205020404" pitchFamily="49" charset="0"/>
              </a:rPr>
              <a:t>, </a:t>
            </a:r>
            <a:r>
              <a:rPr lang="en-GB" dirty="0">
                <a:cs typeface="Courier New" panose="02070309020205020404" pitchFamily="49" charset="0"/>
              </a:rPr>
              <a:t>extracting only important information from a class. Similar to </a:t>
            </a:r>
            <a:r>
              <a:rPr lang="en-GB" dirty="0" err="1">
                <a:solidFill>
                  <a:schemeClr val="accent6">
                    <a:lumMod val="50000"/>
                  </a:schemeClr>
                </a:solidFill>
                <a:latin typeface="Courier New" panose="02070309020205020404" pitchFamily="49" charset="0"/>
                <a:cs typeface="Courier New" panose="02070309020205020404" pitchFamily="49" charset="0"/>
              </a:rPr>
              <a:t>to_bare_string</a:t>
            </a:r>
            <a:r>
              <a:rPr lang="en-GB" b="1" dirty="0">
                <a:solidFill>
                  <a:schemeClr val="accent6">
                    <a:lumMod val="50000"/>
                  </a:schemeClr>
                </a:solidFill>
                <a:latin typeface="Courier New" panose="02070309020205020404" pitchFamily="49" charset="0"/>
                <a:cs typeface="Courier New" panose="02070309020205020404" pitchFamily="49" charset="0"/>
              </a:rPr>
              <a:t> </a:t>
            </a:r>
            <a:r>
              <a:rPr lang="en-GB" dirty="0">
                <a:cs typeface="Courier New" panose="02070309020205020404" pitchFamily="49" charset="0"/>
              </a:rPr>
              <a:t>but simpler.</a:t>
            </a:r>
          </a:p>
          <a:p>
            <a:r>
              <a:rPr lang="en-GB" dirty="0" err="1">
                <a:solidFill>
                  <a:schemeClr val="accent6">
                    <a:lumMod val="50000"/>
                  </a:schemeClr>
                </a:solidFill>
                <a:latin typeface="Courier New" panose="02070309020205020404" pitchFamily="49" charset="0"/>
                <a:cs typeface="Courier New" panose="02070309020205020404" pitchFamily="49" charset="0"/>
              </a:rPr>
              <a:t>hashableFields</a:t>
            </a:r>
            <a:r>
              <a:rPr lang="en-GB" dirty="0">
                <a:cs typeface="Courier New" panose="02070309020205020404" pitchFamily="49" charset="0"/>
              </a:rPr>
              <a:t> method defining what important is, defaults to </a:t>
            </a:r>
            <a:r>
              <a:rPr lang="en-GB" dirty="0" err="1">
                <a:solidFill>
                  <a:schemeClr val="accent6">
                    <a:lumMod val="50000"/>
                  </a:schemeClr>
                </a:solidFill>
                <a:latin typeface="Courier New" panose="02070309020205020404" pitchFamily="49" charset="0"/>
                <a:cs typeface="Courier New" panose="02070309020205020404" pitchFamily="49" charset="0"/>
              </a:rPr>
              <a:t>saveableFields</a:t>
            </a:r>
            <a:endParaRPr lang="en-GB" dirty="0">
              <a:solidFill>
                <a:schemeClr val="accent6">
                  <a:lumMod val="50000"/>
                </a:schemeClr>
              </a:solidFill>
              <a:latin typeface="Courier New" panose="02070309020205020404" pitchFamily="49" charset="0"/>
              <a:cs typeface="Courier New" panose="02070309020205020404" pitchFamily="49" charset="0"/>
            </a:endParaRPr>
          </a:p>
          <a:p>
            <a:r>
              <a:rPr lang="en-GB" dirty="0"/>
              <a:t>Overloaded </a:t>
            </a:r>
            <a:r>
              <a:rPr lang="en-GB" dirty="0" err="1">
                <a:solidFill>
                  <a:schemeClr val="accent6">
                    <a:lumMod val="50000"/>
                  </a:schemeClr>
                </a:solidFill>
                <a:latin typeface="Courier New" panose="02070309020205020404" pitchFamily="49" charset="0"/>
                <a:cs typeface="Courier New" panose="02070309020205020404" pitchFamily="49" charset="0"/>
              </a:rPr>
              <a:t>to_string</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err="1">
                <a:solidFill>
                  <a:schemeClr val="accent6">
                    <a:lumMod val="50000"/>
                  </a:schemeClr>
                </a:solidFill>
                <a:latin typeface="Courier New" panose="02070309020205020404" pitchFamily="49" charset="0"/>
                <a:cs typeface="Courier New" panose="02070309020205020404" pitchFamily="49" charset="0"/>
              </a:rPr>
              <a:t>from_string</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methods to store restore hashes</a:t>
            </a:r>
          </a:p>
          <a:p>
            <a:r>
              <a:rPr lang="en-GB" dirty="0"/>
              <a:t>Changes from </a:t>
            </a:r>
            <a:r>
              <a:rPr lang="en-GB" dirty="0">
                <a:solidFill>
                  <a:srgbClr val="00B050"/>
                </a:solidFill>
              </a:rPr>
              <a:t>#1147</a:t>
            </a:r>
            <a:r>
              <a:rPr lang="en-GB" dirty="0"/>
              <a:t>: Customized </a:t>
            </a:r>
            <a:r>
              <a:rPr lang="en-GB" dirty="0" err="1">
                <a:solidFill>
                  <a:schemeClr val="accent6">
                    <a:lumMod val="50000"/>
                  </a:schemeClr>
                </a:solidFill>
                <a:latin typeface="Courier New" panose="02070309020205020404" pitchFamily="49" charset="0"/>
                <a:cs typeface="Courier New" panose="02070309020205020404" pitchFamily="49" charset="0"/>
              </a:rPr>
              <a:t>eq</a:t>
            </a:r>
            <a:r>
              <a:rPr lang="en-GB" dirty="0">
                <a:solidFill>
                  <a:schemeClr val="accent6">
                    <a:lumMod val="50000"/>
                  </a:schemeClr>
                </a:solidFill>
                <a:latin typeface="Courier New" panose="02070309020205020404" pitchFamily="49" charset="0"/>
                <a:cs typeface="Courier New" panose="02070309020205020404" pitchFamily="49" charset="0"/>
              </a:rPr>
              <a:t>/</a:t>
            </a:r>
            <a:r>
              <a:rPr lang="en-GB" dirty="0" err="1">
                <a:solidFill>
                  <a:schemeClr val="accent6">
                    <a:lumMod val="50000"/>
                  </a:schemeClr>
                </a:solidFill>
                <a:latin typeface="Courier New" panose="02070309020205020404" pitchFamily="49" charset="0"/>
                <a:cs typeface="Courier New" panose="02070309020205020404" pitchFamily="49" charset="0"/>
              </a:rPr>
              <a:t>neq</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comparing hashes) and </a:t>
            </a:r>
            <a:r>
              <a:rPr lang="en-GB" dirty="0" err="1">
                <a:solidFill>
                  <a:schemeClr val="accent6">
                    <a:lumMod val="75000"/>
                  </a:schemeClr>
                </a:solidFill>
                <a:latin typeface="Courier New" panose="02070309020205020404" pitchFamily="49" charset="0"/>
                <a:cs typeface="Courier New" panose="02070309020205020404" pitchFamily="49" charset="0"/>
              </a:rPr>
              <a:t>equal_to_tol_single</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t>(comparing hashes first).</a:t>
            </a:r>
          </a:p>
          <a:p>
            <a:endParaRPr lang="en-GB" b="1" dirty="0"/>
          </a:p>
        </p:txBody>
      </p:sp>
    </p:spTree>
    <p:extLst>
      <p:ext uri="{BB962C8B-B14F-4D97-AF65-F5344CB8AC3E}">
        <p14:creationId xmlns:p14="http://schemas.microsoft.com/office/powerpoint/2010/main" val="153526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C602D-F346-AD0B-5660-6A1A903674C8}"/>
              </a:ext>
            </a:extLst>
          </p:cNvPr>
          <p:cNvSpPr>
            <a:spLocks noGrp="1"/>
          </p:cNvSpPr>
          <p:nvPr>
            <p:ph type="title"/>
          </p:nvPr>
        </p:nvSpPr>
        <p:spPr/>
        <p:txBody>
          <a:bodyPr/>
          <a:lstStyle/>
          <a:p>
            <a:r>
              <a:rPr lang="en-GB" dirty="0" err="1"/>
              <a:t>Hashable</a:t>
            </a:r>
            <a:r>
              <a:rPr lang="en-GB" dirty="0"/>
              <a:t> class, example </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IX_experiment</a:t>
            </a:r>
            <a:r>
              <a:rPr lang="en-GB" dirty="0">
                <a:latin typeface="Courier New" panose="02070309020205020404" pitchFamily="49" charset="0"/>
                <a:cs typeface="Courier New" panose="02070309020205020404" pitchFamily="49" charset="0"/>
              </a:rPr>
              <a:t> </a:t>
            </a:r>
            <a:r>
              <a:rPr lang="en-GB" dirty="0"/>
              <a:t>(</a:t>
            </a:r>
            <a:r>
              <a:rPr lang="en-GB" dirty="0">
                <a:solidFill>
                  <a:srgbClr val="00B050"/>
                </a:solidFill>
              </a:rPr>
              <a:t>#1788</a:t>
            </a:r>
            <a:r>
              <a:rPr lang="en-GB" dirty="0"/>
              <a:t>)</a:t>
            </a:r>
          </a:p>
        </p:txBody>
      </p:sp>
      <p:sp>
        <p:nvSpPr>
          <p:cNvPr id="3" name="Content Placeholder 2">
            <a:extLst>
              <a:ext uri="{FF2B5EF4-FFF2-40B4-BE49-F238E27FC236}">
                <a16:creationId xmlns:a16="http://schemas.microsoft.com/office/drawing/2014/main" id="{48E33439-DF08-91C5-916C-9CB9C45AC5DE}"/>
              </a:ext>
            </a:extLst>
          </p:cNvPr>
          <p:cNvSpPr>
            <a:spLocks noGrp="1"/>
          </p:cNvSpPr>
          <p:nvPr>
            <p:ph idx="1"/>
          </p:nvPr>
        </p:nvSpPr>
        <p:spPr>
          <a:xfrm>
            <a:off x="838200" y="2647193"/>
            <a:ext cx="10515600" cy="3099138"/>
          </a:xfrm>
        </p:spPr>
        <p:txBody>
          <a:bodyPr>
            <a:normAutofit/>
          </a:bodyPr>
          <a:lstStyle/>
          <a:p>
            <a:r>
              <a:rPr lang="en-GB" dirty="0" err="1">
                <a:solidFill>
                  <a:schemeClr val="accent6">
                    <a:lumMod val="50000"/>
                  </a:schemeClr>
                </a:solidFill>
                <a:latin typeface="Courier New" panose="02070309020205020404" pitchFamily="49" charset="0"/>
                <a:cs typeface="Courier New" panose="02070309020205020404" pitchFamily="49" charset="0"/>
              </a:rPr>
              <a:t>run_id</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is not included in list of </a:t>
            </a:r>
            <a:r>
              <a:rPr lang="en-GB" dirty="0" err="1">
                <a:solidFill>
                  <a:schemeClr val="accent6">
                    <a:lumMod val="50000"/>
                  </a:schemeClr>
                </a:solidFill>
                <a:latin typeface="Courier New" panose="02070309020205020404" pitchFamily="49" charset="0"/>
                <a:cs typeface="Courier New" panose="02070309020205020404" pitchFamily="49" charset="0"/>
              </a:rPr>
              <a:t>hashableFields</a:t>
            </a:r>
            <a:r>
              <a:rPr lang="en-GB" dirty="0"/>
              <a:t> so two </a:t>
            </a:r>
            <a:r>
              <a:rPr lang="en-GB" dirty="0" err="1">
                <a:solidFill>
                  <a:schemeClr val="accent6">
                    <a:lumMod val="50000"/>
                  </a:schemeClr>
                </a:solidFill>
                <a:latin typeface="Courier New" panose="02070309020205020404" pitchFamily="49" charset="0"/>
                <a:cs typeface="Courier New" panose="02070309020205020404" pitchFamily="49" charset="0"/>
              </a:rPr>
              <a:t>IX_experiment</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with the same information but different </a:t>
            </a:r>
            <a:r>
              <a:rPr lang="en-GB" dirty="0" err="1"/>
              <a:t>run_id</a:t>
            </a:r>
            <a:r>
              <a:rPr lang="en-GB" dirty="0"/>
              <a:t>-s are compared equal.</a:t>
            </a:r>
          </a:p>
          <a:p>
            <a:r>
              <a:rPr lang="en-GB" dirty="0"/>
              <a:t>Every saveable field assignment clears existing hash.</a:t>
            </a:r>
          </a:p>
          <a:p>
            <a:r>
              <a:rPr lang="en-GB" dirty="0"/>
              <a:t>Hash calculated once when requested and lives with object until object have changed</a:t>
            </a:r>
          </a:p>
          <a:p>
            <a:endParaRPr lang="en-GB" dirty="0"/>
          </a:p>
        </p:txBody>
      </p:sp>
    </p:spTree>
    <p:extLst>
      <p:ext uri="{BB962C8B-B14F-4D97-AF65-F5344CB8AC3E}">
        <p14:creationId xmlns:p14="http://schemas.microsoft.com/office/powerpoint/2010/main" val="361314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DCD71-EBB4-5FD0-5D4B-0102B6F82162}"/>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C32D4D3-B8A2-91B8-71ED-B67889DD9379}"/>
              </a:ext>
            </a:extLst>
          </p:cNvPr>
          <p:cNvSpPr/>
          <p:nvPr/>
        </p:nvSpPr>
        <p:spPr>
          <a:xfrm>
            <a:off x="3104414" y="1896578"/>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5C3A9E2-AB24-E6E1-9CEB-64AEE87A1348}"/>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47DDEB2E-8A07-4675-D879-544642CBA04D}"/>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7298EC0F-AA42-0AA0-3DDC-DD057D9CF5F2}"/>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C4DE19B1-41B9-0EF4-2872-2904AA11AFE4}"/>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867CC4AC-E4FB-0A87-FDE8-270916FDCFAB}"/>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D0A623FF-0C43-0845-20E0-00A119DB844A}"/>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255363D3-1DE0-361A-EBDB-383CFB500180}"/>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61CDF99-ADA1-E5B7-F581-57B4BAC30C14}"/>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DFA7FFCC-497D-B859-621C-DB2EC5D2D5BE}"/>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C0102533-30CB-6969-C42A-882DEEBBFB30}"/>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90149EAC-9D6E-AB28-F6BC-339DD6B5CFB5}"/>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DB55127D-A831-C08C-023C-4C551C19C28E}"/>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B23623B0-3CBC-C985-0FFC-922ED9F8D325}"/>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7EC34550-2E36-F663-7FCE-59EA866398BF}"/>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6B101DCF-239C-2248-A1C9-83F8A5E12CD7}"/>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6CEB936D-F98D-42EE-92BC-8EAD63472A22}"/>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82E9CA52-CFAC-144E-85D6-1EEF6ABA082A}"/>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378DB5D7-74BF-8E9A-3085-454A835CA63F}"/>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E6DCC1EB-E422-2EB7-9E2A-A851BBD257E5}"/>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51F731DB-1438-9B03-706D-D1D0F00568B2}"/>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8D785C84-909F-8E67-896A-2FFC252889AD}"/>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164B35BE-1B27-E991-E134-C51F8E13BFC4}"/>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E5B89C98-025D-34B9-4FBB-77D503F7B397}"/>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788D3113-6575-11BF-7E04-D908182D5F3E}"/>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886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C3A6-F69C-FED8-3DF4-8620D8C5CD99}"/>
              </a:ext>
            </a:extLst>
          </p:cNvPr>
          <p:cNvSpPr>
            <a:spLocks noGrp="1"/>
          </p:cNvSpPr>
          <p:nvPr>
            <p:ph type="title"/>
          </p:nvPr>
        </p:nvSpPr>
        <p:spPr/>
        <p:txBody>
          <a:bodyPr>
            <a:normAutofit fontScale="90000"/>
          </a:bodyPr>
          <a:lstStyle/>
          <a:p>
            <a:pPr algn="ctr"/>
            <a:r>
              <a:rPr lang="en-GB" dirty="0">
                <a:solidFill>
                  <a:schemeClr val="tx1"/>
                </a:solidFill>
              </a:rPr>
              <a:t>Make instruments, samples and detectors </a:t>
            </a:r>
            <a:r>
              <a:rPr lang="en-GB" dirty="0" err="1">
                <a:solidFill>
                  <a:schemeClr val="tx1"/>
                </a:solidFill>
              </a:rPr>
              <a:t>hashable</a:t>
            </a:r>
            <a:r>
              <a:rPr lang="en-GB" dirty="0">
                <a:solidFill>
                  <a:schemeClr val="tx1"/>
                </a:solidFill>
              </a:rPr>
              <a:t>  (</a:t>
            </a:r>
            <a:r>
              <a:rPr lang="en-GB" dirty="0">
                <a:solidFill>
                  <a:schemeClr val="accent5">
                    <a:lumMod val="75000"/>
                  </a:schemeClr>
                </a:solidFill>
              </a:rPr>
              <a:t>#1790</a:t>
            </a:r>
            <a:r>
              <a:rPr lang="en-GB" dirty="0">
                <a:solidFill>
                  <a:schemeClr val="tx1"/>
                </a:solidFill>
              </a:rPr>
              <a:t>)</a:t>
            </a:r>
            <a:br>
              <a:rPr lang="en-GB" dirty="0">
                <a:solidFill>
                  <a:schemeClr val="tx1"/>
                </a:solidFill>
              </a:rPr>
            </a:br>
            <a:endParaRPr lang="en-GB" dirty="0"/>
          </a:p>
        </p:txBody>
      </p:sp>
      <p:sp>
        <p:nvSpPr>
          <p:cNvPr id="3" name="Content Placeholder 2">
            <a:extLst>
              <a:ext uri="{FF2B5EF4-FFF2-40B4-BE49-F238E27FC236}">
                <a16:creationId xmlns:a16="http://schemas.microsoft.com/office/drawing/2014/main" id="{A92B595F-B276-E234-5BE8-0794A849EA89}"/>
              </a:ext>
            </a:extLst>
          </p:cNvPr>
          <p:cNvSpPr>
            <a:spLocks noGrp="1"/>
          </p:cNvSpPr>
          <p:nvPr>
            <p:ph idx="1"/>
          </p:nvPr>
        </p:nvSpPr>
        <p:spPr>
          <a:xfrm>
            <a:off x="740727" y="1565695"/>
            <a:ext cx="10515600" cy="3558658"/>
          </a:xfrm>
        </p:spPr>
        <p:txBody>
          <a:bodyPr/>
          <a:lstStyle/>
          <a:p>
            <a:r>
              <a:rPr lang="en-GB" dirty="0"/>
              <a:t>Change instrument classes comparison from serializable to </a:t>
            </a:r>
            <a:r>
              <a:rPr lang="en-GB" dirty="0" err="1"/>
              <a:t>hashable</a:t>
            </a:r>
            <a:endParaRPr lang="en-GB" dirty="0"/>
          </a:p>
          <a:p>
            <a:r>
              <a:rPr lang="en-GB" dirty="0"/>
              <a:t>Simple though abundant change.</a:t>
            </a:r>
          </a:p>
          <a:p>
            <a:endParaRPr lang="en-GB" dirty="0"/>
          </a:p>
          <a:p>
            <a:r>
              <a:rPr lang="en-GB" dirty="0"/>
              <a:t>Problem with </a:t>
            </a:r>
            <a:r>
              <a:rPr lang="en-GB" dirty="0" err="1"/>
              <a:t>hashable</a:t>
            </a:r>
            <a:r>
              <a:rPr lang="en-GB" dirty="0"/>
              <a:t> objects comparison. Tests failing as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t> is inadequate </a:t>
            </a:r>
            <a:r>
              <a:rPr lang="en-GB" dirty="0">
                <a:solidFill>
                  <a:srgbClr val="00B050"/>
                </a:solidFill>
              </a:rPr>
              <a:t>#1147</a:t>
            </a:r>
          </a:p>
          <a:p>
            <a:r>
              <a:rPr lang="en-GB" dirty="0"/>
              <a:t>Problem with one test failing on Jenkins only -&gt; </a:t>
            </a:r>
            <a:r>
              <a:rPr lang="en-GB" dirty="0">
                <a:solidFill>
                  <a:srgbClr val="00B050"/>
                </a:solidFill>
              </a:rPr>
              <a:t>#1798</a:t>
            </a:r>
            <a:r>
              <a:rPr lang="en-GB" dirty="0"/>
              <a:t> </a:t>
            </a:r>
          </a:p>
        </p:txBody>
      </p:sp>
      <p:sp>
        <p:nvSpPr>
          <p:cNvPr id="4" name="TextBox 3">
            <a:extLst>
              <a:ext uri="{FF2B5EF4-FFF2-40B4-BE49-F238E27FC236}">
                <a16:creationId xmlns:a16="http://schemas.microsoft.com/office/drawing/2014/main" id="{8BC031E7-1222-6B14-A96D-05A7D8719B34}"/>
              </a:ext>
            </a:extLst>
          </p:cNvPr>
          <p:cNvSpPr txBox="1"/>
          <p:nvPr/>
        </p:nvSpPr>
        <p:spPr>
          <a:xfrm>
            <a:off x="2511118" y="5124353"/>
            <a:ext cx="6223499" cy="523220"/>
          </a:xfrm>
          <a:prstGeom prst="rect">
            <a:avLst/>
          </a:prstGeom>
          <a:noFill/>
        </p:spPr>
        <p:txBody>
          <a:bodyPr wrap="none" rtlCol="0">
            <a:spAutoFit/>
          </a:bodyPr>
          <a:lstStyle/>
          <a:p>
            <a:r>
              <a:rPr lang="en-GB" sz="2800" dirty="0">
                <a:solidFill>
                  <a:srgbClr val="00B050"/>
                </a:solidFill>
                <a:latin typeface="+mj-lt"/>
              </a:rPr>
              <a:t>PROBLEM WITH PERFORMANCE FIXED</a:t>
            </a:r>
          </a:p>
        </p:txBody>
      </p:sp>
      <p:sp>
        <p:nvSpPr>
          <p:cNvPr id="5" name="TextBox 4">
            <a:extLst>
              <a:ext uri="{FF2B5EF4-FFF2-40B4-BE49-F238E27FC236}">
                <a16:creationId xmlns:a16="http://schemas.microsoft.com/office/drawing/2014/main" id="{EF715236-057C-4DBB-BBF2-800FBD00EAE6}"/>
              </a:ext>
            </a:extLst>
          </p:cNvPr>
          <p:cNvSpPr txBox="1"/>
          <p:nvPr/>
        </p:nvSpPr>
        <p:spPr>
          <a:xfrm>
            <a:off x="838200" y="5735764"/>
            <a:ext cx="10238700" cy="646331"/>
          </a:xfrm>
          <a:prstGeom prst="rect">
            <a:avLst/>
          </a:prstGeom>
          <a:noFill/>
        </p:spPr>
        <p:txBody>
          <a:bodyPr wrap="none" rtlCol="0">
            <a:spAutoFit/>
          </a:bodyPr>
          <a:lstStyle/>
          <a:p>
            <a:r>
              <a:rPr lang="en-GB" dirty="0"/>
              <a:t>In addition, huge simplification of operations with </a:t>
            </a:r>
            <a:r>
              <a:rPr lang="en-GB" dirty="0" err="1"/>
              <a:t>hashable</a:t>
            </a:r>
            <a:r>
              <a:rPr lang="en-GB" dirty="0"/>
              <a:t> objects, no problem with different hashes </a:t>
            </a:r>
          </a:p>
          <a:p>
            <a:r>
              <a:rPr lang="en-GB" dirty="0"/>
              <a:t>on different system</a:t>
            </a:r>
          </a:p>
        </p:txBody>
      </p:sp>
    </p:spTree>
    <p:extLst>
      <p:ext uri="{BB962C8B-B14F-4D97-AF65-F5344CB8AC3E}">
        <p14:creationId xmlns:p14="http://schemas.microsoft.com/office/powerpoint/2010/main" val="2420618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2E0DA-5E58-AF0B-671F-B2E288917A4B}"/>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E802938-FE54-A0B2-B6F5-3E869593F720}"/>
              </a:ext>
            </a:extLst>
          </p:cNvPr>
          <p:cNvSpPr/>
          <p:nvPr/>
        </p:nvSpPr>
        <p:spPr>
          <a:xfrm>
            <a:off x="2372089" y="4495887"/>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47F4E69-3ADE-F7D1-1B00-E51CFEEB795F}"/>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F704EA07-CD73-C47D-FA71-D1A80C088A9D}"/>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8A96C38E-1EF2-63A0-C78A-79B5D87243C8}"/>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C628A457-BB21-AFDA-FBFC-1D21B0E7D9DE}"/>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D10B9705-79EC-5A9B-255C-163454681944}"/>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211D1DFC-2D04-945E-CBBA-A3B058AB31DD}"/>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A6CBF693-43CC-2765-910F-51436025D0FD}"/>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4E3C2302-6157-DA14-9E76-273B617F1250}"/>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7C4343C9-7D15-6497-E8F1-A79972ABC9FD}"/>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231DE9D9-7DC4-0986-F0BB-98DD96FDE44A}"/>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99D9EDBB-1103-5148-A206-A6C538483389}"/>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499DAA93-2D3B-4E77-F859-08175D19DC56}"/>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93B588D1-53E7-42E3-40C8-264697F06C79}"/>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DDA0FDBA-C0A3-FF8E-FA68-2010E03E48B9}"/>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674C6C01-2972-77F7-3DBD-FDA86D7A4B66}"/>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FF449815-9058-A99F-D93D-918F5E7E17D2}"/>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5690ADD8-9E8E-A550-F0F6-A296DE5129FD}"/>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BE219724-3C2B-8E26-9AC5-D69C0A63EEAD}"/>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10CD863D-E001-16EF-E345-E47EC5957485}"/>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24320A72-0C14-F95B-918C-E5646505E3C3}"/>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A8ACAD-1B7F-A25C-49A0-C0B76D3A8A34}"/>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6D9B0B37-5227-B0ED-D728-C840D9C765AB}"/>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86005E93-4F68-6FA5-96E9-ADF35E7AC52A}"/>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51406C3F-C685-231A-1E94-E28275D75064}"/>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484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CF8F5-7FBA-CDE0-4541-1165067C845A}"/>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4254EF6-7B5D-499E-C71E-7EC600D55A32}"/>
              </a:ext>
            </a:extLst>
          </p:cNvPr>
          <p:cNvSpPr/>
          <p:nvPr/>
        </p:nvSpPr>
        <p:spPr>
          <a:xfrm>
            <a:off x="336482" y="923449"/>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151B06E-2141-55AC-9897-5C92271ACCF5}"/>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9B4D564B-24EE-0CE5-7DFD-905BBDDF5335}"/>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88A02884-BFC7-28E0-7F22-1493915E1CDC}"/>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850BD78A-C3D9-2D27-A66C-212FDE6CE4FD}"/>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00D6C98D-8C7C-8A22-2614-5EE91EADE7F7}"/>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89669CB0-1B20-FF4A-B5FE-4674132D3EB5}"/>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7656FF82-A46D-73D5-FC37-C665B5D1620D}"/>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7188019-0A23-A355-21AA-4819833B41D0}"/>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DBC54710-C809-CE11-7AE8-11E268201B74}"/>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418CAAD0-C80E-0AF7-0DEA-3395E7D73EEE}"/>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AF49154F-64BF-983B-D31E-A335F22151E1}"/>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868E9F28-CC90-4B69-F7B0-63ABE48AFA44}"/>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284D964C-54E9-BCF6-4916-48399F31132C}"/>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5F3CC195-A4A6-0436-0379-65878F41F114}"/>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CCE6ED8-129C-CED3-F924-A29F913069A5}"/>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199E5A83-EA7F-6F55-9526-A78B35F02B94}"/>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983F7040-C136-F7D6-EABD-3C2730912EF9}"/>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6FA8AC20-C6B6-815B-238E-F36E2F0F21D7}"/>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4104E34F-CB6D-D99D-36C7-FEEA892598ED}"/>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70BD7E26-DBD5-AD92-FD72-85818C74C758}"/>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CB2B3465-31DB-94A1-E105-9073550EE361}"/>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8B0CD5B9-D77C-60CF-5B47-01D0DF1DA437}"/>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1F1080F5-FC1B-6242-C95C-5736A34BCAA5}"/>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3225094A-3F73-91DB-2614-830B3A5221DC}"/>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3299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8826-7689-7171-69BD-1DDFE84ED8CA}"/>
              </a:ext>
            </a:extLst>
          </p:cNvPr>
          <p:cNvSpPr>
            <a:spLocks noGrp="1"/>
          </p:cNvSpPr>
          <p:nvPr>
            <p:ph type="title"/>
          </p:nvPr>
        </p:nvSpPr>
        <p:spPr/>
        <p:txBody>
          <a:bodyPr/>
          <a:lstStyle/>
          <a:p>
            <a:r>
              <a:rPr lang="en-GB" dirty="0">
                <a:solidFill>
                  <a:schemeClr val="tx1"/>
                </a:solidFill>
              </a:rPr>
              <a:t>Serializable </a:t>
            </a:r>
            <a:r>
              <a:rPr lang="en-GB" b="1" dirty="0" err="1">
                <a:solidFill>
                  <a:srgbClr val="00B050"/>
                </a:solidFill>
                <a:latin typeface="Courier New" panose="02070309020205020404" pitchFamily="49" charset="0"/>
                <a:cs typeface="Courier New" panose="02070309020205020404" pitchFamily="49" charset="0"/>
              </a:rPr>
              <a:t>eq</a:t>
            </a:r>
            <a:r>
              <a:rPr lang="en-GB" dirty="0">
                <a:solidFill>
                  <a:schemeClr val="tx1"/>
                </a:solidFill>
              </a:rPr>
              <a:t> method should be replaced by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solidFill>
                  <a:srgbClr val="00B050"/>
                </a:solidFill>
              </a:rPr>
              <a:t>#1147)</a:t>
            </a:r>
          </a:p>
        </p:txBody>
      </p:sp>
      <p:sp>
        <p:nvSpPr>
          <p:cNvPr id="3" name="Content Placeholder 2">
            <a:extLst>
              <a:ext uri="{FF2B5EF4-FFF2-40B4-BE49-F238E27FC236}">
                <a16:creationId xmlns:a16="http://schemas.microsoft.com/office/drawing/2014/main" id="{DC48BAFA-39D3-004A-E66D-B8D8735CCDD3}"/>
              </a:ext>
            </a:extLst>
          </p:cNvPr>
          <p:cNvSpPr>
            <a:spLocks noGrp="1"/>
          </p:cNvSpPr>
          <p:nvPr>
            <p:ph idx="1"/>
          </p:nvPr>
        </p:nvSpPr>
        <p:spPr>
          <a:xfrm>
            <a:off x="773217" y="2368695"/>
            <a:ext cx="10515600" cy="3957839"/>
          </a:xfrm>
        </p:spPr>
        <p:txBody>
          <a:bodyPr>
            <a:noAutofit/>
          </a:bodyPr>
          <a:lstStyle/>
          <a:p>
            <a:r>
              <a:rPr lang="en-GB" sz="3200" dirty="0">
                <a:solidFill>
                  <a:srgbClr val="C00000"/>
                </a:solidFill>
              </a:rPr>
              <a:t>Problems</a:t>
            </a:r>
            <a:r>
              <a:rPr lang="en-GB" sz="3200" dirty="0"/>
              <a:t>:</a:t>
            </a:r>
          </a:p>
          <a:p>
            <a:pPr lvl="1"/>
            <a:r>
              <a:rPr lang="en-GB" sz="2800" dirty="0"/>
              <a:t>Complete mess with </a:t>
            </a:r>
            <a:r>
              <a:rPr lang="en-GB" sz="280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2800" dirty="0">
                <a:solidFill>
                  <a:schemeClr val="accent6">
                    <a:lumMod val="75000"/>
                  </a:schemeClr>
                </a:solidFill>
                <a:latin typeface="Courier New" panose="02070309020205020404" pitchFamily="49" charset="0"/>
                <a:cs typeface="Courier New" panose="02070309020205020404" pitchFamily="49" charset="0"/>
              </a:rPr>
              <a:t> </a:t>
            </a:r>
            <a:r>
              <a:rPr lang="en-GB" sz="2800" dirty="0"/>
              <a:t>function. Overloaded on multiple Horace objects to different degrees of accuracy and quality and different ways of treating arrays of objects.</a:t>
            </a:r>
          </a:p>
          <a:p>
            <a:pPr lvl="1"/>
            <a:r>
              <a:rPr lang="en-GB" sz="2800" dirty="0"/>
              <a:t>To avoid mess, </a:t>
            </a:r>
            <a:r>
              <a:rPr lang="en-GB" sz="2800" dirty="0">
                <a:solidFill>
                  <a:schemeClr val="accent6">
                    <a:lumMod val="75000"/>
                  </a:schemeClr>
                </a:solidFill>
                <a:latin typeface="Courier New" panose="02070309020205020404" pitchFamily="49" charset="0"/>
                <a:cs typeface="Courier New" panose="02070309020205020404" pitchFamily="49" charset="0"/>
              </a:rPr>
              <a:t>serializable</a:t>
            </a:r>
            <a:r>
              <a:rPr lang="en-GB" sz="2800" dirty="0"/>
              <a:t> have custom </a:t>
            </a:r>
            <a:r>
              <a:rPr lang="en-GB" sz="2800" dirty="0" err="1">
                <a:solidFill>
                  <a:schemeClr val="accent6">
                    <a:lumMod val="75000"/>
                  </a:schemeClr>
                </a:solidFill>
                <a:latin typeface="Courier New" panose="02070309020205020404" pitchFamily="49" charset="0"/>
                <a:cs typeface="Courier New" panose="02070309020205020404" pitchFamily="49" charset="0"/>
              </a:rPr>
              <a:t>eq</a:t>
            </a:r>
            <a:r>
              <a:rPr lang="en-GB" sz="2800" dirty="0"/>
              <a:t> method which have similar (but different) to </a:t>
            </a:r>
            <a:r>
              <a:rPr lang="en-GB" sz="280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2800" dirty="0">
                <a:solidFill>
                  <a:schemeClr val="accent6">
                    <a:lumMod val="75000"/>
                  </a:schemeClr>
                </a:solidFill>
                <a:latin typeface="Courier New" panose="02070309020205020404" pitchFamily="49" charset="0"/>
                <a:cs typeface="Courier New" panose="02070309020205020404" pitchFamily="49" charset="0"/>
              </a:rPr>
              <a:t> </a:t>
            </a:r>
            <a:r>
              <a:rPr lang="en-GB" sz="2800" dirty="0"/>
              <a:t>parameters</a:t>
            </a:r>
          </a:p>
          <a:p>
            <a:pPr lvl="1"/>
            <a:r>
              <a:rPr lang="en-GB" sz="280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2800" dirty="0">
                <a:solidFill>
                  <a:schemeClr val="accent6">
                    <a:lumMod val="75000"/>
                  </a:schemeClr>
                </a:solidFill>
                <a:latin typeface="Courier New" panose="02070309020205020404" pitchFamily="49" charset="0"/>
                <a:cs typeface="Courier New" panose="02070309020205020404" pitchFamily="49" charset="0"/>
              </a:rPr>
              <a:t> </a:t>
            </a:r>
            <a:r>
              <a:rPr lang="en-GB" sz="2800" dirty="0"/>
              <a:t>function  invokes </a:t>
            </a:r>
            <a:r>
              <a:rPr lang="en-GB" sz="2800" dirty="0" err="1"/>
              <a:t>serializable’s</a:t>
            </a:r>
            <a:r>
              <a:rPr lang="en-GB" sz="2800" dirty="0"/>
              <a:t> </a:t>
            </a:r>
            <a:r>
              <a:rPr lang="en-GB" sz="2800" dirty="0" err="1">
                <a:solidFill>
                  <a:schemeClr val="accent6">
                    <a:lumMod val="75000"/>
                  </a:schemeClr>
                </a:solidFill>
                <a:latin typeface="Courier New" panose="02070309020205020404" pitchFamily="49" charset="0"/>
                <a:cs typeface="Courier New" panose="02070309020205020404" pitchFamily="49" charset="0"/>
              </a:rPr>
              <a:t>eq</a:t>
            </a:r>
            <a:r>
              <a:rPr lang="en-GB" sz="2800" dirty="0"/>
              <a:t> method to deal with serializable comparison</a:t>
            </a:r>
          </a:p>
        </p:txBody>
      </p:sp>
    </p:spTree>
    <p:extLst>
      <p:ext uri="{BB962C8B-B14F-4D97-AF65-F5344CB8AC3E}">
        <p14:creationId xmlns:p14="http://schemas.microsoft.com/office/powerpoint/2010/main" val="2004368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1837</TotalTime>
  <Words>2373</Words>
  <Application>Microsoft Office PowerPoint</Application>
  <PresentationFormat>Widescreen</PresentationFormat>
  <Paragraphs>308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Consolas Courier</vt:lpstr>
      <vt:lpstr>Courier New</vt:lpstr>
      <vt:lpstr>Office Theme</vt:lpstr>
      <vt:lpstr>EPIC: Issues with large number of small cuts  (7-fold deceleration vrt. Horace-3) </vt:lpstr>
      <vt:lpstr>EPIC: Issues with large number of small cuts  (7-fold deceleration vrt. Horace-3) </vt:lpstr>
      <vt:lpstr>Hashable class (#1788)</vt:lpstr>
      <vt:lpstr>Hashable class, example – IX_experiment (#1788)</vt:lpstr>
      <vt:lpstr>EPIC: Issues with large number of small cuts  (7-fold deceleration vrt. Horace-3) </vt:lpstr>
      <vt:lpstr>Make instruments, samples and detectors hashable  (#1790) </vt:lpstr>
      <vt:lpstr>EPIC: Issues with large number of small cuts  (7-fold deceleration vrt. Horace-3) </vt:lpstr>
      <vt:lpstr>EPIC: Issues with large number of small cuts  (7-fold deceleration vrt. Horace-3) </vt:lpstr>
      <vt:lpstr>Serializable eq method should be replaced by equal_to_tol (#1147)</vt:lpstr>
      <vt:lpstr>Serializable eq method should be replaced by equal_to_tol (#1147)</vt:lpstr>
      <vt:lpstr>EPIC: Issues with large number of small cuts  (7-fold deceleration vrt. Horace-3) </vt:lpstr>
      <vt:lpstr>EPIC: Issues with large number of small cuts  (7-fold deceleration vrt. Horace-3) </vt:lpstr>
      <vt:lpstr>EPIC: Issues with large number of small cuts  (7-fold deceleration vrt. Horace-3) </vt:lpstr>
      <vt:lpstr>EPIC: Issues with large number of small cuts  (7-fold deceleration vrt. Horace-3) </vt:lpstr>
      <vt:lpstr>EPIC: Issues with large number of small cuts  (7-fold deceleration vrt. Horace-3) </vt:lpstr>
      <vt:lpstr>Serializable Axioms:</vt:lpstr>
      <vt:lpstr>Hashable/serializable objects comparison:</vt:lpstr>
      <vt:lpstr>Problem with unique references singleton implementation #1791</vt:lpstr>
      <vt:lpstr>Problem with unique references singleton #1791  The storage and unique_references_contanter are mixed together, despite having different purposes.</vt:lpstr>
      <vt:lpstr>Suggested solution in progress:</vt:lpstr>
      <vt:lpstr>unique_only_obj_container. Memory management</vt:lpstr>
      <vt:lpstr>Problem with unique references singleton implementation #1791</vt:lpstr>
      <vt:lpstr>New design of unique references container</vt:lpstr>
      <vt:lpstr>EPIC: Issues with large number of small cuts  (7-fold deceleration vrt. Horace-3) </vt:lpstr>
      <vt:lpstr>END &amp; choice</vt:lpstr>
    </vt:vector>
  </TitlesOfParts>
  <Company>Science and Technology Facilities Council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Buts, Alex (STFC,RAL,ISIS)</dc:creator>
  <cp:lastModifiedBy>Buts, Alex (STFC,RAL,ISIS)</cp:lastModifiedBy>
  <cp:revision>44</cp:revision>
  <dcterms:created xsi:type="dcterms:W3CDTF">2025-01-07T19:10:13Z</dcterms:created>
  <dcterms:modified xsi:type="dcterms:W3CDTF">2025-01-17T13:46:39Z</dcterms:modified>
</cp:coreProperties>
</file>