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2" r:id="rId7"/>
    <p:sldId id="268" r:id="rId8"/>
    <p:sldId id="261" r:id="rId9"/>
    <p:sldId id="263" r:id="rId10"/>
    <p:sldId id="264" r:id="rId11"/>
    <p:sldId id="265" r:id="rId12"/>
    <p:sldId id="266" r:id="rId13"/>
    <p:sldId id="267" r:id="rId14"/>
    <p:sldId id="269" r:id="rId15"/>
    <p:sldId id="276" r:id="rId16"/>
    <p:sldId id="277" r:id="rId17"/>
    <p:sldId id="281" r:id="rId18"/>
    <p:sldId id="270" r:id="rId19"/>
    <p:sldId id="282" r:id="rId20"/>
    <p:sldId id="278" r:id="rId21"/>
    <p:sldId id="271" r:id="rId22"/>
    <p:sldId id="280" r:id="rId23"/>
    <p:sldId id="272" r:id="rId24"/>
    <p:sldId id="274" r:id="rId25"/>
    <p:sldId id="279"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55B0DC-2246-4BD3-B718-6F3CA01A0AD6}">
          <p14:sldIdLst>
            <p14:sldId id="256"/>
          </p14:sldIdLst>
        </p14:section>
        <p14:section name="Presentation Day1" id="{D7F28201-9E31-4677-93C4-FAD915D83E38}">
          <p14:sldIdLst>
            <p14:sldId id="260"/>
            <p14:sldId id="257"/>
            <p14:sldId id="258"/>
            <p14:sldId id="259"/>
            <p14:sldId id="262"/>
            <p14:sldId id="268"/>
            <p14:sldId id="261"/>
            <p14:sldId id="263"/>
            <p14:sldId id="264"/>
            <p14:sldId id="265"/>
            <p14:sldId id="266"/>
            <p14:sldId id="267"/>
          </p14:sldIdLst>
        </p14:section>
        <p14:section name="Presentation Day2" id="{EAE315A5-92FB-465E-A7FA-BD37C3A9E877}">
          <p14:sldIdLst>
            <p14:sldId id="269"/>
            <p14:sldId id="276"/>
            <p14:sldId id="277"/>
            <p14:sldId id="281"/>
            <p14:sldId id="270"/>
            <p14:sldId id="282"/>
            <p14:sldId id="278"/>
            <p14:sldId id="271"/>
            <p14:sldId id="280"/>
            <p14:sldId id="272"/>
            <p14:sldId id="274"/>
            <p14:sldId id="279"/>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A0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0" autoAdjust="0"/>
    <p:restoredTop sz="94660"/>
  </p:normalViewPr>
  <p:slideViewPr>
    <p:cSldViewPr snapToGrid="0">
      <p:cViewPr varScale="1">
        <p:scale>
          <a:sx n="135" d="100"/>
          <a:sy n="135" d="100"/>
        </p:scale>
        <p:origin x="104"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A263-905A-DA63-6BFC-88CD3578D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E82235-A0AF-FE5B-8316-15A48F085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E6CAD27-4ACA-4B24-6669-24C81773A2B9}"/>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4FF33DD9-A3CA-9455-9B17-4E81EF24D7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AE55A3-0FB6-89D8-B82B-EBCF73072B79}"/>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97888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BCA5-C8CC-43FC-14B2-59637417D0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FC4E3D-50C8-D60A-9DCF-682FF1504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2F167A-2E18-FF85-A69D-96448786EE1B}"/>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1DA6A40D-AAB0-6DE5-B728-4FB24E24D8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92AB2E-155E-2ECC-B090-3088EC7EBE7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99147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227EF-58A8-C534-312E-60F0D23C4F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662BEE-1DCE-CF0A-03AC-4EA9C3B4A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F40DF8-C553-47D2-F0AB-97D6D0A67A25}"/>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92F65102-211B-15DA-716D-F65A787329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C26E5B-1FD0-1A85-453F-6E4BAEBE075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409221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E0FC-A200-278C-4358-EF5735A576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E75684-BED2-95B0-A7D0-C9BD225D8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ED1F30-A0DC-B074-2516-92327203ECF1}"/>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A68A9C30-92F4-EADF-10DF-80BF88528C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CA137-460A-CBFE-4FBC-98A346B547A3}"/>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23514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5B48-4FE6-8F28-D675-576C57CA3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988153-3912-4C93-382C-B3D277D23F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F4365-52C0-EEE6-5103-DFF55B06FE6E}"/>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12F225DD-16F9-7C33-8783-F4AB9230B9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1836E-4C1A-21FF-8E8D-9DD29BF5046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05646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D8BD-D586-4D70-EE63-9AB281B9B7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FEF823-BB3D-ECC6-BEF7-DB1F0712D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E8479C0-785C-623C-3016-78FEC85BD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F87978-22FB-5B5B-BB86-2E7DC3DD021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6" name="Footer Placeholder 5">
            <a:extLst>
              <a:ext uri="{FF2B5EF4-FFF2-40B4-BE49-F238E27FC236}">
                <a16:creationId xmlns:a16="http://schemas.microsoft.com/office/drawing/2014/main" id="{A7D954A2-ADDD-7A1F-91F5-2183D67668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F66BB1-52F2-1678-78BA-8ECDCF04E20B}"/>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65233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D0A7-DEF7-17F2-0E7D-AFEFD05E0C0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63787E-BB15-A6FC-2EF3-FFCE15D94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37B12-9B29-A3B6-D72B-02AC12A69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E7EBC7-E66C-6B14-49E2-C4A73DFDA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6469AC-74CB-2D1E-DE96-082632389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95551DC-7773-787F-8220-93A176FF68C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8" name="Footer Placeholder 7">
            <a:extLst>
              <a:ext uri="{FF2B5EF4-FFF2-40B4-BE49-F238E27FC236}">
                <a16:creationId xmlns:a16="http://schemas.microsoft.com/office/drawing/2014/main" id="{F8735616-506F-885B-234D-9A11FF31D1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C93DDF-3F30-F37A-9504-B851430B5B4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96561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0878-A128-4C31-A945-6467FB135CF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A9B65C-1523-309D-131A-7FDFDD6BD5EE}"/>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4" name="Footer Placeholder 3">
            <a:extLst>
              <a:ext uri="{FF2B5EF4-FFF2-40B4-BE49-F238E27FC236}">
                <a16:creationId xmlns:a16="http://schemas.microsoft.com/office/drawing/2014/main" id="{19EFD54E-E5BA-03B2-EA52-5F8B78855A0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8CC568-DA86-EAAD-F7F9-623DED1E19D8}"/>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33205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3DCEF-C658-77A7-40BC-1ED35F89828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3" name="Footer Placeholder 2">
            <a:extLst>
              <a:ext uri="{FF2B5EF4-FFF2-40B4-BE49-F238E27FC236}">
                <a16:creationId xmlns:a16="http://schemas.microsoft.com/office/drawing/2014/main" id="{827BEDC9-9614-CBFB-EF9C-2669B432DA6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3D5CCC-7181-3EE1-184A-73637648ADA0}"/>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37988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7C84-6C20-E284-89A2-616CF959C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C805366-0219-7426-23CC-8BE74627F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8003CC-F26C-C29F-A8FA-F37BB04AC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F3F49-FA12-5564-3CFB-EFE0A36A2984}"/>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6" name="Footer Placeholder 5">
            <a:extLst>
              <a:ext uri="{FF2B5EF4-FFF2-40B4-BE49-F238E27FC236}">
                <a16:creationId xmlns:a16="http://schemas.microsoft.com/office/drawing/2014/main" id="{0243E3C1-5C02-D0F2-8C4E-7662CD5688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2B69F6-B319-0531-F0EA-2204D16284A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94571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A934-C69A-C9C2-B735-08602DF33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B030F4E-2E1F-2C4F-0464-FFC23513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CA2F7E-1B3B-AE42-6FC9-282882339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45536-A579-83B0-BA74-816E91CB2A31}"/>
              </a:ext>
            </a:extLst>
          </p:cNvPr>
          <p:cNvSpPr>
            <a:spLocks noGrp="1"/>
          </p:cNvSpPr>
          <p:nvPr>
            <p:ph type="dt" sz="half" idx="10"/>
          </p:nvPr>
        </p:nvSpPr>
        <p:spPr/>
        <p:txBody>
          <a:bodyPr/>
          <a:lstStyle/>
          <a:p>
            <a:fld id="{043E46CC-706C-41EC-BF34-17E88C6BD745}" type="datetimeFigureOut">
              <a:rPr lang="en-GB" smtClean="0"/>
              <a:t>17/01/2025</a:t>
            </a:fld>
            <a:endParaRPr lang="en-GB"/>
          </a:p>
        </p:txBody>
      </p:sp>
      <p:sp>
        <p:nvSpPr>
          <p:cNvPr id="6" name="Footer Placeholder 5">
            <a:extLst>
              <a:ext uri="{FF2B5EF4-FFF2-40B4-BE49-F238E27FC236}">
                <a16:creationId xmlns:a16="http://schemas.microsoft.com/office/drawing/2014/main" id="{6D08C780-D7CC-6AAB-E09A-B0C48BCC80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830B45-73AE-8953-5AAB-B18E9748B28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50880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1A61C-1B84-491F-B7AA-1D7B373F9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21CB2E-3D8E-F84E-BA01-A48D2E78C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1BC5EA-9D0F-D5B3-06A3-CAEFD611D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3E46CC-706C-41EC-BF34-17E88C6BD745}" type="datetimeFigureOut">
              <a:rPr lang="en-GB" smtClean="0"/>
              <a:t>17/01/2025</a:t>
            </a:fld>
            <a:endParaRPr lang="en-GB"/>
          </a:p>
        </p:txBody>
      </p:sp>
      <p:sp>
        <p:nvSpPr>
          <p:cNvPr id="5" name="Footer Placeholder 4">
            <a:extLst>
              <a:ext uri="{FF2B5EF4-FFF2-40B4-BE49-F238E27FC236}">
                <a16:creationId xmlns:a16="http://schemas.microsoft.com/office/drawing/2014/main" id="{D631967E-572E-7ECA-4470-094EC0AC1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FAE36F-F56D-8EFD-F537-B35CCB210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51B6A1-EEBC-47FF-8325-A9AB94C9373D}" type="slidenum">
              <a:rPr lang="en-GB" smtClean="0"/>
              <a:t>‹#›</a:t>
            </a:fld>
            <a:endParaRPr lang="en-GB"/>
          </a:p>
        </p:txBody>
      </p:sp>
    </p:spTree>
    <p:extLst>
      <p:ext uri="{BB962C8B-B14F-4D97-AF65-F5344CB8AC3E}">
        <p14:creationId xmlns:p14="http://schemas.microsoft.com/office/powerpoint/2010/main" val="110048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bishikh90/design-patterns-in-matlab-part-1-b0dac5dc9eb7" TargetMode="External"/><Relationship Id="rId2" Type="http://schemas.openxmlformats.org/officeDocument/2006/relationships/hyperlink" Target="https://uk.mathworks.com/matlabcentral/fileexchange/24911-design-pattern-singleton-creational" TargetMode="External"/><Relationship Id="rId1" Type="http://schemas.openxmlformats.org/officeDocument/2006/relationships/slideLayout" Target="../slideLayouts/slideLayout2.xml"/><Relationship Id="rId4" Type="http://schemas.openxmlformats.org/officeDocument/2006/relationships/hyperlink" Target="https://www.geeksforgeeks.org/singleton-design-patte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6993-BE19-C3AF-2151-C23BF3C39EEE}"/>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691E171-25A2-2542-2BEE-4CDB6B9E79BE}"/>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42D516-A006-0876-C5BF-66640349A632}"/>
              </a:ext>
            </a:extLst>
          </p:cNvPr>
          <p:cNvSpPr/>
          <p:nvPr/>
        </p:nvSpPr>
        <p:spPr>
          <a:xfrm>
            <a:off x="3397247" y="235264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97D1529-39C7-E06E-0963-3B636F88359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C978C510-098B-9AC0-8670-F6790C794CB1}"/>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95E6749-A81F-4BB1-C53D-40BE1138FEE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62B4820-69A2-5822-0F4D-68434E2C02E8}"/>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23C439-FBE2-EA50-DFF7-DE8BBF1EB94E}"/>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89EB908-C4BA-80A5-232C-BABB0794719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E4E1DF3C-5B8E-D4E5-9DD3-0C01487AA22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7CC52B8-1509-E17C-0D7E-D56869399326}"/>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FF25F111-62DE-CA44-952A-13FAB76A2098}"/>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CB9956AC-07C6-DA89-6E4C-E3D89F33881F}"/>
              </a:ext>
            </a:extLst>
          </p:cNvPr>
          <p:cNvSpPr/>
          <p:nvPr/>
        </p:nvSpPr>
        <p:spPr>
          <a:xfrm>
            <a:off x="4929205" y="4556022"/>
            <a:ext cx="2036883" cy="1514397"/>
          </a:xfrm>
          <a:prstGeom prst="roundRect">
            <a:avLst/>
          </a:prstGeom>
          <a:noFill/>
          <a:ln>
            <a:solidFill>
              <a:srgbClr val="00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DA9EEAE-C954-240A-B22F-1EC37025EF9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EC330F4-7353-FF17-9EEA-49876755BC7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752B9E4-A71C-B6D5-48CD-26441D3E923A}"/>
              </a:ext>
            </a:extLst>
          </p:cNvPr>
          <p:cNvSpPr/>
          <p:nvPr/>
        </p:nvSpPr>
        <p:spPr>
          <a:xfrm>
            <a:off x="7049856" y="456855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2E7064-599B-E973-744B-AA9FE5A3322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DA654F7-A870-4907-2BEF-AE100AD6D51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59809643-08D9-E305-E0FA-573E492F33C1}"/>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84B3D4-EA4A-6B11-9F78-D35899D51D0C}"/>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3918F63-D6C0-689B-1E46-81F809AAA8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139E3F1-D871-05E9-8775-611289723BEE}"/>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97A78268-66E0-2072-2537-C2ABCCC833D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9ED7AB1-4EDE-4D5D-4D99-C02174A472E9}"/>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05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6D846-F5C6-42FE-B0AA-15B3E56A7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5E22C-A5B8-0453-E2DA-4C36F4E690DB}"/>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9E029561-B338-28B5-D613-02E22EF4491A}"/>
              </a:ext>
            </a:extLst>
          </p:cNvPr>
          <p:cNvSpPr>
            <a:spLocks noGrp="1"/>
          </p:cNvSpPr>
          <p:nvPr>
            <p:ph idx="1"/>
          </p:nvPr>
        </p:nvSpPr>
        <p:spPr>
          <a:xfrm>
            <a:off x="524503" y="1760643"/>
            <a:ext cx="10792163" cy="4788689"/>
          </a:xfrm>
        </p:spPr>
        <p:txBody>
          <a:bodyPr>
            <a:noAutofit/>
          </a:bodyPr>
          <a:lstStyle/>
          <a:p>
            <a:r>
              <a:rPr lang="en-GB" sz="2400" dirty="0">
                <a:solidFill>
                  <a:srgbClr val="00B050"/>
                </a:solidFill>
              </a:rPr>
              <a:t>Solution:</a:t>
            </a: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function separated into 4 pieces. </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r>
              <a:rPr lang="en-GB" sz="1400" b="0" i="0" u="none" strike="noStrike" baseline="0" dirty="0">
                <a:solidFill>
                  <a:srgbClr val="000000"/>
                </a:solidFill>
                <a:latin typeface="Consolas Courier"/>
              </a:rPr>
              <a:t>– accumulates all keys and parameters used in all comparison operations through Horace.</a:t>
            </a:r>
          </a:p>
          <a:p>
            <a:pPr marL="457200" lvl="1" indent="0">
              <a:buNone/>
            </a:pPr>
            <a:r>
              <a:rPr lang="en-GB" sz="1400" dirty="0">
                <a:solidFill>
                  <a:srgbClr val="000000"/>
                </a:solidFill>
                <a:latin typeface="Consolas Courier"/>
              </a:rPr>
              <a:t>			Returns structure with processed fields. If meets such structure as input, passes it through. May be modified 			by keys.</a:t>
            </a:r>
            <a:endParaRPr lang="en-GB" sz="1400" b="0" i="0" u="none" strike="noStrike" baseline="0" dirty="0">
              <a:solidFill>
                <a:srgbClr val="000000"/>
              </a:solidFill>
              <a:latin typeface="Consolas Courier"/>
            </a:endParaRP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800" b="0" i="0" u="none" strike="noStrike" baseline="0" dirty="0">
                <a:solidFill>
                  <a:srgbClr val="000000"/>
                </a:solidFill>
                <a:latin typeface="Consolas Courier"/>
              </a:rPr>
              <a:t>	</a:t>
            </a:r>
            <a:r>
              <a:rPr lang="en-GB" sz="1400" b="0" i="0" u="none" strike="noStrike" baseline="0" dirty="0">
                <a:solidFill>
                  <a:srgbClr val="000000"/>
                </a:solidFill>
                <a:latin typeface="Consolas Courier"/>
              </a:rPr>
              <a:t>– compares types. Allows to compare double and single.</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eq_to_tol_size_equal</a:t>
            </a:r>
            <a:r>
              <a:rPr lang="en-GB" sz="1800" b="0" i="0" u="none" strike="noStrike" baseline="0" dirty="0">
                <a:solidFill>
                  <a:srgbClr val="000000"/>
                </a:solidFill>
                <a:latin typeface="Consolas Courier"/>
              </a:rPr>
              <a:t>	– </a:t>
            </a:r>
            <a:r>
              <a:rPr lang="en-GB" sz="1400" b="0" i="0" u="none" strike="noStrike" baseline="0" dirty="0">
                <a:solidFill>
                  <a:srgbClr val="000000"/>
                </a:solidFill>
                <a:latin typeface="Consolas Courier"/>
              </a:rPr>
              <a:t>compare object sizes to be equal</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1800" dirty="0">
                <a:solidFill>
                  <a:schemeClr val="accent6">
                    <a:lumMod val="75000"/>
                  </a:schemeClr>
                </a:solidFill>
                <a:latin typeface="Courier New" panose="02070309020205020404" pitchFamily="49" charset="0"/>
                <a:cs typeface="Courier New" panose="02070309020205020404" pitchFamily="49" charset="0"/>
              </a:rPr>
              <a:t> </a:t>
            </a:r>
            <a:r>
              <a:rPr lang="en-GB" sz="1800" dirty="0">
                <a:solidFill>
                  <a:srgbClr val="000000"/>
                </a:solidFill>
                <a:latin typeface="Consolas Courier"/>
              </a:rPr>
              <a:t>itself.	</a:t>
            </a:r>
            <a:r>
              <a:rPr lang="en-GB" sz="1800" b="0" i="0" u="none" strike="noStrike" baseline="0" dirty="0">
                <a:solidFill>
                  <a:srgbClr val="000000"/>
                </a:solidFill>
                <a:latin typeface="Consolas Courier"/>
              </a:rPr>
              <a:t>–</a:t>
            </a:r>
            <a:r>
              <a:rPr lang="en-GB" sz="1800" dirty="0">
                <a:solidFill>
                  <a:srgbClr val="000000"/>
                </a:solidFill>
                <a:latin typeface="Consolas Courier"/>
              </a:rPr>
              <a:t>  </a:t>
            </a:r>
            <a:r>
              <a:rPr lang="en-GB" sz="1400" dirty="0">
                <a:solidFill>
                  <a:srgbClr val="000000"/>
                </a:solidFill>
                <a:latin typeface="Consolas Courier"/>
              </a:rPr>
              <a:t>invokes all 3 above together</a:t>
            </a:r>
            <a:r>
              <a:rPr lang="en-GB" sz="1800" dirty="0">
                <a:solidFill>
                  <a:srgbClr val="000000"/>
                </a:solidFill>
                <a:latin typeface="Consolas Courier"/>
              </a:rPr>
              <a:t>.</a:t>
            </a:r>
            <a:endParaRPr lang="en-GB" sz="1400" b="0" i="0" u="none" strike="noStrike" baseline="0" dirty="0">
              <a:solidFill>
                <a:srgbClr val="000000"/>
              </a:solidFill>
              <a:latin typeface="Consolas Courier"/>
            </a:endParaRPr>
          </a:p>
          <a:p>
            <a:r>
              <a:rPr lang="en-GB" dirty="0">
                <a:solidFill>
                  <a:schemeClr val="accent6">
                    <a:lumMod val="75000"/>
                  </a:schemeClr>
                </a:solidFill>
                <a:latin typeface="Courier New" panose="02070309020205020404" pitchFamily="49" charset="0"/>
                <a:cs typeface="Courier New" panose="02070309020205020404" pitchFamily="49" charset="0"/>
              </a:rPr>
              <a:t>serializable</a:t>
            </a:r>
            <a:r>
              <a:rPr lang="en-GB" dirty="0"/>
              <a:t> overloads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and:</a:t>
            </a:r>
          </a:p>
          <a:p>
            <a:pPr lvl="1"/>
            <a:r>
              <a:rPr lang="en-GB" sz="1400" dirty="0">
                <a:latin typeface="Consolas Courier"/>
              </a:rPr>
              <a:t>Uses function’s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endPar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endParaRPr>
          </a:p>
          <a:p>
            <a:pPr lvl="1"/>
            <a:r>
              <a:rPr lang="en-GB" sz="1400" dirty="0">
                <a:latin typeface="Consolas Courier"/>
              </a:rPr>
              <a:t>Deploys generic processing for arrays of serializable</a:t>
            </a:r>
          </a:p>
          <a:p>
            <a:pPr lvl="1"/>
            <a:r>
              <a:rPr lang="en-GB" sz="1400" dirty="0">
                <a:latin typeface="Consolas Courier"/>
              </a:rPr>
              <a:t>Invokes protected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rPr>
              <a:t>which does </a:t>
            </a:r>
            <a:r>
              <a:rPr lang="en-GB" sz="1400" dirty="0" err="1">
                <a:solidFill>
                  <a:schemeClr val="accent6">
                    <a:lumMod val="75000"/>
                  </a:schemeClr>
                </a:solidFill>
                <a:latin typeface="Courier New" panose="02070309020205020404" pitchFamily="49" charset="0"/>
                <a:cs typeface="Courier New" panose="02070309020205020404" pitchFamily="49" charset="0"/>
              </a:rPr>
              <a:t>serializableFields</a:t>
            </a:r>
            <a:r>
              <a:rPr lang="en-GB" sz="1400" dirty="0">
                <a:latin typeface="Consolas Courier"/>
              </a:rPr>
              <a:t> comparison (as before)</a:t>
            </a:r>
          </a:p>
          <a:p>
            <a:pPr lvl="1"/>
            <a:r>
              <a:rPr lang="en-GB" sz="1400" dirty="0">
                <a:latin typeface="Consolas Courier"/>
              </a:rPr>
              <a:t>When necessary, children of serializable overload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a:latin typeface="Consolas Courier"/>
                <a:cs typeface="Courier New" panose="02070309020205020404" pitchFamily="49" charset="0"/>
              </a:rPr>
              <a:t>to do their own class specific comparison.</a:t>
            </a:r>
          </a:p>
          <a:p>
            <a:pPr lvl="2"/>
            <a:r>
              <a:rPr lang="en-GB" sz="1400" dirty="0">
                <a:latin typeface="Consolas Courier"/>
                <a:cs typeface="Courier New" panose="02070309020205020404" pitchFamily="49" charset="0"/>
              </a:rPr>
              <a:t>E.g. Comparison of two different class projections </a:t>
            </a:r>
            <a:r>
              <a:rPr lang="en-GB" sz="1400" dirty="0" err="1">
                <a:solidFill>
                  <a:schemeClr val="accent6">
                    <a:lumMod val="75000"/>
                  </a:schemeClr>
                </a:solidFill>
                <a:latin typeface="Courier New" panose="02070309020205020404" pitchFamily="49" charset="0"/>
                <a:cs typeface="Courier New" panose="02070309020205020404" pitchFamily="49" charset="0"/>
              </a:rPr>
              <a:t>line_proj</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cs typeface="Courier New" panose="02070309020205020404" pitchFamily="49" charset="0"/>
              </a:rPr>
              <a:t>and </a:t>
            </a:r>
            <a:r>
              <a:rPr lang="en-GB" sz="1400" dirty="0" err="1">
                <a:solidFill>
                  <a:schemeClr val="accent6">
                    <a:lumMod val="75000"/>
                  </a:schemeClr>
                </a:solidFill>
                <a:latin typeface="Courier New" panose="02070309020205020404" pitchFamily="49" charset="0"/>
                <a:cs typeface="Courier New" panose="02070309020205020404" pitchFamily="49" charset="0"/>
              </a:rPr>
              <a:t>ubmat_proj</a:t>
            </a:r>
            <a:endParaRPr lang="en-GB" sz="1400"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304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E4C76-396A-CACE-D604-994DA5C39DB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9B9EA07-1BE0-BF96-50BA-C15B35F38462}"/>
              </a:ext>
            </a:extLst>
          </p:cNvPr>
          <p:cNvSpPr/>
          <p:nvPr/>
        </p:nvSpPr>
        <p:spPr>
          <a:xfrm>
            <a:off x="5542099" y="2618505"/>
            <a:ext cx="1176819" cy="10978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3380A49-5D1A-BBB1-2D73-9BB33DC7940A}"/>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0739E0F3-1FCE-6D7D-61EF-0BD46F453A78}"/>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A88B7866-98A3-BE3D-7A5B-663BDF93740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EE5FD99A-DD99-9046-E520-D31B82B22E18}"/>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FD69DCD1-5367-A444-BF0B-D9FC3005D60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30D21D52-64F9-7F2C-1C9B-C6483F21A803}"/>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7525669-962B-DDFD-51CD-E0E80BD00AA2}"/>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71CCE26-76C5-3B4C-E403-EB8B09122F57}"/>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3123225-AE0E-31AF-CE40-6D2A6A6E040A}"/>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15AB275-2095-8FD8-17F7-C8DB3C1A7AD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BD9785D-6726-AB4C-3496-9FFA71A5071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7C513DE-7BCF-4E63-0B3A-DDF545E4763F}"/>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E448BF-1575-3670-AF8A-1D33063F8E94}"/>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01841908-E205-48E0-C131-7A113D52A29E}"/>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F831076-84AB-0353-33CF-AA7D92CABD63}"/>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821EABE5-3D29-4CB5-9B15-13D7A99BCF26}"/>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1CB17E1-D362-F424-33D3-8277366B712C}"/>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07A39E26-0294-7130-B539-4E5A240A7F50}"/>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265752C9-DD0B-F33A-1391-57A44726D8EB}"/>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81105718-5AC5-7FE9-6724-2F001536192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397460C-C408-924D-B0FB-51A2D59AA087}"/>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DC4FC95-BC2C-9016-7B92-7A515E17023A}"/>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B67333A5-F95C-1CCE-890F-E6DCDB5E048E}"/>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FD0C5989-BC65-E6A5-F255-1B29B08144A1}"/>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50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87D69-D672-7F45-8BEF-B2E402476E38}"/>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6F9CB3D-5E8D-EE8D-81B9-2B772F883541}"/>
              </a:ext>
            </a:extLst>
          </p:cNvPr>
          <p:cNvSpPr/>
          <p:nvPr/>
        </p:nvSpPr>
        <p:spPr>
          <a:xfrm>
            <a:off x="4591976" y="4181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60EB99-D481-7AE8-20C5-E654A7FDBE1D}"/>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1F9B7C0-63FE-756D-9B5F-D0947033D801}"/>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629D8A6C-E18A-945C-6D6E-DD37A0B62AB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DA74171-5C42-770F-AFDD-6DF96F50CA38}"/>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03F6952-A409-C91E-0DDC-C4D586CCD72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6E87FED6-B2D7-D9BA-214B-89A937D60B1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1AEA167-5E44-F7AE-22DB-4BEF3F7B4501}"/>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AE1EF32-D5EE-4DCE-7150-12098B5F517A}"/>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C7087F94-CDCF-EB79-CEB6-769AEE4B66E9}"/>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5E02AF0A-3553-9549-8318-4DDEAD78FA32}"/>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44ACE2C-3258-AA63-DCE1-231809742FFA}"/>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9B69CFBF-7E8B-AE05-2435-9BD801D2AA89}"/>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98F23E3-6456-3637-FF42-F9C647C105E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2C1DD323-9CC9-5E74-F42A-9564C0BD9231}"/>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E9C5C13-9469-F011-C498-CEBE4BE06C6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B20A9DAC-D1BC-807E-E1A7-4636366AC3F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99A2508-803E-1E42-0BC0-C51F7900B42C}"/>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616FF11-1256-CE0F-E0A5-B05F0EEC9EE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992D6EB8-923F-005A-8ADD-4F1387720F58}"/>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65B743A8-EEC2-BF20-7062-9BE2D229E47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439533B-761D-731A-53BF-521FB5DB76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0DDD6BF8-B9EA-2D6C-8330-D2BF0866F49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5643C05-938F-D435-256D-BFAE2C05D57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161C3B1D-3EF0-7C24-3498-40E77A242FCD}"/>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92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DA0AD-DEF5-BFC2-C91B-E8A6C8CE25FE}"/>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89195BC-F1BA-1FB5-7596-4F9799AE7272}"/>
              </a:ext>
            </a:extLst>
          </p:cNvPr>
          <p:cNvSpPr/>
          <p:nvPr/>
        </p:nvSpPr>
        <p:spPr>
          <a:xfrm>
            <a:off x="6760819" y="4199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EEC3485-FC05-F0DD-AB67-01DB84A28BC0}"/>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8F9F7879-FBA8-17F0-B442-17AF5D844BB0}"/>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20D8B09C-281E-670E-FC6C-83083C6C1457}"/>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BE97C8A6-FA2B-3ED8-BEFD-B9E766C21531}"/>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A842FBB-E022-B82C-5EC6-253C6796F6A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AF93A96-30D5-940E-9A34-49D018DAB551}"/>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2E3332-657B-7320-D242-3A40C1DC778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DD0BDE6-9F6D-E7DB-9A0A-25467DC948F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08771570-9D10-3CFC-A0C1-E98C731540AC}"/>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9920E6E5-2E1A-C9AD-39A6-D8CE2297CE74}"/>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E813A358-5641-0A53-1D85-CDF5356842B7}"/>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6CA54B0-1CA7-0BCD-A55E-A249698E9815}"/>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A63A8027-FA9F-8D31-2C3C-BF40AFFD02D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ADB0CC0-EECA-2E5C-C6D3-58D9B17FE498}"/>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A87E9A0-81D7-DA29-9C42-61DDB0554A99}"/>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CE566F5-92DD-AE60-5E7E-65FC8B3A625B}"/>
              </a:ext>
            </a:extLst>
          </p:cNvPr>
          <p:cNvSpPr/>
          <p:nvPr/>
        </p:nvSpPr>
        <p:spPr>
          <a:xfrm>
            <a:off x="7049856" y="4568558"/>
            <a:ext cx="2036883" cy="15143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691C80-9F11-00CA-E8BB-ED64C9AE9E68}"/>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974126BA-86CD-907C-1603-D83BFBA5047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8C7B81F0-23BA-22B6-BBB9-0952F4715B82}"/>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9071526B-EF3E-0C6F-6C56-CC1545D58DA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AED76F69-7BAB-D436-4DEE-4EF3126B6609}"/>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E1CA3114-483E-D539-365E-986430C3AA6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5CA493-5C29-1F89-F6A0-6AE7BC04B499}"/>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9608D97-8D62-408D-692A-70D04FA51C4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18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2AA40-2FF2-AFA6-0078-E76347673E8F}"/>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F55B0-EFC0-5375-0D5B-FB8DF55E1323}"/>
              </a:ext>
            </a:extLst>
          </p:cNvPr>
          <p:cNvSpPr/>
          <p:nvPr/>
        </p:nvSpPr>
        <p:spPr>
          <a:xfrm>
            <a:off x="6782226" y="198449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AD8BBE-4692-9567-2EF9-C644838FFFD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AD3D0D2-FA00-13F4-E345-71B5102721A6}"/>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FA730A0-8039-EB01-7B47-4F1759616015}"/>
              </a:ext>
            </a:extLst>
          </p:cNvPr>
          <p:cNvSpPr/>
          <p:nvPr/>
        </p:nvSpPr>
        <p:spPr>
          <a:xfrm>
            <a:off x="3397247" y="235264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D84896A3-C058-7C8F-C93D-185E1EB2BAA4}"/>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E7BC0581-BC72-0800-6484-AF42F74D2172}"/>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DF8E56B-7EBF-7FEA-F56C-619D148D665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E934C37-7712-861C-FB08-03B528F50F0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765DE38-A49E-78B1-1019-5479FA345639}"/>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F96E6CF5-41DC-1B6D-8E38-A60E473D6898}"/>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7D1074C-D99B-462C-2C01-5A9A69EA414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133DF204-7438-828B-BB3A-63E3A5C52B0F}"/>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CBB58D2D-1210-B119-A271-A4D6784CAEC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F78F2C8-8355-5F0E-6397-2CF54C3F7E5E}"/>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43B41BC-26C2-4DF6-465C-FBF2EF79F1C6}"/>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AF07ECAD-C7A7-00D1-4781-69128576663E}"/>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B9D4B4F-0D8F-C11B-D401-61CDEF35A7E1}"/>
              </a:ext>
            </a:extLst>
          </p:cNvPr>
          <p:cNvSpPr/>
          <p:nvPr/>
        </p:nvSpPr>
        <p:spPr>
          <a:xfrm>
            <a:off x="7049856" y="456855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4E3AE4BC-6770-06C6-4D0F-82D7C3EB0FEE}"/>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A9C2E18-FDF8-741C-49A8-17DA149AE6B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E05ECCD-C165-9D7B-35B7-50A36FB3779E}"/>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E913A3B7-1DE8-FF32-6390-90FF5475931B}"/>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75185273-7EE5-C629-6BD8-90EAB0C1A4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4A5A6E5-2B71-B865-8302-26AEF4C8BBA8}"/>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BC24E1B-F011-1C38-D13E-79E902F082EB}"/>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76EC4D2-5EEA-5672-6DF5-F1F7AFEEF445}"/>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Arrow: Right 9">
            <a:extLst>
              <a:ext uri="{FF2B5EF4-FFF2-40B4-BE49-F238E27FC236}">
                <a16:creationId xmlns:a16="http://schemas.microsoft.com/office/drawing/2014/main" id="{D26FC8FA-C8BA-D084-128C-C86689066117}"/>
              </a:ext>
            </a:extLst>
          </p:cNvPr>
          <p:cNvSpPr/>
          <p:nvPr/>
        </p:nvSpPr>
        <p:spPr>
          <a:xfrm rot="1871184">
            <a:off x="6152080" y="2166971"/>
            <a:ext cx="645848" cy="39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loud 2">
            <a:extLst>
              <a:ext uri="{FF2B5EF4-FFF2-40B4-BE49-F238E27FC236}">
                <a16:creationId xmlns:a16="http://schemas.microsoft.com/office/drawing/2014/main" id="{9B0797F9-E1ED-9D3D-28FB-F78A46F89148}"/>
              </a:ext>
            </a:extLst>
          </p:cNvPr>
          <p:cNvSpPr/>
          <p:nvPr/>
        </p:nvSpPr>
        <p:spPr>
          <a:xfrm>
            <a:off x="3890258" y="640905"/>
            <a:ext cx="2914464" cy="191700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I am here</a:t>
            </a:r>
          </a:p>
        </p:txBody>
      </p:sp>
    </p:spTree>
    <p:extLst>
      <p:ext uri="{BB962C8B-B14F-4D97-AF65-F5344CB8AC3E}">
        <p14:creationId xmlns:p14="http://schemas.microsoft.com/office/powerpoint/2010/main" val="292381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44F56-3A65-F1DE-0C70-F7C12790B3F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30708BC-3A1E-9BB2-60F6-C64C22C0E960}"/>
              </a:ext>
            </a:extLst>
          </p:cNvPr>
          <p:cNvSpPr/>
          <p:nvPr/>
        </p:nvSpPr>
        <p:spPr>
          <a:xfrm>
            <a:off x="1464818" y="195104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21EABC1-9532-68AB-241C-4BADF54A921D}"/>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30" name="Rectangle: Rounded Corners 29">
            <a:extLst>
              <a:ext uri="{FF2B5EF4-FFF2-40B4-BE49-F238E27FC236}">
                <a16:creationId xmlns:a16="http://schemas.microsoft.com/office/drawing/2014/main" id="{D72BF0B8-0EB6-6B1E-0AED-2465BFAE0849}"/>
              </a:ext>
            </a:extLst>
          </p:cNvPr>
          <p:cNvSpPr/>
          <p:nvPr/>
        </p:nvSpPr>
        <p:spPr>
          <a:xfrm>
            <a:off x="1741581" y="2286342"/>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sp>
        <p:nvSpPr>
          <p:cNvPr id="38" name="Oval 37">
            <a:extLst>
              <a:ext uri="{FF2B5EF4-FFF2-40B4-BE49-F238E27FC236}">
                <a16:creationId xmlns:a16="http://schemas.microsoft.com/office/drawing/2014/main" id="{901D9E40-B473-5FDF-B9ED-4E71DD3CF405}"/>
              </a:ext>
            </a:extLst>
          </p:cNvPr>
          <p:cNvSpPr/>
          <p:nvPr/>
        </p:nvSpPr>
        <p:spPr>
          <a:xfrm>
            <a:off x="9981639" y="2265315"/>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40" name="Rectangle: Rounded Corners 39">
            <a:extLst>
              <a:ext uri="{FF2B5EF4-FFF2-40B4-BE49-F238E27FC236}">
                <a16:creationId xmlns:a16="http://schemas.microsoft.com/office/drawing/2014/main" id="{D455B1C6-FBA3-88EF-9401-6581442CFCA3}"/>
              </a:ext>
            </a:extLst>
          </p:cNvPr>
          <p:cNvSpPr/>
          <p:nvPr/>
        </p:nvSpPr>
        <p:spPr>
          <a:xfrm>
            <a:off x="2236298" y="4601297"/>
            <a:ext cx="2036883" cy="1514397"/>
          </a:xfrm>
          <a:prstGeom prst="roundRect">
            <a:avLst/>
          </a:prstGeom>
          <a:noFill/>
          <a:ln>
            <a:solidFill>
              <a:srgbClr val="00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sp>
        <p:nvSpPr>
          <p:cNvPr id="82" name="Rectangle: Rounded Corners 81">
            <a:extLst>
              <a:ext uri="{FF2B5EF4-FFF2-40B4-BE49-F238E27FC236}">
                <a16:creationId xmlns:a16="http://schemas.microsoft.com/office/drawing/2014/main" id="{A0BFD122-E9BD-FD5D-583F-A836427C8E30}"/>
              </a:ext>
            </a:extLst>
          </p:cNvPr>
          <p:cNvSpPr/>
          <p:nvPr/>
        </p:nvSpPr>
        <p:spPr>
          <a:xfrm>
            <a:off x="6734659" y="1438484"/>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E1D30851-A7A4-FC9B-1285-38DD671AB136}"/>
              </a:ext>
            </a:extLst>
          </p:cNvPr>
          <p:cNvCxnSpPr>
            <a:cxnSpLocks/>
            <a:stCxn id="82" idx="3"/>
            <a:endCxn id="38" idx="2"/>
          </p:cNvCxnSpPr>
          <p:nvPr/>
        </p:nvCxnSpPr>
        <p:spPr>
          <a:xfrm>
            <a:off x="8771542" y="2195683"/>
            <a:ext cx="1210097" cy="952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F384DF6-204C-C181-2DC8-91E9E8E64AD9}"/>
              </a:ext>
            </a:extLst>
          </p:cNvPr>
          <p:cNvCxnSpPr>
            <a:cxnSpLocks/>
            <a:stCxn id="40" idx="0"/>
            <a:endCxn id="30" idx="2"/>
          </p:cNvCxnSpPr>
          <p:nvPr/>
        </p:nvCxnSpPr>
        <p:spPr>
          <a:xfrm flipH="1" flipV="1">
            <a:off x="2760023" y="3800739"/>
            <a:ext cx="494717" cy="8005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0343E67E-A865-7767-3A5D-CCCE195F105C}"/>
              </a:ext>
            </a:extLst>
          </p:cNvPr>
          <p:cNvSpPr/>
          <p:nvPr/>
        </p:nvSpPr>
        <p:spPr>
          <a:xfrm>
            <a:off x="6790932" y="34441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Hold unique in memory</a:t>
            </a:r>
          </a:p>
        </p:txBody>
      </p:sp>
      <p:cxnSp>
        <p:nvCxnSpPr>
          <p:cNvPr id="94" name="Straight Arrow Connector 93">
            <a:extLst>
              <a:ext uri="{FF2B5EF4-FFF2-40B4-BE49-F238E27FC236}">
                <a16:creationId xmlns:a16="http://schemas.microsoft.com/office/drawing/2014/main" id="{DC8DB261-C54F-D2D4-A4C4-0F3F4DABE746}"/>
              </a:ext>
            </a:extLst>
          </p:cNvPr>
          <p:cNvCxnSpPr>
            <a:cxnSpLocks/>
            <a:stCxn id="30" idx="3"/>
            <a:endCxn id="27" idx="1"/>
          </p:cNvCxnSpPr>
          <p:nvPr/>
        </p:nvCxnSpPr>
        <p:spPr>
          <a:xfrm flipV="1">
            <a:off x="3778464" y="3016763"/>
            <a:ext cx="989434" cy="26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Diamond 26">
            <a:extLst>
              <a:ext uri="{FF2B5EF4-FFF2-40B4-BE49-F238E27FC236}">
                <a16:creationId xmlns:a16="http://schemas.microsoft.com/office/drawing/2014/main" id="{8C0C53C7-3EA4-5EB5-901D-6A305B48E208}"/>
              </a:ext>
            </a:extLst>
          </p:cNvPr>
          <p:cNvSpPr/>
          <p:nvPr/>
        </p:nvSpPr>
        <p:spPr>
          <a:xfrm>
            <a:off x="4767898" y="2046371"/>
            <a:ext cx="1149755" cy="1940783"/>
          </a:xfrm>
          <a:prstGeom prst="diamond">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GB" dirty="0">
                <a:solidFill>
                  <a:schemeClr val="tx1"/>
                </a:solidFill>
              </a:rPr>
              <a:t>Choice</a:t>
            </a:r>
          </a:p>
        </p:txBody>
      </p:sp>
      <p:sp>
        <p:nvSpPr>
          <p:cNvPr id="52" name="Rectangle: Rounded Corners 51">
            <a:extLst>
              <a:ext uri="{FF2B5EF4-FFF2-40B4-BE49-F238E27FC236}">
                <a16:creationId xmlns:a16="http://schemas.microsoft.com/office/drawing/2014/main" id="{F002928C-EAE9-0750-521D-D57AD3419FD9}"/>
              </a:ext>
            </a:extLst>
          </p:cNvPr>
          <p:cNvSpPr/>
          <p:nvPr/>
        </p:nvSpPr>
        <p:spPr>
          <a:xfrm>
            <a:off x="6790931" y="4865303"/>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Do nothing</a:t>
            </a:r>
          </a:p>
        </p:txBody>
      </p:sp>
      <p:cxnSp>
        <p:nvCxnSpPr>
          <p:cNvPr id="53" name="Straight Arrow Connector 96">
            <a:extLst>
              <a:ext uri="{FF2B5EF4-FFF2-40B4-BE49-F238E27FC236}">
                <a16:creationId xmlns:a16="http://schemas.microsoft.com/office/drawing/2014/main" id="{BA867C13-E64D-30F4-D87C-112469C23510}"/>
              </a:ext>
            </a:extLst>
          </p:cNvPr>
          <p:cNvCxnSpPr>
            <a:cxnSpLocks/>
            <a:stCxn id="27" idx="0"/>
            <a:endCxn id="82" idx="1"/>
          </p:cNvCxnSpPr>
          <p:nvPr/>
        </p:nvCxnSpPr>
        <p:spPr>
          <a:xfrm rot="16200000" flipH="1">
            <a:off x="5964061" y="1425086"/>
            <a:ext cx="149312" cy="1391883"/>
          </a:xfrm>
          <a:prstGeom prst="bentConnector4">
            <a:avLst>
              <a:gd name="adj1" fmla="val -153102"/>
              <a:gd name="adj2" fmla="val 7065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96">
            <a:extLst>
              <a:ext uri="{FF2B5EF4-FFF2-40B4-BE49-F238E27FC236}">
                <a16:creationId xmlns:a16="http://schemas.microsoft.com/office/drawing/2014/main" id="{4EC79620-29A5-10BC-3653-39DEB1B19208}"/>
              </a:ext>
            </a:extLst>
          </p:cNvPr>
          <p:cNvCxnSpPr>
            <a:cxnSpLocks/>
            <a:stCxn id="27" idx="3"/>
            <a:endCxn id="93" idx="1"/>
          </p:cNvCxnSpPr>
          <p:nvPr/>
        </p:nvCxnSpPr>
        <p:spPr>
          <a:xfrm>
            <a:off x="5917653" y="3016763"/>
            <a:ext cx="873279" cy="88784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96">
            <a:extLst>
              <a:ext uri="{FF2B5EF4-FFF2-40B4-BE49-F238E27FC236}">
                <a16:creationId xmlns:a16="http://schemas.microsoft.com/office/drawing/2014/main" id="{4ACF41F3-02DB-4FBE-831B-0153D0C64BDD}"/>
              </a:ext>
            </a:extLst>
          </p:cNvPr>
          <p:cNvCxnSpPr>
            <a:cxnSpLocks/>
            <a:stCxn id="27" idx="2"/>
            <a:endCxn id="52" idx="1"/>
          </p:cNvCxnSpPr>
          <p:nvPr/>
        </p:nvCxnSpPr>
        <p:spPr>
          <a:xfrm rot="16200000" flipH="1">
            <a:off x="5397552" y="3932377"/>
            <a:ext cx="1338602" cy="144815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3195829-565C-DEB2-9EF5-C1A082D6A205}"/>
              </a:ext>
            </a:extLst>
          </p:cNvPr>
          <p:cNvCxnSpPr>
            <a:cxnSpLocks/>
            <a:stCxn id="93" idx="3"/>
            <a:endCxn id="38" idx="2"/>
          </p:cNvCxnSpPr>
          <p:nvPr/>
        </p:nvCxnSpPr>
        <p:spPr>
          <a:xfrm flipV="1">
            <a:off x="8827815" y="3147920"/>
            <a:ext cx="1153824" cy="756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88BDB0F2-A932-3E22-D761-8C3233037677}"/>
              </a:ext>
            </a:extLst>
          </p:cNvPr>
          <p:cNvCxnSpPr>
            <a:cxnSpLocks/>
            <a:stCxn id="52" idx="3"/>
            <a:endCxn id="38" idx="2"/>
          </p:cNvCxnSpPr>
          <p:nvPr/>
        </p:nvCxnSpPr>
        <p:spPr>
          <a:xfrm flipV="1">
            <a:off x="8827814" y="3147920"/>
            <a:ext cx="1153825" cy="2177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Rounded Corners 2">
            <a:extLst>
              <a:ext uri="{FF2B5EF4-FFF2-40B4-BE49-F238E27FC236}">
                <a16:creationId xmlns:a16="http://schemas.microsoft.com/office/drawing/2014/main" id="{F23E6467-0FE0-7A72-3FA7-086961FD04A7}"/>
              </a:ext>
            </a:extLst>
          </p:cNvPr>
          <p:cNvSpPr/>
          <p:nvPr/>
        </p:nvSpPr>
        <p:spPr>
          <a:xfrm>
            <a:off x="64031" y="4612028"/>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5" name="Straight Arrow Connector 4">
            <a:extLst>
              <a:ext uri="{FF2B5EF4-FFF2-40B4-BE49-F238E27FC236}">
                <a16:creationId xmlns:a16="http://schemas.microsoft.com/office/drawing/2014/main" id="{8D2894BA-604A-8668-112E-6DE1D609AC34}"/>
              </a:ext>
            </a:extLst>
          </p:cNvPr>
          <p:cNvCxnSpPr>
            <a:cxnSpLocks/>
            <a:stCxn id="3" idx="0"/>
            <a:endCxn id="30" idx="2"/>
          </p:cNvCxnSpPr>
          <p:nvPr/>
        </p:nvCxnSpPr>
        <p:spPr>
          <a:xfrm flipV="1">
            <a:off x="1082473" y="3800739"/>
            <a:ext cx="1677550" cy="811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706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EA6-FD9E-8262-4338-321C3A873F0B}"/>
              </a:ext>
            </a:extLst>
          </p:cNvPr>
          <p:cNvSpPr>
            <a:spLocks noGrp="1"/>
          </p:cNvSpPr>
          <p:nvPr>
            <p:ph type="title"/>
          </p:nvPr>
        </p:nvSpPr>
        <p:spPr>
          <a:xfrm>
            <a:off x="838200" y="365126"/>
            <a:ext cx="10515600" cy="827772"/>
          </a:xfrm>
        </p:spPr>
        <p:txBody>
          <a:bodyPr/>
          <a:lstStyle/>
          <a:p>
            <a:r>
              <a:rPr lang="en-GB" dirty="0"/>
              <a:t>Serializable Axioms:</a:t>
            </a:r>
          </a:p>
        </p:txBody>
      </p:sp>
      <p:sp>
        <p:nvSpPr>
          <p:cNvPr id="4" name="Content Placeholder 2">
            <a:extLst>
              <a:ext uri="{FF2B5EF4-FFF2-40B4-BE49-F238E27FC236}">
                <a16:creationId xmlns:a16="http://schemas.microsoft.com/office/drawing/2014/main" id="{CCB5CE54-61CB-462A-A757-661E24E8D121}"/>
              </a:ext>
            </a:extLst>
          </p:cNvPr>
          <p:cNvSpPr>
            <a:spLocks noGrp="1"/>
          </p:cNvSpPr>
          <p:nvPr>
            <p:ph idx="1"/>
          </p:nvPr>
        </p:nvSpPr>
        <p:spPr>
          <a:xfrm>
            <a:off x="782501" y="1076857"/>
            <a:ext cx="10515600" cy="2589884"/>
          </a:xfrm>
        </p:spPr>
        <p:txBody>
          <a:bodyPr>
            <a:normAutofit fontScale="85000" lnSpcReduction="10000"/>
          </a:bodyPr>
          <a:lstStyle/>
          <a:p>
            <a:r>
              <a:rPr lang="en-GB" dirty="0">
                <a:solidFill>
                  <a:srgbClr val="0066FF"/>
                </a:solidFill>
              </a:rPr>
              <a:t>Public interface </a:t>
            </a:r>
            <a:r>
              <a:rPr lang="en-GB" dirty="0"/>
              <a:t>(number of properties with setters/getters) and empty constructor exist.</a:t>
            </a:r>
          </a:p>
          <a:p>
            <a:r>
              <a:rPr lang="en-GB" dirty="0"/>
              <a:t>Custom </a:t>
            </a:r>
            <a:r>
              <a:rPr lang="en-GB" b="1" dirty="0" err="1">
                <a:solidFill>
                  <a:schemeClr val="accent6">
                    <a:lumMod val="50000"/>
                  </a:schemeClr>
                </a:solidFill>
                <a:latin typeface="Courier New" panose="02070309020205020404" pitchFamily="49" charset="0"/>
                <a:cs typeface="Courier New" panose="02070309020205020404" pitchFamily="49" charset="0"/>
              </a:rPr>
              <a:t>to_string</a:t>
            </a:r>
            <a:r>
              <a:rPr lang="en-GB" b="1" dirty="0"/>
              <a:t>, </a:t>
            </a:r>
            <a:r>
              <a:rPr lang="en-GB" b="1" dirty="0" err="1">
                <a:solidFill>
                  <a:schemeClr val="accent6">
                    <a:lumMod val="50000"/>
                  </a:schemeClr>
                </a:solidFill>
                <a:latin typeface="Courier New" panose="02070309020205020404" pitchFamily="49" charset="0"/>
                <a:cs typeface="Courier New" panose="02070309020205020404" pitchFamily="49" charset="0"/>
              </a:rPr>
              <a:t>from_string</a:t>
            </a:r>
            <a:r>
              <a:rPr lang="en-GB" b="1" dirty="0"/>
              <a:t> </a:t>
            </a:r>
            <a:r>
              <a:rPr lang="en-GB" dirty="0"/>
              <a:t>methods which allow to save/ recover object contents and </a:t>
            </a:r>
            <a:r>
              <a:rPr lang="en-GB" sz="2200" dirty="0">
                <a:solidFill>
                  <a:srgbClr val="0066FF"/>
                </a:solidFill>
              </a:rPr>
              <a:t>works through public interface above</a:t>
            </a:r>
            <a:r>
              <a:rPr lang="en-GB" dirty="0"/>
              <a:t>.</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b="1" dirty="0" err="1">
                <a:solidFill>
                  <a:schemeClr val="accent3"/>
                </a:solidFill>
                <a:latin typeface="Courier New" panose="02070309020205020404" pitchFamily="49" charset="0"/>
                <a:cs typeface="Courier New" panose="02070309020205020404" pitchFamily="49" charset="0"/>
              </a:rPr>
              <a:t>saveableFields</a:t>
            </a:r>
            <a:r>
              <a:rPr lang="en-GB" dirty="0">
                <a:cs typeface="Courier New" panose="02070309020205020404" pitchFamily="49" charset="0"/>
              </a:rPr>
              <a:t> method defining what the contents (</a:t>
            </a:r>
            <a:r>
              <a:rPr lang="en-GB" dirty="0">
                <a:solidFill>
                  <a:srgbClr val="0066FF"/>
                </a:solidFill>
                <a:cs typeface="Courier New" panose="02070309020205020404" pitchFamily="49" charset="0"/>
              </a:rPr>
              <a:t>public interface</a:t>
            </a:r>
            <a:r>
              <a:rPr lang="en-GB" dirty="0">
                <a:cs typeface="Courier New" panose="02070309020205020404" pitchFamily="49" charset="0"/>
              </a:rPr>
              <a:t>) is.</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b="1" dirty="0" err="1">
                <a:solidFill>
                  <a:schemeClr val="accent3"/>
                </a:solidFill>
                <a:latin typeface="Courier New" panose="02070309020205020404" pitchFamily="49" charset="0"/>
                <a:cs typeface="Courier New" panose="02070309020205020404" pitchFamily="49" charset="0"/>
              </a:rPr>
              <a:t>check_combo_arg</a:t>
            </a:r>
            <a:r>
              <a:rPr lang="en-GB" b="1" dirty="0">
                <a:solidFill>
                  <a:schemeClr val="accent3"/>
                </a:solidFill>
              </a:rPr>
              <a:t> </a:t>
            </a:r>
            <a:r>
              <a:rPr lang="en-GB" dirty="0"/>
              <a:t>method which validates interdependent properties and calculates internal contents if necessary.</a:t>
            </a:r>
            <a:endParaRPr lang="en-GB" b="1" dirty="0"/>
          </a:p>
        </p:txBody>
      </p:sp>
      <p:sp>
        <p:nvSpPr>
          <p:cNvPr id="6" name="TextBox 5">
            <a:extLst>
              <a:ext uri="{FF2B5EF4-FFF2-40B4-BE49-F238E27FC236}">
                <a16:creationId xmlns:a16="http://schemas.microsoft.com/office/drawing/2014/main" id="{C0BD20C7-65BE-1F17-A6C1-47F940A6666F}"/>
              </a:ext>
            </a:extLst>
          </p:cNvPr>
          <p:cNvSpPr txBox="1"/>
          <p:nvPr/>
        </p:nvSpPr>
        <p:spPr>
          <a:xfrm>
            <a:off x="766644" y="4343337"/>
            <a:ext cx="4434685" cy="369332"/>
          </a:xfrm>
          <a:prstGeom prst="rect">
            <a:avLst/>
          </a:prstGeom>
          <a:noFill/>
        </p:spPr>
        <p:txBody>
          <a:bodyPr wrap="square">
            <a:spAutoFit/>
          </a:bodyPr>
          <a:lstStyle/>
          <a:p>
            <a:r>
              <a:rPr lang="en-GB" b="1" dirty="0">
                <a:solidFill>
                  <a:schemeClr val="accent3"/>
                </a:solidFill>
                <a:latin typeface="Courier New" panose="02070309020205020404" pitchFamily="49" charset="0"/>
                <a:cs typeface="Courier New" panose="02070309020205020404" pitchFamily="49" charset="0"/>
              </a:rPr>
              <a:t>&gt;&gt;</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 = </a:t>
            </a:r>
            <a:r>
              <a:rPr lang="en-GB" b="1" dirty="0">
                <a:latin typeface="Courier New" panose="02070309020205020404" pitchFamily="49" charset="0"/>
                <a:cs typeface="Courier New" panose="02070309020205020404" pitchFamily="49" charset="0"/>
              </a:rPr>
              <a:t>contents</a:t>
            </a:r>
            <a:endParaRPr lang="en-GB" dirty="0"/>
          </a:p>
        </p:txBody>
      </p:sp>
      <p:sp>
        <p:nvSpPr>
          <p:cNvPr id="8" name="TextBox 7">
            <a:extLst>
              <a:ext uri="{FF2B5EF4-FFF2-40B4-BE49-F238E27FC236}">
                <a16:creationId xmlns:a16="http://schemas.microsoft.com/office/drawing/2014/main" id="{C70B49CD-39B5-AED6-DE07-548FEA64CF0C}"/>
              </a:ext>
            </a:extLst>
          </p:cNvPr>
          <p:cNvSpPr txBox="1"/>
          <p:nvPr/>
        </p:nvSpPr>
        <p:spPr>
          <a:xfrm>
            <a:off x="5971837" y="4279895"/>
            <a:ext cx="4030862" cy="523220"/>
          </a:xfrm>
          <a:prstGeom prst="rect">
            <a:avLst/>
          </a:prstGeom>
          <a:noFill/>
        </p:spPr>
        <p:txBody>
          <a:bodyPr wrap="square">
            <a:spAutoFit/>
          </a:bodyPr>
          <a:lstStyle/>
          <a:p>
            <a:r>
              <a:rPr lang="en-GB" sz="2800" b="1" dirty="0"/>
              <a:t>Legitimate method!</a:t>
            </a:r>
          </a:p>
        </p:txBody>
      </p:sp>
      <p:sp>
        <p:nvSpPr>
          <p:cNvPr id="9" name="Title 1">
            <a:extLst>
              <a:ext uri="{FF2B5EF4-FFF2-40B4-BE49-F238E27FC236}">
                <a16:creationId xmlns:a16="http://schemas.microsoft.com/office/drawing/2014/main" id="{93FC4861-710E-DDC9-0611-A2C4C8DF4EB0}"/>
              </a:ext>
            </a:extLst>
          </p:cNvPr>
          <p:cNvSpPr txBox="1">
            <a:spLocks/>
          </p:cNvSpPr>
          <p:nvPr/>
        </p:nvSpPr>
        <p:spPr>
          <a:xfrm>
            <a:off x="666460" y="3675882"/>
            <a:ext cx="10116033" cy="5014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Consequence (theorem):</a:t>
            </a:r>
          </a:p>
        </p:txBody>
      </p:sp>
      <p:sp>
        <p:nvSpPr>
          <p:cNvPr id="10" name="TextBox 9">
            <a:extLst>
              <a:ext uri="{FF2B5EF4-FFF2-40B4-BE49-F238E27FC236}">
                <a16:creationId xmlns:a16="http://schemas.microsoft.com/office/drawing/2014/main" id="{A5662EC8-3F96-53F0-502A-6BDE78BB68EA}"/>
              </a:ext>
            </a:extLst>
          </p:cNvPr>
          <p:cNvSpPr txBox="1"/>
          <p:nvPr/>
        </p:nvSpPr>
        <p:spPr>
          <a:xfrm>
            <a:off x="782501" y="5093429"/>
            <a:ext cx="8083775" cy="1477328"/>
          </a:xfrm>
          <a:prstGeom prst="rect">
            <a:avLst/>
          </a:prstGeom>
          <a:noFill/>
        </p:spPr>
        <p:txBody>
          <a:bodyPr wrap="square">
            <a:spAutoFit/>
          </a:bodyPr>
          <a:lstStyle/>
          <a:p>
            <a:r>
              <a:rPr lang="en-GB" b="1" dirty="0">
                <a:solidFill>
                  <a:srgbClr val="1A0282"/>
                </a:solidFill>
                <a:latin typeface="Courier New" panose="02070309020205020404" pitchFamily="49" charset="0"/>
                <a:cs typeface="Courier New" panose="02070309020205020404" pitchFamily="49" charset="0"/>
              </a:rPr>
              <a:t>function</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a:solidFill>
                  <a:schemeClr val="accent3"/>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 </a:t>
            </a:r>
            <a:r>
              <a:rPr lang="en-GB" b="1" dirty="0" err="1">
                <a:solidFill>
                  <a:srgbClr val="1A0282"/>
                </a:solidFill>
                <a:latin typeface="Courier New" panose="02070309020205020404" pitchFamily="49" charset="0"/>
                <a:cs typeface="Courier New" panose="02070309020205020404" pitchFamily="49" charset="0"/>
              </a:rPr>
              <a:t>set</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,value</a:t>
            </a:r>
            <a:r>
              <a:rPr lang="en-GB" b="1" dirty="0">
                <a:solidFill>
                  <a:schemeClr val="accent3"/>
                </a:solidFill>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_ </a:t>
            </a:r>
            <a:r>
              <a:rPr lang="en-GB" b="1" dirty="0">
                <a:latin typeface="Courier New" panose="02070309020205020404" pitchFamily="49" charset="0"/>
                <a:cs typeface="Courier New" panose="02070309020205020404" pitchFamily="49" charset="0"/>
              </a:rPr>
              <a:t>=</a:t>
            </a:r>
            <a:r>
              <a:rPr lang="en-GB" b="1" dirty="0">
                <a:solidFill>
                  <a:schemeClr val="accent3"/>
                </a:solidFill>
                <a:latin typeface="Courier New" panose="02070309020205020404" pitchFamily="49" charset="0"/>
                <a:cs typeface="Courier New" panose="02070309020205020404" pitchFamily="49" charset="0"/>
              </a:rPr>
              <a:t> value</a:t>
            </a:r>
          </a:p>
          <a:p>
            <a:r>
              <a:rPr lang="en-GB" b="1" dirty="0">
                <a:solidFill>
                  <a:srgbClr val="1A0282"/>
                </a:solidFill>
                <a:latin typeface="Courier New" panose="02070309020205020404" pitchFamily="49" charset="0"/>
                <a:cs typeface="Courier New" panose="02070309020205020404" pitchFamily="49" charset="0"/>
              </a:rPr>
              <a:t>If</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.do_check_combo_arg</a:t>
            </a:r>
            <a:r>
              <a:rPr lang="en-GB" b="1" dirty="0">
                <a:solidFill>
                  <a:schemeClr val="accent3"/>
                </a:solidFill>
                <a:latin typeface="Courier New" panose="02070309020205020404" pitchFamily="49" charset="0"/>
                <a:cs typeface="Courier New" panose="02070309020205020404" pitchFamily="49" charset="0"/>
              </a:rPr>
              <a:t>_</a:t>
            </a:r>
          </a:p>
          <a:p>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a:solidFill>
                  <a:schemeClr val="accent3"/>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.check_combo_arg</a:t>
            </a:r>
            <a:r>
              <a:rPr lang="en-GB" b="1" dirty="0">
                <a:solidFill>
                  <a:schemeClr val="accent3"/>
                </a:solidFill>
                <a:latin typeface="Courier New" panose="02070309020205020404" pitchFamily="49" charset="0"/>
                <a:cs typeface="Courier New" panose="02070309020205020404" pitchFamily="49" charset="0"/>
              </a:rPr>
              <a:t>()</a:t>
            </a:r>
          </a:p>
          <a:p>
            <a:r>
              <a:rPr lang="en-GB" b="1" dirty="0">
                <a:solidFill>
                  <a:srgbClr val="1A0282"/>
                </a:solidFill>
                <a:latin typeface="Courier New" panose="02070309020205020404" pitchFamily="49" charset="0"/>
                <a:cs typeface="Courier New" panose="02070309020205020404" pitchFamily="49" charset="0"/>
              </a:rPr>
              <a:t>end</a:t>
            </a:r>
            <a:endParaRPr lang="en-GB" dirty="0">
              <a:solidFill>
                <a:srgbClr val="1A0282"/>
              </a:solidFill>
            </a:endParaRPr>
          </a:p>
        </p:txBody>
      </p:sp>
      <p:sp>
        <p:nvSpPr>
          <p:cNvPr id="13" name="Rectangle: Rounded Corners 12">
            <a:extLst>
              <a:ext uri="{FF2B5EF4-FFF2-40B4-BE49-F238E27FC236}">
                <a16:creationId xmlns:a16="http://schemas.microsoft.com/office/drawing/2014/main" id="{CBC77A54-3570-614D-4589-7502050F42C4}"/>
              </a:ext>
            </a:extLst>
          </p:cNvPr>
          <p:cNvSpPr/>
          <p:nvPr/>
        </p:nvSpPr>
        <p:spPr>
          <a:xfrm>
            <a:off x="705527" y="4177320"/>
            <a:ext cx="9431781" cy="867984"/>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250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DD34-98C3-49BD-0D22-876F65272AB4}"/>
              </a:ext>
            </a:extLst>
          </p:cNvPr>
          <p:cNvSpPr>
            <a:spLocks noGrp="1"/>
          </p:cNvSpPr>
          <p:nvPr>
            <p:ph type="title"/>
          </p:nvPr>
        </p:nvSpPr>
        <p:spPr/>
        <p:txBody>
          <a:bodyPr/>
          <a:lstStyle/>
          <a:p>
            <a:r>
              <a:rPr lang="en-GB" dirty="0" err="1"/>
              <a:t>Hashable</a:t>
            </a:r>
            <a:r>
              <a:rPr lang="en-GB" dirty="0"/>
              <a:t>/serializable objects comparison:</a:t>
            </a:r>
          </a:p>
        </p:txBody>
      </p:sp>
      <p:sp>
        <p:nvSpPr>
          <p:cNvPr id="3" name="Content Placeholder 2">
            <a:extLst>
              <a:ext uri="{FF2B5EF4-FFF2-40B4-BE49-F238E27FC236}">
                <a16:creationId xmlns:a16="http://schemas.microsoft.com/office/drawing/2014/main" id="{BB6870A6-EA62-CF12-0EE4-EBF1AE57595D}"/>
              </a:ext>
            </a:extLst>
          </p:cNvPr>
          <p:cNvSpPr>
            <a:spLocks noGrp="1"/>
          </p:cNvSpPr>
          <p:nvPr>
            <p:ph idx="1"/>
          </p:nvPr>
        </p:nvSpPr>
        <p:spPr>
          <a:xfrm>
            <a:off x="838200" y="1825625"/>
            <a:ext cx="11076850" cy="4351338"/>
          </a:xfrm>
        </p:spPr>
        <p:txBody>
          <a:bodyPr>
            <a:normAutofit fontScale="92500" lnSpcReduction="20000"/>
          </a:bodyPr>
          <a:lstStyle/>
          <a:p>
            <a:pPr marL="0" indent="0">
              <a:buNone/>
            </a:pPr>
            <a:r>
              <a:rPr lang="en-GB" dirty="0"/>
              <a:t>serializable:</a:t>
            </a:r>
            <a:endParaRPr lang="en-GB" dirty="0">
              <a:solidFill>
                <a:schemeClr val="accent6">
                  <a:lumMod val="75000"/>
                </a:schemeClr>
              </a:solidFill>
              <a:latin typeface="Courier New" panose="02070309020205020404" pitchFamily="49" charset="0"/>
              <a:cs typeface="Courier New" panose="02070309020205020404" pitchFamily="49" charset="0"/>
            </a:endParaRP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a:t>
            </a:r>
            <a:r>
              <a:rPr lang="en-GB" dirty="0">
                <a:latin typeface="+mj-lt"/>
              </a:rPr>
              <a:t> </a:t>
            </a:r>
            <a:r>
              <a:rPr lang="en-GB" dirty="0">
                <a:latin typeface="+mj-lt"/>
                <a:cs typeface="Courier New" panose="02070309020205020404" pitchFamily="49" charset="0"/>
              </a:rPr>
              <a:t>compares values of </a:t>
            </a:r>
            <a:r>
              <a:rPr lang="en-GB" dirty="0" err="1">
                <a:solidFill>
                  <a:schemeClr val="accent6">
                    <a:lumMod val="75000"/>
                  </a:schemeClr>
                </a:solidFill>
                <a:latin typeface="Courier New" panose="02070309020205020404" pitchFamily="49" charset="0"/>
                <a:cs typeface="Courier New" panose="02070309020205020404" pitchFamily="49" charset="0"/>
              </a:rPr>
              <a:t>saveableFields</a:t>
            </a:r>
            <a:r>
              <a:rPr lang="en-GB" dirty="0">
                <a:solidFill>
                  <a:schemeClr val="accent6">
                    <a:lumMod val="75000"/>
                  </a:schemeClr>
                </a:solidFill>
                <a:latin typeface="Courier New" panose="02070309020205020404" pitchFamily="49" charset="0"/>
                <a:cs typeface="Courier New" panose="02070309020205020404" pitchFamily="49" charset="0"/>
              </a:rPr>
              <a:t>()</a:t>
            </a:r>
            <a:endParaRPr lang="en-GB" dirty="0"/>
          </a:p>
          <a:p>
            <a:endParaRPr lang="en-GB" dirty="0">
              <a:solidFill>
                <a:schemeClr val="accent6">
                  <a:lumMod val="75000"/>
                </a:schemeClr>
              </a:solidFill>
              <a:latin typeface="Courier New" panose="02070309020205020404" pitchFamily="49" charset="0"/>
              <a:cs typeface="Courier New" panose="02070309020205020404" pitchFamily="49" charset="0"/>
            </a:endParaRPr>
          </a:p>
          <a:p>
            <a:pPr marL="0" indent="0">
              <a:buNone/>
            </a:pPr>
            <a:r>
              <a:rPr lang="en-GB" dirty="0" err="1">
                <a:cs typeface="Courier New" panose="02070309020205020404" pitchFamily="49" charset="0"/>
              </a:rPr>
              <a:t>hashable</a:t>
            </a:r>
            <a:r>
              <a:rPr lang="en-GB" dirty="0">
                <a:cs typeface="Courier New" panose="02070309020205020404" pitchFamily="49" charset="0"/>
              </a:rPr>
              <a:t>:</a:t>
            </a:r>
          </a:p>
          <a:p>
            <a:r>
              <a:rPr lang="en-GB" dirty="0" err="1">
                <a:solidFill>
                  <a:schemeClr val="accent6">
                    <a:lumMod val="75000"/>
                  </a:schemeClr>
                </a:solidFill>
                <a:latin typeface="Courier New" panose="02070309020205020404" pitchFamily="49" charset="0"/>
                <a:cs typeface="Courier New" panose="02070309020205020404" pitchFamily="49" charset="0"/>
              </a:rPr>
              <a:t>eq</a:t>
            </a:r>
            <a:r>
              <a:rPr lang="en-GB" dirty="0">
                <a:solidFill>
                  <a:schemeClr val="accent6">
                    <a:lumMod val="75000"/>
                  </a:schemeClr>
                </a:solidFill>
                <a:latin typeface="Courier New" panose="02070309020205020404" pitchFamily="49" charset="0"/>
                <a:cs typeface="Courier New" panose="02070309020205020404" pitchFamily="49" charset="0"/>
              </a:rPr>
              <a:t>/</a:t>
            </a:r>
            <a:r>
              <a:rPr lang="en-GB" dirty="0" err="1">
                <a:solidFill>
                  <a:schemeClr val="accent6">
                    <a:lumMod val="75000"/>
                  </a:schemeClr>
                </a:solidFill>
                <a:latin typeface="Courier New" panose="02070309020205020404" pitchFamily="49" charset="0"/>
                <a:cs typeface="Courier New" panose="02070309020205020404" pitchFamily="49" charset="0"/>
              </a:rPr>
              <a:t>neq</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	– compares hashes</a:t>
            </a:r>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compares hashes first and if fail, goes to serializable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endParaRPr lang="en-GB" dirty="0"/>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isequal</a:t>
            </a:r>
            <a:r>
              <a:rPr lang="en-GB" dirty="0">
                <a:latin typeface="Courier New" panose="02070309020205020404" pitchFamily="49" charset="0"/>
                <a:cs typeface="Courier New" panose="02070309020205020404" pitchFamily="49" charset="0"/>
              </a:rPr>
              <a:t> </a:t>
            </a:r>
            <a:r>
              <a:rPr lang="en-GB" dirty="0"/>
              <a:t>	– compares objects and their internal structure ignoring hashes even if present</a:t>
            </a:r>
          </a:p>
        </p:txBody>
      </p:sp>
    </p:spTree>
    <p:extLst>
      <p:ext uri="{BB962C8B-B14F-4D97-AF65-F5344CB8AC3E}">
        <p14:creationId xmlns:p14="http://schemas.microsoft.com/office/powerpoint/2010/main" val="240511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BFAF-6708-75FC-B2A3-094308625E8B}"/>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5FD1F749-C565-D6EC-F8FE-8B2F7CE2A035}"/>
              </a:ext>
            </a:extLst>
          </p:cNvPr>
          <p:cNvSpPr>
            <a:spLocks noGrp="1"/>
          </p:cNvSpPr>
          <p:nvPr>
            <p:ph idx="1"/>
          </p:nvPr>
        </p:nvSpPr>
        <p:spPr/>
        <p:txBody>
          <a:bodyPr>
            <a:normAutofit fontScale="85000" lnSpcReduction="1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err="1">
                <a:latin typeface="Courier New" panose="02070309020205020404" pitchFamily="49" charset="0"/>
                <a:cs typeface="Courier New" panose="02070309020205020404" pitchFamily="49" charset="0"/>
              </a:rPr>
              <a:t>serializabe</a:t>
            </a:r>
            <a:r>
              <a:rPr lang="en-GB" sz="2000" dirty="0">
                <a:latin typeface="+mj-lt"/>
                <a:cs typeface="Courier New" panose="02070309020205020404" pitchFamily="49" charset="0"/>
              </a:rPr>
              <a:t> is not respected</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Does not work!!!</a:t>
            </a:r>
            <a:endParaRPr lang="en-GB" dirty="0">
              <a:solidFill>
                <a:srgbClr val="C00000"/>
              </a:solidFill>
            </a:endParaRPr>
          </a:p>
        </p:txBody>
      </p:sp>
      <p:grpSp>
        <p:nvGrpSpPr>
          <p:cNvPr id="4" name="Group 3">
            <a:extLst>
              <a:ext uri="{FF2B5EF4-FFF2-40B4-BE49-F238E27FC236}">
                <a16:creationId xmlns:a16="http://schemas.microsoft.com/office/drawing/2014/main" id="{0ABAC416-A9D8-3567-0002-287C7248CD1E}"/>
              </a:ext>
            </a:extLst>
          </p:cNvPr>
          <p:cNvGrpSpPr/>
          <p:nvPr/>
        </p:nvGrpSpPr>
        <p:grpSpPr>
          <a:xfrm>
            <a:off x="939155" y="5538297"/>
            <a:ext cx="2783428" cy="407630"/>
            <a:chOff x="1712759" y="1271805"/>
            <a:chExt cx="9501405" cy="932967"/>
          </a:xfrm>
        </p:grpSpPr>
        <p:sp>
          <p:nvSpPr>
            <p:cNvPr id="5" name="Rectangle 4">
              <a:extLst>
                <a:ext uri="{FF2B5EF4-FFF2-40B4-BE49-F238E27FC236}">
                  <a16:creationId xmlns:a16="http://schemas.microsoft.com/office/drawing/2014/main" id="{7208A864-F654-6033-2AB3-6521FBDD2C73}"/>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C415EC14-E24B-424B-D20F-1C931CAB9B9E}"/>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E8714E-BD83-0974-2E97-1203E995CD39}"/>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41380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E9AA6-4602-97FD-E4C1-A34BECA8D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B2C34-6994-8268-5001-423EE11C606F}"/>
              </a:ext>
            </a:extLst>
          </p:cNvPr>
          <p:cNvSpPr>
            <a:spLocks noGrp="1"/>
          </p:cNvSpPr>
          <p:nvPr>
            <p:ph type="title"/>
          </p:nvPr>
        </p:nvSpPr>
        <p:spPr>
          <a:xfrm>
            <a:off x="838200" y="365125"/>
            <a:ext cx="10515600" cy="1064495"/>
          </a:xfrm>
        </p:spPr>
        <p:txBody>
          <a:bodyPr>
            <a:normAutofit/>
          </a:bodyPr>
          <a:lstStyle/>
          <a:p>
            <a:pPr algn="ctr"/>
            <a:r>
              <a:rPr lang="en-GB" sz="3600" dirty="0">
                <a:solidFill>
                  <a:schemeClr val="tx1"/>
                </a:solidFill>
              </a:rPr>
              <a:t>Problem with unique references singleton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EC6DBF2C-1355-C94C-5AA1-0699485B64D5}"/>
              </a:ext>
            </a:extLst>
          </p:cNvPr>
          <p:cNvSpPr>
            <a:spLocks noGrp="1"/>
          </p:cNvSpPr>
          <p:nvPr>
            <p:ph idx="1"/>
          </p:nvPr>
        </p:nvSpPr>
        <p:spPr>
          <a:xfrm>
            <a:off x="643252" y="1338255"/>
            <a:ext cx="10515600" cy="931500"/>
          </a:xfrm>
        </p:spPr>
        <p:txBody>
          <a:bodyPr>
            <a:normAutofit fontScale="85000" lnSpcReduction="1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p:txBody>
      </p:sp>
      <p:sp>
        <p:nvSpPr>
          <p:cNvPr id="10" name="Rectangle 2">
            <a:extLst>
              <a:ext uri="{FF2B5EF4-FFF2-40B4-BE49-F238E27FC236}">
                <a16:creationId xmlns:a16="http://schemas.microsoft.com/office/drawing/2014/main" id="{A5C968F9-59B1-D0C2-675C-BB32EFBB8213}"/>
              </a:ext>
            </a:extLst>
          </p:cNvPr>
          <p:cNvSpPr>
            <a:spLocks noChangeArrowheads="1"/>
          </p:cNvSpPr>
          <p:nvPr/>
        </p:nvSpPr>
        <p:spPr bwMode="auto">
          <a:xfrm>
            <a:off x="753911" y="2044914"/>
            <a:ext cx="100708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Singleton is a standard pattern in software engineering.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Search "Singleton in </a:t>
            </a:r>
            <a:r>
              <a:rPr kumimoji="0" lang="en-US" altLang="en-US" sz="1800" b="0" i="0" u="none" strike="noStrike" cap="none" normalizeH="0" baseline="0" dirty="0" err="1">
                <a:ln>
                  <a:noFill/>
                </a:ln>
                <a:solidFill>
                  <a:schemeClr val="tx1"/>
                </a:solidFill>
                <a:effectLst/>
                <a:latin typeface="Arial" panose="020B0604020202020204" pitchFamily="34" charset="0"/>
              </a:rPr>
              <a:t>Matlab</a:t>
            </a:r>
            <a:r>
              <a:rPr kumimoji="0" lang="en-US" altLang="en-US" sz="1800" b="0" i="0" u="none" strike="noStrike" cap="none" normalizeH="0" baseline="0" dirty="0">
                <a:ln>
                  <a:noFill/>
                </a:ln>
                <a:solidFill>
                  <a:schemeClr val="tx1"/>
                </a:solidFill>
                <a:effectLst/>
                <a:latin typeface="Arial" panose="020B0604020202020204" pitchFamily="34" charset="0"/>
              </a:rPr>
              <a:t>" returns bunch of references, e.g.: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https://uk.mathworks.com/matlabcentral/fileexchange/24911-design-pattern-singleton-creational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https://medium.com/@bishikh90/design-patterns-in-matlab-part-1-b0dac5dc9eb7</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https://www.geeksforgeeks.org/singleton-design-pattern/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etc.</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They are all refer to a bit different implementations which have the same main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static protected storage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private constructor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static </a:t>
            </a:r>
            <a:r>
              <a:rPr kumimoji="0" lang="en-US" altLang="en-US"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instance method which provides access to internal storage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and methods which interact with this storage.</a:t>
            </a:r>
            <a:r>
              <a:rPr kumimoji="0" lang="en-US" altLang="en-US" b="0" i="0" u="none" strike="noStrike" cap="none" normalizeH="0" baseline="0" dirty="0">
                <a:ln>
                  <a:noFill/>
                </a:ln>
                <a:solidFill>
                  <a:schemeClr val="accent6">
                    <a:lumMod val="75000"/>
                  </a:schemeClr>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794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384A-6957-A59C-4177-A8136F85C65E}"/>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74B0605-2BF9-017B-0D98-88772BB40A0B}"/>
              </a:ext>
            </a:extLst>
          </p:cNvPr>
          <p:cNvSpPr/>
          <p:nvPr/>
        </p:nvSpPr>
        <p:spPr>
          <a:xfrm>
            <a:off x="-5900" y="34595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D30336A-2C46-FAA0-D4D1-8CD07D12BAE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E4129989-D202-9D1F-5FCF-F28C579318FD}"/>
              </a:ext>
            </a:extLst>
          </p:cNvPr>
          <p:cNvSpPr/>
          <p:nvPr/>
        </p:nvSpPr>
        <p:spPr>
          <a:xfrm>
            <a:off x="251438" y="3859829"/>
            <a:ext cx="2036883" cy="15143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4783F5B6-9737-003A-E810-B3343685846E}"/>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2E456575-CA85-8492-F2A4-16FCF43C951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7ABD33D1-F224-1916-BB01-61DE3D11EC5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56819D6-A997-BE29-4DFC-5530A197A424}"/>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3E23EDF-5F2F-05DB-8209-B1B1FCB48913}"/>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5014BCF-6CF4-43E1-2606-11501B52C634}"/>
              </a:ext>
            </a:extLst>
          </p:cNvPr>
          <p:cNvCxnSpPr>
            <a:cxnSpLocks/>
            <a:stCxn id="39" idx="0"/>
          </p:cNvCxnSpPr>
          <p:nvPr/>
        </p:nvCxnSpPr>
        <p:spPr>
          <a:xfrm rot="16200000" flipV="1">
            <a:off x="3952135" y="704445"/>
            <a:ext cx="84555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9EE05101-E299-6922-F244-0B5D743DF4E3}"/>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D655D82B-26B7-BA9D-F2ED-1A3EF5463AA1}"/>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3B91431-A65C-D707-5C4E-4373EE54D90B}"/>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90A5591-F381-80A9-7BBC-7DDFB80F627C}"/>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8EE401-530F-22EF-F841-5A660091B24B}"/>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9B6BF28D-90F9-B5CE-CB62-A15C53BF9E4B}"/>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7B44C7B-B5FF-4E8D-C343-237978A35BA2}"/>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476EB243-FA9A-27D0-E0FC-E4EA0275A475}"/>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C572C97-19E7-3EF2-9D82-96B8F7EF8375}"/>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2A304C9B-2E4C-E1C6-06A0-3069B500A9F4}"/>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31DD974-E3ED-4F5B-3FEA-8758721272B4}"/>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049D1E8D-53BC-59F9-985A-811A14E1CD4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45D09C4-71C3-6EAF-66AD-95DB63860B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AAEC1513-019B-F449-7725-E07851B51982}"/>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3B8D490D-2F1C-67CD-962C-735DE1C51FB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AA0712CD-017F-351B-00B2-0C198D670A7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91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DA183-24F6-6400-C510-5E43E0F65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4607A-D87C-4FEB-75EB-39CCE5542C9E}"/>
              </a:ext>
            </a:extLst>
          </p:cNvPr>
          <p:cNvSpPr>
            <a:spLocks noGrp="1"/>
          </p:cNvSpPr>
          <p:nvPr>
            <p:ph type="title"/>
          </p:nvPr>
        </p:nvSpPr>
        <p:spPr/>
        <p:txBody>
          <a:bodyPr>
            <a:normAutofit/>
          </a:bodyPr>
          <a:lstStyle/>
          <a:p>
            <a:r>
              <a:rPr lang="en-GB" sz="3600" dirty="0">
                <a:solidFill>
                  <a:schemeClr val="tx1"/>
                </a:solidFill>
              </a:rPr>
              <a:t>Problem with unique references singleton </a:t>
            </a:r>
            <a:r>
              <a:rPr lang="en-GB" sz="3600" dirty="0">
                <a:solidFill>
                  <a:srgbClr val="7030A0"/>
                </a:solidFill>
              </a:rPr>
              <a:t>#1791 </a:t>
            </a:r>
            <a:br>
              <a:rPr lang="en-GB" sz="3600" dirty="0">
                <a:solidFill>
                  <a:srgbClr val="7030A0"/>
                </a:solidFill>
              </a:rPr>
            </a:b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endParaRPr lang="en-GB" sz="3600" dirty="0">
              <a:solidFill>
                <a:srgbClr val="7030A0"/>
              </a:solidFill>
            </a:endParaRPr>
          </a:p>
        </p:txBody>
      </p:sp>
      <p:sp>
        <p:nvSpPr>
          <p:cNvPr id="10" name="Content Placeholder 9">
            <a:extLst>
              <a:ext uri="{FF2B5EF4-FFF2-40B4-BE49-F238E27FC236}">
                <a16:creationId xmlns:a16="http://schemas.microsoft.com/office/drawing/2014/main" id="{AE0D1BE9-ED49-5580-E5E6-99B240780392}"/>
              </a:ext>
            </a:extLst>
          </p:cNvPr>
          <p:cNvSpPr>
            <a:spLocks noGrp="1"/>
          </p:cNvSpPr>
          <p:nvPr>
            <p:ph sz="half" idx="1"/>
          </p:nvPr>
        </p:nvSpPr>
        <p:spPr>
          <a:xfrm>
            <a:off x="907907" y="1690688"/>
            <a:ext cx="9937779" cy="2176413"/>
          </a:xfrm>
          <a:ln w="25400">
            <a:solidFill>
              <a:srgbClr val="C00000"/>
            </a:solidFill>
          </a:ln>
        </p:spPr>
        <p:txBody>
          <a:bodyPr>
            <a:normAutofit/>
          </a:bodyPr>
          <a:lstStyle/>
          <a:p>
            <a:pPr marL="0" indent="0">
              <a:buNone/>
            </a:pPr>
            <a:r>
              <a:rPr lang="en-GB" sz="1900" b="0" i="0" dirty="0" err="1">
                <a:effectLst/>
                <a:latin typeface="Courier New" panose="02070309020205020404" pitchFamily="49" charset="0"/>
                <a:cs typeface="Courier New" panose="02070309020205020404" pitchFamily="49" charset="0"/>
              </a:rPr>
              <a:t>glcont</a:t>
            </a:r>
            <a:r>
              <a:rPr lang="en-GB" sz="1900" b="0" i="0" dirty="0">
                <a:effectLst/>
                <a:latin typeface="Courier New" panose="02070309020205020404" pitchFamily="49" charset="0"/>
                <a:cs typeface="Courier New" panose="02070309020205020404" pitchFamily="49" charset="0"/>
              </a:rPr>
              <a:t> = </a:t>
            </a:r>
            <a:r>
              <a:rPr lang="en-GB" sz="1900" b="0" i="0" dirty="0" err="1">
                <a:effectLst/>
                <a:latin typeface="Courier New" panose="02070309020205020404" pitchFamily="49" charset="0"/>
                <a:cs typeface="Courier New" panose="02070309020205020404" pitchFamily="49" charset="0"/>
              </a:rPr>
              <a:t>self.global_container</a:t>
            </a:r>
            <a:r>
              <a:rPr lang="en-GB" sz="1900" b="0" i="0" dirty="0">
                <a:effectLst/>
                <a:latin typeface="Courier New" panose="02070309020205020404" pitchFamily="49" charset="0"/>
                <a:cs typeface="Courier New" panose="02070309020205020404" pitchFamily="49" charset="0"/>
              </a:rPr>
              <a:t>(</a:t>
            </a:r>
            <a:r>
              <a:rPr lang="en-GB" sz="1900" b="0" i="0" dirty="0">
                <a:solidFill>
                  <a:srgbClr val="A709F5"/>
                </a:solidFill>
                <a:effectLst/>
                <a:latin typeface="Courier New" panose="02070309020205020404" pitchFamily="49" charset="0"/>
                <a:cs typeface="Courier New" panose="02070309020205020404" pitchFamily="49" charset="0"/>
              </a:rPr>
              <a:t>'value'</a:t>
            </a:r>
            <a:r>
              <a:rPr lang="en-GB" sz="1900" b="0" i="0" dirty="0">
                <a:effectLst/>
                <a:latin typeface="Courier New" panose="02070309020205020404" pitchFamily="49" charset="0"/>
                <a:cs typeface="Courier New" panose="02070309020205020404" pitchFamily="49" charset="0"/>
              </a:rPr>
              <a:t>, </a:t>
            </a:r>
            <a:r>
              <a:rPr lang="en-GB" sz="1900" b="0" i="0" dirty="0" err="1">
                <a:effectLst/>
                <a:latin typeface="Courier New" panose="02070309020205020404" pitchFamily="49" charset="0"/>
                <a:cs typeface="Courier New" panose="02070309020205020404" pitchFamily="49" charset="0"/>
              </a:rPr>
              <a:t>self.global_name</a:t>
            </a:r>
            <a:r>
              <a:rPr lang="en-GB" sz="1900" b="0" i="0" dirty="0">
                <a:effectLst/>
                <a:latin typeface="Courier New" panose="02070309020205020404" pitchFamily="49" charset="0"/>
                <a:cs typeface="Courier New" panose="02070309020205020404" pitchFamily="49" charset="0"/>
              </a:rPr>
              <a:t>_);</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b="0" i="0" dirty="0">
                <a:effectLst/>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endParaRPr lang="en-GB" sz="1900" b="0" i="0" dirty="0">
              <a:effectLst/>
              <a:latin typeface="Courier New" panose="02070309020205020404" pitchFamily="49" charset="0"/>
              <a:cs typeface="Courier New" panose="02070309020205020404" pitchFamily="49" charset="0"/>
            </a:endParaRPr>
          </a:p>
          <a:p>
            <a:pPr marL="0" indent="0">
              <a:buNone/>
            </a:pPr>
            <a:r>
              <a:rPr lang="en-GB" sz="1900" b="0" i="0" dirty="0" err="1">
                <a:effectLst/>
                <a:latin typeface="Courier New" panose="02070309020205020404" pitchFamily="49" charset="0"/>
                <a:cs typeface="Courier New" panose="02070309020205020404" pitchFamily="49" charset="0"/>
              </a:rPr>
              <a:t>self.global_container</a:t>
            </a:r>
            <a:r>
              <a:rPr lang="en-GB" sz="1900" b="0" i="0" dirty="0">
                <a:effectLst/>
                <a:latin typeface="Courier New" panose="02070309020205020404" pitchFamily="49" charset="0"/>
                <a:cs typeface="Courier New" panose="02070309020205020404" pitchFamily="49" charset="0"/>
              </a:rPr>
              <a:t>(</a:t>
            </a:r>
            <a:r>
              <a:rPr lang="en-GB" sz="1900" b="0" i="0" dirty="0">
                <a:solidFill>
                  <a:srgbClr val="A709F5"/>
                </a:solidFill>
                <a:effectLst/>
                <a:latin typeface="Courier New" panose="02070309020205020404" pitchFamily="49" charset="0"/>
                <a:cs typeface="Courier New" panose="02070309020205020404" pitchFamily="49" charset="0"/>
              </a:rPr>
              <a:t>'reset'</a:t>
            </a:r>
            <a:r>
              <a:rPr lang="en-GB" sz="1900" b="0" i="0" dirty="0">
                <a:effectLst/>
                <a:latin typeface="Courier New" panose="02070309020205020404" pitchFamily="49" charset="0"/>
                <a:cs typeface="Courier New" panose="02070309020205020404" pitchFamily="49" charset="0"/>
              </a:rPr>
              <a:t>,self.global_name_,</a:t>
            </a:r>
            <a:r>
              <a:rPr lang="en-GB" sz="1900" b="0" i="0" dirty="0" err="1">
                <a:effectLst/>
                <a:latin typeface="Courier New" panose="02070309020205020404" pitchFamily="49" charset="0"/>
                <a:cs typeface="Courier New" panose="02070309020205020404" pitchFamily="49" charset="0"/>
              </a:rPr>
              <a:t>glcont</a:t>
            </a:r>
            <a:r>
              <a:rPr lang="en-GB" sz="1900" b="0" i="0" dirty="0">
                <a:effectLst/>
                <a:latin typeface="Courier New" panose="02070309020205020404" pitchFamily="49" charset="0"/>
                <a:cs typeface="Courier New" panose="02070309020205020404" pitchFamily="49" charset="0"/>
              </a:rPr>
              <a:t>);</a:t>
            </a:r>
          </a:p>
          <a:p>
            <a:endParaRPr lang="en-GB" dirty="0"/>
          </a:p>
        </p:txBody>
      </p:sp>
      <p:sp>
        <p:nvSpPr>
          <p:cNvPr id="11" name="Content Placeholder 10">
            <a:extLst>
              <a:ext uri="{FF2B5EF4-FFF2-40B4-BE49-F238E27FC236}">
                <a16:creationId xmlns:a16="http://schemas.microsoft.com/office/drawing/2014/main" id="{F2D48621-C553-D567-F028-D42AF4A8D0B2}"/>
              </a:ext>
            </a:extLst>
          </p:cNvPr>
          <p:cNvSpPr>
            <a:spLocks noGrp="1"/>
          </p:cNvSpPr>
          <p:nvPr>
            <p:ph sz="half" idx="2"/>
          </p:nvPr>
        </p:nvSpPr>
        <p:spPr>
          <a:xfrm>
            <a:off x="907906" y="4231766"/>
            <a:ext cx="9937779" cy="2401116"/>
          </a:xfrm>
          <a:ln w="25400">
            <a:solidFill>
              <a:srgbClr val="00B050"/>
            </a:solidFill>
          </a:ln>
        </p:spPr>
        <p:txBody>
          <a:bodyPr>
            <a:normAutofit/>
          </a:bodyPr>
          <a:lstStyle/>
          <a:p>
            <a:pPr marL="0" indent="0">
              <a:buNone/>
            </a:pPr>
            <a:r>
              <a:rPr lang="en-GB" sz="1900" dirty="0">
                <a:latin typeface="Courier New" panose="02070309020205020404" pitchFamily="49" charset="0"/>
                <a:cs typeface="Courier New" panose="02070309020205020404" pitchFamily="49" charset="0"/>
              </a:rPr>
              <a:t>storage = </a:t>
            </a:r>
            <a:r>
              <a:rPr lang="en-GB" sz="1900" dirty="0" err="1">
                <a:latin typeface="Courier New" panose="02070309020205020404" pitchFamily="49" charset="0"/>
                <a:cs typeface="Courier New" panose="02070309020205020404" pitchFamily="49" charset="0"/>
              </a:rPr>
              <a:t>unique_obj_store.instance</a:t>
            </a:r>
            <a:r>
              <a:rPr lang="en-GB" sz="1900" dirty="0">
                <a:latin typeface="Courier New" panose="02070309020205020404" pitchFamily="49" charset="0"/>
                <a:cs typeface="Courier New" panose="02070309020205020404" pitchFamily="49" charset="0"/>
              </a:rPr>
              <a:t>().</a:t>
            </a:r>
            <a:r>
              <a:rPr lang="en-GB" sz="1900" b="1" dirty="0" err="1">
                <a:latin typeface="Courier New" panose="02070309020205020404" pitchFamily="49" charset="0"/>
                <a:cs typeface="Courier New" panose="02070309020205020404" pitchFamily="49" charset="0"/>
              </a:rPr>
              <a:t>get_objects</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self.basename</a:t>
            </a: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err="1">
                <a:latin typeface="Courier New" panose="02070309020205020404" pitchFamily="49" charset="0"/>
                <a:cs typeface="Courier New" panose="02070309020205020404" pitchFamily="49" charset="0"/>
              </a:rPr>
              <a:t>unique_obj_store.instance</a:t>
            </a:r>
            <a:r>
              <a:rPr lang="en-GB" sz="1900" dirty="0">
                <a:latin typeface="Courier New" panose="02070309020205020404" pitchFamily="49" charset="0"/>
                <a:cs typeface="Courier New" panose="02070309020205020404" pitchFamily="49" charset="0"/>
              </a:rPr>
              <a:t>().</a:t>
            </a:r>
            <a:r>
              <a:rPr lang="en-GB" sz="1900" b="1" dirty="0" err="1">
                <a:latin typeface="Courier New" panose="02070309020205020404" pitchFamily="49" charset="0"/>
                <a:cs typeface="Courier New" panose="02070309020205020404" pitchFamily="49" charset="0"/>
              </a:rPr>
              <a:t>set_objects</a:t>
            </a:r>
            <a:r>
              <a:rPr lang="en-GB" sz="1900" dirty="0">
                <a:latin typeface="Courier New" panose="02070309020205020404" pitchFamily="49" charset="0"/>
                <a:cs typeface="Courier New" panose="02070309020205020404" pitchFamily="49" charset="0"/>
              </a:rPr>
              <a:t>(storage);</a:t>
            </a:r>
          </a:p>
        </p:txBody>
      </p:sp>
      <p:sp>
        <p:nvSpPr>
          <p:cNvPr id="3" name="Rectangle 2">
            <a:extLst>
              <a:ext uri="{FF2B5EF4-FFF2-40B4-BE49-F238E27FC236}">
                <a16:creationId xmlns:a16="http://schemas.microsoft.com/office/drawing/2014/main" id="{75ECFA10-50C7-5958-43CF-2021984F0DF9}"/>
              </a:ext>
            </a:extLst>
          </p:cNvPr>
          <p:cNvSpPr/>
          <p:nvPr/>
        </p:nvSpPr>
        <p:spPr>
          <a:xfrm>
            <a:off x="7463736" y="2203967"/>
            <a:ext cx="4344560" cy="812284"/>
          </a:xfrm>
          <a:prstGeom prst="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Fields of the structure within static function in: </a:t>
            </a:r>
            <a:r>
              <a:rPr lang="en-GB" dirty="0" err="1">
                <a:solidFill>
                  <a:schemeClr val="accent6">
                    <a:lumMod val="75000"/>
                  </a:schemeClr>
                </a:solidFill>
                <a:latin typeface="Courier New" panose="02070309020205020404" pitchFamily="49" charset="0"/>
                <a:cs typeface="Courier New" panose="02070309020205020404" pitchFamily="49" charset="0"/>
              </a:rPr>
              <a:t>unique_references_container</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6" name="Connector: Elbow 5">
            <a:extLst>
              <a:ext uri="{FF2B5EF4-FFF2-40B4-BE49-F238E27FC236}">
                <a16:creationId xmlns:a16="http://schemas.microsoft.com/office/drawing/2014/main" id="{FCB491E9-A27C-BD42-EDD9-874C8DD6AB09}"/>
              </a:ext>
            </a:extLst>
          </p:cNvPr>
          <p:cNvCxnSpPr>
            <a:cxnSpLocks/>
            <a:stCxn id="3" idx="1"/>
          </p:cNvCxnSpPr>
          <p:nvPr/>
        </p:nvCxnSpPr>
        <p:spPr>
          <a:xfrm rot="10800000">
            <a:off x="5959852" y="2055355"/>
            <a:ext cx="1503884" cy="554754"/>
          </a:xfrm>
          <a:prstGeom prst="bentConnector3">
            <a:avLst>
              <a:gd name="adj1" fmla="val 1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03168BEE-FE76-55C5-0FFC-254EF91A8AA1}"/>
              </a:ext>
            </a:extLst>
          </p:cNvPr>
          <p:cNvCxnSpPr>
            <a:cxnSpLocks/>
          </p:cNvCxnSpPr>
          <p:nvPr/>
        </p:nvCxnSpPr>
        <p:spPr>
          <a:xfrm rot="10800000" flipV="1">
            <a:off x="4572000" y="2610108"/>
            <a:ext cx="2891736" cy="613065"/>
          </a:xfrm>
          <a:prstGeom prst="bentConnector3">
            <a:avLst>
              <a:gd name="adj1" fmla="val 100080"/>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0F2144C7-FFBA-B1AB-E67D-9DC98DB6B118}"/>
              </a:ext>
            </a:extLst>
          </p:cNvPr>
          <p:cNvSpPr/>
          <p:nvPr/>
        </p:nvSpPr>
        <p:spPr>
          <a:xfrm>
            <a:off x="7889991" y="4786522"/>
            <a:ext cx="3987926" cy="812284"/>
          </a:xfrm>
          <a:prstGeom prst="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Methods of standard singleton class:</a:t>
            </a:r>
          </a:p>
          <a:p>
            <a:r>
              <a:rPr lang="en-GB" dirty="0" err="1">
                <a:solidFill>
                  <a:schemeClr val="accent6">
                    <a:lumMod val="75000"/>
                  </a:schemeClr>
                </a:solidFill>
                <a:latin typeface="Courier New" panose="02070309020205020404" pitchFamily="49" charset="0"/>
                <a:cs typeface="Courier New" panose="02070309020205020404" pitchFamily="49" charset="0"/>
              </a:rPr>
              <a:t>unique_obj_store</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22" name="Connector: Elbow 21">
            <a:extLst>
              <a:ext uri="{FF2B5EF4-FFF2-40B4-BE49-F238E27FC236}">
                <a16:creationId xmlns:a16="http://schemas.microsoft.com/office/drawing/2014/main" id="{A489B00F-1697-8088-825B-FCE8BC7356F1}"/>
              </a:ext>
            </a:extLst>
          </p:cNvPr>
          <p:cNvCxnSpPr>
            <a:cxnSpLocks/>
          </p:cNvCxnSpPr>
          <p:nvPr/>
        </p:nvCxnSpPr>
        <p:spPr>
          <a:xfrm rot="10800000">
            <a:off x="6665373" y="4609133"/>
            <a:ext cx="1224618" cy="607484"/>
          </a:xfrm>
          <a:prstGeom prst="bentConnector3">
            <a:avLst>
              <a:gd name="adj1" fmla="val 10041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57FDBDB3-49CD-403E-EBD3-8BEA2D4CF3C7}"/>
              </a:ext>
            </a:extLst>
          </p:cNvPr>
          <p:cNvCxnSpPr>
            <a:cxnSpLocks/>
          </p:cNvCxnSpPr>
          <p:nvPr/>
        </p:nvCxnSpPr>
        <p:spPr>
          <a:xfrm rot="10800000" flipV="1">
            <a:off x="5245037" y="5216619"/>
            <a:ext cx="2644955" cy="625654"/>
          </a:xfrm>
          <a:prstGeom prst="bentConnector3">
            <a:avLst>
              <a:gd name="adj1" fmla="val 10054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4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068B-662D-0D1D-343A-C9860324419D}"/>
              </a:ext>
            </a:extLst>
          </p:cNvPr>
          <p:cNvSpPr>
            <a:spLocks noGrp="1"/>
          </p:cNvSpPr>
          <p:nvPr>
            <p:ph type="title"/>
          </p:nvPr>
        </p:nvSpPr>
        <p:spPr>
          <a:xfrm>
            <a:off x="870691" y="6720"/>
            <a:ext cx="10515600" cy="1325563"/>
          </a:xfrm>
        </p:spPr>
        <p:txBody>
          <a:bodyPr/>
          <a:lstStyle/>
          <a:p>
            <a:r>
              <a:rPr lang="en-GB" dirty="0"/>
              <a:t>Suggested solution in progress:</a:t>
            </a:r>
          </a:p>
        </p:txBody>
      </p:sp>
      <p:pic>
        <p:nvPicPr>
          <p:cNvPr id="7" name="Picture 6" descr="A black screen with white text&#10;&#10;Description automatically generated">
            <a:extLst>
              <a:ext uri="{FF2B5EF4-FFF2-40B4-BE49-F238E27FC236}">
                <a16:creationId xmlns:a16="http://schemas.microsoft.com/office/drawing/2014/main" id="{4449528F-3959-EB74-A067-5F40F6ACC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10" y="1548646"/>
            <a:ext cx="6305550" cy="4133850"/>
          </a:xfrm>
          <a:prstGeom prst="rect">
            <a:avLst/>
          </a:prstGeom>
        </p:spPr>
      </p:pic>
      <p:pic>
        <p:nvPicPr>
          <p:cNvPr id="11" name="Content Placeholder 10" descr="A screenshot of a computer&#10;&#10;Description automatically generated">
            <a:extLst>
              <a:ext uri="{FF2B5EF4-FFF2-40B4-BE49-F238E27FC236}">
                <a16:creationId xmlns:a16="http://schemas.microsoft.com/office/drawing/2014/main" id="{F3210451-13B1-3349-8762-F33DC77D2C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978" y="1401004"/>
            <a:ext cx="5374227" cy="4351338"/>
          </a:xfrm>
        </p:spPr>
      </p:pic>
      <p:sp>
        <p:nvSpPr>
          <p:cNvPr id="12" name="TextBox 11">
            <a:extLst>
              <a:ext uri="{FF2B5EF4-FFF2-40B4-BE49-F238E27FC236}">
                <a16:creationId xmlns:a16="http://schemas.microsoft.com/office/drawing/2014/main" id="{BC38D77C-59ED-1FE6-E8B9-C61D0C5FBB0B}"/>
              </a:ext>
            </a:extLst>
          </p:cNvPr>
          <p:cNvSpPr txBox="1"/>
          <p:nvPr/>
        </p:nvSpPr>
        <p:spPr>
          <a:xfrm>
            <a:off x="4335860" y="1059134"/>
            <a:ext cx="3652376" cy="1477328"/>
          </a:xfrm>
          <a:prstGeom prst="rect">
            <a:avLst/>
          </a:prstGeom>
          <a:noFill/>
          <a:ln w="25400">
            <a:solidFill>
              <a:srgbClr val="00B050"/>
            </a:solidFill>
          </a:ln>
        </p:spPr>
        <p:txBody>
          <a:bodyPr wrap="square" rtlCol="0">
            <a:spAutoFit/>
          </a:bodyPr>
          <a:lstStyle/>
          <a:p>
            <a:r>
              <a:rPr lang="en-GB" dirty="0"/>
              <a:t>Move 50% of common code here between </a:t>
            </a:r>
            <a:r>
              <a:rPr lang="en-GB" dirty="0">
                <a:solidFill>
                  <a:schemeClr val="accent6">
                    <a:lumMod val="75000"/>
                  </a:schemeClr>
                </a:solidFill>
                <a:latin typeface="Courier New" panose="02070309020205020404" pitchFamily="49" charset="0"/>
                <a:cs typeface="Courier New" panose="02070309020205020404" pitchFamily="49" charset="0"/>
              </a:rPr>
              <a:t>references</a:t>
            </a:r>
            <a:r>
              <a:rPr lang="en-GB" dirty="0">
                <a:latin typeface="Courier New" panose="02070309020205020404" pitchFamily="49" charset="0"/>
                <a:cs typeface="Courier New" panose="02070309020205020404" pitchFamily="49" charset="0"/>
              </a:rPr>
              <a:t> </a:t>
            </a:r>
            <a:r>
              <a:rPr lang="en-GB" dirty="0"/>
              <a:t>and </a:t>
            </a:r>
            <a:r>
              <a:rPr lang="en-GB" dirty="0">
                <a:solidFill>
                  <a:schemeClr val="accent6">
                    <a:lumMod val="75000"/>
                  </a:schemeClr>
                </a:solidFill>
                <a:latin typeface="Courier New" panose="02070309020205020404" pitchFamily="49" charset="0"/>
                <a:cs typeface="Courier New" panose="02070309020205020404" pitchFamily="49" charset="0"/>
              </a:rPr>
              <a:t>objects</a:t>
            </a:r>
            <a:r>
              <a:rPr lang="en-GB" dirty="0"/>
              <a:t> and 90% of code between </a:t>
            </a:r>
            <a:r>
              <a:rPr lang="en-GB" dirty="0" err="1">
                <a:solidFill>
                  <a:schemeClr val="accent6">
                    <a:lumMod val="75000"/>
                  </a:schemeClr>
                </a:solidFill>
                <a:latin typeface="Courier New" panose="02070309020205020404" pitchFamily="49" charset="0"/>
                <a:cs typeface="Courier New" panose="02070309020205020404" pitchFamily="49" charset="0"/>
              </a:rPr>
              <a:t>only_obj</a:t>
            </a:r>
            <a:r>
              <a:rPr lang="en-GB" dirty="0">
                <a:latin typeface="Courier New" panose="02070309020205020404" pitchFamily="49" charset="0"/>
                <a:cs typeface="Courier New" panose="02070309020205020404" pitchFamily="49" charset="0"/>
              </a:rPr>
              <a:t> </a:t>
            </a:r>
            <a:r>
              <a:rPr lang="en-GB" dirty="0"/>
              <a:t>and </a:t>
            </a:r>
            <a:r>
              <a:rPr lang="en-GB" dirty="0">
                <a:solidFill>
                  <a:schemeClr val="accent6">
                    <a:lumMod val="75000"/>
                  </a:schemeClr>
                </a:solidFill>
                <a:latin typeface="Courier New" panose="02070309020205020404" pitchFamily="49" charset="0"/>
                <a:cs typeface="Courier New" panose="02070309020205020404" pitchFamily="49" charset="0"/>
              </a:rPr>
              <a:t>objects</a:t>
            </a:r>
          </a:p>
        </p:txBody>
      </p:sp>
      <p:cxnSp>
        <p:nvCxnSpPr>
          <p:cNvPr id="14" name="Connector: Elbow 13">
            <a:extLst>
              <a:ext uri="{FF2B5EF4-FFF2-40B4-BE49-F238E27FC236}">
                <a16:creationId xmlns:a16="http://schemas.microsoft.com/office/drawing/2014/main" id="{D48B4E6C-3EBD-E80E-6777-F919605A6F62}"/>
              </a:ext>
            </a:extLst>
          </p:cNvPr>
          <p:cNvCxnSpPr>
            <a:cxnSpLocks/>
            <a:stCxn id="12" idx="2"/>
          </p:cNvCxnSpPr>
          <p:nvPr/>
        </p:nvCxnSpPr>
        <p:spPr>
          <a:xfrm rot="5400000" flipH="1">
            <a:off x="4687765" y="1062180"/>
            <a:ext cx="230629" cy="2717936"/>
          </a:xfrm>
          <a:prstGeom prst="bentConnector4">
            <a:avLst>
              <a:gd name="adj1" fmla="val -80535"/>
              <a:gd name="adj2" fmla="val 835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8685C119-6ABD-D39D-31D3-DC94136DC420}"/>
              </a:ext>
            </a:extLst>
          </p:cNvPr>
          <p:cNvCxnSpPr>
            <a:cxnSpLocks/>
            <a:stCxn id="11" idx="2"/>
          </p:cNvCxnSpPr>
          <p:nvPr/>
        </p:nvCxnSpPr>
        <p:spPr>
          <a:xfrm rot="5400000" flipH="1" flipV="1">
            <a:off x="5998231" y="572982"/>
            <a:ext cx="2085220" cy="8273499"/>
          </a:xfrm>
          <a:prstGeom prst="bentConnector4">
            <a:avLst>
              <a:gd name="adj1" fmla="val -10963"/>
              <a:gd name="adj2" fmla="val 100029"/>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A900DB8-F807-F119-37E3-126263CB6DA3}"/>
              </a:ext>
            </a:extLst>
          </p:cNvPr>
          <p:cNvSpPr txBox="1"/>
          <p:nvPr/>
        </p:nvSpPr>
        <p:spPr>
          <a:xfrm>
            <a:off x="8375186" y="5261800"/>
            <a:ext cx="1943698" cy="646331"/>
          </a:xfrm>
          <a:prstGeom prst="rect">
            <a:avLst/>
          </a:prstGeom>
          <a:solidFill>
            <a:schemeClr val="bg1"/>
          </a:solidFill>
          <a:ln w="25400">
            <a:solidFill>
              <a:srgbClr val="00B050"/>
            </a:solidFill>
          </a:ln>
        </p:spPr>
        <p:txBody>
          <a:bodyPr wrap="square" rtlCol="0">
            <a:spAutoFit/>
          </a:bodyPr>
          <a:lstStyle/>
          <a:p>
            <a:r>
              <a:rPr lang="en-GB" dirty="0"/>
              <a:t>Use common storage singleton</a:t>
            </a:r>
          </a:p>
        </p:txBody>
      </p:sp>
      <p:sp>
        <p:nvSpPr>
          <p:cNvPr id="25" name="Left Brace 24">
            <a:extLst>
              <a:ext uri="{FF2B5EF4-FFF2-40B4-BE49-F238E27FC236}">
                <a16:creationId xmlns:a16="http://schemas.microsoft.com/office/drawing/2014/main" id="{0014F374-38E5-B6EC-E33A-B3932EE28FFC}"/>
              </a:ext>
            </a:extLst>
          </p:cNvPr>
          <p:cNvSpPr/>
          <p:nvPr/>
        </p:nvSpPr>
        <p:spPr>
          <a:xfrm rot="16200000">
            <a:off x="2460752" y="3713851"/>
            <a:ext cx="507066" cy="444435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80F25323-6A1F-F3A3-A3CC-DCD9D4E2B3D9}"/>
              </a:ext>
            </a:extLst>
          </p:cNvPr>
          <p:cNvSpPr txBox="1"/>
          <p:nvPr/>
        </p:nvSpPr>
        <p:spPr>
          <a:xfrm>
            <a:off x="1750843" y="6198631"/>
            <a:ext cx="1943698" cy="646331"/>
          </a:xfrm>
          <a:prstGeom prst="rect">
            <a:avLst/>
          </a:prstGeom>
          <a:solidFill>
            <a:schemeClr val="bg1"/>
          </a:solidFill>
          <a:ln w="25400">
            <a:solidFill>
              <a:srgbClr val="00B050"/>
            </a:solidFill>
          </a:ln>
        </p:spPr>
        <p:txBody>
          <a:bodyPr wrap="square" rtlCol="0">
            <a:spAutoFit/>
          </a:bodyPr>
          <a:lstStyle/>
          <a:p>
            <a:r>
              <a:rPr lang="en-GB" dirty="0"/>
              <a:t>90% of common code</a:t>
            </a:r>
          </a:p>
        </p:txBody>
      </p:sp>
    </p:spTree>
    <p:extLst>
      <p:ext uri="{BB962C8B-B14F-4D97-AF65-F5344CB8AC3E}">
        <p14:creationId xmlns:p14="http://schemas.microsoft.com/office/powerpoint/2010/main" val="12004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5A99-28E0-258A-2DD5-BC25A5F15187}"/>
              </a:ext>
            </a:extLst>
          </p:cNvPr>
          <p:cNvSpPr>
            <a:spLocks noGrp="1"/>
          </p:cNvSpPr>
          <p:nvPr>
            <p:ph type="title"/>
          </p:nvPr>
        </p:nvSpPr>
        <p:spPr>
          <a:xfrm>
            <a:off x="838200" y="365404"/>
            <a:ext cx="10515600" cy="1325563"/>
          </a:xfrm>
        </p:spPr>
        <p:txBody>
          <a:bodyPr>
            <a:normAutofit/>
          </a:bodyPr>
          <a:lstStyle/>
          <a:p>
            <a:r>
              <a:rPr lang="en-GB" sz="3600" dirty="0" err="1">
                <a:solidFill>
                  <a:schemeClr val="accent6">
                    <a:lumMod val="75000"/>
                  </a:schemeClr>
                </a:solidFill>
                <a:latin typeface="Courier New" panose="02070309020205020404" pitchFamily="49" charset="0"/>
                <a:cs typeface="Courier New" panose="02070309020205020404" pitchFamily="49" charset="0"/>
              </a:rPr>
              <a:t>unique_only_obj_container</a:t>
            </a:r>
            <a:r>
              <a:rPr lang="en-GB" sz="3600" dirty="0">
                <a:solidFill>
                  <a:schemeClr val="accent6">
                    <a:lumMod val="75000"/>
                  </a:schemeClr>
                </a:solidFill>
                <a:latin typeface="Courier New" panose="02070309020205020404" pitchFamily="49" charset="0"/>
                <a:cs typeface="Courier New" panose="02070309020205020404" pitchFamily="49" charset="0"/>
              </a:rPr>
              <a:t>. </a:t>
            </a:r>
            <a:r>
              <a:rPr lang="en-GB" sz="3600" dirty="0">
                <a:cs typeface="Courier New" panose="02070309020205020404" pitchFamily="49" charset="0"/>
              </a:rPr>
              <a:t>Memory management</a:t>
            </a:r>
            <a:endParaRPr lang="en-GB" sz="3600" dirty="0">
              <a:solidFill>
                <a:schemeClr val="accent6">
                  <a:lumMod val="75000"/>
                </a:schemeClr>
              </a:solidFill>
              <a:cs typeface="Courier New" panose="02070309020205020404" pitchFamily="49" charset="0"/>
            </a:endParaRPr>
          </a:p>
        </p:txBody>
      </p:sp>
      <p:grpSp>
        <p:nvGrpSpPr>
          <p:cNvPr id="19" name="Group 18">
            <a:extLst>
              <a:ext uri="{FF2B5EF4-FFF2-40B4-BE49-F238E27FC236}">
                <a16:creationId xmlns:a16="http://schemas.microsoft.com/office/drawing/2014/main" id="{0BDFE5A3-0CBF-FCCE-0C42-716BDB621AF5}"/>
              </a:ext>
            </a:extLst>
          </p:cNvPr>
          <p:cNvGrpSpPr/>
          <p:nvPr/>
        </p:nvGrpSpPr>
        <p:grpSpPr>
          <a:xfrm>
            <a:off x="6437543" y="2950908"/>
            <a:ext cx="2969800" cy="213515"/>
            <a:chOff x="6289401" y="1967659"/>
            <a:chExt cx="2969800" cy="213515"/>
          </a:xfrm>
          <a:solidFill>
            <a:srgbClr val="00B050"/>
          </a:solidFill>
        </p:grpSpPr>
        <p:sp>
          <p:nvSpPr>
            <p:cNvPr id="20" name="Rectangle 19">
              <a:extLst>
                <a:ext uri="{FF2B5EF4-FFF2-40B4-BE49-F238E27FC236}">
                  <a16:creationId xmlns:a16="http://schemas.microsoft.com/office/drawing/2014/main" id="{D24C447B-1A6A-BBF3-A120-D1B3034E9398}"/>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1" name="Rectangle 20">
              <a:extLst>
                <a:ext uri="{FF2B5EF4-FFF2-40B4-BE49-F238E27FC236}">
                  <a16:creationId xmlns:a16="http://schemas.microsoft.com/office/drawing/2014/main" id="{703672B1-8201-70F9-336F-CCD9F5CF083C}"/>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2" name="Rectangle 21">
              <a:extLst>
                <a:ext uri="{FF2B5EF4-FFF2-40B4-BE49-F238E27FC236}">
                  <a16:creationId xmlns:a16="http://schemas.microsoft.com/office/drawing/2014/main" id="{C84D024F-595C-65B7-4FB9-E83CC80B1A87}"/>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3" name="Rectangle 22">
              <a:extLst>
                <a:ext uri="{FF2B5EF4-FFF2-40B4-BE49-F238E27FC236}">
                  <a16:creationId xmlns:a16="http://schemas.microsoft.com/office/drawing/2014/main" id="{26916F37-CC13-2AE4-4C6D-81242132F207}"/>
                </a:ext>
              </a:extLst>
            </p:cNvPr>
            <p:cNvSpPr/>
            <p:nvPr/>
          </p:nvSpPr>
          <p:spPr>
            <a:xfrm>
              <a:off x="692760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4" name="Rectangle 23">
              <a:extLst>
                <a:ext uri="{FF2B5EF4-FFF2-40B4-BE49-F238E27FC236}">
                  <a16:creationId xmlns:a16="http://schemas.microsoft.com/office/drawing/2014/main" id="{37431837-8982-F41D-1B49-1E37770F49D6}"/>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5" name="Rectangle 24">
              <a:extLst>
                <a:ext uri="{FF2B5EF4-FFF2-40B4-BE49-F238E27FC236}">
                  <a16:creationId xmlns:a16="http://schemas.microsoft.com/office/drawing/2014/main" id="{DE385CC3-79D6-3EBB-A6FF-C1D525F7F1DF}"/>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6" name="Rectangle 25">
              <a:extLst>
                <a:ext uri="{FF2B5EF4-FFF2-40B4-BE49-F238E27FC236}">
                  <a16:creationId xmlns:a16="http://schemas.microsoft.com/office/drawing/2014/main" id="{80B79B56-5C6F-C655-105C-8224513B8427}"/>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Rectangle 26">
              <a:extLst>
                <a:ext uri="{FF2B5EF4-FFF2-40B4-BE49-F238E27FC236}">
                  <a16:creationId xmlns:a16="http://schemas.microsoft.com/office/drawing/2014/main" id="{7D0280B9-8F3C-72EE-EFE7-6693831885C7}"/>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8" name="Rectangle 27">
              <a:extLst>
                <a:ext uri="{FF2B5EF4-FFF2-40B4-BE49-F238E27FC236}">
                  <a16:creationId xmlns:a16="http://schemas.microsoft.com/office/drawing/2014/main" id="{F33AB361-9CF2-CA3C-F470-4E56F5847737}"/>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9" name="Rectangle 28">
              <a:extLst>
                <a:ext uri="{FF2B5EF4-FFF2-40B4-BE49-F238E27FC236}">
                  <a16:creationId xmlns:a16="http://schemas.microsoft.com/office/drawing/2014/main" id="{BF45DACA-5C03-B28E-3005-A24CFFD1B55E}"/>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0" name="Rectangle 29">
              <a:extLst>
                <a:ext uri="{FF2B5EF4-FFF2-40B4-BE49-F238E27FC236}">
                  <a16:creationId xmlns:a16="http://schemas.microsoft.com/office/drawing/2014/main" id="{95571DFC-C584-6DF3-E013-DAEE2AF605F9}"/>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1" name="Rectangle 30">
              <a:extLst>
                <a:ext uri="{FF2B5EF4-FFF2-40B4-BE49-F238E27FC236}">
                  <a16:creationId xmlns:a16="http://schemas.microsoft.com/office/drawing/2014/main" id="{ABA8D6B9-52BA-0769-94CA-A998A44E4A25}"/>
                </a:ext>
              </a:extLst>
            </p:cNvPr>
            <p:cNvSpPr/>
            <p:nvPr/>
          </p:nvSpPr>
          <p:spPr>
            <a:xfrm>
              <a:off x="862949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2" name="Rectangle 31">
              <a:extLst>
                <a:ext uri="{FF2B5EF4-FFF2-40B4-BE49-F238E27FC236}">
                  <a16:creationId xmlns:a16="http://schemas.microsoft.com/office/drawing/2014/main" id="{D9731F29-D0D8-4944-BD35-B71B61794D27}"/>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3" name="Rectangle 32">
              <a:extLst>
                <a:ext uri="{FF2B5EF4-FFF2-40B4-BE49-F238E27FC236}">
                  <a16:creationId xmlns:a16="http://schemas.microsoft.com/office/drawing/2014/main" id="{9CC9C928-2FC0-1F9F-90D8-2CA282C83F78}"/>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35" name="Straight Arrow Connector 34">
            <a:extLst>
              <a:ext uri="{FF2B5EF4-FFF2-40B4-BE49-F238E27FC236}">
                <a16:creationId xmlns:a16="http://schemas.microsoft.com/office/drawing/2014/main" id="{3F2AB1D6-C598-918F-1992-74C949B9F5F3}"/>
              </a:ext>
            </a:extLst>
          </p:cNvPr>
          <p:cNvCxnSpPr>
            <a:cxnSpLocks/>
            <a:endCxn id="20" idx="0"/>
          </p:cNvCxnSpPr>
          <p:nvPr/>
        </p:nvCxnSpPr>
        <p:spPr>
          <a:xfrm>
            <a:off x="6535017" y="2455030"/>
            <a:ext cx="464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1458535B-5E37-0637-74F8-BBFB75064B61}"/>
              </a:ext>
            </a:extLst>
          </p:cNvPr>
          <p:cNvCxnSpPr>
            <a:cxnSpLocks/>
          </p:cNvCxnSpPr>
          <p:nvPr/>
        </p:nvCxnSpPr>
        <p:spPr>
          <a:xfrm>
            <a:off x="674814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DEA12C22-E7AF-DEBA-545E-4017F81C1033}"/>
              </a:ext>
            </a:extLst>
          </p:cNvPr>
          <p:cNvCxnSpPr>
            <a:cxnSpLocks/>
          </p:cNvCxnSpPr>
          <p:nvPr/>
        </p:nvCxnSpPr>
        <p:spPr>
          <a:xfrm>
            <a:off x="6956237"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C84F7D7-8BCD-AB5F-6E76-8A8A80BAF2B3}"/>
              </a:ext>
            </a:extLst>
          </p:cNvPr>
          <p:cNvCxnSpPr>
            <a:cxnSpLocks/>
            <a:endCxn id="23" idx="0"/>
          </p:cNvCxnSpPr>
          <p:nvPr/>
        </p:nvCxnSpPr>
        <p:spPr>
          <a:xfrm>
            <a:off x="717361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5A9A952-4B54-4305-4A2A-0DA114584D7E}"/>
              </a:ext>
            </a:extLst>
          </p:cNvPr>
          <p:cNvCxnSpPr>
            <a:cxnSpLocks/>
            <a:endCxn id="24" idx="0"/>
          </p:cNvCxnSpPr>
          <p:nvPr/>
        </p:nvCxnSpPr>
        <p:spPr>
          <a:xfrm>
            <a:off x="7386351"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1C1CA811-2686-20BE-EA6D-843C622FFA52}"/>
              </a:ext>
            </a:extLst>
          </p:cNvPr>
          <p:cNvCxnSpPr>
            <a:cxnSpLocks/>
            <a:endCxn id="25" idx="0"/>
          </p:cNvCxnSpPr>
          <p:nvPr/>
        </p:nvCxnSpPr>
        <p:spPr>
          <a:xfrm>
            <a:off x="7603339" y="2455030"/>
            <a:ext cx="0"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2C7B6763-0873-D29B-DD2B-8218BACCF203}"/>
              </a:ext>
            </a:extLst>
          </p:cNvPr>
          <p:cNvCxnSpPr>
            <a:cxnSpLocks/>
            <a:endCxn id="26" idx="0"/>
          </p:cNvCxnSpPr>
          <p:nvPr/>
        </p:nvCxnSpPr>
        <p:spPr>
          <a:xfrm>
            <a:off x="781182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3B478E40-551D-A7F9-3E2A-5C012DFA2749}"/>
              </a:ext>
            </a:extLst>
          </p:cNvPr>
          <p:cNvCxnSpPr>
            <a:cxnSpLocks/>
          </p:cNvCxnSpPr>
          <p:nvPr/>
        </p:nvCxnSpPr>
        <p:spPr>
          <a:xfrm>
            <a:off x="8024559" y="2455030"/>
            <a:ext cx="22438"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D41EB65-B661-B895-10A1-4E97BAF4F3BA}"/>
              </a:ext>
            </a:extLst>
          </p:cNvPr>
          <p:cNvCxnSpPr>
            <a:cxnSpLocks/>
            <a:endCxn id="28" idx="0"/>
          </p:cNvCxnSpPr>
          <p:nvPr/>
        </p:nvCxnSpPr>
        <p:spPr>
          <a:xfrm>
            <a:off x="823729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DF217CC1-A326-E65D-8A7E-0AB4AE65CABD}"/>
              </a:ext>
            </a:extLst>
          </p:cNvPr>
          <p:cNvCxnSpPr>
            <a:cxnSpLocks/>
            <a:endCxn id="29" idx="0"/>
          </p:cNvCxnSpPr>
          <p:nvPr/>
        </p:nvCxnSpPr>
        <p:spPr>
          <a:xfrm>
            <a:off x="8450031"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31228DAF-2C48-F4B0-423A-FA547F1382BB}"/>
              </a:ext>
            </a:extLst>
          </p:cNvPr>
          <p:cNvCxnSpPr>
            <a:cxnSpLocks/>
            <a:endCxn id="30" idx="0"/>
          </p:cNvCxnSpPr>
          <p:nvPr/>
        </p:nvCxnSpPr>
        <p:spPr>
          <a:xfrm>
            <a:off x="8662767"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9F97C5C-934E-5A9C-DEBF-9FABF739B723}"/>
              </a:ext>
            </a:extLst>
          </p:cNvPr>
          <p:cNvCxnSpPr>
            <a:cxnSpLocks/>
            <a:endCxn id="31" idx="0"/>
          </p:cNvCxnSpPr>
          <p:nvPr/>
        </p:nvCxnSpPr>
        <p:spPr>
          <a:xfrm>
            <a:off x="887550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03B62B13-1A19-9B01-1BD7-B14F4E7BB539}"/>
              </a:ext>
            </a:extLst>
          </p:cNvPr>
          <p:cNvCxnSpPr>
            <a:cxnSpLocks/>
            <a:endCxn id="32" idx="0"/>
          </p:cNvCxnSpPr>
          <p:nvPr/>
        </p:nvCxnSpPr>
        <p:spPr>
          <a:xfrm>
            <a:off x="9088239"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82BECF3-1AB4-3B44-41AF-2C32EC098DE6}"/>
              </a:ext>
            </a:extLst>
          </p:cNvPr>
          <p:cNvCxnSpPr>
            <a:cxnSpLocks/>
            <a:endCxn id="33" idx="0"/>
          </p:cNvCxnSpPr>
          <p:nvPr/>
        </p:nvCxnSpPr>
        <p:spPr>
          <a:xfrm>
            <a:off x="930097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D640DE27-2AF0-AF38-2164-34DF70EB0917}"/>
              </a:ext>
            </a:extLst>
          </p:cNvPr>
          <p:cNvGrpSpPr/>
          <p:nvPr/>
        </p:nvGrpSpPr>
        <p:grpSpPr>
          <a:xfrm>
            <a:off x="6433291" y="2241515"/>
            <a:ext cx="2969800" cy="213515"/>
            <a:chOff x="6289401" y="1967659"/>
            <a:chExt cx="2969800" cy="213515"/>
          </a:xfrm>
        </p:grpSpPr>
        <p:sp>
          <p:nvSpPr>
            <p:cNvPr id="4" name="Rectangle 3">
              <a:extLst>
                <a:ext uri="{FF2B5EF4-FFF2-40B4-BE49-F238E27FC236}">
                  <a16:creationId xmlns:a16="http://schemas.microsoft.com/office/drawing/2014/main" id="{D607BEDB-E2BE-703F-879D-ECEBB0170B39}"/>
                </a:ext>
              </a:extLst>
            </p:cNvPr>
            <p:cNvSpPr/>
            <p:nvPr/>
          </p:nvSpPr>
          <p:spPr>
            <a:xfrm>
              <a:off x="628940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a:t>
              </a:r>
            </a:p>
          </p:txBody>
        </p:sp>
        <p:sp>
          <p:nvSpPr>
            <p:cNvPr id="5" name="Rectangle 4">
              <a:extLst>
                <a:ext uri="{FF2B5EF4-FFF2-40B4-BE49-F238E27FC236}">
                  <a16:creationId xmlns:a16="http://schemas.microsoft.com/office/drawing/2014/main" id="{5C901CC1-9A9F-93C9-CA4B-F9FA24904D62}"/>
                </a:ext>
              </a:extLst>
            </p:cNvPr>
            <p:cNvSpPr/>
            <p:nvPr/>
          </p:nvSpPr>
          <p:spPr>
            <a:xfrm>
              <a:off x="650213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2</a:t>
              </a:r>
            </a:p>
          </p:txBody>
        </p:sp>
        <p:sp>
          <p:nvSpPr>
            <p:cNvPr id="6" name="Rectangle 5">
              <a:extLst>
                <a:ext uri="{FF2B5EF4-FFF2-40B4-BE49-F238E27FC236}">
                  <a16:creationId xmlns:a16="http://schemas.microsoft.com/office/drawing/2014/main" id="{065D6D11-06D4-09D9-2C61-8B61A8A30F0E}"/>
                </a:ext>
              </a:extLst>
            </p:cNvPr>
            <p:cNvSpPr/>
            <p:nvPr/>
          </p:nvSpPr>
          <p:spPr>
            <a:xfrm>
              <a:off x="671487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3</a:t>
              </a:r>
            </a:p>
          </p:txBody>
        </p:sp>
        <p:sp>
          <p:nvSpPr>
            <p:cNvPr id="7" name="Rectangle 6">
              <a:extLst>
                <a:ext uri="{FF2B5EF4-FFF2-40B4-BE49-F238E27FC236}">
                  <a16:creationId xmlns:a16="http://schemas.microsoft.com/office/drawing/2014/main" id="{CBFB304F-FAFE-4CB9-A646-DE0478B674EC}"/>
                </a:ext>
              </a:extLst>
            </p:cNvPr>
            <p:cNvSpPr/>
            <p:nvPr/>
          </p:nvSpPr>
          <p:spPr>
            <a:xfrm>
              <a:off x="692760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4</a:t>
              </a:r>
            </a:p>
          </p:txBody>
        </p:sp>
        <p:sp>
          <p:nvSpPr>
            <p:cNvPr id="8" name="Rectangle 7">
              <a:extLst>
                <a:ext uri="{FF2B5EF4-FFF2-40B4-BE49-F238E27FC236}">
                  <a16:creationId xmlns:a16="http://schemas.microsoft.com/office/drawing/2014/main" id="{6E027B42-C714-6F94-E8C2-DC095C6F88C1}"/>
                </a:ext>
              </a:extLst>
            </p:cNvPr>
            <p:cNvSpPr/>
            <p:nvPr/>
          </p:nvSpPr>
          <p:spPr>
            <a:xfrm>
              <a:off x="714034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5</a:t>
              </a:r>
            </a:p>
          </p:txBody>
        </p:sp>
        <p:sp>
          <p:nvSpPr>
            <p:cNvPr id="9" name="Rectangle 8">
              <a:extLst>
                <a:ext uri="{FF2B5EF4-FFF2-40B4-BE49-F238E27FC236}">
                  <a16:creationId xmlns:a16="http://schemas.microsoft.com/office/drawing/2014/main" id="{AA93F76B-507A-A95E-B27F-56693E679F43}"/>
                </a:ext>
              </a:extLst>
            </p:cNvPr>
            <p:cNvSpPr/>
            <p:nvPr/>
          </p:nvSpPr>
          <p:spPr>
            <a:xfrm>
              <a:off x="7347692" y="1967659"/>
              <a:ext cx="230939"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6</a:t>
              </a:r>
            </a:p>
          </p:txBody>
        </p:sp>
        <p:sp>
          <p:nvSpPr>
            <p:cNvPr id="10" name="Rectangle 9">
              <a:extLst>
                <a:ext uri="{FF2B5EF4-FFF2-40B4-BE49-F238E27FC236}">
                  <a16:creationId xmlns:a16="http://schemas.microsoft.com/office/drawing/2014/main" id="{C34F5B15-73C1-86AE-D80E-C1E85B8739EC}"/>
                </a:ext>
              </a:extLst>
            </p:cNvPr>
            <p:cNvSpPr/>
            <p:nvPr/>
          </p:nvSpPr>
          <p:spPr>
            <a:xfrm>
              <a:off x="7588255" y="1967659"/>
              <a:ext cx="204231"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7</a:t>
              </a:r>
            </a:p>
          </p:txBody>
        </p:sp>
        <p:sp>
          <p:nvSpPr>
            <p:cNvPr id="11" name="Rectangle 10">
              <a:extLst>
                <a:ext uri="{FF2B5EF4-FFF2-40B4-BE49-F238E27FC236}">
                  <a16:creationId xmlns:a16="http://schemas.microsoft.com/office/drawing/2014/main" id="{1B461AE7-8C1C-9C9F-8E26-2EEDA1CD711A}"/>
                </a:ext>
              </a:extLst>
            </p:cNvPr>
            <p:cNvSpPr/>
            <p:nvPr/>
          </p:nvSpPr>
          <p:spPr>
            <a:xfrm>
              <a:off x="777855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8</a:t>
              </a:r>
            </a:p>
          </p:txBody>
        </p:sp>
        <p:sp>
          <p:nvSpPr>
            <p:cNvPr id="12" name="Rectangle 11">
              <a:extLst>
                <a:ext uri="{FF2B5EF4-FFF2-40B4-BE49-F238E27FC236}">
                  <a16:creationId xmlns:a16="http://schemas.microsoft.com/office/drawing/2014/main" id="{50B05FC4-59ED-4C32-9801-4FE28C1DAC2E}"/>
                </a:ext>
              </a:extLst>
            </p:cNvPr>
            <p:cNvSpPr/>
            <p:nvPr/>
          </p:nvSpPr>
          <p:spPr>
            <a:xfrm>
              <a:off x="799128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9</a:t>
              </a:r>
            </a:p>
          </p:txBody>
        </p:sp>
        <p:sp>
          <p:nvSpPr>
            <p:cNvPr id="13" name="Rectangle 12">
              <a:extLst>
                <a:ext uri="{FF2B5EF4-FFF2-40B4-BE49-F238E27FC236}">
                  <a16:creationId xmlns:a16="http://schemas.microsoft.com/office/drawing/2014/main" id="{06CE7E05-EDB1-3CED-775D-59CC5256AFEE}"/>
                </a:ext>
              </a:extLst>
            </p:cNvPr>
            <p:cNvSpPr/>
            <p:nvPr/>
          </p:nvSpPr>
          <p:spPr>
            <a:xfrm>
              <a:off x="820402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10</a:t>
              </a:r>
            </a:p>
          </p:txBody>
        </p:sp>
        <p:sp>
          <p:nvSpPr>
            <p:cNvPr id="14" name="Rectangle 13">
              <a:extLst>
                <a:ext uri="{FF2B5EF4-FFF2-40B4-BE49-F238E27FC236}">
                  <a16:creationId xmlns:a16="http://schemas.microsoft.com/office/drawing/2014/main" id="{DC814749-42A7-F5C7-C4E5-6257AE63C6F0}"/>
                </a:ext>
              </a:extLst>
            </p:cNvPr>
            <p:cNvSpPr/>
            <p:nvPr/>
          </p:nvSpPr>
          <p:spPr>
            <a:xfrm>
              <a:off x="841676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11</a:t>
              </a:r>
            </a:p>
          </p:txBody>
        </p:sp>
        <p:sp>
          <p:nvSpPr>
            <p:cNvPr id="15" name="Rectangle 14">
              <a:extLst>
                <a:ext uri="{FF2B5EF4-FFF2-40B4-BE49-F238E27FC236}">
                  <a16:creationId xmlns:a16="http://schemas.microsoft.com/office/drawing/2014/main" id="{7AC9BE32-B088-138D-2FC2-4299E36DBECF}"/>
                </a:ext>
              </a:extLst>
            </p:cNvPr>
            <p:cNvSpPr/>
            <p:nvPr/>
          </p:nvSpPr>
          <p:spPr>
            <a:xfrm>
              <a:off x="862949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12</a:t>
              </a:r>
            </a:p>
          </p:txBody>
        </p:sp>
        <p:sp>
          <p:nvSpPr>
            <p:cNvPr id="16" name="Rectangle 15">
              <a:extLst>
                <a:ext uri="{FF2B5EF4-FFF2-40B4-BE49-F238E27FC236}">
                  <a16:creationId xmlns:a16="http://schemas.microsoft.com/office/drawing/2014/main" id="{8A45A22F-9300-3707-2881-7E69237B5252}"/>
                </a:ext>
              </a:extLst>
            </p:cNvPr>
            <p:cNvSpPr/>
            <p:nvPr/>
          </p:nvSpPr>
          <p:spPr>
            <a:xfrm>
              <a:off x="884223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13</a:t>
              </a:r>
            </a:p>
          </p:txBody>
        </p:sp>
        <p:sp>
          <p:nvSpPr>
            <p:cNvPr id="17" name="Rectangle 16">
              <a:extLst>
                <a:ext uri="{FF2B5EF4-FFF2-40B4-BE49-F238E27FC236}">
                  <a16:creationId xmlns:a16="http://schemas.microsoft.com/office/drawing/2014/main" id="{296CC4FE-AA56-A7DE-3ADF-7ABE12D5E1A0}"/>
                </a:ext>
              </a:extLst>
            </p:cNvPr>
            <p:cNvSpPr/>
            <p:nvPr/>
          </p:nvSpPr>
          <p:spPr>
            <a:xfrm>
              <a:off x="905496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14</a:t>
              </a:r>
            </a:p>
          </p:txBody>
        </p:sp>
      </p:grpSp>
      <p:cxnSp>
        <p:nvCxnSpPr>
          <p:cNvPr id="51" name="Straight Arrow Connector 50">
            <a:extLst>
              <a:ext uri="{FF2B5EF4-FFF2-40B4-BE49-F238E27FC236}">
                <a16:creationId xmlns:a16="http://schemas.microsoft.com/office/drawing/2014/main" id="{A1299DBC-E626-A184-7EA9-8B3F1B5DD236}"/>
              </a:ext>
            </a:extLst>
          </p:cNvPr>
          <p:cNvCxnSpPr>
            <a:cxnSpLocks/>
            <a:stCxn id="67" idx="2"/>
            <a:endCxn id="15" idx="0"/>
          </p:cNvCxnSpPr>
          <p:nvPr/>
        </p:nvCxnSpPr>
        <p:spPr>
          <a:xfrm>
            <a:off x="8875503" y="1926274"/>
            <a:ext cx="0" cy="31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6944BD7E-0D35-D0F4-4423-30E195DE611D}"/>
              </a:ext>
            </a:extLst>
          </p:cNvPr>
          <p:cNvSpPr txBox="1"/>
          <p:nvPr/>
        </p:nvSpPr>
        <p:spPr>
          <a:xfrm>
            <a:off x="8299127" y="1556942"/>
            <a:ext cx="1152751" cy="369332"/>
          </a:xfrm>
          <a:prstGeom prst="rect">
            <a:avLst/>
          </a:prstGeom>
          <a:noFill/>
          <a:ln>
            <a:solidFill>
              <a:schemeClr val="accent1"/>
            </a:solidFill>
          </a:ln>
        </p:spPr>
        <p:txBody>
          <a:bodyPr wrap="none" rtlCol="0">
            <a:spAutoFit/>
          </a:bodyPr>
          <a:lstStyle/>
          <a:p>
            <a:r>
              <a:rPr lang="en-GB" dirty="0"/>
              <a:t>Last filled</a:t>
            </a:r>
          </a:p>
        </p:txBody>
      </p:sp>
      <p:grpSp>
        <p:nvGrpSpPr>
          <p:cNvPr id="71" name="Group 70">
            <a:extLst>
              <a:ext uri="{FF2B5EF4-FFF2-40B4-BE49-F238E27FC236}">
                <a16:creationId xmlns:a16="http://schemas.microsoft.com/office/drawing/2014/main" id="{7BC0429D-1867-3629-970E-83BC9A0958AC}"/>
              </a:ext>
            </a:extLst>
          </p:cNvPr>
          <p:cNvGrpSpPr/>
          <p:nvPr/>
        </p:nvGrpSpPr>
        <p:grpSpPr>
          <a:xfrm>
            <a:off x="6441413" y="5066712"/>
            <a:ext cx="2969800" cy="213515"/>
            <a:chOff x="6289401" y="1967659"/>
            <a:chExt cx="2969800" cy="213515"/>
          </a:xfrm>
          <a:solidFill>
            <a:srgbClr val="00B050"/>
          </a:solidFill>
        </p:grpSpPr>
        <p:sp>
          <p:nvSpPr>
            <p:cNvPr id="72" name="Rectangle 71">
              <a:extLst>
                <a:ext uri="{FF2B5EF4-FFF2-40B4-BE49-F238E27FC236}">
                  <a16:creationId xmlns:a16="http://schemas.microsoft.com/office/drawing/2014/main" id="{621E2D44-E9C8-C84A-0D8F-B8F593F74DC5}"/>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3" name="Rectangle 72">
              <a:extLst>
                <a:ext uri="{FF2B5EF4-FFF2-40B4-BE49-F238E27FC236}">
                  <a16:creationId xmlns:a16="http://schemas.microsoft.com/office/drawing/2014/main" id="{B7FE73CF-EF1C-B110-76FD-14F29E0399CD}"/>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4" name="Rectangle 73">
              <a:extLst>
                <a:ext uri="{FF2B5EF4-FFF2-40B4-BE49-F238E27FC236}">
                  <a16:creationId xmlns:a16="http://schemas.microsoft.com/office/drawing/2014/main" id="{E077249E-F737-652E-7C96-B0EC07ACAD2E}"/>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5" name="Rectangle 74">
              <a:extLst>
                <a:ext uri="{FF2B5EF4-FFF2-40B4-BE49-F238E27FC236}">
                  <a16:creationId xmlns:a16="http://schemas.microsoft.com/office/drawing/2014/main" id="{E566BB51-C5C3-C288-46C7-99C46F79B5CE}"/>
                </a:ext>
              </a:extLst>
            </p:cNvPr>
            <p:cNvSpPr/>
            <p:nvPr/>
          </p:nvSpPr>
          <p:spPr>
            <a:xfrm>
              <a:off x="6927609" y="1967659"/>
              <a:ext cx="204232" cy="21351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u="sng" dirty="0">
                  <a:solidFill>
                    <a:srgbClr val="C00000"/>
                  </a:solidFill>
                </a:rPr>
                <a:t>x</a:t>
              </a:r>
            </a:p>
          </p:txBody>
        </p:sp>
        <p:sp>
          <p:nvSpPr>
            <p:cNvPr id="76" name="Rectangle 75">
              <a:extLst>
                <a:ext uri="{FF2B5EF4-FFF2-40B4-BE49-F238E27FC236}">
                  <a16:creationId xmlns:a16="http://schemas.microsoft.com/office/drawing/2014/main" id="{D4CF587B-9079-8F7C-553B-0E1DC0ABC6D2}"/>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7" name="Rectangle 76">
              <a:extLst>
                <a:ext uri="{FF2B5EF4-FFF2-40B4-BE49-F238E27FC236}">
                  <a16:creationId xmlns:a16="http://schemas.microsoft.com/office/drawing/2014/main" id="{25F793A4-0D2F-485A-71AE-4CCA15053F5E}"/>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8" name="Rectangle 77">
              <a:extLst>
                <a:ext uri="{FF2B5EF4-FFF2-40B4-BE49-F238E27FC236}">
                  <a16:creationId xmlns:a16="http://schemas.microsoft.com/office/drawing/2014/main" id="{E85707D5-3505-C661-0897-0E51CF3305C6}"/>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9" name="Rectangle 78">
              <a:extLst>
                <a:ext uri="{FF2B5EF4-FFF2-40B4-BE49-F238E27FC236}">
                  <a16:creationId xmlns:a16="http://schemas.microsoft.com/office/drawing/2014/main" id="{F106D758-8B87-550A-040D-EF161FF4CFAA}"/>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0" name="Rectangle 79">
              <a:extLst>
                <a:ext uri="{FF2B5EF4-FFF2-40B4-BE49-F238E27FC236}">
                  <a16:creationId xmlns:a16="http://schemas.microsoft.com/office/drawing/2014/main" id="{E57470ED-2484-A893-F6ED-D01A43694301}"/>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1" name="Rectangle 80">
              <a:extLst>
                <a:ext uri="{FF2B5EF4-FFF2-40B4-BE49-F238E27FC236}">
                  <a16:creationId xmlns:a16="http://schemas.microsoft.com/office/drawing/2014/main" id="{36B05DEC-19DB-D00E-A8C6-4C6C4576EE5A}"/>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2" name="Rectangle 81">
              <a:extLst>
                <a:ext uri="{FF2B5EF4-FFF2-40B4-BE49-F238E27FC236}">
                  <a16:creationId xmlns:a16="http://schemas.microsoft.com/office/drawing/2014/main" id="{537A1E8C-D060-5D1B-AB8F-52A686B22D8D}"/>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3" name="Rectangle 82">
              <a:extLst>
                <a:ext uri="{FF2B5EF4-FFF2-40B4-BE49-F238E27FC236}">
                  <a16:creationId xmlns:a16="http://schemas.microsoft.com/office/drawing/2014/main" id="{1985708A-1A20-7D6C-C9CA-713C449FE35C}"/>
                </a:ext>
              </a:extLst>
            </p:cNvPr>
            <p:cNvSpPr/>
            <p:nvPr/>
          </p:nvSpPr>
          <p:spPr>
            <a:xfrm>
              <a:off x="862949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4" name="Rectangle 83">
              <a:extLst>
                <a:ext uri="{FF2B5EF4-FFF2-40B4-BE49-F238E27FC236}">
                  <a16:creationId xmlns:a16="http://schemas.microsoft.com/office/drawing/2014/main" id="{7F8B9E30-DA1F-F043-A811-CC0D5D196AE5}"/>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5" name="Rectangle 84">
              <a:extLst>
                <a:ext uri="{FF2B5EF4-FFF2-40B4-BE49-F238E27FC236}">
                  <a16:creationId xmlns:a16="http://schemas.microsoft.com/office/drawing/2014/main" id="{B06FABA1-37DD-B09C-DCBC-D14464811355}"/>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86" name="Straight Arrow Connector 85">
            <a:extLst>
              <a:ext uri="{FF2B5EF4-FFF2-40B4-BE49-F238E27FC236}">
                <a16:creationId xmlns:a16="http://schemas.microsoft.com/office/drawing/2014/main" id="{59102E48-C3EC-9D61-51AD-3F8A6C1BBE6A}"/>
              </a:ext>
            </a:extLst>
          </p:cNvPr>
          <p:cNvCxnSpPr>
            <a:cxnSpLocks/>
            <a:endCxn id="72" idx="0"/>
          </p:cNvCxnSpPr>
          <p:nvPr/>
        </p:nvCxnSpPr>
        <p:spPr>
          <a:xfrm>
            <a:off x="6538887" y="4570834"/>
            <a:ext cx="464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3BF726DB-9964-1389-ABF8-EB6E8C551DA9}"/>
              </a:ext>
            </a:extLst>
          </p:cNvPr>
          <p:cNvCxnSpPr>
            <a:cxnSpLocks/>
            <a:endCxn id="73" idx="0"/>
          </p:cNvCxnSpPr>
          <p:nvPr/>
        </p:nvCxnSpPr>
        <p:spPr>
          <a:xfrm>
            <a:off x="6752013"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E9040B06-B8A5-2C95-4784-B03F23F7109E}"/>
              </a:ext>
            </a:extLst>
          </p:cNvPr>
          <p:cNvCxnSpPr>
            <a:cxnSpLocks/>
            <a:endCxn id="74" idx="0"/>
          </p:cNvCxnSpPr>
          <p:nvPr/>
        </p:nvCxnSpPr>
        <p:spPr>
          <a:xfrm>
            <a:off x="6964749"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97EE7752-D1CC-3EAA-3A3A-0280A24D01C1}"/>
              </a:ext>
            </a:extLst>
          </p:cNvPr>
          <p:cNvCxnSpPr>
            <a:cxnSpLocks/>
            <a:stCxn id="131" idx="2"/>
            <a:endCxn id="75" idx="0"/>
          </p:cNvCxnSpPr>
          <p:nvPr/>
        </p:nvCxnSpPr>
        <p:spPr>
          <a:xfrm flipH="1">
            <a:off x="7181737" y="4570834"/>
            <a:ext cx="1693766" cy="495878"/>
          </a:xfrm>
          <a:prstGeom prst="straightConnector1">
            <a:avLst/>
          </a:prstGeom>
          <a:ln>
            <a:solidFill>
              <a:srgbClr val="0066FF"/>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36BEA121-6E46-BF43-44DF-D2B9BD0ABFD9}"/>
              </a:ext>
            </a:extLst>
          </p:cNvPr>
          <p:cNvCxnSpPr>
            <a:cxnSpLocks/>
            <a:endCxn id="76" idx="0"/>
          </p:cNvCxnSpPr>
          <p:nvPr/>
        </p:nvCxnSpPr>
        <p:spPr>
          <a:xfrm>
            <a:off x="7390221"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A4B08CBE-247F-5556-D313-C96EB08B2F3D}"/>
              </a:ext>
            </a:extLst>
          </p:cNvPr>
          <p:cNvCxnSpPr>
            <a:cxnSpLocks/>
            <a:endCxn id="77" idx="0"/>
          </p:cNvCxnSpPr>
          <p:nvPr/>
        </p:nvCxnSpPr>
        <p:spPr>
          <a:xfrm>
            <a:off x="7607209" y="4570834"/>
            <a:ext cx="0"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2A50C48-C701-29C3-19BC-51C31EF1959E}"/>
              </a:ext>
            </a:extLst>
          </p:cNvPr>
          <p:cNvCxnSpPr>
            <a:cxnSpLocks/>
            <a:endCxn id="78" idx="0"/>
          </p:cNvCxnSpPr>
          <p:nvPr/>
        </p:nvCxnSpPr>
        <p:spPr>
          <a:xfrm>
            <a:off x="7815693"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95C66AD9-6869-034D-015F-2A63FC61A36F}"/>
              </a:ext>
            </a:extLst>
          </p:cNvPr>
          <p:cNvCxnSpPr>
            <a:cxnSpLocks/>
          </p:cNvCxnSpPr>
          <p:nvPr/>
        </p:nvCxnSpPr>
        <p:spPr>
          <a:xfrm>
            <a:off x="8028429" y="4570834"/>
            <a:ext cx="22438"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FF3D9C31-F065-D4D9-94E5-F5A4DF306220}"/>
              </a:ext>
            </a:extLst>
          </p:cNvPr>
          <p:cNvCxnSpPr>
            <a:cxnSpLocks/>
            <a:endCxn id="80" idx="0"/>
          </p:cNvCxnSpPr>
          <p:nvPr/>
        </p:nvCxnSpPr>
        <p:spPr>
          <a:xfrm>
            <a:off x="8241165"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406B97EB-99BE-CDB5-CD7E-A723BAD6978E}"/>
              </a:ext>
            </a:extLst>
          </p:cNvPr>
          <p:cNvCxnSpPr>
            <a:cxnSpLocks/>
            <a:endCxn id="81" idx="0"/>
          </p:cNvCxnSpPr>
          <p:nvPr/>
        </p:nvCxnSpPr>
        <p:spPr>
          <a:xfrm>
            <a:off x="8453901"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8F0013E4-B486-6509-A9DC-CDFB96EDF5FB}"/>
              </a:ext>
            </a:extLst>
          </p:cNvPr>
          <p:cNvCxnSpPr>
            <a:cxnSpLocks/>
            <a:endCxn id="82" idx="0"/>
          </p:cNvCxnSpPr>
          <p:nvPr/>
        </p:nvCxnSpPr>
        <p:spPr>
          <a:xfrm>
            <a:off x="8666637"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9DF46C6C-1756-746A-10C0-9736C8468A30}"/>
              </a:ext>
            </a:extLst>
          </p:cNvPr>
          <p:cNvCxnSpPr>
            <a:cxnSpLocks/>
            <a:stCxn id="123" idx="2"/>
            <a:endCxn id="83" idx="0"/>
          </p:cNvCxnSpPr>
          <p:nvPr/>
        </p:nvCxnSpPr>
        <p:spPr>
          <a:xfrm>
            <a:off x="7173615" y="4570834"/>
            <a:ext cx="1710010" cy="495878"/>
          </a:xfrm>
          <a:prstGeom prst="straightConnector1">
            <a:avLst/>
          </a:prstGeom>
          <a:ln>
            <a:solidFill>
              <a:srgbClr val="0066FF"/>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8322E56E-64F9-9020-9947-8B79932FD28C}"/>
              </a:ext>
            </a:extLst>
          </p:cNvPr>
          <p:cNvCxnSpPr>
            <a:cxnSpLocks/>
            <a:endCxn id="84" idx="0"/>
          </p:cNvCxnSpPr>
          <p:nvPr/>
        </p:nvCxnSpPr>
        <p:spPr>
          <a:xfrm>
            <a:off x="9092109"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5E62098C-ED34-0244-31A9-B6216E2C729C}"/>
              </a:ext>
            </a:extLst>
          </p:cNvPr>
          <p:cNvCxnSpPr>
            <a:cxnSpLocks/>
            <a:endCxn id="85" idx="0"/>
          </p:cNvCxnSpPr>
          <p:nvPr/>
        </p:nvCxnSpPr>
        <p:spPr>
          <a:xfrm>
            <a:off x="9304845"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4A49ED9F-3A7D-F8CC-0F8D-BFAB41FB45DA}"/>
              </a:ext>
            </a:extLst>
          </p:cNvPr>
          <p:cNvCxnSpPr>
            <a:cxnSpLocks/>
            <a:stCxn id="117" idx="2"/>
          </p:cNvCxnSpPr>
          <p:nvPr/>
        </p:nvCxnSpPr>
        <p:spPr>
          <a:xfrm>
            <a:off x="8879373" y="4042078"/>
            <a:ext cx="0" cy="31524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117" name="TextBox 116">
            <a:extLst>
              <a:ext uri="{FF2B5EF4-FFF2-40B4-BE49-F238E27FC236}">
                <a16:creationId xmlns:a16="http://schemas.microsoft.com/office/drawing/2014/main" id="{23FE1DBE-38D4-F1CD-3B7A-2374772F28C4}"/>
              </a:ext>
            </a:extLst>
          </p:cNvPr>
          <p:cNvSpPr txBox="1"/>
          <p:nvPr/>
        </p:nvSpPr>
        <p:spPr>
          <a:xfrm>
            <a:off x="8302997" y="3672746"/>
            <a:ext cx="1152751" cy="369332"/>
          </a:xfrm>
          <a:prstGeom prst="rect">
            <a:avLst/>
          </a:prstGeom>
          <a:noFill/>
          <a:ln>
            <a:solidFill>
              <a:schemeClr val="accent1"/>
            </a:solidFill>
          </a:ln>
        </p:spPr>
        <p:txBody>
          <a:bodyPr wrap="none" rtlCol="0">
            <a:spAutoFit/>
          </a:bodyPr>
          <a:lstStyle/>
          <a:p>
            <a:r>
              <a:rPr lang="en-GB" u="sng" dirty="0"/>
              <a:t>Last filled</a:t>
            </a:r>
          </a:p>
        </p:txBody>
      </p:sp>
      <p:cxnSp>
        <p:nvCxnSpPr>
          <p:cNvPr id="118" name="Straight Arrow Connector 117">
            <a:extLst>
              <a:ext uri="{FF2B5EF4-FFF2-40B4-BE49-F238E27FC236}">
                <a16:creationId xmlns:a16="http://schemas.microsoft.com/office/drawing/2014/main" id="{6E023ACE-4C92-BE4D-33B4-62B59BEC6290}"/>
              </a:ext>
            </a:extLst>
          </p:cNvPr>
          <p:cNvCxnSpPr>
            <a:cxnSpLocks/>
          </p:cNvCxnSpPr>
          <p:nvPr/>
        </p:nvCxnSpPr>
        <p:spPr>
          <a:xfrm>
            <a:off x="8655804" y="4045939"/>
            <a:ext cx="0" cy="31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19" name="Group 118">
            <a:extLst>
              <a:ext uri="{FF2B5EF4-FFF2-40B4-BE49-F238E27FC236}">
                <a16:creationId xmlns:a16="http://schemas.microsoft.com/office/drawing/2014/main" id="{18DDD6E8-3B39-5211-2E1E-5FDB27B2A02E}"/>
              </a:ext>
            </a:extLst>
          </p:cNvPr>
          <p:cNvGrpSpPr/>
          <p:nvPr/>
        </p:nvGrpSpPr>
        <p:grpSpPr>
          <a:xfrm>
            <a:off x="6433291" y="4357319"/>
            <a:ext cx="2969800" cy="213515"/>
            <a:chOff x="6289401" y="1967659"/>
            <a:chExt cx="2969800" cy="213515"/>
          </a:xfrm>
        </p:grpSpPr>
        <p:sp>
          <p:nvSpPr>
            <p:cNvPr id="120" name="Rectangle 119">
              <a:extLst>
                <a:ext uri="{FF2B5EF4-FFF2-40B4-BE49-F238E27FC236}">
                  <a16:creationId xmlns:a16="http://schemas.microsoft.com/office/drawing/2014/main" id="{7BD202DF-2918-EB67-C519-29C82B27542B}"/>
                </a:ext>
              </a:extLst>
            </p:cNvPr>
            <p:cNvSpPr/>
            <p:nvPr/>
          </p:nvSpPr>
          <p:spPr>
            <a:xfrm>
              <a:off x="628940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a:t>
              </a:r>
            </a:p>
          </p:txBody>
        </p:sp>
        <p:sp>
          <p:nvSpPr>
            <p:cNvPr id="121" name="Rectangle 120">
              <a:extLst>
                <a:ext uri="{FF2B5EF4-FFF2-40B4-BE49-F238E27FC236}">
                  <a16:creationId xmlns:a16="http://schemas.microsoft.com/office/drawing/2014/main" id="{7D9F1712-385D-6555-FDC3-C10EE32E9979}"/>
                </a:ext>
              </a:extLst>
            </p:cNvPr>
            <p:cNvSpPr/>
            <p:nvPr/>
          </p:nvSpPr>
          <p:spPr>
            <a:xfrm>
              <a:off x="650213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2</a:t>
              </a:r>
            </a:p>
          </p:txBody>
        </p:sp>
        <p:sp>
          <p:nvSpPr>
            <p:cNvPr id="122" name="Rectangle 121">
              <a:extLst>
                <a:ext uri="{FF2B5EF4-FFF2-40B4-BE49-F238E27FC236}">
                  <a16:creationId xmlns:a16="http://schemas.microsoft.com/office/drawing/2014/main" id="{ABFADD57-CCF3-9D28-A8C7-91D4842383B4}"/>
                </a:ext>
              </a:extLst>
            </p:cNvPr>
            <p:cNvSpPr/>
            <p:nvPr/>
          </p:nvSpPr>
          <p:spPr>
            <a:xfrm>
              <a:off x="671487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3</a:t>
              </a:r>
            </a:p>
          </p:txBody>
        </p:sp>
        <p:sp>
          <p:nvSpPr>
            <p:cNvPr id="123" name="Rectangle 122">
              <a:extLst>
                <a:ext uri="{FF2B5EF4-FFF2-40B4-BE49-F238E27FC236}">
                  <a16:creationId xmlns:a16="http://schemas.microsoft.com/office/drawing/2014/main" id="{2249D057-3817-DE29-9C98-C9BCE8B95DAA}"/>
                </a:ext>
              </a:extLst>
            </p:cNvPr>
            <p:cNvSpPr/>
            <p:nvPr/>
          </p:nvSpPr>
          <p:spPr>
            <a:xfrm>
              <a:off x="692760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12</a:t>
              </a:r>
            </a:p>
          </p:txBody>
        </p:sp>
        <p:sp>
          <p:nvSpPr>
            <p:cNvPr id="124" name="Rectangle 123">
              <a:extLst>
                <a:ext uri="{FF2B5EF4-FFF2-40B4-BE49-F238E27FC236}">
                  <a16:creationId xmlns:a16="http://schemas.microsoft.com/office/drawing/2014/main" id="{BE991270-D6EA-896D-8407-193DFDE233C8}"/>
                </a:ext>
              </a:extLst>
            </p:cNvPr>
            <p:cNvSpPr/>
            <p:nvPr/>
          </p:nvSpPr>
          <p:spPr>
            <a:xfrm>
              <a:off x="714034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5</a:t>
              </a:r>
            </a:p>
          </p:txBody>
        </p:sp>
        <p:sp>
          <p:nvSpPr>
            <p:cNvPr id="125" name="Rectangle 124">
              <a:extLst>
                <a:ext uri="{FF2B5EF4-FFF2-40B4-BE49-F238E27FC236}">
                  <a16:creationId xmlns:a16="http://schemas.microsoft.com/office/drawing/2014/main" id="{53A960B0-2A3C-F8D8-5B6B-57ADC5636B0E}"/>
                </a:ext>
              </a:extLst>
            </p:cNvPr>
            <p:cNvSpPr/>
            <p:nvPr/>
          </p:nvSpPr>
          <p:spPr>
            <a:xfrm>
              <a:off x="735308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6</a:t>
              </a:r>
            </a:p>
          </p:txBody>
        </p:sp>
        <p:sp>
          <p:nvSpPr>
            <p:cNvPr id="126" name="Rectangle 125">
              <a:extLst>
                <a:ext uri="{FF2B5EF4-FFF2-40B4-BE49-F238E27FC236}">
                  <a16:creationId xmlns:a16="http://schemas.microsoft.com/office/drawing/2014/main" id="{BC0AD534-6A86-C890-2B8E-F9099B91A04E}"/>
                </a:ext>
              </a:extLst>
            </p:cNvPr>
            <p:cNvSpPr/>
            <p:nvPr/>
          </p:nvSpPr>
          <p:spPr>
            <a:xfrm>
              <a:off x="758825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7</a:t>
              </a:r>
            </a:p>
          </p:txBody>
        </p:sp>
        <p:sp>
          <p:nvSpPr>
            <p:cNvPr id="127" name="Rectangle 126">
              <a:extLst>
                <a:ext uri="{FF2B5EF4-FFF2-40B4-BE49-F238E27FC236}">
                  <a16:creationId xmlns:a16="http://schemas.microsoft.com/office/drawing/2014/main" id="{0F5D2AE9-BA5B-A0E8-471A-98E128833FD7}"/>
                </a:ext>
              </a:extLst>
            </p:cNvPr>
            <p:cNvSpPr/>
            <p:nvPr/>
          </p:nvSpPr>
          <p:spPr>
            <a:xfrm>
              <a:off x="777855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8</a:t>
              </a:r>
            </a:p>
          </p:txBody>
        </p:sp>
        <p:sp>
          <p:nvSpPr>
            <p:cNvPr id="128" name="Rectangle 127">
              <a:extLst>
                <a:ext uri="{FF2B5EF4-FFF2-40B4-BE49-F238E27FC236}">
                  <a16:creationId xmlns:a16="http://schemas.microsoft.com/office/drawing/2014/main" id="{4F522B1A-7144-ACD0-5216-64E18040C676}"/>
                </a:ext>
              </a:extLst>
            </p:cNvPr>
            <p:cNvSpPr/>
            <p:nvPr/>
          </p:nvSpPr>
          <p:spPr>
            <a:xfrm>
              <a:off x="799128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9</a:t>
              </a:r>
            </a:p>
          </p:txBody>
        </p:sp>
        <p:sp>
          <p:nvSpPr>
            <p:cNvPr id="129" name="Rectangle 128">
              <a:extLst>
                <a:ext uri="{FF2B5EF4-FFF2-40B4-BE49-F238E27FC236}">
                  <a16:creationId xmlns:a16="http://schemas.microsoft.com/office/drawing/2014/main" id="{4419B0F3-90CA-D761-2DBD-24C63F6A7F83}"/>
                </a:ext>
              </a:extLst>
            </p:cNvPr>
            <p:cNvSpPr/>
            <p:nvPr/>
          </p:nvSpPr>
          <p:spPr>
            <a:xfrm>
              <a:off x="820402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10</a:t>
              </a:r>
            </a:p>
          </p:txBody>
        </p:sp>
        <p:sp>
          <p:nvSpPr>
            <p:cNvPr id="130" name="Rectangle 129">
              <a:extLst>
                <a:ext uri="{FF2B5EF4-FFF2-40B4-BE49-F238E27FC236}">
                  <a16:creationId xmlns:a16="http://schemas.microsoft.com/office/drawing/2014/main" id="{181A48DD-6FE1-3556-7731-101BE6260870}"/>
                </a:ext>
              </a:extLst>
            </p:cNvPr>
            <p:cNvSpPr/>
            <p:nvPr/>
          </p:nvSpPr>
          <p:spPr>
            <a:xfrm>
              <a:off x="841676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11</a:t>
              </a:r>
            </a:p>
          </p:txBody>
        </p:sp>
        <p:sp>
          <p:nvSpPr>
            <p:cNvPr id="131" name="Rectangle 130">
              <a:extLst>
                <a:ext uri="{FF2B5EF4-FFF2-40B4-BE49-F238E27FC236}">
                  <a16:creationId xmlns:a16="http://schemas.microsoft.com/office/drawing/2014/main" id="{27096B0A-64E9-B75A-28EB-97F1AC503701}"/>
                </a:ext>
              </a:extLst>
            </p:cNvPr>
            <p:cNvSpPr/>
            <p:nvPr/>
          </p:nvSpPr>
          <p:spPr>
            <a:xfrm>
              <a:off x="862949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4</a:t>
              </a:r>
            </a:p>
          </p:txBody>
        </p:sp>
        <p:sp>
          <p:nvSpPr>
            <p:cNvPr id="132" name="Rectangle 131">
              <a:extLst>
                <a:ext uri="{FF2B5EF4-FFF2-40B4-BE49-F238E27FC236}">
                  <a16:creationId xmlns:a16="http://schemas.microsoft.com/office/drawing/2014/main" id="{90EAF1BC-0E6D-3B99-9281-016AB803C8A8}"/>
                </a:ext>
              </a:extLst>
            </p:cNvPr>
            <p:cNvSpPr/>
            <p:nvPr/>
          </p:nvSpPr>
          <p:spPr>
            <a:xfrm>
              <a:off x="884223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13</a:t>
              </a:r>
            </a:p>
          </p:txBody>
        </p:sp>
        <p:sp>
          <p:nvSpPr>
            <p:cNvPr id="133" name="Rectangle 132">
              <a:extLst>
                <a:ext uri="{FF2B5EF4-FFF2-40B4-BE49-F238E27FC236}">
                  <a16:creationId xmlns:a16="http://schemas.microsoft.com/office/drawing/2014/main" id="{A1C50904-8062-3CE5-A172-022854B49E7C}"/>
                </a:ext>
              </a:extLst>
            </p:cNvPr>
            <p:cNvSpPr/>
            <p:nvPr/>
          </p:nvSpPr>
          <p:spPr>
            <a:xfrm>
              <a:off x="905496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14</a:t>
              </a:r>
            </a:p>
          </p:txBody>
        </p:sp>
      </p:grpSp>
      <p:cxnSp>
        <p:nvCxnSpPr>
          <p:cNvPr id="134" name="Straight Arrow Connector 133">
            <a:extLst>
              <a:ext uri="{FF2B5EF4-FFF2-40B4-BE49-F238E27FC236}">
                <a16:creationId xmlns:a16="http://schemas.microsoft.com/office/drawing/2014/main" id="{C9319628-3C04-6E19-F19F-F292FBE87CCF}"/>
              </a:ext>
            </a:extLst>
          </p:cNvPr>
          <p:cNvCxnSpPr>
            <a:cxnSpLocks/>
          </p:cNvCxnSpPr>
          <p:nvPr/>
        </p:nvCxnSpPr>
        <p:spPr>
          <a:xfrm flipH="1">
            <a:off x="8662767" y="4194478"/>
            <a:ext cx="1609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9" name="Arc 138">
            <a:extLst>
              <a:ext uri="{FF2B5EF4-FFF2-40B4-BE49-F238E27FC236}">
                <a16:creationId xmlns:a16="http://schemas.microsoft.com/office/drawing/2014/main" id="{F5D2E0A6-6660-E45D-5A3C-885F49628C30}"/>
              </a:ext>
            </a:extLst>
          </p:cNvPr>
          <p:cNvSpPr/>
          <p:nvPr/>
        </p:nvSpPr>
        <p:spPr>
          <a:xfrm>
            <a:off x="7164780" y="4131821"/>
            <a:ext cx="1710721" cy="495878"/>
          </a:xfrm>
          <a:prstGeom prst="arc">
            <a:avLst>
              <a:gd name="adj1" fmla="val 10797370"/>
              <a:gd name="adj2" fmla="val 0"/>
            </a:avLst>
          </a:prstGeom>
          <a:ln>
            <a:headEnd type="stealt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nvGrpSpPr>
          <p:cNvPr id="142" name="Group 141">
            <a:extLst>
              <a:ext uri="{FF2B5EF4-FFF2-40B4-BE49-F238E27FC236}">
                <a16:creationId xmlns:a16="http://schemas.microsoft.com/office/drawing/2014/main" id="{C056D9C0-713E-B7C3-7730-EBC94BEC8C04}"/>
              </a:ext>
            </a:extLst>
          </p:cNvPr>
          <p:cNvGrpSpPr/>
          <p:nvPr/>
        </p:nvGrpSpPr>
        <p:grpSpPr>
          <a:xfrm>
            <a:off x="927188" y="4416884"/>
            <a:ext cx="2969800" cy="213515"/>
            <a:chOff x="6289401" y="1967659"/>
            <a:chExt cx="2969800" cy="213515"/>
          </a:xfrm>
          <a:solidFill>
            <a:srgbClr val="00B050"/>
          </a:solidFill>
        </p:grpSpPr>
        <p:sp>
          <p:nvSpPr>
            <p:cNvPr id="143" name="Rectangle 142">
              <a:extLst>
                <a:ext uri="{FF2B5EF4-FFF2-40B4-BE49-F238E27FC236}">
                  <a16:creationId xmlns:a16="http://schemas.microsoft.com/office/drawing/2014/main" id="{04FDAD93-D01E-F9D4-B554-F3BF4F0F9478}"/>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4" name="Rectangle 143">
              <a:extLst>
                <a:ext uri="{FF2B5EF4-FFF2-40B4-BE49-F238E27FC236}">
                  <a16:creationId xmlns:a16="http://schemas.microsoft.com/office/drawing/2014/main" id="{B7F51F70-5B0E-E096-9601-31613D7EF6A0}"/>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5" name="Rectangle 144">
              <a:extLst>
                <a:ext uri="{FF2B5EF4-FFF2-40B4-BE49-F238E27FC236}">
                  <a16:creationId xmlns:a16="http://schemas.microsoft.com/office/drawing/2014/main" id="{6D59A95A-54E5-2C23-53C2-F2F42CB3CC21}"/>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6" name="Rectangle 145">
              <a:extLst>
                <a:ext uri="{FF2B5EF4-FFF2-40B4-BE49-F238E27FC236}">
                  <a16:creationId xmlns:a16="http://schemas.microsoft.com/office/drawing/2014/main" id="{15151C7F-58B2-9D61-A372-B39B3D78EDA1}"/>
                </a:ext>
              </a:extLst>
            </p:cNvPr>
            <p:cNvSpPr/>
            <p:nvPr/>
          </p:nvSpPr>
          <p:spPr>
            <a:xfrm>
              <a:off x="692760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7" name="Rectangle 146">
              <a:extLst>
                <a:ext uri="{FF2B5EF4-FFF2-40B4-BE49-F238E27FC236}">
                  <a16:creationId xmlns:a16="http://schemas.microsoft.com/office/drawing/2014/main" id="{D997091F-530F-8D7B-622B-405E99F9707C}"/>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8" name="Rectangle 147">
              <a:extLst>
                <a:ext uri="{FF2B5EF4-FFF2-40B4-BE49-F238E27FC236}">
                  <a16:creationId xmlns:a16="http://schemas.microsoft.com/office/drawing/2014/main" id="{4CC0CD27-28AF-A6B1-A798-66DFF32076CB}"/>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9" name="Rectangle 148">
              <a:extLst>
                <a:ext uri="{FF2B5EF4-FFF2-40B4-BE49-F238E27FC236}">
                  <a16:creationId xmlns:a16="http://schemas.microsoft.com/office/drawing/2014/main" id="{56913DE2-C593-899F-2ABC-AB5E2B93021E}"/>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0" name="Rectangle 149">
              <a:extLst>
                <a:ext uri="{FF2B5EF4-FFF2-40B4-BE49-F238E27FC236}">
                  <a16:creationId xmlns:a16="http://schemas.microsoft.com/office/drawing/2014/main" id="{95E0901A-0F10-C932-128C-5822F986BC32}"/>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1" name="Rectangle 150">
              <a:extLst>
                <a:ext uri="{FF2B5EF4-FFF2-40B4-BE49-F238E27FC236}">
                  <a16:creationId xmlns:a16="http://schemas.microsoft.com/office/drawing/2014/main" id="{D9679324-6593-801E-E5E8-E372BCDE00FE}"/>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2" name="Rectangle 151">
              <a:extLst>
                <a:ext uri="{FF2B5EF4-FFF2-40B4-BE49-F238E27FC236}">
                  <a16:creationId xmlns:a16="http://schemas.microsoft.com/office/drawing/2014/main" id="{5F03DB0B-A9C5-F10E-A683-175E4D5D03D0}"/>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3" name="Rectangle 152">
              <a:extLst>
                <a:ext uri="{FF2B5EF4-FFF2-40B4-BE49-F238E27FC236}">
                  <a16:creationId xmlns:a16="http://schemas.microsoft.com/office/drawing/2014/main" id="{CF21219C-4113-20D9-B381-5217ABCF3677}"/>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4" name="Rectangle 153">
              <a:extLst>
                <a:ext uri="{FF2B5EF4-FFF2-40B4-BE49-F238E27FC236}">
                  <a16:creationId xmlns:a16="http://schemas.microsoft.com/office/drawing/2014/main" id="{B4160F3C-2F0F-1EC3-2C4E-5A0C087D4EBD}"/>
                </a:ext>
              </a:extLst>
            </p:cNvPr>
            <p:cNvSpPr/>
            <p:nvPr/>
          </p:nvSpPr>
          <p:spPr>
            <a:xfrm>
              <a:off x="8629497" y="1967659"/>
              <a:ext cx="204232" cy="2135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5" name="Rectangle 154">
              <a:extLst>
                <a:ext uri="{FF2B5EF4-FFF2-40B4-BE49-F238E27FC236}">
                  <a16:creationId xmlns:a16="http://schemas.microsoft.com/office/drawing/2014/main" id="{EC4F0EB2-E6E1-1CEE-CB84-CA4E12FE52FA}"/>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6" name="Rectangle 155">
              <a:extLst>
                <a:ext uri="{FF2B5EF4-FFF2-40B4-BE49-F238E27FC236}">
                  <a16:creationId xmlns:a16="http://schemas.microsoft.com/office/drawing/2014/main" id="{6EFC1386-DCC1-0831-6D32-36330C11A6E2}"/>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158" name="Connector: Elbow 157">
            <a:extLst>
              <a:ext uri="{FF2B5EF4-FFF2-40B4-BE49-F238E27FC236}">
                <a16:creationId xmlns:a16="http://schemas.microsoft.com/office/drawing/2014/main" id="{BEBDFE8D-7E28-E580-DE0F-E4AB3D036502}"/>
              </a:ext>
            </a:extLst>
          </p:cNvPr>
          <p:cNvCxnSpPr>
            <a:cxnSpLocks/>
            <a:stCxn id="153" idx="2"/>
            <a:endCxn id="72" idx="2"/>
          </p:cNvCxnSpPr>
          <p:nvPr/>
        </p:nvCxnSpPr>
        <p:spPr>
          <a:xfrm rot="16200000" flipH="1">
            <a:off x="4525182" y="3261880"/>
            <a:ext cx="649828" cy="3386865"/>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0" name="Connector: Elbow 159">
            <a:extLst>
              <a:ext uri="{FF2B5EF4-FFF2-40B4-BE49-F238E27FC236}">
                <a16:creationId xmlns:a16="http://schemas.microsoft.com/office/drawing/2014/main" id="{229DA454-A6A3-5352-EA12-7C059DE98AFB}"/>
              </a:ext>
            </a:extLst>
          </p:cNvPr>
          <p:cNvCxnSpPr>
            <a:cxnSpLocks/>
            <a:endCxn id="73" idx="2"/>
          </p:cNvCxnSpPr>
          <p:nvPr/>
        </p:nvCxnSpPr>
        <p:spPr>
          <a:xfrm>
            <a:off x="2935414" y="4624982"/>
            <a:ext cx="3820851" cy="655245"/>
          </a:xfrm>
          <a:prstGeom prst="bentConnector4">
            <a:avLst>
              <a:gd name="adj1" fmla="val 71"/>
              <a:gd name="adj2" fmla="val 13488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F157B4F7-0AA8-40FF-D03F-248F4AE2518F}"/>
              </a:ext>
            </a:extLst>
          </p:cNvPr>
          <p:cNvCxnSpPr>
            <a:cxnSpLocks/>
          </p:cNvCxnSpPr>
          <p:nvPr/>
        </p:nvCxnSpPr>
        <p:spPr>
          <a:xfrm rot="16200000" flipH="1">
            <a:off x="4529824" y="2836408"/>
            <a:ext cx="649828" cy="423780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0" name="Connector: Elbow 169">
            <a:extLst>
              <a:ext uri="{FF2B5EF4-FFF2-40B4-BE49-F238E27FC236}">
                <a16:creationId xmlns:a16="http://schemas.microsoft.com/office/drawing/2014/main" id="{871BB30E-53D3-FC20-3EDA-B829CCBC6DD3}"/>
              </a:ext>
            </a:extLst>
          </p:cNvPr>
          <p:cNvCxnSpPr>
            <a:cxnSpLocks/>
            <a:stCxn id="143" idx="2"/>
            <a:endCxn id="83" idx="2"/>
          </p:cNvCxnSpPr>
          <p:nvPr/>
        </p:nvCxnSpPr>
        <p:spPr>
          <a:xfrm rot="16200000" flipH="1">
            <a:off x="4631550" y="1028152"/>
            <a:ext cx="649828" cy="7854321"/>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sp>
        <p:nvSpPr>
          <p:cNvPr id="173" name="TextBox 172">
            <a:extLst>
              <a:ext uri="{FF2B5EF4-FFF2-40B4-BE49-F238E27FC236}">
                <a16:creationId xmlns:a16="http://schemas.microsoft.com/office/drawing/2014/main" id="{13E551A9-E8CD-7BB7-8733-E718684C5E08}"/>
              </a:ext>
            </a:extLst>
          </p:cNvPr>
          <p:cNvSpPr txBox="1"/>
          <p:nvPr/>
        </p:nvSpPr>
        <p:spPr>
          <a:xfrm>
            <a:off x="505937" y="3843732"/>
            <a:ext cx="3906839" cy="369332"/>
          </a:xfrm>
          <a:prstGeom prst="rect">
            <a:avLst/>
          </a:prstGeom>
          <a:noFill/>
        </p:spPr>
        <p:txBody>
          <a:bodyPr wrap="none" rtlCol="0">
            <a:spAutoFit/>
          </a:bodyPr>
          <a:lstStyle/>
          <a:p>
            <a:r>
              <a:rPr lang="en-GB" dirty="0" err="1">
                <a:solidFill>
                  <a:schemeClr val="accent6">
                    <a:lumMod val="75000"/>
                  </a:schemeClr>
                </a:solidFill>
                <a:latin typeface="Courier New" panose="02070309020205020404" pitchFamily="49" charset="0"/>
                <a:cs typeface="Courier New" panose="02070309020205020404" pitchFamily="49" charset="0"/>
              </a:rPr>
              <a:t>unique_references_container</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174" name="Connector: Elbow 173">
            <a:extLst>
              <a:ext uri="{FF2B5EF4-FFF2-40B4-BE49-F238E27FC236}">
                <a16:creationId xmlns:a16="http://schemas.microsoft.com/office/drawing/2014/main" id="{C94A7F2A-AAA4-5063-E5F2-F90363068C78}"/>
              </a:ext>
            </a:extLst>
          </p:cNvPr>
          <p:cNvCxnSpPr>
            <a:cxnSpLocks/>
            <a:stCxn id="144" idx="2"/>
            <a:endCxn id="82" idx="2"/>
          </p:cNvCxnSpPr>
          <p:nvPr/>
        </p:nvCxnSpPr>
        <p:spPr>
          <a:xfrm rot="16200000" flipH="1">
            <a:off x="4631550" y="1240888"/>
            <a:ext cx="649828" cy="742884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Connector: Elbow 176">
            <a:extLst>
              <a:ext uri="{FF2B5EF4-FFF2-40B4-BE49-F238E27FC236}">
                <a16:creationId xmlns:a16="http://schemas.microsoft.com/office/drawing/2014/main" id="{2062C302-802C-9548-854C-822AAC82051C}"/>
              </a:ext>
            </a:extLst>
          </p:cNvPr>
          <p:cNvCxnSpPr>
            <a:cxnSpLocks/>
            <a:stCxn id="145" idx="2"/>
            <a:endCxn id="81" idx="2"/>
          </p:cNvCxnSpPr>
          <p:nvPr/>
        </p:nvCxnSpPr>
        <p:spPr>
          <a:xfrm rot="16200000" flipH="1">
            <a:off x="4631550" y="1453624"/>
            <a:ext cx="649828" cy="7003377"/>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0" name="Connector: Elbow 179">
            <a:extLst>
              <a:ext uri="{FF2B5EF4-FFF2-40B4-BE49-F238E27FC236}">
                <a16:creationId xmlns:a16="http://schemas.microsoft.com/office/drawing/2014/main" id="{3F66CC32-B21A-6D8D-DDC4-DD09F3390669}"/>
              </a:ext>
            </a:extLst>
          </p:cNvPr>
          <p:cNvCxnSpPr>
            <a:cxnSpLocks/>
            <a:stCxn id="146" idx="2"/>
            <a:endCxn id="80" idx="2"/>
          </p:cNvCxnSpPr>
          <p:nvPr/>
        </p:nvCxnSpPr>
        <p:spPr>
          <a:xfrm rot="16200000" flipH="1">
            <a:off x="4631550" y="1666360"/>
            <a:ext cx="649828" cy="6577905"/>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3" name="Connector: Elbow 182">
            <a:extLst>
              <a:ext uri="{FF2B5EF4-FFF2-40B4-BE49-F238E27FC236}">
                <a16:creationId xmlns:a16="http://schemas.microsoft.com/office/drawing/2014/main" id="{4B1545EC-C72B-5A55-3630-936287B97757}"/>
              </a:ext>
            </a:extLst>
          </p:cNvPr>
          <p:cNvCxnSpPr>
            <a:cxnSpLocks/>
            <a:stCxn id="147" idx="2"/>
            <a:endCxn id="79" idx="2"/>
          </p:cNvCxnSpPr>
          <p:nvPr/>
        </p:nvCxnSpPr>
        <p:spPr>
          <a:xfrm rot="16200000" flipH="1">
            <a:off x="4631550" y="1879096"/>
            <a:ext cx="649828" cy="6152433"/>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6" name="Connector: Elbow 185">
            <a:extLst>
              <a:ext uri="{FF2B5EF4-FFF2-40B4-BE49-F238E27FC236}">
                <a16:creationId xmlns:a16="http://schemas.microsoft.com/office/drawing/2014/main" id="{0450D090-6DD8-E893-9035-1B288070A3B3}"/>
              </a:ext>
            </a:extLst>
          </p:cNvPr>
          <p:cNvCxnSpPr>
            <a:cxnSpLocks/>
            <a:stCxn id="148" idx="2"/>
            <a:endCxn id="78" idx="2"/>
          </p:cNvCxnSpPr>
          <p:nvPr/>
        </p:nvCxnSpPr>
        <p:spPr>
          <a:xfrm rot="16200000" flipH="1">
            <a:off x="4631550" y="2091832"/>
            <a:ext cx="649828" cy="5726961"/>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9" name="Connector: Elbow 188">
            <a:extLst>
              <a:ext uri="{FF2B5EF4-FFF2-40B4-BE49-F238E27FC236}">
                <a16:creationId xmlns:a16="http://schemas.microsoft.com/office/drawing/2014/main" id="{57D45128-768E-EFD7-10BB-B78D72BA23B1}"/>
              </a:ext>
            </a:extLst>
          </p:cNvPr>
          <p:cNvCxnSpPr>
            <a:cxnSpLocks/>
            <a:stCxn id="149" idx="2"/>
            <a:endCxn id="77" idx="2"/>
          </p:cNvCxnSpPr>
          <p:nvPr/>
        </p:nvCxnSpPr>
        <p:spPr>
          <a:xfrm rot="16200000" flipH="1">
            <a:off x="4631550" y="2304568"/>
            <a:ext cx="649828" cy="530148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2" name="Connector: Elbow 191">
            <a:extLst>
              <a:ext uri="{FF2B5EF4-FFF2-40B4-BE49-F238E27FC236}">
                <a16:creationId xmlns:a16="http://schemas.microsoft.com/office/drawing/2014/main" id="{7CBAEEAF-B3FC-D5BB-38CE-FE363AF192F2}"/>
              </a:ext>
            </a:extLst>
          </p:cNvPr>
          <p:cNvCxnSpPr>
            <a:cxnSpLocks/>
            <a:stCxn id="150" idx="2"/>
            <a:endCxn id="76" idx="2"/>
          </p:cNvCxnSpPr>
          <p:nvPr/>
        </p:nvCxnSpPr>
        <p:spPr>
          <a:xfrm rot="16200000" flipH="1">
            <a:off x="4631550" y="2517304"/>
            <a:ext cx="649828" cy="4876017"/>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5" name="Connector: Elbow 194">
            <a:extLst>
              <a:ext uri="{FF2B5EF4-FFF2-40B4-BE49-F238E27FC236}">
                <a16:creationId xmlns:a16="http://schemas.microsoft.com/office/drawing/2014/main" id="{122B171F-A79B-2DFF-84B4-C7D76D30B956}"/>
              </a:ext>
            </a:extLst>
          </p:cNvPr>
          <p:cNvCxnSpPr>
            <a:cxnSpLocks/>
            <a:stCxn id="154" idx="2"/>
            <a:endCxn id="75" idx="2"/>
          </p:cNvCxnSpPr>
          <p:nvPr/>
        </p:nvCxnSpPr>
        <p:spPr>
          <a:xfrm rot="16200000" flipH="1">
            <a:off x="4950654" y="3049144"/>
            <a:ext cx="649828" cy="3812337"/>
          </a:xfrm>
          <a:prstGeom prst="bentConnector3">
            <a:avLst>
              <a:gd name="adj1" fmla="val 135179"/>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04" name="TextBox 203">
            <a:extLst>
              <a:ext uri="{FF2B5EF4-FFF2-40B4-BE49-F238E27FC236}">
                <a16:creationId xmlns:a16="http://schemas.microsoft.com/office/drawing/2014/main" id="{198F6066-2BA0-1B0B-F28E-D2972C020FE9}"/>
              </a:ext>
            </a:extLst>
          </p:cNvPr>
          <p:cNvSpPr txBox="1"/>
          <p:nvPr/>
        </p:nvSpPr>
        <p:spPr>
          <a:xfrm>
            <a:off x="4787003" y="2127858"/>
            <a:ext cx="1552284" cy="369332"/>
          </a:xfrm>
          <a:prstGeom prst="rect">
            <a:avLst/>
          </a:prstGeom>
          <a:noFill/>
        </p:spPr>
        <p:txBody>
          <a:bodyPr wrap="none" rtlCol="0">
            <a:spAutoFit/>
          </a:bodyPr>
          <a:lstStyle/>
          <a:p>
            <a:r>
              <a:rPr lang="en-GB" dirty="0"/>
              <a:t>Local indices:</a:t>
            </a:r>
          </a:p>
        </p:txBody>
      </p:sp>
      <p:sp>
        <p:nvSpPr>
          <p:cNvPr id="205" name="TextBox 204">
            <a:extLst>
              <a:ext uri="{FF2B5EF4-FFF2-40B4-BE49-F238E27FC236}">
                <a16:creationId xmlns:a16="http://schemas.microsoft.com/office/drawing/2014/main" id="{C6BDCBA9-3C60-46D9-7E56-07112D44573E}"/>
              </a:ext>
            </a:extLst>
          </p:cNvPr>
          <p:cNvSpPr txBox="1"/>
          <p:nvPr/>
        </p:nvSpPr>
        <p:spPr>
          <a:xfrm>
            <a:off x="4767329" y="2865102"/>
            <a:ext cx="1680268" cy="369332"/>
          </a:xfrm>
          <a:prstGeom prst="rect">
            <a:avLst/>
          </a:prstGeom>
          <a:noFill/>
        </p:spPr>
        <p:txBody>
          <a:bodyPr wrap="none" rtlCol="0">
            <a:spAutoFit/>
          </a:bodyPr>
          <a:lstStyle/>
          <a:p>
            <a:r>
              <a:rPr lang="en-GB" dirty="0"/>
              <a:t>Global indices:</a:t>
            </a:r>
          </a:p>
        </p:txBody>
      </p:sp>
      <p:sp>
        <p:nvSpPr>
          <p:cNvPr id="206" name="TextBox 205">
            <a:extLst>
              <a:ext uri="{FF2B5EF4-FFF2-40B4-BE49-F238E27FC236}">
                <a16:creationId xmlns:a16="http://schemas.microsoft.com/office/drawing/2014/main" id="{B3F1D42D-B94E-CDBF-367A-26F61B622156}"/>
              </a:ext>
            </a:extLst>
          </p:cNvPr>
          <p:cNvSpPr txBox="1"/>
          <p:nvPr/>
        </p:nvSpPr>
        <p:spPr>
          <a:xfrm flipH="1">
            <a:off x="185757" y="2304577"/>
            <a:ext cx="3704588" cy="646331"/>
          </a:xfrm>
          <a:prstGeom prst="rect">
            <a:avLst/>
          </a:prstGeom>
          <a:noFill/>
          <a:ln>
            <a:solidFill>
              <a:srgbClr val="0066FF"/>
            </a:solidFill>
          </a:ln>
        </p:spPr>
        <p:txBody>
          <a:bodyPr wrap="square" rtlCol="0">
            <a:spAutoFit/>
          </a:bodyPr>
          <a:lstStyle/>
          <a:p>
            <a:r>
              <a:rPr lang="en-GB" dirty="0"/>
              <a:t>Delete  Object from: </a:t>
            </a:r>
            <a:r>
              <a:rPr lang="en-GB" dirty="0" err="1">
                <a:solidFill>
                  <a:schemeClr val="accent6">
                    <a:lumMod val="75000"/>
                  </a:schemeClr>
                </a:solidFill>
                <a:latin typeface="Courier New" panose="02070309020205020404" pitchFamily="49" charset="0"/>
                <a:cs typeface="Courier New" panose="02070309020205020404" pitchFamily="49" charset="0"/>
              </a:rPr>
              <a:t>unique_only_obj_container</a:t>
            </a:r>
            <a:r>
              <a:rPr lang="en-GB" dirty="0">
                <a:solidFill>
                  <a:schemeClr val="accent6">
                    <a:lumMod val="75000"/>
                  </a:schemeClr>
                </a:solidFill>
                <a:latin typeface="Courier New" panose="02070309020205020404" pitchFamily="49" charset="0"/>
                <a:cs typeface="Courier New" panose="02070309020205020404" pitchFamily="49" charset="0"/>
              </a:rPr>
              <a:t> </a:t>
            </a:r>
          </a:p>
        </p:txBody>
      </p:sp>
      <p:sp>
        <p:nvSpPr>
          <p:cNvPr id="207" name="Arrow: Right 206">
            <a:extLst>
              <a:ext uri="{FF2B5EF4-FFF2-40B4-BE49-F238E27FC236}">
                <a16:creationId xmlns:a16="http://schemas.microsoft.com/office/drawing/2014/main" id="{762F7047-2377-AA08-BCE3-FAF7E966106D}"/>
              </a:ext>
            </a:extLst>
          </p:cNvPr>
          <p:cNvSpPr/>
          <p:nvPr/>
        </p:nvSpPr>
        <p:spPr>
          <a:xfrm rot="1405969">
            <a:off x="3661493" y="3180558"/>
            <a:ext cx="2542057" cy="4916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7440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20CE8-D95B-708B-45EE-98B4034CD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07F31-ACE8-0914-1150-41C30174B1E9}"/>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968EDBE0-4CBC-8D3F-0661-E3633878262D}"/>
              </a:ext>
            </a:extLst>
          </p:cNvPr>
          <p:cNvSpPr>
            <a:spLocks noGrp="1"/>
          </p:cNvSpPr>
          <p:nvPr>
            <p:ph idx="1"/>
          </p:nvPr>
        </p:nvSpPr>
        <p:spPr/>
        <p:txBody>
          <a:bodyPr>
            <a:normAutofit fontScale="92500" lnSpcReduction="2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Unfinished!</a:t>
            </a:r>
            <a:endParaRPr lang="en-GB" dirty="0">
              <a:solidFill>
                <a:srgbClr val="C00000"/>
              </a:solidFill>
            </a:endParaRPr>
          </a:p>
        </p:txBody>
      </p:sp>
      <p:grpSp>
        <p:nvGrpSpPr>
          <p:cNvPr id="11" name="Group 10">
            <a:extLst>
              <a:ext uri="{FF2B5EF4-FFF2-40B4-BE49-F238E27FC236}">
                <a16:creationId xmlns:a16="http://schemas.microsoft.com/office/drawing/2014/main" id="{9B3FD190-C996-9EF4-526F-4D9802397574}"/>
              </a:ext>
            </a:extLst>
          </p:cNvPr>
          <p:cNvGrpSpPr/>
          <p:nvPr/>
        </p:nvGrpSpPr>
        <p:grpSpPr>
          <a:xfrm>
            <a:off x="1299654" y="1689552"/>
            <a:ext cx="10054146" cy="1058290"/>
            <a:chOff x="1712759" y="1271805"/>
            <a:chExt cx="9501405" cy="932967"/>
          </a:xfrm>
        </p:grpSpPr>
        <p:sp>
          <p:nvSpPr>
            <p:cNvPr id="4" name="Rectangle 3">
              <a:extLst>
                <a:ext uri="{FF2B5EF4-FFF2-40B4-BE49-F238E27FC236}">
                  <a16:creationId xmlns:a16="http://schemas.microsoft.com/office/drawing/2014/main" id="{0B32B166-38BD-B306-1ADE-30353A692455}"/>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248C10F5-232F-7F98-166E-1E20ED2C579E}"/>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5E11C04-DCEC-3D68-DA17-E5D94CD65402}"/>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68D64049-4B1E-B4FE-2723-1EAC2E83E1B0}"/>
              </a:ext>
            </a:extLst>
          </p:cNvPr>
          <p:cNvGrpSpPr/>
          <p:nvPr/>
        </p:nvGrpSpPr>
        <p:grpSpPr>
          <a:xfrm>
            <a:off x="1289598" y="2788839"/>
            <a:ext cx="10054146" cy="469581"/>
            <a:chOff x="1712759" y="1271805"/>
            <a:chExt cx="9501405" cy="932967"/>
          </a:xfrm>
        </p:grpSpPr>
        <p:sp>
          <p:nvSpPr>
            <p:cNvPr id="13" name="Rectangle 12">
              <a:extLst>
                <a:ext uri="{FF2B5EF4-FFF2-40B4-BE49-F238E27FC236}">
                  <a16:creationId xmlns:a16="http://schemas.microsoft.com/office/drawing/2014/main" id="{6A96B603-9EE5-82EE-3C5B-B3897AC3BAD3}"/>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1D5E2638-C7B1-1935-9383-D330C1F0B4D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5C08660-7404-2DCC-3A12-FCD6E36A11D1}"/>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2B48D228-3227-FD8F-A6C4-794B6A102BA8}"/>
              </a:ext>
            </a:extLst>
          </p:cNvPr>
          <p:cNvGrpSpPr/>
          <p:nvPr/>
        </p:nvGrpSpPr>
        <p:grpSpPr>
          <a:xfrm>
            <a:off x="1279542" y="3377541"/>
            <a:ext cx="10054146" cy="694728"/>
            <a:chOff x="1712759" y="1271805"/>
            <a:chExt cx="9501405" cy="932967"/>
          </a:xfrm>
        </p:grpSpPr>
        <p:sp>
          <p:nvSpPr>
            <p:cNvPr id="17" name="Rectangle 16">
              <a:extLst>
                <a:ext uri="{FF2B5EF4-FFF2-40B4-BE49-F238E27FC236}">
                  <a16:creationId xmlns:a16="http://schemas.microsoft.com/office/drawing/2014/main" id="{7053B2ED-2A03-0749-6DF5-5D5C9765E60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ABA3252E-5446-44B7-2D79-A238013B912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7A3E01-9381-0FAC-CF93-D2621D1A4B86}"/>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55D406E1-0448-6799-F111-71D3E2E0373B}"/>
              </a:ext>
            </a:extLst>
          </p:cNvPr>
          <p:cNvGrpSpPr/>
          <p:nvPr/>
        </p:nvGrpSpPr>
        <p:grpSpPr>
          <a:xfrm>
            <a:off x="1153446" y="4281190"/>
            <a:ext cx="10054146" cy="407630"/>
            <a:chOff x="1712759" y="1271805"/>
            <a:chExt cx="9501405" cy="932967"/>
          </a:xfrm>
        </p:grpSpPr>
        <p:sp>
          <p:nvSpPr>
            <p:cNvPr id="21" name="Rectangle 20">
              <a:extLst>
                <a:ext uri="{FF2B5EF4-FFF2-40B4-BE49-F238E27FC236}">
                  <a16:creationId xmlns:a16="http://schemas.microsoft.com/office/drawing/2014/main" id="{9FD7B13D-8D5B-5824-B595-E674550F557F}"/>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7F73CD45-65F1-1231-DE05-612D007CF373}"/>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E8CF49-DA4B-E88F-ED64-17CBF1FE9C63}"/>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AB20F862-8772-3873-2E1C-C2860E935574}"/>
              </a:ext>
            </a:extLst>
          </p:cNvPr>
          <p:cNvGrpSpPr/>
          <p:nvPr/>
        </p:nvGrpSpPr>
        <p:grpSpPr>
          <a:xfrm>
            <a:off x="1171237" y="4772429"/>
            <a:ext cx="10054146" cy="407630"/>
            <a:chOff x="1712759" y="1271805"/>
            <a:chExt cx="9501405" cy="932967"/>
          </a:xfrm>
        </p:grpSpPr>
        <p:sp>
          <p:nvSpPr>
            <p:cNvPr id="25" name="Rectangle 24">
              <a:extLst>
                <a:ext uri="{FF2B5EF4-FFF2-40B4-BE49-F238E27FC236}">
                  <a16:creationId xmlns:a16="http://schemas.microsoft.com/office/drawing/2014/main" id="{17506CCB-E99E-0F08-26BB-DC3BD9E2007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38D6B110-9E28-6E13-C1A8-2283D0125684}"/>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835256A-5812-0D9F-6F4D-9C7311F18A4E}"/>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8C3417AB-759D-96B5-5723-2E0A30F2B008}"/>
              </a:ext>
            </a:extLst>
          </p:cNvPr>
          <p:cNvSpPr txBox="1"/>
          <p:nvPr/>
        </p:nvSpPr>
        <p:spPr>
          <a:xfrm>
            <a:off x="7485009" y="5237252"/>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
        <p:nvSpPr>
          <p:cNvPr id="29" name="TextBox 28">
            <a:extLst>
              <a:ext uri="{FF2B5EF4-FFF2-40B4-BE49-F238E27FC236}">
                <a16:creationId xmlns:a16="http://schemas.microsoft.com/office/drawing/2014/main" id="{2994E25A-4EF0-AEF9-E6F8-389BD44D7F53}"/>
              </a:ext>
            </a:extLst>
          </p:cNvPr>
          <p:cNvSpPr txBox="1"/>
          <p:nvPr/>
        </p:nvSpPr>
        <p:spPr>
          <a:xfrm>
            <a:off x="7485008" y="5664770"/>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Tree>
    <p:extLst>
      <p:ext uri="{BB962C8B-B14F-4D97-AF65-F5344CB8AC3E}">
        <p14:creationId xmlns:p14="http://schemas.microsoft.com/office/powerpoint/2010/main" val="3079930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A0F-D91B-90B0-02DA-360F32CAD3C1}"/>
              </a:ext>
            </a:extLst>
          </p:cNvPr>
          <p:cNvSpPr>
            <a:spLocks noGrp="1"/>
          </p:cNvSpPr>
          <p:nvPr>
            <p:ph type="title"/>
          </p:nvPr>
        </p:nvSpPr>
        <p:spPr/>
        <p:txBody>
          <a:bodyPr/>
          <a:lstStyle/>
          <a:p>
            <a:r>
              <a:rPr lang="en-GB" dirty="0"/>
              <a:t>New design of unique references container</a:t>
            </a:r>
          </a:p>
        </p:txBody>
      </p:sp>
      <p:sp>
        <p:nvSpPr>
          <p:cNvPr id="3" name="Content Placeholder 2">
            <a:extLst>
              <a:ext uri="{FF2B5EF4-FFF2-40B4-BE49-F238E27FC236}">
                <a16:creationId xmlns:a16="http://schemas.microsoft.com/office/drawing/2014/main" id="{C674BD2F-90C2-A034-10F4-A6391300D1D7}"/>
              </a:ext>
            </a:extLst>
          </p:cNvPr>
          <p:cNvSpPr>
            <a:spLocks noGrp="1"/>
          </p:cNvSpPr>
          <p:nvPr>
            <p:ph sz="half" idx="1"/>
          </p:nvPr>
        </p:nvSpPr>
        <p:spPr/>
        <p:txBody>
          <a:bodyPr>
            <a:normAutofit fontScale="92500" lnSpcReduction="10000"/>
          </a:bodyPr>
          <a:lstStyle/>
          <a:p>
            <a:pPr marL="0" indent="0" algn="ctr">
              <a:buNone/>
            </a:pPr>
            <a:r>
              <a:rPr lang="en-GB" dirty="0"/>
              <a:t>Design with object deletion:</a:t>
            </a:r>
          </a:p>
          <a:p>
            <a:pPr marL="0" indent="0">
              <a:buNone/>
            </a:pPr>
            <a:endParaRPr lang="en-GB" dirty="0">
              <a:solidFill>
                <a:srgbClr val="C00000"/>
              </a:solidFill>
            </a:endParaRPr>
          </a:p>
          <a:p>
            <a:pPr marL="0" indent="0">
              <a:buNone/>
            </a:pPr>
            <a:r>
              <a:rPr lang="en-GB" dirty="0">
                <a:solidFill>
                  <a:srgbClr val="C00000"/>
                </a:solidFill>
              </a:rPr>
              <a:t>DOES NOT WORK</a:t>
            </a:r>
            <a:r>
              <a:rPr lang="en-GB" dirty="0"/>
              <a:t>:</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sqw(filename);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w1;</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w1.set_mod_pulse(…);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w2.set_mod_pulse(…);</a:t>
            </a:r>
          </a:p>
          <a:p>
            <a:pPr marL="0" indent="0">
              <a:buNone/>
            </a:pPr>
            <a:r>
              <a:rPr lang="en-GB" sz="2400" dirty="0"/>
              <a:t>Some mitigation is possible/necessary (e.g. overloading </a:t>
            </a:r>
            <a:r>
              <a:rPr lang="en-GB" sz="2400" dirty="0" err="1">
                <a:latin typeface="Courier New" panose="02070309020205020404" pitchFamily="49" charset="0"/>
                <a:cs typeface="Courier New" panose="02070309020205020404" pitchFamily="49" charset="0"/>
              </a:rPr>
              <a:t>repmat</a:t>
            </a:r>
            <a:endParaRPr lang="en-GB" sz="2400" dirty="0">
              <a:latin typeface="Courier New" panose="02070309020205020404" pitchFamily="49" charset="0"/>
              <a:cs typeface="Courier New" panose="02070309020205020404" pitchFamily="49" charset="0"/>
            </a:endParaRPr>
          </a:p>
          <a:p>
            <a:pPr marL="0" indent="0">
              <a:buNone/>
            </a:pPr>
            <a:r>
              <a:rPr lang="en-GB" sz="2400" dirty="0"/>
              <a:t> but in fact you will need to mind deep/shallow copies</a:t>
            </a:r>
          </a:p>
        </p:txBody>
      </p:sp>
      <p:sp>
        <p:nvSpPr>
          <p:cNvPr id="4" name="Content Placeholder 3">
            <a:extLst>
              <a:ext uri="{FF2B5EF4-FFF2-40B4-BE49-F238E27FC236}">
                <a16:creationId xmlns:a16="http://schemas.microsoft.com/office/drawing/2014/main" id="{2436408E-5E6D-22F4-DFDB-75CF1624980B}"/>
              </a:ext>
            </a:extLst>
          </p:cNvPr>
          <p:cNvSpPr>
            <a:spLocks noGrp="1"/>
          </p:cNvSpPr>
          <p:nvPr>
            <p:ph sz="half" idx="2"/>
          </p:nvPr>
        </p:nvSpPr>
        <p:spPr/>
        <p:txBody>
          <a:bodyPr>
            <a:normAutofit fontScale="92500" lnSpcReduction="10000"/>
          </a:bodyPr>
          <a:lstStyle/>
          <a:p>
            <a:pPr marL="0" indent="0" algn="ctr">
              <a:buNone/>
            </a:pPr>
            <a:r>
              <a:rPr lang="en-GB" dirty="0"/>
              <a:t>No deletion (Chris design)</a:t>
            </a:r>
          </a:p>
          <a:p>
            <a:pPr marL="0" indent="0">
              <a:buNone/>
            </a:pPr>
            <a:r>
              <a:rPr lang="en-GB" sz="2400" dirty="0">
                <a:latin typeface="Courier New" panose="02070309020205020404" pitchFamily="49" charset="0"/>
                <a:cs typeface="Courier New" panose="02070309020205020404" pitchFamily="49" charset="0"/>
              </a:rPr>
              <a:t>Or modified Chris design</a:t>
            </a:r>
          </a:p>
          <a:p>
            <a:pPr marL="0" indent="0">
              <a:buNone/>
            </a:pP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unique_reference_container</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 </a:t>
            </a:r>
          </a:p>
          <a:p>
            <a:pPr marL="0" indent="0">
              <a:buNone/>
            </a:pPr>
            <a:r>
              <a:rPr lang="en-GB" sz="2400" dirty="0"/>
              <a:t>elements initialized by assignment from </a:t>
            </a: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a:t>elements</a:t>
            </a:r>
            <a:r>
              <a:rPr lang="en-GB" dirty="0"/>
              <a:t>.</a:t>
            </a:r>
          </a:p>
          <a:p>
            <a:pPr marL="0" indent="0">
              <a:buNone/>
            </a:pPr>
            <a:endParaRPr lang="en-GB" dirty="0"/>
          </a:p>
          <a:p>
            <a:pPr marL="0" indent="0">
              <a:buNone/>
            </a:pPr>
            <a:r>
              <a:rPr lang="en-GB" sz="2400" dirty="0"/>
              <a:t>Used unique objects remain stuck in </a:t>
            </a: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for the length of a session and only grow</a:t>
            </a:r>
          </a:p>
        </p:txBody>
      </p:sp>
    </p:spTree>
    <p:extLst>
      <p:ext uri="{BB962C8B-B14F-4D97-AF65-F5344CB8AC3E}">
        <p14:creationId xmlns:p14="http://schemas.microsoft.com/office/powerpoint/2010/main" val="439692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B0A6A-D628-41B5-628A-72959695D27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B9B8C14-C51E-1E95-7197-5C69848DDF93}"/>
              </a:ext>
            </a:extLst>
          </p:cNvPr>
          <p:cNvSpPr/>
          <p:nvPr/>
        </p:nvSpPr>
        <p:spPr>
          <a:xfrm>
            <a:off x="528400" y="1900998"/>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CFBB700-5879-55D8-E06A-ADDB7FA1E743}"/>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30" name="Rectangle: Rounded Corners 29">
            <a:extLst>
              <a:ext uri="{FF2B5EF4-FFF2-40B4-BE49-F238E27FC236}">
                <a16:creationId xmlns:a16="http://schemas.microsoft.com/office/drawing/2014/main" id="{424CEB9F-ADA4-9F22-161D-8A49FA18259D}"/>
              </a:ext>
            </a:extLst>
          </p:cNvPr>
          <p:cNvSpPr/>
          <p:nvPr/>
        </p:nvSpPr>
        <p:spPr>
          <a:xfrm>
            <a:off x="747995" y="2265315"/>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sp>
        <p:nvSpPr>
          <p:cNvPr id="38" name="Oval 37">
            <a:extLst>
              <a:ext uri="{FF2B5EF4-FFF2-40B4-BE49-F238E27FC236}">
                <a16:creationId xmlns:a16="http://schemas.microsoft.com/office/drawing/2014/main" id="{9311672B-0C84-F313-6F6B-A23324AA0E83}"/>
              </a:ext>
            </a:extLst>
          </p:cNvPr>
          <p:cNvSpPr/>
          <p:nvPr/>
        </p:nvSpPr>
        <p:spPr>
          <a:xfrm>
            <a:off x="9981639" y="2265315"/>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40" name="Rectangle: Rounded Corners 39">
            <a:extLst>
              <a:ext uri="{FF2B5EF4-FFF2-40B4-BE49-F238E27FC236}">
                <a16:creationId xmlns:a16="http://schemas.microsoft.com/office/drawing/2014/main" id="{B2AAC06B-6EBB-889D-4880-E0E4C70D26A4}"/>
              </a:ext>
            </a:extLst>
          </p:cNvPr>
          <p:cNvSpPr/>
          <p:nvPr/>
        </p:nvSpPr>
        <p:spPr>
          <a:xfrm>
            <a:off x="747995" y="4668428"/>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sp>
        <p:nvSpPr>
          <p:cNvPr id="82" name="Rectangle: Rounded Corners 81">
            <a:extLst>
              <a:ext uri="{FF2B5EF4-FFF2-40B4-BE49-F238E27FC236}">
                <a16:creationId xmlns:a16="http://schemas.microsoft.com/office/drawing/2014/main" id="{9CB078DF-BB2D-3FC6-57C1-C0BB036F388F}"/>
              </a:ext>
            </a:extLst>
          </p:cNvPr>
          <p:cNvSpPr/>
          <p:nvPr/>
        </p:nvSpPr>
        <p:spPr>
          <a:xfrm>
            <a:off x="7159860" y="135070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AFD003DE-17F0-12DB-BE36-DED99E6D6D35}"/>
              </a:ext>
            </a:extLst>
          </p:cNvPr>
          <p:cNvCxnSpPr>
            <a:cxnSpLocks/>
            <a:stCxn id="82" idx="3"/>
            <a:endCxn id="38" idx="2"/>
          </p:cNvCxnSpPr>
          <p:nvPr/>
        </p:nvCxnSpPr>
        <p:spPr>
          <a:xfrm>
            <a:off x="9196743" y="2107899"/>
            <a:ext cx="784896" cy="1040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61D45F8-6AE7-2625-5F23-A5C12C2C22FD}"/>
              </a:ext>
            </a:extLst>
          </p:cNvPr>
          <p:cNvCxnSpPr>
            <a:cxnSpLocks/>
            <a:stCxn id="40" idx="0"/>
            <a:endCxn id="30" idx="2"/>
          </p:cNvCxnSpPr>
          <p:nvPr/>
        </p:nvCxnSpPr>
        <p:spPr>
          <a:xfrm flipV="1">
            <a:off x="1766437" y="3779712"/>
            <a:ext cx="0" cy="8887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512AF10D-54DC-E699-E472-CA071E7BF62B}"/>
              </a:ext>
            </a:extLst>
          </p:cNvPr>
          <p:cNvSpPr/>
          <p:nvPr/>
        </p:nvSpPr>
        <p:spPr>
          <a:xfrm>
            <a:off x="7277914" y="3532451"/>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Hold unique in memory</a:t>
            </a:r>
          </a:p>
        </p:txBody>
      </p:sp>
      <p:cxnSp>
        <p:nvCxnSpPr>
          <p:cNvPr id="94" name="Straight Arrow Connector 93">
            <a:extLst>
              <a:ext uri="{FF2B5EF4-FFF2-40B4-BE49-F238E27FC236}">
                <a16:creationId xmlns:a16="http://schemas.microsoft.com/office/drawing/2014/main" id="{C8C3AB7B-66CC-B6B7-B71C-E61F69CCC176}"/>
              </a:ext>
            </a:extLst>
          </p:cNvPr>
          <p:cNvCxnSpPr>
            <a:cxnSpLocks/>
            <a:stCxn id="30" idx="3"/>
            <a:endCxn id="27" idx="1"/>
          </p:cNvCxnSpPr>
          <p:nvPr/>
        </p:nvCxnSpPr>
        <p:spPr>
          <a:xfrm flipV="1">
            <a:off x="2784878" y="3022513"/>
            <a:ext cx="56990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Diamond 26">
            <a:extLst>
              <a:ext uri="{FF2B5EF4-FFF2-40B4-BE49-F238E27FC236}">
                <a16:creationId xmlns:a16="http://schemas.microsoft.com/office/drawing/2014/main" id="{3ED6A9DF-E908-C04F-960E-44CFF51B8273}"/>
              </a:ext>
            </a:extLst>
          </p:cNvPr>
          <p:cNvSpPr/>
          <p:nvPr/>
        </p:nvSpPr>
        <p:spPr>
          <a:xfrm>
            <a:off x="3354782" y="2052121"/>
            <a:ext cx="1149755" cy="1940783"/>
          </a:xfrm>
          <a:prstGeom prst="diamond">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GB" dirty="0">
                <a:solidFill>
                  <a:schemeClr val="tx1"/>
                </a:solidFill>
              </a:rPr>
              <a:t>Choice</a:t>
            </a:r>
          </a:p>
        </p:txBody>
      </p:sp>
      <p:sp>
        <p:nvSpPr>
          <p:cNvPr id="52" name="Rectangle: Rounded Corners 51">
            <a:extLst>
              <a:ext uri="{FF2B5EF4-FFF2-40B4-BE49-F238E27FC236}">
                <a16:creationId xmlns:a16="http://schemas.microsoft.com/office/drawing/2014/main" id="{FA8B3B48-AB16-2865-E99D-F25FC48AC1D1}"/>
              </a:ext>
            </a:extLst>
          </p:cNvPr>
          <p:cNvSpPr/>
          <p:nvPr/>
        </p:nvSpPr>
        <p:spPr>
          <a:xfrm>
            <a:off x="7354194" y="5046847"/>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Do nothing</a:t>
            </a:r>
          </a:p>
        </p:txBody>
      </p:sp>
      <p:cxnSp>
        <p:nvCxnSpPr>
          <p:cNvPr id="53" name="Straight Arrow Connector 96">
            <a:extLst>
              <a:ext uri="{FF2B5EF4-FFF2-40B4-BE49-F238E27FC236}">
                <a16:creationId xmlns:a16="http://schemas.microsoft.com/office/drawing/2014/main" id="{86B4266F-EC97-3AA8-B3DE-37588E259574}"/>
              </a:ext>
            </a:extLst>
          </p:cNvPr>
          <p:cNvCxnSpPr>
            <a:cxnSpLocks/>
            <a:stCxn id="27" idx="0"/>
            <a:endCxn id="13" idx="1"/>
          </p:cNvCxnSpPr>
          <p:nvPr/>
        </p:nvCxnSpPr>
        <p:spPr>
          <a:xfrm rot="16200000" flipH="1">
            <a:off x="4208265" y="1773516"/>
            <a:ext cx="71714" cy="628925"/>
          </a:xfrm>
          <a:prstGeom prst="bentConnector4">
            <a:avLst>
              <a:gd name="adj1" fmla="val -409382"/>
              <a:gd name="adj2" fmla="val 669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96">
            <a:extLst>
              <a:ext uri="{FF2B5EF4-FFF2-40B4-BE49-F238E27FC236}">
                <a16:creationId xmlns:a16="http://schemas.microsoft.com/office/drawing/2014/main" id="{320AF1E3-D07D-EE63-C6DC-BAB1159AED29}"/>
              </a:ext>
            </a:extLst>
          </p:cNvPr>
          <p:cNvCxnSpPr>
            <a:cxnSpLocks/>
            <a:stCxn id="27" idx="3"/>
            <a:endCxn id="93" idx="1"/>
          </p:cNvCxnSpPr>
          <p:nvPr/>
        </p:nvCxnSpPr>
        <p:spPr>
          <a:xfrm>
            <a:off x="4504537" y="3022513"/>
            <a:ext cx="2773377" cy="97039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96">
            <a:extLst>
              <a:ext uri="{FF2B5EF4-FFF2-40B4-BE49-F238E27FC236}">
                <a16:creationId xmlns:a16="http://schemas.microsoft.com/office/drawing/2014/main" id="{CDF53BBD-F889-734C-FF4D-38B96649B581}"/>
              </a:ext>
            </a:extLst>
          </p:cNvPr>
          <p:cNvCxnSpPr>
            <a:cxnSpLocks/>
            <a:stCxn id="27" idx="2"/>
            <a:endCxn id="52" idx="1"/>
          </p:cNvCxnSpPr>
          <p:nvPr/>
        </p:nvCxnSpPr>
        <p:spPr>
          <a:xfrm rot="16200000" flipH="1">
            <a:off x="4884729" y="3037835"/>
            <a:ext cx="1514396" cy="342453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9652684-EE29-1D93-1B4D-D15C3748062A}"/>
              </a:ext>
            </a:extLst>
          </p:cNvPr>
          <p:cNvCxnSpPr>
            <a:cxnSpLocks/>
            <a:stCxn id="93" idx="3"/>
            <a:endCxn id="38" idx="2"/>
          </p:cNvCxnSpPr>
          <p:nvPr/>
        </p:nvCxnSpPr>
        <p:spPr>
          <a:xfrm flipV="1">
            <a:off x="9314797" y="3147920"/>
            <a:ext cx="666842" cy="844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C06FFF7-EE75-B87B-EA5A-DA80F4A0939A}"/>
              </a:ext>
            </a:extLst>
          </p:cNvPr>
          <p:cNvCxnSpPr>
            <a:cxnSpLocks/>
            <a:stCxn id="52" idx="3"/>
            <a:endCxn id="38" idx="2"/>
          </p:cNvCxnSpPr>
          <p:nvPr/>
        </p:nvCxnSpPr>
        <p:spPr>
          <a:xfrm flipV="1">
            <a:off x="9391077" y="3147920"/>
            <a:ext cx="590562" cy="2359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Rounded Corners 12">
            <a:extLst>
              <a:ext uri="{FF2B5EF4-FFF2-40B4-BE49-F238E27FC236}">
                <a16:creationId xmlns:a16="http://schemas.microsoft.com/office/drawing/2014/main" id="{9E979803-962A-FE59-DC46-710ABB3E7606}"/>
              </a:ext>
            </a:extLst>
          </p:cNvPr>
          <p:cNvSpPr/>
          <p:nvPr/>
        </p:nvSpPr>
        <p:spPr>
          <a:xfrm>
            <a:off x="4558585" y="1503506"/>
            <a:ext cx="2165164" cy="124065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accent6">
                    <a:lumMod val="75000"/>
                  </a:schemeClr>
                </a:solidFill>
                <a:latin typeface="Courier New" panose="02070309020205020404" pitchFamily="49" charset="0"/>
                <a:cs typeface="Courier New" panose="02070309020205020404" pitchFamily="49" charset="0"/>
              </a:rPr>
              <a:t>delete()</a:t>
            </a:r>
          </a:p>
          <a:p>
            <a:pPr algn="ctr"/>
            <a:r>
              <a:rPr lang="en-GB" dirty="0">
                <a:solidFill>
                  <a:schemeClr val="tx1"/>
                </a:solidFill>
              </a:rPr>
              <a:t> for </a:t>
            </a:r>
          </a:p>
          <a:p>
            <a:pPr algn="ctr"/>
            <a:r>
              <a:rPr lang="en-GB" sz="1100" dirty="0" err="1">
                <a:solidFill>
                  <a:schemeClr val="tx1"/>
                </a:solidFill>
              </a:rPr>
              <a:t>unique_references_container</a:t>
            </a:r>
            <a:endParaRPr lang="en-GB" sz="1100" dirty="0">
              <a:solidFill>
                <a:schemeClr val="tx1"/>
              </a:solidFill>
            </a:endParaRPr>
          </a:p>
        </p:txBody>
      </p:sp>
      <p:cxnSp>
        <p:nvCxnSpPr>
          <p:cNvPr id="33" name="Straight Arrow Connector 32">
            <a:extLst>
              <a:ext uri="{FF2B5EF4-FFF2-40B4-BE49-F238E27FC236}">
                <a16:creationId xmlns:a16="http://schemas.microsoft.com/office/drawing/2014/main" id="{98346AD6-10A9-2859-3C46-CFD8DA69F425}"/>
              </a:ext>
            </a:extLst>
          </p:cNvPr>
          <p:cNvCxnSpPr>
            <a:stCxn id="13" idx="3"/>
            <a:endCxn id="82" idx="1"/>
          </p:cNvCxnSpPr>
          <p:nvPr/>
        </p:nvCxnSpPr>
        <p:spPr>
          <a:xfrm flipV="1">
            <a:off x="6723749" y="2107899"/>
            <a:ext cx="436111" cy="159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465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E706-9C87-EBDE-2C00-90F59E8428E1}"/>
              </a:ext>
            </a:extLst>
          </p:cNvPr>
          <p:cNvSpPr>
            <a:spLocks noGrp="1"/>
          </p:cNvSpPr>
          <p:nvPr>
            <p:ph type="title"/>
          </p:nvPr>
        </p:nvSpPr>
        <p:spPr>
          <a:xfrm>
            <a:off x="587552" y="2249625"/>
            <a:ext cx="10515600" cy="1325563"/>
          </a:xfrm>
        </p:spPr>
        <p:txBody>
          <a:bodyPr/>
          <a:lstStyle/>
          <a:p>
            <a:pPr algn="ctr"/>
            <a:r>
              <a:rPr lang="en-GB" dirty="0"/>
              <a:t>END &amp; choice</a:t>
            </a:r>
          </a:p>
        </p:txBody>
      </p:sp>
    </p:spTree>
    <p:extLst>
      <p:ext uri="{BB962C8B-B14F-4D97-AF65-F5344CB8AC3E}">
        <p14:creationId xmlns:p14="http://schemas.microsoft.com/office/powerpoint/2010/main" val="9909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BAE9-1A4D-EEDD-DD72-53CC9EB29244}"/>
              </a:ext>
            </a:extLst>
          </p:cNvPr>
          <p:cNvSpPr>
            <a:spLocks noGrp="1"/>
          </p:cNvSpPr>
          <p:nvPr>
            <p:ph type="title"/>
          </p:nvPr>
        </p:nvSpPr>
        <p:spPr/>
        <p:txBody>
          <a:bodyPr/>
          <a:lstStyle/>
          <a:p>
            <a:pPr algn="ctr"/>
            <a:r>
              <a:rPr lang="en-GB" dirty="0" err="1"/>
              <a:t>Hashable</a:t>
            </a:r>
            <a:r>
              <a:rPr lang="en-GB" dirty="0"/>
              <a:t> class (</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35DA8A00-EF12-F99B-82FA-B6100F0ACEDE}"/>
              </a:ext>
            </a:extLst>
          </p:cNvPr>
          <p:cNvSpPr>
            <a:spLocks noGrp="1"/>
          </p:cNvSpPr>
          <p:nvPr>
            <p:ph idx="1"/>
          </p:nvPr>
        </p:nvSpPr>
        <p:spPr>
          <a:xfrm>
            <a:off x="838200" y="1635318"/>
            <a:ext cx="10515600" cy="4351338"/>
          </a:xfrm>
        </p:spPr>
        <p:txBody>
          <a:bodyPr>
            <a:normAutofit fontScale="77500" lnSpcReduction="20000"/>
          </a:bodyPr>
          <a:lstStyle/>
          <a:p>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obj,hash</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obj</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 separate function similar to </a:t>
            </a:r>
            <a:r>
              <a:rPr lang="en-GB" b="1" dirty="0">
                <a:solidFill>
                  <a:schemeClr val="accent6">
                    <a:lumMod val="50000"/>
                  </a:schemeClr>
                </a:solidFill>
                <a:latin typeface="Courier New" panose="02070309020205020404" pitchFamily="49" charset="0"/>
                <a:cs typeface="Courier New" panose="02070309020205020404" pitchFamily="49" charset="0"/>
              </a:rPr>
              <a:t>serialize</a:t>
            </a:r>
            <a:r>
              <a:rPr lang="en-GB" dirty="0"/>
              <a:t> </a:t>
            </a:r>
          </a:p>
          <a:p>
            <a:endParaRPr lang="en-GB" dirty="0"/>
          </a:p>
          <a:p>
            <a:pPr marL="0" indent="0">
              <a:buNone/>
            </a:pPr>
            <a:r>
              <a:rPr lang="en-GB" sz="3600" dirty="0" err="1"/>
              <a:t>Hashable</a:t>
            </a:r>
            <a:r>
              <a:rPr lang="en-GB" sz="3600" dirty="0"/>
              <a:t> class</a:t>
            </a:r>
            <a:r>
              <a:rPr lang="en-GB" dirty="0"/>
              <a:t>:</a:t>
            </a:r>
          </a:p>
          <a:p>
            <a:r>
              <a:rPr lang="en-GB" dirty="0"/>
              <a:t>Child of </a:t>
            </a:r>
            <a:r>
              <a:rPr lang="en-GB" dirty="0">
                <a:solidFill>
                  <a:schemeClr val="accent6">
                    <a:lumMod val="50000"/>
                  </a:schemeClr>
                </a:solidFill>
                <a:latin typeface="Courier New" panose="02070309020205020404" pitchFamily="49" charset="0"/>
                <a:cs typeface="Courier New" panose="02070309020205020404" pitchFamily="49" charset="0"/>
              </a:rPr>
              <a:t>serializable</a:t>
            </a:r>
          </a:p>
          <a:p>
            <a:r>
              <a:rPr lang="en-GB" dirty="0">
                <a:cs typeface="Courier New" panose="02070309020205020404" pitchFamily="49" charset="0"/>
              </a:rPr>
              <a:t>Overloaded</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latin typeface="Courier New" panose="02070309020205020404" pitchFamily="49" charset="0"/>
                <a:cs typeface="Courier New" panose="02070309020205020404" pitchFamily="49" charset="0"/>
              </a:rPr>
              <a:t>, </a:t>
            </a:r>
          </a:p>
          <a:p>
            <a:pPr lvl="1"/>
            <a:r>
              <a:rPr lang="en-GB" dirty="0">
                <a:cs typeface="Courier New" panose="02070309020205020404" pitchFamily="49" charset="0"/>
              </a:rPr>
              <a:t>Retrieves existing hash if available.</a:t>
            </a:r>
          </a:p>
          <a:p>
            <a:pPr lvl="1"/>
            <a:r>
              <a:rPr lang="en-GB" dirty="0">
                <a:cs typeface="Courier New" panose="02070309020205020404" pitchFamily="49" charset="0"/>
              </a:rPr>
              <a:t> Uses simplified modified code </a:t>
            </a:r>
            <a:r>
              <a:rPr lang="en-GB" dirty="0" err="1">
                <a:solidFill>
                  <a:schemeClr val="accent6">
                    <a:lumMod val="50000"/>
                  </a:schemeClr>
                </a:solidFill>
                <a:latin typeface="Courier New" panose="02070309020205020404" pitchFamily="49" charset="0"/>
                <a:cs typeface="Courier New" panose="02070309020205020404" pitchFamily="49" charset="0"/>
              </a:rPr>
              <a:t>convert_to_hashable_array</a:t>
            </a:r>
            <a:r>
              <a:rPr lang="en-GB" dirty="0">
                <a:latin typeface="Courier New" panose="02070309020205020404" pitchFamily="49" charset="0"/>
                <a:cs typeface="Courier New" panose="02070309020205020404" pitchFamily="49" charset="0"/>
              </a:rPr>
              <a:t>, </a:t>
            </a:r>
            <a:r>
              <a:rPr lang="en-GB" dirty="0">
                <a:cs typeface="Courier New" panose="02070309020205020404" pitchFamily="49" charset="0"/>
              </a:rPr>
              <a:t>extracting only important information from a class. Similar to </a:t>
            </a:r>
            <a:r>
              <a:rPr lang="en-GB" dirty="0" err="1">
                <a:solidFill>
                  <a:schemeClr val="accent6">
                    <a:lumMod val="50000"/>
                  </a:schemeClr>
                </a:solidFill>
                <a:latin typeface="Courier New" panose="02070309020205020404" pitchFamily="49" charset="0"/>
                <a:cs typeface="Courier New" panose="02070309020205020404" pitchFamily="49" charset="0"/>
              </a:rPr>
              <a:t>to_bare_string</a:t>
            </a:r>
            <a:r>
              <a:rPr lang="en-GB" b="1" dirty="0">
                <a:solidFill>
                  <a:schemeClr val="accent6">
                    <a:lumMod val="50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but simpler.</a:t>
            </a:r>
          </a:p>
          <a:p>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cs typeface="Courier New" panose="02070309020205020404" pitchFamily="49" charset="0"/>
              </a:rPr>
              <a:t> method defining what important is, defaults to </a:t>
            </a:r>
            <a:r>
              <a:rPr lang="en-GB" dirty="0" err="1">
                <a:solidFill>
                  <a:schemeClr val="accent6">
                    <a:lumMod val="50000"/>
                  </a:schemeClr>
                </a:solidFill>
                <a:latin typeface="Courier New" panose="02070309020205020404" pitchFamily="49" charset="0"/>
                <a:cs typeface="Courier New" panose="02070309020205020404" pitchFamily="49" charset="0"/>
              </a:rPr>
              <a:t>saveableFields</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dirty="0"/>
              <a:t>Overloaded </a:t>
            </a:r>
            <a:r>
              <a:rPr lang="en-GB" dirty="0" err="1">
                <a:solidFill>
                  <a:schemeClr val="accent6">
                    <a:lumMod val="50000"/>
                  </a:schemeClr>
                </a:solidFill>
                <a:latin typeface="Courier New" panose="02070309020205020404" pitchFamily="49" charset="0"/>
                <a:cs typeface="Courier New" panose="02070309020205020404" pitchFamily="49" charset="0"/>
              </a:rPr>
              <a:t>to_string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from_string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methods to store restore hashes</a:t>
            </a:r>
          </a:p>
          <a:p>
            <a:r>
              <a:rPr lang="en-GB" dirty="0"/>
              <a:t>Changes from </a:t>
            </a:r>
            <a:r>
              <a:rPr lang="en-GB" dirty="0">
                <a:solidFill>
                  <a:srgbClr val="00B050"/>
                </a:solidFill>
              </a:rPr>
              <a:t>#1147</a:t>
            </a:r>
            <a:r>
              <a:rPr lang="en-GB" dirty="0"/>
              <a:t>: Customized </a:t>
            </a:r>
            <a:r>
              <a:rPr lang="en-GB" dirty="0" err="1">
                <a:solidFill>
                  <a:schemeClr val="accent6">
                    <a:lumMod val="50000"/>
                  </a:schemeClr>
                </a:solidFill>
                <a:latin typeface="Courier New" panose="02070309020205020404" pitchFamily="49" charset="0"/>
                <a:cs typeface="Courier New" panose="02070309020205020404" pitchFamily="49" charset="0"/>
              </a:rPr>
              <a:t>eq</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neq</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comparing hashes) and </a:t>
            </a:r>
            <a:r>
              <a:rPr lang="en-GB"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(comparing hashes first).</a:t>
            </a:r>
          </a:p>
          <a:p>
            <a:endParaRPr lang="en-GB" b="1" dirty="0"/>
          </a:p>
        </p:txBody>
      </p:sp>
    </p:spTree>
    <p:extLst>
      <p:ext uri="{BB962C8B-B14F-4D97-AF65-F5344CB8AC3E}">
        <p14:creationId xmlns:p14="http://schemas.microsoft.com/office/powerpoint/2010/main" val="153526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602D-F346-AD0B-5660-6A1A903674C8}"/>
              </a:ext>
            </a:extLst>
          </p:cNvPr>
          <p:cNvSpPr>
            <a:spLocks noGrp="1"/>
          </p:cNvSpPr>
          <p:nvPr>
            <p:ph type="title"/>
          </p:nvPr>
        </p:nvSpPr>
        <p:spPr/>
        <p:txBody>
          <a:bodyPr/>
          <a:lstStyle/>
          <a:p>
            <a:r>
              <a:rPr lang="en-GB" dirty="0" err="1"/>
              <a:t>Hashable</a:t>
            </a:r>
            <a:r>
              <a:rPr lang="en-GB" dirty="0"/>
              <a:t> class, example </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IX_experiment</a:t>
            </a:r>
            <a:r>
              <a:rPr lang="en-GB" dirty="0">
                <a:latin typeface="Courier New" panose="02070309020205020404" pitchFamily="49" charset="0"/>
                <a:cs typeface="Courier New" panose="02070309020205020404" pitchFamily="49" charset="0"/>
              </a:rPr>
              <a:t> </a:t>
            </a:r>
            <a:r>
              <a:rPr lang="en-GB" dirty="0"/>
              <a:t>(</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48E33439-DF08-91C5-916C-9CB9C45AC5DE}"/>
              </a:ext>
            </a:extLst>
          </p:cNvPr>
          <p:cNvSpPr>
            <a:spLocks noGrp="1"/>
          </p:cNvSpPr>
          <p:nvPr>
            <p:ph idx="1"/>
          </p:nvPr>
        </p:nvSpPr>
        <p:spPr>
          <a:xfrm>
            <a:off x="838200" y="2647193"/>
            <a:ext cx="10515600" cy="3099138"/>
          </a:xfrm>
        </p:spPr>
        <p:txBody>
          <a:bodyPr>
            <a:normAutofit/>
          </a:bodyPr>
          <a:lstStyle/>
          <a:p>
            <a:r>
              <a:rPr lang="en-GB" dirty="0" err="1">
                <a:solidFill>
                  <a:schemeClr val="accent6">
                    <a:lumMod val="50000"/>
                  </a:schemeClr>
                </a:solidFill>
                <a:latin typeface="Courier New" panose="02070309020205020404" pitchFamily="49" charset="0"/>
                <a:cs typeface="Courier New" panose="02070309020205020404" pitchFamily="49" charset="0"/>
              </a:rPr>
              <a:t>run_id</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is not included in list of </a:t>
            </a:r>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t> so two </a:t>
            </a:r>
            <a:r>
              <a:rPr lang="en-GB" dirty="0" err="1">
                <a:solidFill>
                  <a:schemeClr val="accent6">
                    <a:lumMod val="50000"/>
                  </a:schemeClr>
                </a:solidFill>
                <a:latin typeface="Courier New" panose="02070309020205020404" pitchFamily="49" charset="0"/>
                <a:cs typeface="Courier New" panose="02070309020205020404" pitchFamily="49" charset="0"/>
              </a:rPr>
              <a:t>IX_experiment</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with the same information but different </a:t>
            </a:r>
            <a:r>
              <a:rPr lang="en-GB" dirty="0" err="1"/>
              <a:t>run_id</a:t>
            </a:r>
            <a:r>
              <a:rPr lang="en-GB" dirty="0"/>
              <a:t>-s are compared equal.</a:t>
            </a:r>
          </a:p>
          <a:p>
            <a:r>
              <a:rPr lang="en-GB" dirty="0"/>
              <a:t>Every saveable field assignment clears existing hash.</a:t>
            </a:r>
          </a:p>
          <a:p>
            <a:r>
              <a:rPr lang="en-GB" dirty="0"/>
              <a:t>Hash calculated once when requested and lives with object until object have changed</a:t>
            </a:r>
          </a:p>
          <a:p>
            <a:endParaRPr lang="en-GB" dirty="0"/>
          </a:p>
        </p:txBody>
      </p:sp>
    </p:spTree>
    <p:extLst>
      <p:ext uri="{BB962C8B-B14F-4D97-AF65-F5344CB8AC3E}">
        <p14:creationId xmlns:p14="http://schemas.microsoft.com/office/powerpoint/2010/main" val="361314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CD71-EBB4-5FD0-5D4B-0102B6F8216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C32D4D3-B8A2-91B8-71ED-B67889DD9379}"/>
              </a:ext>
            </a:extLst>
          </p:cNvPr>
          <p:cNvSpPr/>
          <p:nvPr/>
        </p:nvSpPr>
        <p:spPr>
          <a:xfrm>
            <a:off x="3104414" y="1896578"/>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5C3A9E2-AB24-E6E1-9CEB-64AEE87A1348}"/>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47DDEB2E-8A07-4675-D879-544642CBA04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98EC0F-AA42-0AA0-3DDC-DD057D9CF5F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4DE19B1-41B9-0EF4-2872-2904AA11AFE4}"/>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867CC4AC-E4FB-0A87-FDE8-270916FDCFA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D0A623FF-0C43-0845-20E0-00A119DB844A}"/>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55363D3-1DE0-361A-EBDB-383CFB500180}"/>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61CDF99-ADA1-E5B7-F581-57B4BAC30C1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FA7FFCC-497D-B859-621C-DB2EC5D2D5BE}"/>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0102533-30CB-6969-C42A-882DEEBBFB30}"/>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0149EAC-9D6E-AB28-F6BC-339DD6B5CFB5}"/>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DB55127D-A831-C08C-023C-4C551C19C28E}"/>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B23623B0-3CBC-C985-0FFC-922ED9F8D325}"/>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7EC34550-2E36-F663-7FCE-59EA866398BF}"/>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B101DCF-239C-2248-A1C9-83F8A5E12CD7}"/>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6CEB936D-F98D-42EE-92BC-8EAD63472A2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82E9CA52-CFAC-144E-85D6-1EEF6ABA082A}"/>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378DB5D7-74BF-8E9A-3085-454A835CA63F}"/>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E6DCC1EB-E422-2EB7-9E2A-A851BBD257E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F731DB-1438-9B03-706D-D1D0F00568B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8D785C84-909F-8E67-896A-2FFC252889AD}"/>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64B35BE-1B27-E991-E134-C51F8E13BFC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B89C98-025D-34B9-4FBB-77D503F7B397}"/>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88D3113-6575-11BF-7E04-D908182D5F3E}"/>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8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C3A6-F69C-FED8-3DF4-8620D8C5CD99}"/>
              </a:ext>
            </a:extLst>
          </p:cNvPr>
          <p:cNvSpPr>
            <a:spLocks noGrp="1"/>
          </p:cNvSpPr>
          <p:nvPr>
            <p:ph type="title"/>
          </p:nvPr>
        </p:nvSpPr>
        <p:spPr/>
        <p:txBody>
          <a:bodyPr>
            <a:normAutofit fontScale="90000"/>
          </a:bodyPr>
          <a:lstStyle/>
          <a:p>
            <a:pPr algn="ctr"/>
            <a:r>
              <a:rPr lang="en-GB" dirty="0">
                <a:solidFill>
                  <a:schemeClr val="tx1"/>
                </a:solidFill>
              </a:rPr>
              <a:t>Make instruments, samples and detectors </a:t>
            </a:r>
            <a:r>
              <a:rPr lang="en-GB" dirty="0" err="1">
                <a:solidFill>
                  <a:schemeClr val="tx1"/>
                </a:solidFill>
              </a:rPr>
              <a:t>hashable</a:t>
            </a:r>
            <a:r>
              <a:rPr lang="en-GB" dirty="0">
                <a:solidFill>
                  <a:schemeClr val="tx1"/>
                </a:solidFill>
              </a:rPr>
              <a:t>  (</a:t>
            </a:r>
            <a:r>
              <a:rPr lang="en-GB" dirty="0">
                <a:solidFill>
                  <a:schemeClr val="accent5">
                    <a:lumMod val="75000"/>
                  </a:schemeClr>
                </a:solidFill>
              </a:rPr>
              <a:t>#1790</a:t>
            </a:r>
            <a:r>
              <a:rPr lang="en-GB" dirty="0">
                <a:solidFill>
                  <a:schemeClr val="tx1"/>
                </a:solidFill>
              </a:rPr>
              <a:t>)</a:t>
            </a:r>
            <a:br>
              <a:rPr lang="en-GB" dirty="0">
                <a:solidFill>
                  <a:schemeClr val="tx1"/>
                </a:solidFill>
              </a:rPr>
            </a:br>
            <a:endParaRPr lang="en-GB" dirty="0"/>
          </a:p>
        </p:txBody>
      </p:sp>
      <p:sp>
        <p:nvSpPr>
          <p:cNvPr id="3" name="Content Placeholder 2">
            <a:extLst>
              <a:ext uri="{FF2B5EF4-FFF2-40B4-BE49-F238E27FC236}">
                <a16:creationId xmlns:a16="http://schemas.microsoft.com/office/drawing/2014/main" id="{A92B595F-B276-E234-5BE8-0794A849EA89}"/>
              </a:ext>
            </a:extLst>
          </p:cNvPr>
          <p:cNvSpPr>
            <a:spLocks noGrp="1"/>
          </p:cNvSpPr>
          <p:nvPr>
            <p:ph idx="1"/>
          </p:nvPr>
        </p:nvSpPr>
        <p:spPr>
          <a:xfrm>
            <a:off x="740727" y="1565695"/>
            <a:ext cx="10515600" cy="3558658"/>
          </a:xfrm>
        </p:spPr>
        <p:txBody>
          <a:bodyPr/>
          <a:lstStyle/>
          <a:p>
            <a:r>
              <a:rPr lang="en-GB" dirty="0"/>
              <a:t>Change instrument classes comparison from serializable to </a:t>
            </a:r>
            <a:r>
              <a:rPr lang="en-GB" dirty="0" err="1"/>
              <a:t>hashable</a:t>
            </a:r>
            <a:endParaRPr lang="en-GB" dirty="0"/>
          </a:p>
          <a:p>
            <a:r>
              <a:rPr lang="en-GB" dirty="0"/>
              <a:t>Simple though abundant change.</a:t>
            </a:r>
          </a:p>
          <a:p>
            <a:endParaRPr lang="en-GB" dirty="0"/>
          </a:p>
          <a:p>
            <a:r>
              <a:rPr lang="en-GB" dirty="0"/>
              <a:t>Problem with </a:t>
            </a:r>
            <a:r>
              <a:rPr lang="en-GB" dirty="0" err="1"/>
              <a:t>hashable</a:t>
            </a:r>
            <a:r>
              <a:rPr lang="en-GB" dirty="0"/>
              <a:t> objects comparison. Tests failing as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is inadequate </a:t>
            </a:r>
            <a:r>
              <a:rPr lang="en-GB" dirty="0">
                <a:solidFill>
                  <a:srgbClr val="00B050"/>
                </a:solidFill>
              </a:rPr>
              <a:t>#1147</a:t>
            </a:r>
          </a:p>
          <a:p>
            <a:r>
              <a:rPr lang="en-GB" dirty="0"/>
              <a:t>Problem with one test failing on Jenkins only -&gt; </a:t>
            </a:r>
            <a:r>
              <a:rPr lang="en-GB" dirty="0">
                <a:solidFill>
                  <a:srgbClr val="00B050"/>
                </a:solidFill>
              </a:rPr>
              <a:t>#1798</a:t>
            </a:r>
            <a:r>
              <a:rPr lang="en-GB" dirty="0"/>
              <a:t> </a:t>
            </a:r>
          </a:p>
        </p:txBody>
      </p:sp>
      <p:sp>
        <p:nvSpPr>
          <p:cNvPr id="4" name="TextBox 3">
            <a:extLst>
              <a:ext uri="{FF2B5EF4-FFF2-40B4-BE49-F238E27FC236}">
                <a16:creationId xmlns:a16="http://schemas.microsoft.com/office/drawing/2014/main" id="{8BC031E7-1222-6B14-A96D-05A7D8719B34}"/>
              </a:ext>
            </a:extLst>
          </p:cNvPr>
          <p:cNvSpPr txBox="1"/>
          <p:nvPr/>
        </p:nvSpPr>
        <p:spPr>
          <a:xfrm>
            <a:off x="2511118" y="5124353"/>
            <a:ext cx="6223499" cy="523220"/>
          </a:xfrm>
          <a:prstGeom prst="rect">
            <a:avLst/>
          </a:prstGeom>
          <a:noFill/>
        </p:spPr>
        <p:txBody>
          <a:bodyPr wrap="none" rtlCol="0">
            <a:spAutoFit/>
          </a:bodyPr>
          <a:lstStyle/>
          <a:p>
            <a:r>
              <a:rPr lang="en-GB" sz="2800" dirty="0">
                <a:solidFill>
                  <a:srgbClr val="00B050"/>
                </a:solidFill>
                <a:latin typeface="+mj-lt"/>
              </a:rPr>
              <a:t>PROBLEM WITH PERFORMANCE FIXED</a:t>
            </a:r>
          </a:p>
        </p:txBody>
      </p:sp>
      <p:sp>
        <p:nvSpPr>
          <p:cNvPr id="5" name="TextBox 4">
            <a:extLst>
              <a:ext uri="{FF2B5EF4-FFF2-40B4-BE49-F238E27FC236}">
                <a16:creationId xmlns:a16="http://schemas.microsoft.com/office/drawing/2014/main" id="{EF715236-057C-4DBB-BBF2-800FBD00EAE6}"/>
              </a:ext>
            </a:extLst>
          </p:cNvPr>
          <p:cNvSpPr txBox="1"/>
          <p:nvPr/>
        </p:nvSpPr>
        <p:spPr>
          <a:xfrm>
            <a:off x="838200" y="5735764"/>
            <a:ext cx="10238700" cy="646331"/>
          </a:xfrm>
          <a:prstGeom prst="rect">
            <a:avLst/>
          </a:prstGeom>
          <a:noFill/>
        </p:spPr>
        <p:txBody>
          <a:bodyPr wrap="none" rtlCol="0">
            <a:spAutoFit/>
          </a:bodyPr>
          <a:lstStyle/>
          <a:p>
            <a:r>
              <a:rPr lang="en-GB" dirty="0"/>
              <a:t>In addition, huge simplification of operations with </a:t>
            </a:r>
            <a:r>
              <a:rPr lang="en-GB" dirty="0" err="1"/>
              <a:t>hashable</a:t>
            </a:r>
            <a:r>
              <a:rPr lang="en-GB" dirty="0"/>
              <a:t> objects, no problem with different hashes </a:t>
            </a:r>
          </a:p>
          <a:p>
            <a:r>
              <a:rPr lang="en-GB" dirty="0"/>
              <a:t>on different system</a:t>
            </a:r>
          </a:p>
        </p:txBody>
      </p:sp>
    </p:spTree>
    <p:extLst>
      <p:ext uri="{BB962C8B-B14F-4D97-AF65-F5344CB8AC3E}">
        <p14:creationId xmlns:p14="http://schemas.microsoft.com/office/powerpoint/2010/main" val="242061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2E0DA-5E58-AF0B-671F-B2E288917A4B}"/>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E802938-FE54-A0B2-B6F5-3E869593F720}"/>
              </a:ext>
            </a:extLst>
          </p:cNvPr>
          <p:cNvSpPr/>
          <p:nvPr/>
        </p:nvSpPr>
        <p:spPr>
          <a:xfrm>
            <a:off x="2372089" y="4495887"/>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7F4E69-3ADE-F7D1-1B00-E51CFEEB795F}"/>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F704EA07-CD73-C47D-FA71-D1A80C088A9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A96C38E-1EF2-63A0-C78A-79B5D87243C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628A457-BB21-AFDA-FBFC-1D21B0E7D9DE}"/>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D10B9705-79EC-5A9B-255C-16345468194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211D1DFC-2D04-945E-CBBA-A3B058AB31DD}"/>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6CBF693-43CC-2765-910F-51436025D0F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E3C2302-6157-DA14-9E76-273B617F125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7C4343C9-7D15-6497-E8F1-A79972ABC9FD}"/>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231DE9D9-7DC4-0986-F0BB-98DD96FDE44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9D9EDBB-1103-5148-A206-A6C53848338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99DAA93-2D3B-4E77-F859-08175D19DC56}"/>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93B588D1-53E7-42E3-40C8-264697F06C79}"/>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DA0FDBA-C0A3-FF8E-FA68-2010E03E48B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74C6C01-2972-77F7-3DBD-FDA86D7A4B66}"/>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F449815-9058-A99F-D93D-918F5E7E17D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5690ADD8-9E8E-A550-F0F6-A296DE5129FD}"/>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BE219724-3C2B-8E26-9AC5-D69C0A63EEAD}"/>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0CD863D-E001-16EF-E345-E47EC595748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24320A72-0C14-F95B-918C-E5646505E3C3}"/>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A8ACAD-1B7F-A25C-49A0-C0B76D3A8A34}"/>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6D9B0B37-5227-B0ED-D728-C840D9C765A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6005E93-4F68-6FA5-96E9-ADF35E7AC52A}"/>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51406C3F-C685-231A-1E94-E28275D75064}"/>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84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CF8F5-7FBA-CDE0-4541-1165067C845A}"/>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4254EF6-7B5D-499E-C71E-7EC600D55A32}"/>
              </a:ext>
            </a:extLst>
          </p:cNvPr>
          <p:cNvSpPr/>
          <p:nvPr/>
        </p:nvSpPr>
        <p:spPr>
          <a:xfrm>
            <a:off x="336482" y="9234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151B06E-2141-55AC-9897-5C92271ACCF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B4D564B-24EE-0CE5-7DFD-905BBDDF5335}"/>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8A02884-BFC7-28E0-7F22-1493915E1CDC}"/>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850BD78A-C3D9-2D27-A66C-212FDE6CE4FD}"/>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00D6C98D-8C7C-8A22-2614-5EE91EADE7F7}"/>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9669CB0-1B20-FF4A-B5FE-4674132D3EB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656FF82-A46D-73D5-FC37-C665B5D1620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7188019-0A23-A355-21AA-4819833B41D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BC54710-C809-CE11-7AE8-11E268201B7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18CAAD0-C80E-0AF7-0DEA-3395E7D73EEE}"/>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AF49154F-64BF-983B-D31E-A335F22151E1}"/>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868E9F28-CC90-4B69-F7B0-63ABE48AFA4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284D964C-54E9-BCF6-4916-48399F31132C}"/>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5F3CC195-A4A6-0436-0379-65878F41F114}"/>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CCE6ED8-129C-CED3-F924-A29F913069A5}"/>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99E5A83-EA7F-6F55-9526-A78B35F02B94}"/>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983F7040-C136-F7D6-EABD-3C2730912EF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FA8AC20-C6B6-815B-238E-F36E2F0F21D7}"/>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4104E34F-CB6D-D99D-36C7-FEEA892598ED}"/>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70BD7E26-DBD5-AD92-FD72-85818C74C758}"/>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CB2B3465-31DB-94A1-E105-9073550EE361}"/>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8B0CD5B9-D77C-60CF-5B47-01D0DF1DA437}"/>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1F1080F5-FC1B-6242-C95C-5736A34BCAA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225094A-3F73-91DB-2614-830B3A5221DC}"/>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329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8826-7689-7171-69BD-1DDFE84ED8CA}"/>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DC48BAFA-39D3-004A-E66D-B8D8735CCDD3}"/>
              </a:ext>
            </a:extLst>
          </p:cNvPr>
          <p:cNvSpPr>
            <a:spLocks noGrp="1"/>
          </p:cNvSpPr>
          <p:nvPr>
            <p:ph idx="1"/>
          </p:nvPr>
        </p:nvSpPr>
        <p:spPr>
          <a:xfrm>
            <a:off x="773217" y="2368695"/>
            <a:ext cx="10515600" cy="3957839"/>
          </a:xfrm>
        </p:spPr>
        <p:txBody>
          <a:bodyPr>
            <a:noAutofit/>
          </a:bodyPr>
          <a:lstStyle/>
          <a:p>
            <a:r>
              <a:rPr lang="en-GB" sz="3200" dirty="0">
                <a:solidFill>
                  <a:srgbClr val="C00000"/>
                </a:solidFill>
              </a:rPr>
              <a:t>Problems</a:t>
            </a:r>
            <a:r>
              <a:rPr lang="en-GB" sz="3200" dirty="0"/>
              <a:t>:</a:t>
            </a:r>
          </a:p>
          <a:p>
            <a:pPr lvl="1"/>
            <a:r>
              <a:rPr lang="en-GB" sz="2800" dirty="0"/>
              <a:t>Complete mess with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Overloaded on multiple Horace objects to different degrees of accuracy and quality and different ways of treating arrays of objects.</a:t>
            </a:r>
          </a:p>
          <a:p>
            <a:pPr lvl="1"/>
            <a:r>
              <a:rPr lang="en-GB" sz="2800" dirty="0"/>
              <a:t>To avoid mess, </a:t>
            </a:r>
            <a:r>
              <a:rPr lang="en-GB" sz="2800" dirty="0">
                <a:solidFill>
                  <a:schemeClr val="accent6">
                    <a:lumMod val="75000"/>
                  </a:schemeClr>
                </a:solidFill>
                <a:latin typeface="Courier New" panose="02070309020205020404" pitchFamily="49" charset="0"/>
                <a:cs typeface="Courier New" panose="02070309020205020404" pitchFamily="49" charset="0"/>
              </a:rPr>
              <a:t>serializable</a:t>
            </a:r>
            <a:r>
              <a:rPr lang="en-GB" sz="2800" dirty="0"/>
              <a:t> have custom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which have similar (but different) to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parameters</a:t>
            </a:r>
          </a:p>
          <a:p>
            <a:pPr lvl="1"/>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invokes </a:t>
            </a:r>
            <a:r>
              <a:rPr lang="en-GB" sz="2800" dirty="0" err="1"/>
              <a:t>serializable’s</a:t>
            </a:r>
            <a:r>
              <a:rPr lang="en-GB" sz="2800" dirty="0"/>
              <a:t>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to deal with serializable comparison</a:t>
            </a:r>
          </a:p>
        </p:txBody>
      </p:sp>
    </p:spTree>
    <p:extLst>
      <p:ext uri="{BB962C8B-B14F-4D97-AF65-F5344CB8AC3E}">
        <p14:creationId xmlns:p14="http://schemas.microsoft.com/office/powerpoint/2010/main" val="2004368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2153</TotalTime>
  <Words>2531</Words>
  <Application>Microsoft Office PowerPoint</Application>
  <PresentationFormat>Widescreen</PresentationFormat>
  <Paragraphs>321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Consolas Courier</vt:lpstr>
      <vt:lpstr>Courier New</vt:lpstr>
      <vt:lpstr>Office Theme</vt:lpstr>
      <vt:lpstr>EPIC: Issues with large number of small cuts  (7-fold deceleration vrt. Horace-3) </vt:lpstr>
      <vt:lpstr>EPIC: Issues with large number of small cuts  (7-fold deceleration vrt. Horace-3) </vt:lpstr>
      <vt:lpstr>Hashable class (#1788)</vt:lpstr>
      <vt:lpstr>Hashable class, example – IX_experiment (#1788)</vt:lpstr>
      <vt:lpstr>EPIC: Issues with large number of small cuts  (7-fold deceleration vrt. Horace-3) </vt:lpstr>
      <vt:lpstr>Make instruments, samples and detectors hashable  (#1790) </vt:lpstr>
      <vt:lpstr>EPIC: Issues with large number of small cuts  (7-fold deceleration vrt. Horace-3) </vt:lpstr>
      <vt:lpstr>EPIC: Issues with large number of small cuts  (7-fold deceleration vrt. Horace-3) </vt:lpstr>
      <vt:lpstr>Serializable eq method should be replaced by equal_to_tol (#1147)</vt:lpstr>
      <vt:lpstr>Serializable eq method should be replaced by equal_to_tol (#1147)</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Serializable Axioms:</vt:lpstr>
      <vt:lpstr>Hashable/serializable objects comparison:</vt:lpstr>
      <vt:lpstr>Problem with unique references singleton implementation #1791</vt:lpstr>
      <vt:lpstr>Problem with unique references singleton #1791</vt:lpstr>
      <vt:lpstr>Problem with unique references singleton #1791  The storage and unique_references_contanter are mixed together, despite having different purposes.</vt:lpstr>
      <vt:lpstr>Suggested solution in progress:</vt:lpstr>
      <vt:lpstr>unique_only_obj_container. Memory management</vt:lpstr>
      <vt:lpstr>Problem with unique references singleton implementation #1791</vt:lpstr>
      <vt:lpstr>New design of unique references container</vt:lpstr>
      <vt:lpstr>EPIC: Issues with large number of small cuts  (7-fold deceleration vrt. Horace-3) </vt:lpstr>
      <vt:lpstr>END &amp; choice</vt:lpstr>
    </vt:vector>
  </TitlesOfParts>
  <Company>Science and Technology Facilities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Buts, Alex (STFC,RAL,ISIS)</dc:creator>
  <cp:lastModifiedBy>Buts, Alex (STFC,RAL,ISIS)</cp:lastModifiedBy>
  <cp:revision>46</cp:revision>
  <dcterms:created xsi:type="dcterms:W3CDTF">2025-01-07T19:10:13Z</dcterms:created>
  <dcterms:modified xsi:type="dcterms:W3CDTF">2025-01-17T19:05:52Z</dcterms:modified>
</cp:coreProperties>
</file>