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813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1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377" y="213438"/>
            <a:ext cx="9144000" cy="1796052"/>
          </a:xfrm>
        </p:spPr>
        <p:txBody>
          <a:bodyPr/>
          <a:lstStyle/>
          <a:p>
            <a:r>
              <a:rPr lang="en-GB" dirty="0" smtClean="0"/>
              <a:t>SQW object design including generic projection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900" y="2266027"/>
            <a:ext cx="9144000" cy="3510571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Purposes: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Separate </a:t>
            </a:r>
            <a:r>
              <a:rPr lang="en-GB" dirty="0" err="1" smtClean="0"/>
              <a:t>sqw</a:t>
            </a:r>
            <a:r>
              <a:rPr lang="en-GB" dirty="0" smtClean="0"/>
              <a:t> object and operations over </a:t>
            </a:r>
            <a:r>
              <a:rPr lang="en-GB" dirty="0" err="1" smtClean="0"/>
              <a:t>sqw</a:t>
            </a:r>
            <a:r>
              <a:rPr lang="en-GB" dirty="0" smtClean="0"/>
              <a:t> object () into smaller testable parts.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Provide possibility for simple addition of other types of cuts(projections), e.g. spherical, cylindrical, symmetry; q-</a:t>
            </a:r>
            <a:r>
              <a:rPr lang="en-GB" dirty="0" err="1" smtClean="0"/>
              <a:t>dE</a:t>
            </a:r>
            <a:r>
              <a:rPr lang="en-GB" dirty="0" smtClean="0"/>
              <a:t>, skewed,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</p:spPr>
        <p:txBody>
          <a:bodyPr/>
          <a:lstStyle/>
          <a:p>
            <a:r>
              <a:rPr lang="en-GB" dirty="0" smtClean="0"/>
              <a:t>SQW object Cut Algorithm Implementation: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598" y="1099854"/>
            <a:ext cx="1046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nlo"/>
              </a:rPr>
              <a:t>[</a:t>
            </a:r>
            <a:r>
              <a:rPr lang="en-GB" b="1" dirty="0" err="1" smtClean="0">
                <a:latin typeface="Menlo"/>
              </a:rPr>
              <a:t>targ_proj,targ_binning</a:t>
            </a:r>
            <a:r>
              <a:rPr lang="en-GB" b="1" dirty="0" smtClean="0">
                <a:latin typeface="Menlo"/>
              </a:rPr>
              <a:t>] = </a:t>
            </a:r>
            <a:r>
              <a:rPr lang="en-GB" b="1" dirty="0" err="1" smtClean="0">
                <a:latin typeface="Menlo"/>
              </a:rPr>
              <a:t>process_and_validate_cut_inputs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source_sqw,binning_inputs</a:t>
            </a:r>
            <a:r>
              <a:rPr lang="en-GB" b="1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69186"/>
            <a:ext cx="1167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Menlo"/>
              </a:rPr>
              <a:t>targ_ax_block</a:t>
            </a:r>
            <a:r>
              <a:rPr lang="en-GB" b="1" dirty="0" smtClean="0">
                <a:latin typeface="Menlo"/>
              </a:rPr>
              <a:t> </a:t>
            </a:r>
            <a:r>
              <a:rPr lang="en-GB" b="1" dirty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targ_proj.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get_proj_axes_block</a:t>
            </a:r>
            <a:r>
              <a:rPr lang="en-GB" b="1" dirty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targ_binning</a:t>
            </a:r>
            <a:r>
              <a:rPr lang="en-GB" b="1" dirty="0" smtClean="0">
                <a:latin typeface="Menlo"/>
              </a:rPr>
              <a:t>);</a:t>
            </a:r>
          </a:p>
          <a:p>
            <a:r>
              <a:rPr lang="en-GB" b="1" dirty="0" smtClean="0">
                <a:solidFill>
                  <a:srgbClr val="028009"/>
                </a:solidFill>
                <a:latin typeface="Menlo"/>
              </a:rPr>
              <a:t>%</a:t>
            </a:r>
          </a:p>
          <a:p>
            <a:r>
              <a:rPr lang="en-GB" b="1" dirty="0" smtClean="0"/>
              <a:t>[</a:t>
            </a:r>
            <a:r>
              <a:rPr lang="en-GB" b="1" dirty="0" err="1" smtClean="0"/>
              <a:t>pix_starts</a:t>
            </a:r>
            <a:r>
              <a:rPr lang="en-GB" b="1" dirty="0"/>
              <a:t>, </a:t>
            </a:r>
            <a:r>
              <a:rPr lang="en-GB" b="1" dirty="0" err="1"/>
              <a:t>block_sizes</a:t>
            </a:r>
            <a:r>
              <a:rPr lang="en-GB" b="1" dirty="0"/>
              <a:t>] = </a:t>
            </a:r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r>
              <a:rPr lang="en-GB" b="1" dirty="0" smtClean="0"/>
              <a:t>(</a:t>
            </a:r>
            <a:r>
              <a:rPr lang="en-GB" b="1" dirty="0" err="1" smtClean="0"/>
              <a:t>npix,source_axes,targ_axes,targ_proj</a:t>
            </a:r>
            <a:r>
              <a:rPr lang="en-GB" b="1" dirty="0" smtClean="0"/>
              <a:t>);</a:t>
            </a:r>
            <a:endParaRPr lang="en-GB" b="1" dirty="0"/>
          </a:p>
          <a:p>
            <a:endParaRPr lang="en-GB" b="1" dirty="0" smtClean="0">
              <a:latin typeface="Menlo"/>
            </a:endParaRP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ch_cube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B050"/>
                </a:solidFill>
              </a:rPr>
              <a:t>get_axes_scales</a:t>
            </a:r>
            <a:r>
              <a:rPr lang="en-GB" b="1" dirty="0"/>
              <a:t>();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trans_chcube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source_proj.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/>
              <a:t>(</a:t>
            </a:r>
            <a:r>
              <a:rPr lang="en-GB" b="1" dirty="0" err="1"/>
              <a:t>ch_cube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bin_nodes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get_bin_nodes</a:t>
            </a:r>
            <a:r>
              <a:rPr lang="en-GB" b="1" dirty="0" smtClean="0"/>
              <a:t>(</a:t>
            </a:r>
            <a:r>
              <a:rPr lang="en-GB" b="1" dirty="0" err="1" smtClean="0"/>
              <a:t>trans_chcube</a:t>
            </a:r>
            <a:r>
              <a:rPr lang="en-GB" b="1" dirty="0" smtClean="0"/>
              <a:t>)  </a:t>
            </a:r>
            <a:r>
              <a:rPr lang="en-GB" b="1" dirty="0" smtClean="0">
                <a:solidFill>
                  <a:srgbClr val="00B050"/>
                </a:solidFill>
              </a:rPr>
              <a:t>% needs halo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nodes_here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targ_proj.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b="1" dirty="0" err="1"/>
              <a:t>bin_nodes</a:t>
            </a:r>
            <a:r>
              <a:rPr lang="en-GB" b="1" dirty="0" smtClean="0"/>
              <a:t>);</a:t>
            </a:r>
            <a:endParaRPr lang="en-GB" b="1" dirty="0"/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nbin_in_bin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70C0"/>
                </a:solidFill>
              </a:rPr>
              <a:t>bin_pixels</a:t>
            </a:r>
            <a:r>
              <a:rPr lang="en-GB" b="1" dirty="0"/>
              <a:t>(</a:t>
            </a:r>
            <a:r>
              <a:rPr lang="en-GB" b="1" dirty="0" err="1"/>
              <a:t>nodes_here</a:t>
            </a:r>
            <a:r>
              <a:rPr lang="en-GB" b="1" dirty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contrib_ind</a:t>
            </a:r>
            <a:r>
              <a:rPr lang="en-GB" b="1" dirty="0" smtClean="0"/>
              <a:t> </a:t>
            </a:r>
            <a:r>
              <a:rPr lang="en-GB" b="1" dirty="0"/>
              <a:t>= find(</a:t>
            </a:r>
            <a:r>
              <a:rPr lang="en-GB" b="1" dirty="0" err="1"/>
              <a:t>nbin_in_bin</a:t>
            </a:r>
            <a:r>
              <a:rPr lang="en-GB" b="1" dirty="0"/>
              <a:t>&gt;0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Find pixel indexes from cell indexes using </a:t>
            </a:r>
            <a:r>
              <a:rPr lang="en-GB" dirty="0" err="1" smtClean="0"/>
              <a:t>pix</a:t>
            </a:r>
            <a:r>
              <a:rPr lang="en-GB" dirty="0" smtClean="0"/>
              <a:t> in cell density</a:t>
            </a:r>
          </a:p>
          <a:p>
            <a:endParaRPr lang="en-GB" b="1" dirty="0" smtClean="0"/>
          </a:p>
          <a:p>
            <a:r>
              <a:rPr lang="en-GB" b="1" dirty="0" err="1" smtClean="0"/>
              <a:t>candidate_pix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source_pix.get_pix_in_ranges</a:t>
            </a:r>
            <a:r>
              <a:rPr lang="en-GB" b="1" dirty="0" smtClean="0"/>
              <a:t>(</a:t>
            </a:r>
            <a:r>
              <a:rPr lang="en-GB" b="1" dirty="0" err="1" smtClean="0"/>
              <a:t>pix_starts</a:t>
            </a:r>
            <a:r>
              <a:rPr lang="en-GB" b="1" dirty="0" smtClean="0"/>
              <a:t>, </a:t>
            </a:r>
            <a:r>
              <a:rPr lang="en-GB" b="1" dirty="0" err="1" smtClean="0"/>
              <a:t>block_sizes</a:t>
            </a:r>
            <a:r>
              <a:rPr lang="en-GB" b="1" dirty="0" smtClean="0"/>
              <a:t>);</a:t>
            </a:r>
          </a:p>
          <a:p>
            <a:r>
              <a:rPr lang="en-GB" b="1" dirty="0" smtClean="0"/>
              <a:t>[</a:t>
            </a:r>
            <a:r>
              <a:rPr lang="en-GB" b="1" dirty="0" err="1"/>
              <a:t>npix,s,e,pix_ok,unique_runid</a:t>
            </a:r>
            <a:r>
              <a:rPr lang="en-GB" b="1" dirty="0"/>
              <a:t>] = </a:t>
            </a:r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b="1" dirty="0" err="1" smtClean="0"/>
              <a:t>targ_axes,candidate_pix</a:t>
            </a:r>
            <a:r>
              <a:rPr lang="en-GB" b="1" dirty="0" smtClean="0"/>
              <a:t>)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en-GB" dirty="0" smtClean="0">
                <a:latin typeface="Menlo"/>
              </a:rPr>
              <a:t> </a:t>
            </a:r>
            <a:r>
              <a:rPr lang="en-GB" b="1" dirty="0" smtClean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.from_pix_to_img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/>
              <a:t>candidate_pix</a:t>
            </a:r>
            <a:r>
              <a:rPr lang="en-GB" b="1" dirty="0" smtClean="0">
                <a:latin typeface="Menlo"/>
              </a:rPr>
              <a:t>) </a:t>
            </a:r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b="1" dirty="0" smtClean="0"/>
              <a:t>[</a:t>
            </a:r>
            <a:r>
              <a:rPr lang="en-GB" b="1" dirty="0" err="1" smtClean="0"/>
              <a:t>npix,s,e,pix_oke_runid</a:t>
            </a:r>
            <a:r>
              <a:rPr lang="en-GB" b="1" dirty="0" smtClean="0"/>
              <a:t>] 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ru-RU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21944" y="-1930406"/>
            <a:ext cx="413658" cy="8744859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 rot="5400000">
            <a:off x="4394188" y="1600190"/>
            <a:ext cx="449965" cy="7525658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DND object Cut Algorithm: Forthcoming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15886"/>
            <a:ext cx="9546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Convert to density; </a:t>
            </a:r>
          </a:p>
          <a:p>
            <a:endParaRPr lang="en-GB" sz="2800" dirty="0" smtClean="0"/>
          </a:p>
          <a:p>
            <a:r>
              <a:rPr lang="en-GB" sz="2800" dirty="0" smtClean="0"/>
              <a:t>Interpolate density in the centres of new grid;</a:t>
            </a:r>
          </a:p>
          <a:p>
            <a:endParaRPr lang="en-GB" sz="2800" dirty="0" smtClean="0"/>
          </a:p>
          <a:p>
            <a:r>
              <a:rPr lang="en-GB" sz="2800" dirty="0" smtClean="0"/>
              <a:t>convert to signal/error/</a:t>
            </a:r>
            <a:r>
              <a:rPr lang="en-GB" sz="2800" dirty="0" err="1" smtClean="0"/>
              <a:t>npix</a:t>
            </a:r>
            <a:r>
              <a:rPr lang="en-GB" sz="2800" dirty="0" smtClean="0"/>
              <a:t> on new grid, rebalance </a:t>
            </a:r>
            <a:r>
              <a:rPr lang="en-GB" sz="2800" dirty="0" err="1" smtClean="0"/>
              <a:t>npix</a:t>
            </a:r>
            <a:r>
              <a:rPr lang="en-GB" sz="2800" dirty="0" smtClean="0"/>
              <a:t> to be even;</a:t>
            </a:r>
          </a:p>
          <a:p>
            <a:endParaRPr lang="en-GB" sz="2800" dirty="0" smtClean="0"/>
          </a:p>
          <a:p>
            <a:r>
              <a:rPr lang="en-GB" sz="2800" dirty="0" smtClean="0"/>
              <a:t>Sum (integrate) over collapsed dimensions, if this is necessary;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66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2" y="195717"/>
            <a:ext cx="10515600" cy="825046"/>
          </a:xfrm>
        </p:spPr>
        <p:txBody>
          <a:bodyPr/>
          <a:lstStyle/>
          <a:p>
            <a:r>
              <a:rPr lang="en-GB" dirty="0" smtClean="0"/>
              <a:t>Validation of serializable objects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9342" y="931446"/>
            <a:ext cx="1015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PROBLEM: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Different complex constructors, difficult to comprehend and modify 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9342" y="1823935"/>
            <a:ext cx="96567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Clue to solution: </a:t>
            </a:r>
          </a:p>
          <a:p>
            <a:r>
              <a:rPr lang="en-GB" sz="2800" dirty="0" smtClean="0"/>
              <a:t>Serializable objects have empty constructor and public interface, </a:t>
            </a:r>
          </a:p>
          <a:p>
            <a:r>
              <a:rPr lang="en-GB" sz="2800" dirty="0" smtClean="0"/>
              <a:t>allowing fully define the object state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1371" y="3125953"/>
            <a:ext cx="653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C000"/>
                </a:solidFill>
              </a:rPr>
              <a:t>Complication: </a:t>
            </a:r>
            <a:r>
              <a:rPr lang="en-GB" sz="2800" dirty="0" smtClean="0"/>
              <a:t>Interdependent properties. 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1371" y="3649173"/>
            <a:ext cx="11006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Suggested solution:  </a:t>
            </a:r>
            <a:r>
              <a:rPr lang="en-GB" sz="2800" dirty="0" smtClean="0"/>
              <a:t>separate specific and interdependent validators. </a:t>
            </a:r>
          </a:p>
          <a:p>
            <a:r>
              <a:rPr lang="en-GB" sz="2800" dirty="0" smtClean="0"/>
              <a:t>Constructors sets up all necessary public properties and then run common</a:t>
            </a:r>
          </a:p>
          <a:p>
            <a:r>
              <a:rPr lang="en-GB" sz="2800" dirty="0" smtClean="0"/>
              <a:t>validator. If common validator fails, throw.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9685" y="4997357"/>
            <a:ext cx="10119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Profit: </a:t>
            </a:r>
            <a:r>
              <a:rPr lang="en-GB" sz="2800" dirty="0" smtClean="0"/>
              <a:t>generic constructor in the form:</a:t>
            </a:r>
          </a:p>
          <a:p>
            <a:r>
              <a:rPr lang="en-GB" sz="2800" b="1" i="1" dirty="0" smtClean="0"/>
              <a:t> </a:t>
            </a:r>
            <a:r>
              <a:rPr lang="en-GB" sz="2800" b="1" i="1" dirty="0" err="1" smtClean="0"/>
              <a:t>obj</a:t>
            </a:r>
            <a:r>
              <a:rPr lang="en-GB" sz="2800" b="1" i="1" dirty="0" smtClean="0"/>
              <a:t>(positional_arg1,positional_arg2…., </a:t>
            </a:r>
            <a:r>
              <a:rPr lang="en-GB" sz="2800" b="1" i="1" dirty="0" err="1" smtClean="0"/>
              <a:t>keyN,valueN,keyN,valueN</a:t>
            </a:r>
            <a:r>
              <a:rPr lang="en-GB" sz="2800" b="1" i="1" dirty="0" smtClean="0"/>
              <a:t>)</a:t>
            </a:r>
            <a:endParaRPr lang="en-GB" sz="2800" b="1" i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31371" y="6176441"/>
            <a:ext cx="104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Disadvantage</a:t>
            </a:r>
            <a:r>
              <a:rPr lang="en-GB" sz="2800" dirty="0" smtClean="0"/>
              <a:t>:  </a:t>
            </a:r>
            <a:r>
              <a:rPr lang="en-GB" sz="2000" dirty="0" smtClean="0"/>
              <a:t>An incomplete object defined through its public interface may be invalid 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1371" y="5879287"/>
            <a:ext cx="980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Positional arguments in the order they appear in the list of </a:t>
            </a:r>
            <a:r>
              <a:rPr lang="en-GB" b="1" dirty="0" err="1" smtClean="0"/>
              <a:t>saveableFields</a:t>
            </a:r>
            <a:r>
              <a:rPr lang="en-GB" b="1" dirty="0" smtClean="0"/>
              <a:t>; </a:t>
            </a:r>
            <a:r>
              <a:rPr lang="en-GB" dirty="0" smtClean="0"/>
              <a:t>keys are the property names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18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0 </a:t>
            </a:r>
            <a:r>
              <a:rPr lang="en-GB" dirty="0" smtClean="0"/>
              <a:t>– finish and commit generic cut framework (virtual projections)</a:t>
            </a:r>
            <a:br>
              <a:rPr lang="en-GB" dirty="0" smtClean="0"/>
            </a:br>
            <a:r>
              <a:rPr lang="en-GB" dirty="0" smtClean="0"/>
              <a:t>1) Rewrite </a:t>
            </a:r>
            <a:r>
              <a:rPr lang="en-GB" dirty="0" smtClean="0"/>
              <a:t>DND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</a:t>
            </a:r>
            <a:r>
              <a:rPr lang="en-GB" dirty="0" smtClean="0"/>
              <a:t>) Modify SQW to presented </a:t>
            </a:r>
            <a:r>
              <a:rPr lang="en-GB" dirty="0"/>
              <a:t>plan</a:t>
            </a:r>
            <a:br>
              <a:rPr lang="en-GB" dirty="0"/>
            </a:br>
            <a:r>
              <a:rPr lang="en-GB" dirty="0"/>
              <a:t>2) Fix </a:t>
            </a:r>
            <a:r>
              <a:rPr lang="en-GB" dirty="0" err="1" smtClean="0"/>
              <a:t>cut_dnd</a:t>
            </a:r>
            <a:r>
              <a:rPr lang="en-GB" dirty="0" smtClean="0"/>
              <a:t> (PR in progress)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 smtClean="0"/>
              <a:t>S</a:t>
            </a:r>
            <a:r>
              <a:rPr lang="en-GB" dirty="0" smtClean="0"/>
              <a:t>ave objects as nexus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as Nexus, all except pixels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4) write pixels as nexus? 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5) Add other projections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57263" y="3667126"/>
            <a:ext cx="7767637" cy="400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 are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71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SQW object operations: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7419" y="2250980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Instrument (Runs information)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71746" y="3633759"/>
            <a:ext cx="3310137" cy="54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SQW object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799415" y="2628786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1972" y="3553777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(Image)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93968" y="3931583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1972" y="4805505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Pixels (Crystal Cartesian)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93968" y="5183311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  <a:endCxn id="11" idx="3"/>
          </p:cNvCxnSpPr>
          <p:nvPr/>
        </p:nvCxnSpPr>
        <p:spPr>
          <a:xfrm>
            <a:off x="3000574" y="3931583"/>
            <a:ext cx="12700" cy="1251728"/>
          </a:xfrm>
          <a:prstGeom prst="curvedConnector3">
            <a:avLst>
              <a:gd name="adj1" fmla="val 664285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2987874" y="2628786"/>
            <a:ext cx="12700" cy="1251728"/>
          </a:xfrm>
          <a:prstGeom prst="curvedConnector3">
            <a:avLst>
              <a:gd name="adj1" fmla="val 664285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3"/>
            <a:endCxn id="11" idx="3"/>
          </p:cNvCxnSpPr>
          <p:nvPr/>
        </p:nvCxnSpPr>
        <p:spPr>
          <a:xfrm flipH="1">
            <a:off x="3000574" y="2628786"/>
            <a:ext cx="5447" cy="2554525"/>
          </a:xfrm>
          <a:prstGeom prst="curvedConnector3">
            <a:avLst>
              <a:gd name="adj1" fmla="val -58055811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3353" y="4372781"/>
            <a:ext cx="971997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CutSQW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844680" y="3650536"/>
            <a:ext cx="1032911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GenSQW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13541" y="3006592"/>
            <a:ext cx="2268378" cy="646331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? (</a:t>
            </a:r>
            <a:r>
              <a:rPr lang="en-GB" dirty="0" err="1" smtClean="0"/>
              <a:t>Mantid</a:t>
            </a:r>
            <a:r>
              <a:rPr lang="en-GB" dirty="0" smtClean="0"/>
              <a:t> have this)</a:t>
            </a:r>
          </a:p>
          <a:p>
            <a:r>
              <a:rPr lang="en-GB" dirty="0" smtClean="0"/>
              <a:t>We have </a:t>
            </a:r>
            <a:r>
              <a:rPr lang="en-GB" dirty="0" err="1" smtClean="0"/>
              <a:t>run_explorer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07089" y="789408"/>
            <a:ext cx="60585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dirty="0" err="1" smtClean="0"/>
              <a:t>GenSQW</a:t>
            </a:r>
            <a:r>
              <a:rPr lang="en-GB" sz="2400" dirty="0" smtClean="0"/>
              <a:t>: convert from instrument to </a:t>
            </a:r>
          </a:p>
          <a:p>
            <a:r>
              <a:rPr lang="en-GB" sz="2400" dirty="0" smtClean="0"/>
              <a:t>     crystal Cartesian (Pixel coordinate system) </a:t>
            </a:r>
          </a:p>
          <a:p>
            <a:r>
              <a:rPr lang="en-GB" sz="2400" dirty="0" smtClean="0"/>
              <a:t>     and build appropriate image 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(Crystal Cartesian?)</a:t>
            </a:r>
          </a:p>
          <a:p>
            <a:pPr marL="457200" indent="-457200">
              <a:buAutoNum type="arabicParenR" startAt="2"/>
            </a:pPr>
            <a:r>
              <a:rPr lang="en-GB" sz="2400" dirty="0" err="1" smtClean="0"/>
              <a:t>CutSQW</a:t>
            </a:r>
            <a:r>
              <a:rPr lang="en-GB" sz="2400" dirty="0" smtClean="0"/>
              <a:t> convert from Pixels to oriented </a:t>
            </a:r>
            <a:r>
              <a:rPr lang="en-GB" sz="2400" dirty="0" err="1" smtClean="0"/>
              <a:t>hkl</a:t>
            </a:r>
            <a:endParaRPr lang="en-GB" sz="2400" dirty="0" smtClean="0"/>
          </a:p>
          <a:p>
            <a:r>
              <a:rPr lang="en-GB" sz="2400" dirty="0" smtClean="0"/>
              <a:t>    + symmetry transformation</a:t>
            </a:r>
          </a:p>
          <a:p>
            <a:r>
              <a:rPr lang="en-GB" sz="2400" dirty="0" smtClean="0"/>
              <a:t>    </a:t>
            </a:r>
            <a:r>
              <a:rPr lang="ru-RU" sz="2400" dirty="0" smtClean="0"/>
              <a:t>+</a:t>
            </a:r>
            <a:r>
              <a:rPr lang="en-GB" sz="2400" dirty="0" smtClean="0"/>
              <a:t> more transformations requested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8493" y="5083448"/>
            <a:ext cx="678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aProjection</a:t>
            </a:r>
            <a:r>
              <a:rPr lang="en-GB" dirty="0" smtClean="0"/>
              <a:t> – generic way to describe operations necessary to convert </a:t>
            </a:r>
          </a:p>
          <a:p>
            <a:r>
              <a:rPr lang="en-GB" dirty="0" smtClean="0"/>
              <a:t>from one coordinate system of interest to another.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117569" y="6096724"/>
            <a:ext cx="689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– 4D-Image in </a:t>
            </a:r>
            <a:r>
              <a:rPr lang="en-GB" dirty="0" err="1" smtClean="0"/>
              <a:t>hkl</a:t>
            </a:r>
            <a:r>
              <a:rPr lang="en-GB" dirty="0" smtClean="0"/>
              <a:t> (</a:t>
            </a:r>
            <a:r>
              <a:rPr lang="en-GB" b="1" dirty="0" err="1" smtClean="0"/>
              <a:t>DnD</a:t>
            </a:r>
            <a:r>
              <a:rPr lang="en-GB" b="1" dirty="0" smtClean="0"/>
              <a:t> object</a:t>
            </a:r>
            <a:r>
              <a:rPr lang="en-GB" dirty="0" smtClean="0"/>
              <a:t>) and we want more types of images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781734" y="4557447"/>
            <a:ext cx="272616" cy="5260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9" idx="2"/>
          </p:cNvCxnSpPr>
          <p:nvPr/>
        </p:nvCxnSpPr>
        <p:spPr>
          <a:xfrm flipH="1" flipV="1">
            <a:off x="2231273" y="4309389"/>
            <a:ext cx="2886296" cy="19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0" y="1508944"/>
            <a:ext cx="6877050" cy="520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0" y="228817"/>
            <a:ext cx="10515600" cy="1325563"/>
          </a:xfrm>
        </p:spPr>
        <p:txBody>
          <a:bodyPr/>
          <a:lstStyle/>
          <a:p>
            <a:r>
              <a:rPr lang="en-GB" dirty="0" smtClean="0"/>
              <a:t>New support for operations (</a:t>
            </a:r>
            <a:r>
              <a:rPr lang="en-GB" dirty="0" err="1" smtClean="0"/>
              <a:t>CutSQW</a:t>
            </a:r>
            <a:r>
              <a:rPr lang="en-GB" dirty="0" smtClean="0"/>
              <a:t>, </a:t>
            </a:r>
            <a:r>
              <a:rPr lang="en-GB" dirty="0" err="1" smtClean="0"/>
              <a:t>GenSQW</a:t>
            </a:r>
            <a:r>
              <a:rPr lang="en-GB" dirty="0" smtClean="0"/>
              <a:t> and image description)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66353" y="4799181"/>
            <a:ext cx="3688604" cy="199687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 Here yet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1530" y="2855673"/>
            <a:ext cx="1028630" cy="868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547378" y="3130185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20" y="1595408"/>
            <a:ext cx="3267075" cy="293370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rot="10800000">
            <a:off x="4361858" y="2811355"/>
            <a:ext cx="3504254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43899" y="2859289"/>
            <a:ext cx="4333511" cy="5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1819481"/>
            <a:ext cx="8104893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8" y="1438276"/>
            <a:ext cx="8950968" cy="49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44" y="1204723"/>
            <a:ext cx="4581525" cy="296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477"/>
            <a:ext cx="10515600" cy="1325563"/>
          </a:xfrm>
        </p:spPr>
        <p:txBody>
          <a:bodyPr/>
          <a:lstStyle/>
          <a:p>
            <a:r>
              <a:rPr lang="en-GB" dirty="0" smtClean="0"/>
              <a:t>SQW and DND objects. Composition: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" y="1762125"/>
            <a:ext cx="6867525" cy="41814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13652" y="5495701"/>
            <a:ext cx="2442186" cy="64178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 rot="1978251">
            <a:off x="7178415" y="2812984"/>
            <a:ext cx="404079" cy="73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30092" y="5816593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IX_experiment</a:t>
            </a:r>
            <a:r>
              <a:rPr lang="en-GB" dirty="0" smtClean="0"/>
              <a:t> to go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6" idx="6"/>
          </p:cNvCxnSpPr>
          <p:nvPr/>
        </p:nvCxnSpPr>
        <p:spPr>
          <a:xfrm flipH="1" flipV="1">
            <a:off x="4555838" y="5816593"/>
            <a:ext cx="616196" cy="653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design main 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DnD</a:t>
            </a:r>
            <a:r>
              <a:rPr lang="en-GB" dirty="0" smtClean="0"/>
              <a:t> object is serializable and valid on assignment (</a:t>
            </a:r>
            <a:r>
              <a:rPr lang="en-GB" sz="1800" dirty="0" smtClean="0"/>
              <a:t>a lot of time to fix existing tests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Standard form of object constructor </a:t>
            </a:r>
            <a:r>
              <a:rPr lang="en-GB" sz="2000" dirty="0" smtClean="0"/>
              <a:t>(properties </a:t>
            </a:r>
            <a:r>
              <a:rPr lang="en-GB" sz="2000" dirty="0"/>
              <a:t>names </a:t>
            </a:r>
            <a:r>
              <a:rPr lang="en-GB" sz="2000" dirty="0" smtClean="0"/>
              <a:t>with their values or properties values itself located from the beginning in the order, defined in </a:t>
            </a:r>
            <a:r>
              <a:rPr lang="en-GB" sz="2000" b="1" dirty="0" err="1" smtClean="0"/>
              <a:t>savebleProperties</a:t>
            </a:r>
            <a:r>
              <a:rPr lang="en-GB" sz="2000" dirty="0" smtClean="0"/>
              <a:t> method)</a:t>
            </a:r>
            <a:endParaRPr lang="en-GB" dirty="0" smtClean="0"/>
          </a:p>
          <a:p>
            <a:r>
              <a:rPr lang="en-GB" dirty="0" smtClean="0"/>
              <a:t>Separation between image methods and pixel methods </a:t>
            </a:r>
            <a:r>
              <a:rPr lang="en-GB" sz="1800" dirty="0" smtClean="0"/>
              <a:t>(mind method location e.g. </a:t>
            </a:r>
            <a:r>
              <a:rPr lang="en-GB" sz="1800" dirty="0" err="1" smtClean="0"/>
              <a:t>mask_pixels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</a:t>
            </a:r>
            <a:r>
              <a:rPr lang="en-GB" sz="1700" dirty="0" smtClean="0"/>
              <a:t>EG: head: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1900" dirty="0" smtClean="0"/>
              <a:t>    </a:t>
            </a:r>
            <a:r>
              <a:rPr lang="en-GB" sz="1500" dirty="0" smtClean="0"/>
              <a:t>EG</a:t>
            </a:r>
            <a:r>
              <a:rPr lang="en-GB" sz="1500" dirty="0"/>
              <a:t>: </a:t>
            </a:r>
            <a:r>
              <a:rPr lang="en-GB" sz="1500" dirty="0" err="1" smtClean="0"/>
              <a:t>mask_pixels</a:t>
            </a:r>
            <a:r>
              <a:rPr lang="en-GB" sz="1500" dirty="0" smtClean="0"/>
              <a:t> -&gt; </a:t>
            </a:r>
            <a:r>
              <a:rPr lang="en-GB" sz="1500" dirty="0" err="1" smtClean="0"/>
              <a:t>sqw</a:t>
            </a:r>
            <a:r>
              <a:rPr lang="en-GB" sz="1500" dirty="0" smtClean="0"/>
              <a:t> only:</a:t>
            </a:r>
          </a:p>
          <a:p>
            <a:endParaRPr lang="en-GB" dirty="0"/>
          </a:p>
          <a:p>
            <a:r>
              <a:rPr lang="en-GB" dirty="0" smtClean="0"/>
              <a:t>Prohibit file based constructors (</a:t>
            </a:r>
            <a:r>
              <a:rPr lang="en-GB" sz="1800" dirty="0" smtClean="0"/>
              <a:t>you mast read object – file IO is always much slower</a:t>
            </a:r>
            <a:r>
              <a:rPr lang="en-GB" dirty="0" smtClean="0"/>
              <a:t>)?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7300" y="4119551"/>
            <a:ext cx="1571625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(on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  <a:endParaRPr lang="en-GB" dirty="0" smtClean="0"/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4119547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</a:t>
            </a:r>
            <a:r>
              <a:rPr lang="en-GB" dirty="0" err="1" smtClean="0"/>
              <a:t>sqw</a:t>
            </a:r>
            <a:r>
              <a:rPr lang="en-GB" dirty="0" smtClean="0"/>
              <a:t>)</a:t>
            </a:r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 smtClean="0"/>
              <a:t> + </a:t>
            </a:r>
            <a:r>
              <a:rPr lang="en-GB" dirty="0" err="1" smtClean="0"/>
              <a:t>pix</a:t>
            </a:r>
            <a:r>
              <a:rPr lang="en-GB" dirty="0" smtClean="0"/>
              <a:t> part)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24602" y="4114782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file)</a:t>
            </a:r>
          </a:p>
          <a:p>
            <a:pPr algn="ctr"/>
            <a:r>
              <a:rPr lang="en-GB" dirty="0" smtClean="0"/>
              <a:t>(file </a:t>
            </a:r>
            <a:r>
              <a:rPr lang="en-GB" dirty="0" err="1" smtClean="0"/>
              <a:t>accessor</a:t>
            </a:r>
            <a:r>
              <a:rPr lang="en-GB" dirty="0" smtClean="0"/>
              <a:t> + head)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828925" y="4355290"/>
            <a:ext cx="52387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762625" y="4350525"/>
            <a:ext cx="56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1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interface: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535113"/>
            <a:ext cx="7643287" cy="4351338"/>
          </a:xfrm>
        </p:spPr>
      </p:pic>
    </p:spTree>
    <p:extLst>
      <p:ext uri="{BB962C8B-B14F-4D97-AF65-F5344CB8AC3E}">
        <p14:creationId xmlns:p14="http://schemas.microsoft.com/office/powerpoint/2010/main" val="223908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SQW object Cut Algorithm. Principles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74" y="1825625"/>
            <a:ext cx="9781051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05474" y="5259220"/>
            <a:ext cx="487018" cy="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656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Wingdings</vt:lpstr>
      <vt:lpstr>Office Theme</vt:lpstr>
      <vt:lpstr>SQW object design including generic projection</vt:lpstr>
      <vt:lpstr>SQW object operations:</vt:lpstr>
      <vt:lpstr>New support for operations (CutSQW, GenSQW and image description)</vt:lpstr>
      <vt:lpstr>Main Horace’ objects interfaces:</vt:lpstr>
      <vt:lpstr>Main Horace’ objects interfaces:</vt:lpstr>
      <vt:lpstr>SQW and DND objects. Composition:</vt:lpstr>
      <vt:lpstr>New design main features:</vt:lpstr>
      <vt:lpstr>Plot interface:</vt:lpstr>
      <vt:lpstr>SQW object Cut Algorithm. Principles</vt:lpstr>
      <vt:lpstr>SQW object Cut Algorithm Implementation:</vt:lpstr>
      <vt:lpstr>DND object Cut Algorithm: Forthcoming</vt:lpstr>
      <vt:lpstr>Validation of serializable objects</vt:lpstr>
      <vt:lpstr> 0 – finish and commit generic cut framework (virtual projections) 1) Rewrite DND 3) Modify SQW to presented plan 2) Fix cut_dnd (PR in progress)   Save objects as nexus as Nexus, all except pixels  release possible 4) write pixels as nexus?   release possible 5) Add other projections  release possible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SQW object design including generic projection</dc:title>
  <dc:creator>Alex Buts (STFC ISIS RAL)</dc:creator>
  <cp:lastModifiedBy>Alex Buts (STFC ISIS RAL)</cp:lastModifiedBy>
  <cp:revision>70</cp:revision>
  <dcterms:created xsi:type="dcterms:W3CDTF">2022-05-19T09:15:01Z</dcterms:created>
  <dcterms:modified xsi:type="dcterms:W3CDTF">2022-10-19T16:16:48Z</dcterms:modified>
</cp:coreProperties>
</file>