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5" autoAdjust="0"/>
    <p:restoredTop sz="94660"/>
  </p:normalViewPr>
  <p:slideViewPr>
    <p:cSldViewPr snapToGrid="0">
      <p:cViewPr>
        <p:scale>
          <a:sx n="100" d="100"/>
          <a:sy n="100" d="100"/>
        </p:scale>
        <p:origin x="78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7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2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87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35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085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1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63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43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52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ADBB-3071-433F-B899-09B8AA0EFCFC}" type="datetimeFigureOut">
              <a:rPr lang="en-GB" smtClean="0"/>
              <a:t>20/10/2022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FF921-F6A2-4286-8B85-8152B7DC25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00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24516"/>
            <a:ext cx="9144000" cy="1612234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Matlab</a:t>
            </a:r>
            <a:r>
              <a:rPr lang="en-GB" dirty="0" smtClean="0"/>
              <a:t> Horace redesign Completed (mainly):</a:t>
            </a:r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335" y="2095500"/>
            <a:ext cx="1070732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The purpose of the planned redesign </a:t>
            </a:r>
            <a:r>
              <a:rPr lang="en-GB" dirty="0" smtClean="0"/>
              <a:t>was: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dirty="0" smtClean="0"/>
              <a:t>Rebuild </a:t>
            </a:r>
            <a:r>
              <a:rPr lang="en-GB" dirty="0"/>
              <a:t>Horace according to modern OOP design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 smtClean="0"/>
              <a:t>Increase code modularity. Separate </a:t>
            </a:r>
            <a:r>
              <a:rPr lang="en-GB" dirty="0"/>
              <a:t>large objects into sequence of the smaller one, interacting through well-defined interfaces. </a:t>
            </a:r>
          </a:p>
          <a:p>
            <a:pPr marL="457200" lvl="0" indent="-457200" algn="l">
              <a:buFont typeface="+mj-lt"/>
              <a:buAutoNum type="arabicPeriod"/>
            </a:pPr>
            <a:r>
              <a:rPr lang="en-GB" dirty="0"/>
              <a:t>Design these interfaces to satisfy user/developer requests namely: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/>
              <a:t>Unified support for parallel operations over file based and memory based </a:t>
            </a:r>
            <a:r>
              <a:rPr lang="en-GB" dirty="0" err="1"/>
              <a:t>sqw</a:t>
            </a:r>
            <a:r>
              <a:rPr lang="en-GB" dirty="0"/>
              <a:t> and </a:t>
            </a:r>
            <a:r>
              <a:rPr lang="en-GB" dirty="0" err="1"/>
              <a:t>dnd</a:t>
            </a:r>
            <a:r>
              <a:rPr lang="en-GB" dirty="0"/>
              <a:t> </a:t>
            </a:r>
            <a:r>
              <a:rPr lang="en-GB" dirty="0" smtClean="0"/>
              <a:t>objects.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Generic </a:t>
            </a:r>
            <a:r>
              <a:rPr lang="en-GB" dirty="0"/>
              <a:t>projection, allowing to make cuts in any (e.g. spherical or cylindrical, or q-E mixed) coordinate systems. </a:t>
            </a:r>
            <a:endParaRPr lang="en-GB" dirty="0" smtClean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Split </a:t>
            </a:r>
            <a:r>
              <a:rPr lang="en-GB" dirty="0"/>
              <a:t>the further improvement among number of developers</a:t>
            </a:r>
          </a:p>
          <a:p>
            <a:pPr algn="l"/>
            <a:r>
              <a:rPr lang="en-GB" dirty="0" smtClean="0"/>
              <a:t>4. Decrease code duplication.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13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" y="184151"/>
            <a:ext cx="10515600" cy="984250"/>
          </a:xfrm>
        </p:spPr>
        <p:txBody>
          <a:bodyPr/>
          <a:lstStyle/>
          <a:p>
            <a:r>
              <a:rPr lang="en-GB" dirty="0" smtClean="0"/>
              <a:t>Project progress: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71500" y="1276349"/>
            <a:ext cx="10515600" cy="5448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0 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Rewrite DND</a:t>
            </a:r>
            <a:br>
              <a:rPr lang="en-GB" dirty="0" smtClean="0"/>
            </a:br>
            <a:r>
              <a:rPr lang="en-GB" dirty="0" smtClean="0"/>
              <a:t>3) Modify SQW to presented plan</a:t>
            </a:r>
            <a:br>
              <a:rPr lang="en-GB" dirty="0" smtClean="0"/>
            </a:br>
            <a:r>
              <a:rPr lang="en-GB" dirty="0" smtClean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> (PR in progress)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Bugs</a:t>
            </a:r>
          </a:p>
          <a:p>
            <a:r>
              <a:rPr lang="en-GB" dirty="0" smtClean="0"/>
              <a:t>2a) Save objects as nexus</a:t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893763" y="3800390"/>
            <a:ext cx="7767637" cy="400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 are here.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60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615" y="1366837"/>
            <a:ext cx="8194235" cy="486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construction: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303462"/>
            <a:ext cx="10471101" cy="333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7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201613"/>
            <a:ext cx="10515600" cy="1325563"/>
          </a:xfrm>
        </p:spPr>
        <p:txBody>
          <a:bodyPr/>
          <a:lstStyle/>
          <a:p>
            <a:r>
              <a:rPr lang="en-GB" dirty="0" err="1" smtClean="0"/>
              <a:t>DnD</a:t>
            </a:r>
            <a:r>
              <a:rPr lang="en-GB" dirty="0" smtClean="0"/>
              <a:t> object construction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1544638"/>
            <a:ext cx="4867275" cy="3038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7550" y="3543082"/>
            <a:ext cx="444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Nice </a:t>
            </a:r>
            <a:r>
              <a:rPr lang="en-GB" dirty="0" err="1" smtClean="0"/>
              <a:t>dnd</a:t>
            </a:r>
            <a:r>
              <a:rPr lang="en-GB" dirty="0" smtClean="0"/>
              <a:t> constructor (factory): </a:t>
            </a:r>
          </a:p>
          <a:p>
            <a:r>
              <a:rPr lang="en-GB" dirty="0" err="1" smtClean="0">
                <a:solidFill>
                  <a:srgbClr val="00B050"/>
                </a:solidFill>
              </a:rPr>
              <a:t>dnd</a:t>
            </a:r>
            <a:r>
              <a:rPr lang="en-GB" dirty="0" smtClean="0">
                <a:solidFill>
                  <a:srgbClr val="00B050"/>
                </a:solidFill>
              </a:rPr>
              <a:t>(</a:t>
            </a:r>
            <a:r>
              <a:rPr lang="en-GB" dirty="0" err="1" smtClean="0">
                <a:solidFill>
                  <a:srgbClr val="00B050"/>
                </a:solidFill>
              </a:rPr>
              <a:t>axes_block_instance,proj</a:t>
            </a:r>
            <a:r>
              <a:rPr lang="en-GB" dirty="0" smtClean="0">
                <a:solidFill>
                  <a:srgbClr val="00B050"/>
                </a:solidFill>
              </a:rPr>
              <a:t>,[</a:t>
            </a:r>
            <a:r>
              <a:rPr lang="en-GB" dirty="0" err="1" smtClean="0">
                <a:solidFill>
                  <a:srgbClr val="00B050"/>
                </a:solidFill>
              </a:rPr>
              <a:t>s,e,npix</a:t>
            </a:r>
            <a:r>
              <a:rPr lang="en-GB" dirty="0" smtClean="0">
                <a:solidFill>
                  <a:srgbClr val="00B050"/>
                </a:solidFill>
              </a:rPr>
              <a:t>])</a:t>
            </a:r>
          </a:p>
          <a:p>
            <a:endParaRPr lang="en-GB" dirty="0">
              <a:solidFill>
                <a:srgbClr val="00B050"/>
              </a:solidFill>
            </a:endParaRPr>
          </a:p>
          <a:p>
            <a:r>
              <a:rPr lang="en-GB" dirty="0" smtClean="0">
                <a:solidFill>
                  <a:srgbClr val="00B050"/>
                </a:solidFill>
              </a:rPr>
              <a:t>(d0d, d1d … have similar form)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4803775"/>
            <a:ext cx="6648450" cy="16414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04050" y="1541464"/>
            <a:ext cx="3215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B050"/>
                </a:solidFill>
              </a:rPr>
              <a:t>axes_block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GB" dirty="0" smtClean="0"/>
              <a:t>Axes and scales for image object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7004050" y="2248159"/>
            <a:ext cx="471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p</a:t>
            </a:r>
            <a:r>
              <a:rPr lang="en-GB" dirty="0" err="1" smtClean="0">
                <a:solidFill>
                  <a:srgbClr val="00B050"/>
                </a:solidFill>
              </a:rPr>
              <a:t>roj</a:t>
            </a:r>
            <a:r>
              <a:rPr lang="en-GB" dirty="0" smtClean="0">
                <a:solidFill>
                  <a:srgbClr val="00B050"/>
                </a:solidFill>
              </a:rPr>
              <a:t>:</a:t>
            </a:r>
          </a:p>
          <a:p>
            <a:r>
              <a:rPr lang="en-GB" dirty="0" smtClean="0"/>
              <a:t>Transformation between pixels and image coordinate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65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460375"/>
            <a:ext cx="10515600" cy="1325563"/>
          </a:xfrm>
        </p:spPr>
        <p:txBody>
          <a:bodyPr/>
          <a:lstStyle/>
          <a:p>
            <a:r>
              <a:rPr lang="en-GB" dirty="0" smtClean="0"/>
              <a:t>Code design: </a:t>
            </a:r>
            <a:r>
              <a:rPr lang="en-GB" sz="2400" dirty="0" smtClean="0"/>
              <a:t>(on the example of </a:t>
            </a:r>
            <a:r>
              <a:rPr lang="en-GB" sz="2400" b="1" dirty="0" smtClean="0">
                <a:solidFill>
                  <a:srgbClr val="00B050"/>
                </a:solidFill>
                <a:latin typeface="Courier New" panose="020703090202050204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head</a:t>
            </a:r>
            <a:r>
              <a:rPr lang="en-GB" sz="2400" dirty="0" smtClean="0"/>
              <a:t> function)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04" y="561975"/>
            <a:ext cx="3802496" cy="2091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516" y="3265487"/>
            <a:ext cx="9945517" cy="22082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04419" y="966291"/>
            <a:ext cx="18192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50"/>
                </a:solidFill>
                <a:latin typeface="Courier New" panose="020703090202050204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head</a:t>
            </a:r>
            <a:r>
              <a:rPr lang="en-GB" dirty="0" smtClean="0"/>
              <a:t>(abstract)</a:t>
            </a:r>
            <a:endParaRPr lang="en-GB" dirty="0"/>
          </a:p>
        </p:txBody>
      </p:sp>
      <p:cxnSp>
        <p:nvCxnSpPr>
          <p:cNvPr id="9" name="Elbow Connector 8"/>
          <p:cNvCxnSpPr>
            <a:stCxn id="7" idx="1"/>
          </p:cNvCxnSpPr>
          <p:nvPr/>
        </p:nvCxnSpPr>
        <p:spPr>
          <a:xfrm rot="10800000">
            <a:off x="9518651" y="1047750"/>
            <a:ext cx="485769" cy="149374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8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interface: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552450"/>
            <a:ext cx="8167687" cy="5893767"/>
          </a:xfrm>
        </p:spPr>
      </p:pic>
    </p:spTree>
    <p:extLst>
      <p:ext uri="{BB962C8B-B14F-4D97-AF65-F5344CB8AC3E}">
        <p14:creationId xmlns:p14="http://schemas.microsoft.com/office/powerpoint/2010/main" val="95979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50" y="174625"/>
            <a:ext cx="10515600" cy="97472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projection, </a:t>
            </a:r>
            <a:r>
              <a:rPr lang="en-GB" sz="3200" dirty="0" err="1" smtClean="0"/>
              <a:t>axes_block</a:t>
            </a:r>
            <a:r>
              <a:rPr lang="en-GB" sz="3200" dirty="0" smtClean="0"/>
              <a:t> and methods used in cuts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87" y="1900238"/>
            <a:ext cx="4449763" cy="37973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987" y="1982787"/>
            <a:ext cx="6507422" cy="4621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330" y="325438"/>
            <a:ext cx="2194595" cy="13700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84680" y="174625"/>
            <a:ext cx="1233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DnD</a:t>
            </a:r>
            <a:r>
              <a:rPr lang="en-GB" dirty="0" smtClean="0"/>
              <a:t> object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9488152" y="1608286"/>
            <a:ext cx="277495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Nice </a:t>
            </a:r>
            <a:r>
              <a:rPr lang="en-GB" sz="1200" dirty="0" err="1" smtClean="0"/>
              <a:t>dnd</a:t>
            </a:r>
            <a:r>
              <a:rPr lang="en-GB" sz="1200" dirty="0" smtClean="0"/>
              <a:t> constructor (factory): </a:t>
            </a:r>
          </a:p>
          <a:p>
            <a:r>
              <a:rPr lang="en-GB" sz="1200" dirty="0" err="1" smtClean="0">
                <a:solidFill>
                  <a:srgbClr val="00B050"/>
                </a:solidFill>
              </a:rPr>
              <a:t>dnd</a:t>
            </a:r>
            <a:r>
              <a:rPr lang="en-GB" sz="1200" dirty="0" smtClean="0">
                <a:solidFill>
                  <a:srgbClr val="00B050"/>
                </a:solidFill>
              </a:rPr>
              <a:t>(</a:t>
            </a:r>
            <a:r>
              <a:rPr lang="en-GB" sz="1200" dirty="0" err="1" smtClean="0">
                <a:solidFill>
                  <a:srgbClr val="00B050"/>
                </a:solidFill>
              </a:rPr>
              <a:t>axes_block_instance,proj</a:t>
            </a:r>
            <a:r>
              <a:rPr lang="en-GB" sz="1200" dirty="0" smtClean="0">
                <a:solidFill>
                  <a:srgbClr val="00B050"/>
                </a:solidFill>
              </a:rPr>
              <a:t>,[</a:t>
            </a:r>
            <a:r>
              <a:rPr lang="en-GB" sz="1200" dirty="0" err="1" smtClean="0">
                <a:solidFill>
                  <a:srgbClr val="00B050"/>
                </a:solidFill>
              </a:rPr>
              <a:t>s,e,npix</a:t>
            </a:r>
            <a:r>
              <a:rPr lang="en-GB" sz="1200" dirty="0" smtClean="0">
                <a:solidFill>
                  <a:srgbClr val="00B050"/>
                </a:solidFill>
              </a:rPr>
              <a:t>])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978" y="3924062"/>
            <a:ext cx="312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Generic and optimized versions</a:t>
            </a:r>
            <a:endParaRPr lang="en-GB" dirty="0"/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7721600" y="4108728"/>
            <a:ext cx="796378" cy="32992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6850" y="1164471"/>
            <a:ext cx="5056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rgbClr val="00B050"/>
                </a:solidFill>
              </a:rPr>
              <a:t>axes_block</a:t>
            </a:r>
            <a:r>
              <a:rPr lang="en-GB" dirty="0" smtClean="0"/>
              <a:t> constructor:</a:t>
            </a:r>
          </a:p>
          <a:p>
            <a:r>
              <a:rPr lang="en-GB" dirty="0" smtClean="0"/>
              <a:t> Binning constructor and two properties constructor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609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837639" y="365125"/>
            <a:ext cx="10515600" cy="1325563"/>
          </a:xfrm>
        </p:spPr>
        <p:txBody>
          <a:bodyPr/>
          <a:lstStyle/>
          <a:p>
            <a:r>
              <a:rPr lang="en-GB" dirty="0" smtClean="0"/>
              <a:t>SQW object Cut Algorithm. Principles</a:t>
            </a:r>
            <a:endParaRPr lang="en-GB" dirty="0"/>
          </a:p>
        </p:txBody>
      </p:sp>
      <p:pic>
        <p:nvPicPr>
          <p:cNvPr id="82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240" y="1825625"/>
            <a:ext cx="9781051" cy="435133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5541677" y="2362200"/>
            <a:ext cx="178151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targ_axess_block</a:t>
            </a:r>
            <a:endParaRPr lang="en-GB" dirty="0" smtClean="0"/>
          </a:p>
          <a:p>
            <a:r>
              <a:rPr lang="en-GB" dirty="0" err="1" smtClean="0"/>
              <a:t>targ_projection</a:t>
            </a:r>
            <a:endParaRPr lang="en-GB" dirty="0"/>
          </a:p>
        </p:txBody>
      </p:sp>
      <p:sp>
        <p:nvSpPr>
          <p:cNvPr id="80" name="Rectangle 79"/>
          <p:cNvSpPr/>
          <p:nvPr/>
        </p:nvSpPr>
        <p:spPr>
          <a:xfrm>
            <a:off x="261760" y="3071684"/>
            <a:ext cx="264444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endParaRPr lang="en-GB" dirty="0"/>
          </a:p>
        </p:txBody>
      </p:sp>
      <p:sp>
        <p:nvSpPr>
          <p:cNvPr id="84" name="Rectangle 83"/>
          <p:cNvSpPr/>
          <p:nvPr/>
        </p:nvSpPr>
        <p:spPr>
          <a:xfrm>
            <a:off x="204610" y="4822420"/>
            <a:ext cx="330872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>
                <a:solidFill>
                  <a:srgbClr val="0070C0"/>
                </a:solidFill>
              </a:rPr>
              <a:t>(</a:t>
            </a:r>
            <a:r>
              <a:rPr lang="en-GB" b="1" dirty="0" err="1" smtClean="0">
                <a:solidFill>
                  <a:srgbClr val="0070C0"/>
                </a:solidFill>
              </a:rPr>
              <a:t>targ_axes</a:t>
            </a:r>
            <a:r>
              <a:rPr lang="en-GB" b="1" dirty="0" smtClean="0">
                <a:solidFill>
                  <a:srgbClr val="0070C0"/>
                </a:solidFill>
              </a:rPr>
              <a:t>…)</a:t>
            </a:r>
            <a:endParaRPr lang="en-GB" dirty="0"/>
          </a:p>
        </p:txBody>
      </p:sp>
      <p:sp>
        <p:nvSpPr>
          <p:cNvPr id="87" name="Rectangle 86"/>
          <p:cNvSpPr/>
          <p:nvPr/>
        </p:nvSpPr>
        <p:spPr>
          <a:xfrm>
            <a:off x="261760" y="3923563"/>
            <a:ext cx="30374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b="1" dirty="0" smtClean="0"/>
              <a:t>source_</a:t>
            </a:r>
            <a:r>
              <a:rPr lang="en-GB" b="1" dirty="0" err="1" smtClean="0"/>
              <a:t>pix</a:t>
            </a:r>
            <a:r>
              <a:rPr lang="en-GB" b="1" dirty="0" smtClean="0"/>
              <a:t>.</a:t>
            </a:r>
            <a:r>
              <a:rPr lang="en-GB" b="1" dirty="0" smtClean="0">
                <a:solidFill>
                  <a:srgbClr val="0070C0"/>
                </a:solidFill>
              </a:rPr>
              <a:t>_</a:t>
            </a:r>
            <a:r>
              <a:rPr lang="en-GB" b="1" dirty="0" err="1" smtClean="0">
                <a:solidFill>
                  <a:srgbClr val="0070C0"/>
                </a:solidFill>
              </a:rPr>
              <a:t>get_pix_in_range</a:t>
            </a:r>
            <a:endParaRPr lang="en-GB" dirty="0"/>
          </a:p>
        </p:txBody>
      </p:sp>
      <p:sp>
        <p:nvSpPr>
          <p:cNvPr id="85" name="TextBox 84"/>
          <p:cNvSpPr txBox="1"/>
          <p:nvPr/>
        </p:nvSpPr>
        <p:spPr>
          <a:xfrm>
            <a:off x="8208350" y="2571750"/>
            <a:ext cx="19443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 smtClean="0"/>
              <a:t>source_axes_block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0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81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391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Menlo</vt:lpstr>
      <vt:lpstr>Source Code Pro</vt:lpstr>
      <vt:lpstr>Wingdings</vt:lpstr>
      <vt:lpstr>Office Theme</vt:lpstr>
      <vt:lpstr>Matlab Horace redesign Completed (mainly):</vt:lpstr>
      <vt:lpstr>Main Horace’ objects interfaces:</vt:lpstr>
      <vt:lpstr>SQW object construction:</vt:lpstr>
      <vt:lpstr>DnD object construction</vt:lpstr>
      <vt:lpstr>Code design: (on the example of head function)</vt:lpstr>
      <vt:lpstr>Plot interface:</vt:lpstr>
      <vt:lpstr>projection, axes_block and methods used in cuts</vt:lpstr>
      <vt:lpstr>SQW object Cut Algorithm. Principles</vt:lpstr>
      <vt:lpstr>SQW object Cut Algorithm Implementation:</vt:lpstr>
      <vt:lpstr>Project progress: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Buts (STFC ISIS RAL)</cp:lastModifiedBy>
  <cp:revision>37</cp:revision>
  <dcterms:created xsi:type="dcterms:W3CDTF">2019-05-15T11:07:52Z</dcterms:created>
  <dcterms:modified xsi:type="dcterms:W3CDTF">2022-10-20T12:24:53Z</dcterms:modified>
</cp:coreProperties>
</file>