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2" r:id="rId7"/>
    <p:sldId id="268" r:id="rId8"/>
    <p:sldId id="261" r:id="rId9"/>
    <p:sldId id="263" r:id="rId10"/>
    <p:sldId id="264" r:id="rId11"/>
    <p:sldId id="265" r:id="rId12"/>
    <p:sldId id="266" r:id="rId13"/>
    <p:sldId id="267"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0" autoAdjust="0"/>
    <p:restoredTop sz="94660"/>
  </p:normalViewPr>
  <p:slideViewPr>
    <p:cSldViewPr snapToGrid="0">
      <p:cViewPr varScale="1">
        <p:scale>
          <a:sx n="137" d="100"/>
          <a:sy n="137" d="100"/>
        </p:scale>
        <p:origin x="76"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A263-905A-DA63-6BFC-88CD3578D3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AE82235-A0AF-FE5B-8316-15A48F085E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E6CAD27-4ACA-4B24-6669-24C81773A2B9}"/>
              </a:ext>
            </a:extLst>
          </p:cNvPr>
          <p:cNvSpPr>
            <a:spLocks noGrp="1"/>
          </p:cNvSpPr>
          <p:nvPr>
            <p:ph type="dt" sz="half" idx="10"/>
          </p:nvPr>
        </p:nvSpPr>
        <p:spPr/>
        <p:txBody>
          <a:bodyPr/>
          <a:lstStyle/>
          <a:p>
            <a:fld id="{043E46CC-706C-41EC-BF34-17E88C6BD745}" type="datetimeFigureOut">
              <a:rPr lang="en-GB" smtClean="0"/>
              <a:t>07/01/2025</a:t>
            </a:fld>
            <a:endParaRPr lang="en-GB"/>
          </a:p>
        </p:txBody>
      </p:sp>
      <p:sp>
        <p:nvSpPr>
          <p:cNvPr id="5" name="Footer Placeholder 4">
            <a:extLst>
              <a:ext uri="{FF2B5EF4-FFF2-40B4-BE49-F238E27FC236}">
                <a16:creationId xmlns:a16="http://schemas.microsoft.com/office/drawing/2014/main" id="{4FF33DD9-A3CA-9455-9B17-4E81EF24D7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AE55A3-0FB6-89D8-B82B-EBCF73072B79}"/>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3978887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BCA5-C8CC-43FC-14B2-59637417D0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0FC4E3D-50C8-D60A-9DCF-682FF15045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2F167A-2E18-FF85-A69D-96448786EE1B}"/>
              </a:ext>
            </a:extLst>
          </p:cNvPr>
          <p:cNvSpPr>
            <a:spLocks noGrp="1"/>
          </p:cNvSpPr>
          <p:nvPr>
            <p:ph type="dt" sz="half" idx="10"/>
          </p:nvPr>
        </p:nvSpPr>
        <p:spPr/>
        <p:txBody>
          <a:bodyPr/>
          <a:lstStyle/>
          <a:p>
            <a:fld id="{043E46CC-706C-41EC-BF34-17E88C6BD745}" type="datetimeFigureOut">
              <a:rPr lang="en-GB" smtClean="0"/>
              <a:t>07/01/2025</a:t>
            </a:fld>
            <a:endParaRPr lang="en-GB"/>
          </a:p>
        </p:txBody>
      </p:sp>
      <p:sp>
        <p:nvSpPr>
          <p:cNvPr id="5" name="Footer Placeholder 4">
            <a:extLst>
              <a:ext uri="{FF2B5EF4-FFF2-40B4-BE49-F238E27FC236}">
                <a16:creationId xmlns:a16="http://schemas.microsoft.com/office/drawing/2014/main" id="{1DA6A40D-AAB0-6DE5-B728-4FB24E24D8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92AB2E-155E-2ECC-B090-3088EC7EBE7E}"/>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1991476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6227EF-58A8-C534-312E-60F0D23C4F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C662BEE-1DCE-CF0A-03AC-4EA9C3B4A1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F40DF8-C553-47D2-F0AB-97D6D0A67A25}"/>
              </a:ext>
            </a:extLst>
          </p:cNvPr>
          <p:cNvSpPr>
            <a:spLocks noGrp="1"/>
          </p:cNvSpPr>
          <p:nvPr>
            <p:ph type="dt" sz="half" idx="10"/>
          </p:nvPr>
        </p:nvSpPr>
        <p:spPr/>
        <p:txBody>
          <a:bodyPr/>
          <a:lstStyle/>
          <a:p>
            <a:fld id="{043E46CC-706C-41EC-BF34-17E88C6BD745}" type="datetimeFigureOut">
              <a:rPr lang="en-GB" smtClean="0"/>
              <a:t>07/01/2025</a:t>
            </a:fld>
            <a:endParaRPr lang="en-GB"/>
          </a:p>
        </p:txBody>
      </p:sp>
      <p:sp>
        <p:nvSpPr>
          <p:cNvPr id="5" name="Footer Placeholder 4">
            <a:extLst>
              <a:ext uri="{FF2B5EF4-FFF2-40B4-BE49-F238E27FC236}">
                <a16:creationId xmlns:a16="http://schemas.microsoft.com/office/drawing/2014/main" id="{92F65102-211B-15DA-716D-F65A787329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C26E5B-1FD0-1A85-453F-6E4BAEBE0756}"/>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4092219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6E0FC-A200-278C-4358-EF5735A5769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0E75684-BED2-95B0-A7D0-C9BD225D8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2ED1F30-A0DC-B074-2516-92327203ECF1}"/>
              </a:ext>
            </a:extLst>
          </p:cNvPr>
          <p:cNvSpPr>
            <a:spLocks noGrp="1"/>
          </p:cNvSpPr>
          <p:nvPr>
            <p:ph type="dt" sz="half" idx="10"/>
          </p:nvPr>
        </p:nvSpPr>
        <p:spPr/>
        <p:txBody>
          <a:bodyPr/>
          <a:lstStyle/>
          <a:p>
            <a:fld id="{043E46CC-706C-41EC-BF34-17E88C6BD745}" type="datetimeFigureOut">
              <a:rPr lang="en-GB" smtClean="0"/>
              <a:t>07/01/2025</a:t>
            </a:fld>
            <a:endParaRPr lang="en-GB"/>
          </a:p>
        </p:txBody>
      </p:sp>
      <p:sp>
        <p:nvSpPr>
          <p:cNvPr id="5" name="Footer Placeholder 4">
            <a:extLst>
              <a:ext uri="{FF2B5EF4-FFF2-40B4-BE49-F238E27FC236}">
                <a16:creationId xmlns:a16="http://schemas.microsoft.com/office/drawing/2014/main" id="{A68A9C30-92F4-EADF-10DF-80BF88528C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9CA137-460A-CBFE-4FBC-98A346B547A3}"/>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23514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5B48-4FE6-8F28-D675-576C57CA34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4988153-3912-4C93-382C-B3D277D23FE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CF4365-52C0-EEE6-5103-DFF55B06FE6E}"/>
              </a:ext>
            </a:extLst>
          </p:cNvPr>
          <p:cNvSpPr>
            <a:spLocks noGrp="1"/>
          </p:cNvSpPr>
          <p:nvPr>
            <p:ph type="dt" sz="half" idx="10"/>
          </p:nvPr>
        </p:nvSpPr>
        <p:spPr/>
        <p:txBody>
          <a:bodyPr/>
          <a:lstStyle/>
          <a:p>
            <a:fld id="{043E46CC-706C-41EC-BF34-17E88C6BD745}" type="datetimeFigureOut">
              <a:rPr lang="en-GB" smtClean="0"/>
              <a:t>07/01/2025</a:t>
            </a:fld>
            <a:endParaRPr lang="en-GB"/>
          </a:p>
        </p:txBody>
      </p:sp>
      <p:sp>
        <p:nvSpPr>
          <p:cNvPr id="5" name="Footer Placeholder 4">
            <a:extLst>
              <a:ext uri="{FF2B5EF4-FFF2-40B4-BE49-F238E27FC236}">
                <a16:creationId xmlns:a16="http://schemas.microsoft.com/office/drawing/2014/main" id="{12F225DD-16F9-7C33-8783-F4AB9230B9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71836E-4C1A-21FF-8E8D-9DD29BF50465}"/>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305646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7D8BD-D586-4D70-EE63-9AB281B9B73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FEF823-BB3D-ECC6-BEF7-DB1F0712D9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E8479C0-785C-623C-3016-78FEC85BD8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7F87978-22FB-5B5B-BB86-2E7DC3DD0214}"/>
              </a:ext>
            </a:extLst>
          </p:cNvPr>
          <p:cNvSpPr>
            <a:spLocks noGrp="1"/>
          </p:cNvSpPr>
          <p:nvPr>
            <p:ph type="dt" sz="half" idx="10"/>
          </p:nvPr>
        </p:nvSpPr>
        <p:spPr/>
        <p:txBody>
          <a:bodyPr/>
          <a:lstStyle/>
          <a:p>
            <a:fld id="{043E46CC-706C-41EC-BF34-17E88C6BD745}" type="datetimeFigureOut">
              <a:rPr lang="en-GB" smtClean="0"/>
              <a:t>07/01/2025</a:t>
            </a:fld>
            <a:endParaRPr lang="en-GB"/>
          </a:p>
        </p:txBody>
      </p:sp>
      <p:sp>
        <p:nvSpPr>
          <p:cNvPr id="6" name="Footer Placeholder 5">
            <a:extLst>
              <a:ext uri="{FF2B5EF4-FFF2-40B4-BE49-F238E27FC236}">
                <a16:creationId xmlns:a16="http://schemas.microsoft.com/office/drawing/2014/main" id="{A7D954A2-ADDD-7A1F-91F5-2183D67668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F66BB1-52F2-1678-78BA-8ECDCF04E20B}"/>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652332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D0A7-DEF7-17F2-0E7D-AFEFD05E0C0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63787E-BB15-A6FC-2EF3-FFCE15D948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237B12-9B29-A3B6-D72B-02AC12A69D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0E7EBC7-E66C-6B14-49E2-C4A73DFDA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6469AC-74CB-2D1E-DE96-082632389E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95551DC-7773-787F-8220-93A176FF68C4}"/>
              </a:ext>
            </a:extLst>
          </p:cNvPr>
          <p:cNvSpPr>
            <a:spLocks noGrp="1"/>
          </p:cNvSpPr>
          <p:nvPr>
            <p:ph type="dt" sz="half" idx="10"/>
          </p:nvPr>
        </p:nvSpPr>
        <p:spPr/>
        <p:txBody>
          <a:bodyPr/>
          <a:lstStyle/>
          <a:p>
            <a:fld id="{043E46CC-706C-41EC-BF34-17E88C6BD745}" type="datetimeFigureOut">
              <a:rPr lang="en-GB" smtClean="0"/>
              <a:t>07/01/2025</a:t>
            </a:fld>
            <a:endParaRPr lang="en-GB"/>
          </a:p>
        </p:txBody>
      </p:sp>
      <p:sp>
        <p:nvSpPr>
          <p:cNvPr id="8" name="Footer Placeholder 7">
            <a:extLst>
              <a:ext uri="{FF2B5EF4-FFF2-40B4-BE49-F238E27FC236}">
                <a16:creationId xmlns:a16="http://schemas.microsoft.com/office/drawing/2014/main" id="{F8735616-506F-885B-234D-9A11FF31D18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2C93DDF-3F30-F37A-9504-B851430B5B4E}"/>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96561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20878-A128-4C31-A945-6467FB135CF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A9B65C-1523-309D-131A-7FDFDD6BD5EE}"/>
              </a:ext>
            </a:extLst>
          </p:cNvPr>
          <p:cNvSpPr>
            <a:spLocks noGrp="1"/>
          </p:cNvSpPr>
          <p:nvPr>
            <p:ph type="dt" sz="half" idx="10"/>
          </p:nvPr>
        </p:nvSpPr>
        <p:spPr/>
        <p:txBody>
          <a:bodyPr/>
          <a:lstStyle/>
          <a:p>
            <a:fld id="{043E46CC-706C-41EC-BF34-17E88C6BD745}" type="datetimeFigureOut">
              <a:rPr lang="en-GB" smtClean="0"/>
              <a:t>07/01/2025</a:t>
            </a:fld>
            <a:endParaRPr lang="en-GB"/>
          </a:p>
        </p:txBody>
      </p:sp>
      <p:sp>
        <p:nvSpPr>
          <p:cNvPr id="4" name="Footer Placeholder 3">
            <a:extLst>
              <a:ext uri="{FF2B5EF4-FFF2-40B4-BE49-F238E27FC236}">
                <a16:creationId xmlns:a16="http://schemas.microsoft.com/office/drawing/2014/main" id="{19EFD54E-E5BA-03B2-EA52-5F8B78855A0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98CC568-DA86-EAAD-F7F9-623DED1E19D8}"/>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33205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F3DCEF-C658-77A7-40BC-1ED35F898284}"/>
              </a:ext>
            </a:extLst>
          </p:cNvPr>
          <p:cNvSpPr>
            <a:spLocks noGrp="1"/>
          </p:cNvSpPr>
          <p:nvPr>
            <p:ph type="dt" sz="half" idx="10"/>
          </p:nvPr>
        </p:nvSpPr>
        <p:spPr/>
        <p:txBody>
          <a:bodyPr/>
          <a:lstStyle/>
          <a:p>
            <a:fld id="{043E46CC-706C-41EC-BF34-17E88C6BD745}" type="datetimeFigureOut">
              <a:rPr lang="en-GB" smtClean="0"/>
              <a:t>07/01/2025</a:t>
            </a:fld>
            <a:endParaRPr lang="en-GB"/>
          </a:p>
        </p:txBody>
      </p:sp>
      <p:sp>
        <p:nvSpPr>
          <p:cNvPr id="3" name="Footer Placeholder 2">
            <a:extLst>
              <a:ext uri="{FF2B5EF4-FFF2-40B4-BE49-F238E27FC236}">
                <a16:creationId xmlns:a16="http://schemas.microsoft.com/office/drawing/2014/main" id="{827BEDC9-9614-CBFB-EF9C-2669B432DA6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83D5CCC-7181-3EE1-184A-73637648ADA0}"/>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1379884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D7C84-6C20-E284-89A2-616CF959C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C805366-0219-7426-23CC-8BE74627F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78003CC-F26C-C29F-A8FA-F37BB04AC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CF3F49-FA12-5564-3CFB-EFE0A36A2984}"/>
              </a:ext>
            </a:extLst>
          </p:cNvPr>
          <p:cNvSpPr>
            <a:spLocks noGrp="1"/>
          </p:cNvSpPr>
          <p:nvPr>
            <p:ph type="dt" sz="half" idx="10"/>
          </p:nvPr>
        </p:nvSpPr>
        <p:spPr/>
        <p:txBody>
          <a:bodyPr/>
          <a:lstStyle/>
          <a:p>
            <a:fld id="{043E46CC-706C-41EC-BF34-17E88C6BD745}" type="datetimeFigureOut">
              <a:rPr lang="en-GB" smtClean="0"/>
              <a:t>07/01/2025</a:t>
            </a:fld>
            <a:endParaRPr lang="en-GB"/>
          </a:p>
        </p:txBody>
      </p:sp>
      <p:sp>
        <p:nvSpPr>
          <p:cNvPr id="6" name="Footer Placeholder 5">
            <a:extLst>
              <a:ext uri="{FF2B5EF4-FFF2-40B4-BE49-F238E27FC236}">
                <a16:creationId xmlns:a16="http://schemas.microsoft.com/office/drawing/2014/main" id="{0243E3C1-5C02-D0F2-8C4E-7662CD5688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2B69F6-B319-0531-F0EA-2204D16284A5}"/>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2945718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A934-C69A-C9C2-B735-08602DF33C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B030F4E-2E1F-2C4F-0464-FFC235131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4CA2F7E-1B3B-AE42-6FC9-282882339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145536-A579-83B0-BA74-816E91CB2A31}"/>
              </a:ext>
            </a:extLst>
          </p:cNvPr>
          <p:cNvSpPr>
            <a:spLocks noGrp="1"/>
          </p:cNvSpPr>
          <p:nvPr>
            <p:ph type="dt" sz="half" idx="10"/>
          </p:nvPr>
        </p:nvSpPr>
        <p:spPr/>
        <p:txBody>
          <a:bodyPr/>
          <a:lstStyle/>
          <a:p>
            <a:fld id="{043E46CC-706C-41EC-BF34-17E88C6BD745}" type="datetimeFigureOut">
              <a:rPr lang="en-GB" smtClean="0"/>
              <a:t>07/01/2025</a:t>
            </a:fld>
            <a:endParaRPr lang="en-GB"/>
          </a:p>
        </p:txBody>
      </p:sp>
      <p:sp>
        <p:nvSpPr>
          <p:cNvPr id="6" name="Footer Placeholder 5">
            <a:extLst>
              <a:ext uri="{FF2B5EF4-FFF2-40B4-BE49-F238E27FC236}">
                <a16:creationId xmlns:a16="http://schemas.microsoft.com/office/drawing/2014/main" id="{6D08C780-D7CC-6AAB-E09A-B0C48BCC80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830B45-73AE-8953-5AAB-B18E9748B286}"/>
              </a:ext>
            </a:extLst>
          </p:cNvPr>
          <p:cNvSpPr>
            <a:spLocks noGrp="1"/>
          </p:cNvSpPr>
          <p:nvPr>
            <p:ph type="sldNum" sz="quarter" idx="12"/>
          </p:nvPr>
        </p:nvSpPr>
        <p:spPr/>
        <p:txBody>
          <a:bodyPr/>
          <a:lstStyle/>
          <a:p>
            <a:fld id="{1551B6A1-EEBC-47FF-8325-A9AB94C9373D}" type="slidenum">
              <a:rPr lang="en-GB" smtClean="0"/>
              <a:t>‹#›</a:t>
            </a:fld>
            <a:endParaRPr lang="en-GB"/>
          </a:p>
        </p:txBody>
      </p:sp>
    </p:spTree>
    <p:extLst>
      <p:ext uri="{BB962C8B-B14F-4D97-AF65-F5344CB8AC3E}">
        <p14:creationId xmlns:p14="http://schemas.microsoft.com/office/powerpoint/2010/main" val="508801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1A61C-1B84-491F-B7AA-1D7B373F9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A21CB2E-3D8E-F84E-BA01-A48D2E78C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1BC5EA-9D0F-D5B3-06A3-CAEFD611D2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3E46CC-706C-41EC-BF34-17E88C6BD745}" type="datetimeFigureOut">
              <a:rPr lang="en-GB" smtClean="0"/>
              <a:t>07/01/2025</a:t>
            </a:fld>
            <a:endParaRPr lang="en-GB"/>
          </a:p>
        </p:txBody>
      </p:sp>
      <p:sp>
        <p:nvSpPr>
          <p:cNvPr id="5" name="Footer Placeholder 4">
            <a:extLst>
              <a:ext uri="{FF2B5EF4-FFF2-40B4-BE49-F238E27FC236}">
                <a16:creationId xmlns:a16="http://schemas.microsoft.com/office/drawing/2014/main" id="{D631967E-572E-7ECA-4470-094EC0AC1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CFAE36F-F56D-8EFD-F537-B35CCB2103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51B6A1-EEBC-47FF-8325-A9AB94C9373D}" type="slidenum">
              <a:rPr lang="en-GB" smtClean="0"/>
              <a:t>‹#›</a:t>
            </a:fld>
            <a:endParaRPr lang="en-GB"/>
          </a:p>
        </p:txBody>
      </p:sp>
    </p:spTree>
    <p:extLst>
      <p:ext uri="{BB962C8B-B14F-4D97-AF65-F5344CB8AC3E}">
        <p14:creationId xmlns:p14="http://schemas.microsoft.com/office/powerpoint/2010/main" val="1100487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6993-BE19-C3AF-2151-C23BF3C39EEE}"/>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B691E171-25A2-2542-2BEE-4CDB6B9E79BE}"/>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7242D516-A006-0876-C5BF-66640349A632}"/>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597D1529-39C7-E06E-0963-3B636F883598}"/>
              </a:ext>
            </a:extLst>
          </p:cNvPr>
          <p:cNvSpPr/>
          <p:nvPr/>
        </p:nvSpPr>
        <p:spPr>
          <a:xfrm>
            <a:off x="593128" y="1304520"/>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C978C510-098B-9AC0-8670-F6790C794CB1}"/>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495E6749-A81F-4BB1-C53D-40BE1138FEE5}"/>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62B4820-69A2-5822-0F4D-68434E2C02E8}"/>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123C439-FBE2-EA50-DFF7-DE8BBF1EB94E}"/>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E89EB908-C4BA-80A5-232C-BABB07947194}"/>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E4E1DF3C-5B8E-D4E5-9DD3-0C01487AA22A}"/>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27CC52B8-1509-E17C-0D7E-D56869399326}"/>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FF25F111-62DE-CA44-952A-13FAB76A2098}"/>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CB9956AC-07C6-DA89-6E4C-E3D89F33881F}"/>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1DA9EEAE-C954-240A-B22F-1EC37025EF99}"/>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4EC330F4-7353-FF17-9EEA-49876755BC74}"/>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0752B9E4-A71C-B6D5-48CD-26441D3E923A}"/>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E52E7064-599B-E973-744B-AA9FE5A33229}"/>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4DA654F7-A870-4907-2BEF-AE100AD6D51A}"/>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59809643-08D9-E305-E0FA-573E492F33C1}"/>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5184B3D4-EA4A-6B11-9F78-D35899D51D0C}"/>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33918F63-D6C0-689B-1E46-81F809AAA838}"/>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1139E3F1-D871-05E9-8775-611289723BEE}"/>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97A78268-66E0-2072-2537-C2ABCCC833D1}"/>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79ED7AB1-4EDE-4D5D-4D99-C02174A472E9}"/>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0053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6D846-F5C6-42FE-B0AA-15B3E56A7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5E22C-A5B8-0453-E2DA-4C36F4E690DB}"/>
              </a:ext>
            </a:extLst>
          </p:cNvPr>
          <p:cNvSpPr>
            <a:spLocks noGrp="1"/>
          </p:cNvSpPr>
          <p:nvPr>
            <p:ph type="title"/>
          </p:nvPr>
        </p:nvSpPr>
        <p:spPr/>
        <p:txBody>
          <a:bodyPr/>
          <a:lstStyle/>
          <a:p>
            <a:r>
              <a:rPr lang="en-GB" dirty="0">
                <a:solidFill>
                  <a:schemeClr val="tx1"/>
                </a:solidFill>
              </a:rPr>
              <a:t>Serializable </a:t>
            </a:r>
            <a:r>
              <a:rPr lang="en-GB" b="1" dirty="0" err="1">
                <a:solidFill>
                  <a:srgbClr val="00B050"/>
                </a:solidFill>
                <a:latin typeface="Courier New" panose="02070309020205020404" pitchFamily="49" charset="0"/>
                <a:cs typeface="Courier New" panose="02070309020205020404" pitchFamily="49" charset="0"/>
              </a:rPr>
              <a:t>eq</a:t>
            </a:r>
            <a:r>
              <a:rPr lang="en-GB" dirty="0">
                <a:solidFill>
                  <a:schemeClr val="tx1"/>
                </a:solidFill>
              </a:rPr>
              <a:t> method should be replaced by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solidFill>
                  <a:srgbClr val="00B050"/>
                </a:solidFill>
              </a:rPr>
              <a:t>#1147)</a:t>
            </a:r>
          </a:p>
        </p:txBody>
      </p:sp>
      <p:sp>
        <p:nvSpPr>
          <p:cNvPr id="3" name="Content Placeholder 2">
            <a:extLst>
              <a:ext uri="{FF2B5EF4-FFF2-40B4-BE49-F238E27FC236}">
                <a16:creationId xmlns:a16="http://schemas.microsoft.com/office/drawing/2014/main" id="{9E029561-B338-28B5-D613-02E22EF4491A}"/>
              </a:ext>
            </a:extLst>
          </p:cNvPr>
          <p:cNvSpPr>
            <a:spLocks noGrp="1"/>
          </p:cNvSpPr>
          <p:nvPr>
            <p:ph idx="1"/>
          </p:nvPr>
        </p:nvSpPr>
        <p:spPr>
          <a:xfrm>
            <a:off x="524503" y="1760643"/>
            <a:ext cx="10792163" cy="4788689"/>
          </a:xfrm>
        </p:spPr>
        <p:txBody>
          <a:bodyPr>
            <a:noAutofit/>
          </a:bodyPr>
          <a:lstStyle/>
          <a:p>
            <a:r>
              <a:rPr lang="en-GB" sz="2400" dirty="0">
                <a:solidFill>
                  <a:srgbClr val="00B050"/>
                </a:solidFill>
              </a:rPr>
              <a:t>Solution:</a:t>
            </a:r>
          </a:p>
          <a:p>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t>function separated into 4 pieces. </a:t>
            </a: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eq_to_tol_process_inputs</a:t>
            </a:r>
            <a:r>
              <a:rPr lang="en-GB" sz="1400" b="0" i="0" u="none" strike="noStrike" baseline="0" dirty="0">
                <a:solidFill>
                  <a:srgbClr val="000000"/>
                </a:solidFill>
                <a:latin typeface="Consolas Courier"/>
              </a:rPr>
              <a:t>– accumulates all keys and parameters used in all comparison operations through Horace.</a:t>
            </a:r>
          </a:p>
          <a:p>
            <a:pPr marL="457200" lvl="1" indent="0">
              <a:buNone/>
            </a:pPr>
            <a:r>
              <a:rPr lang="en-GB" sz="1400" dirty="0">
                <a:solidFill>
                  <a:srgbClr val="000000"/>
                </a:solidFill>
                <a:latin typeface="Consolas Courier"/>
              </a:rPr>
              <a:t>			Returns structure with processed fields. If meets such structure as input, passes it through. May be modified 			by keys.</a:t>
            </a:r>
            <a:endParaRPr lang="en-GB" sz="1400" b="0" i="0" u="none" strike="noStrike" baseline="0" dirty="0">
              <a:solidFill>
                <a:srgbClr val="000000"/>
              </a:solidFill>
              <a:latin typeface="Consolas Courier"/>
            </a:endParaRP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eq_to_tol_type_equal</a:t>
            </a:r>
            <a:r>
              <a:rPr lang="en-GB" sz="1800" b="0" i="0" u="none" strike="noStrike" baseline="0" dirty="0">
                <a:solidFill>
                  <a:srgbClr val="000000"/>
                </a:solidFill>
                <a:latin typeface="Consolas Courier"/>
              </a:rPr>
              <a:t>	</a:t>
            </a:r>
            <a:r>
              <a:rPr lang="en-GB" sz="1400" b="0" i="0" u="none" strike="noStrike" baseline="0" dirty="0">
                <a:solidFill>
                  <a:srgbClr val="000000"/>
                </a:solidFill>
                <a:latin typeface="Consolas Courier"/>
              </a:rPr>
              <a:t>– compares types. Allows to compare double and single.</a:t>
            </a: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eq_to_tol_size_equal</a:t>
            </a:r>
            <a:r>
              <a:rPr lang="en-GB" sz="1800" b="0" i="0" u="none" strike="noStrike" baseline="0" dirty="0">
                <a:solidFill>
                  <a:srgbClr val="000000"/>
                </a:solidFill>
                <a:latin typeface="Consolas Courier"/>
              </a:rPr>
              <a:t>	– </a:t>
            </a:r>
            <a:r>
              <a:rPr lang="en-GB" sz="1400" b="0" i="0" u="none" strike="noStrike" baseline="0" dirty="0">
                <a:solidFill>
                  <a:srgbClr val="000000"/>
                </a:solidFill>
                <a:latin typeface="Consolas Courier"/>
              </a:rPr>
              <a:t>compare object sizes to be equal</a:t>
            </a:r>
          </a:p>
          <a:p>
            <a:pPr lvl="1"/>
            <a:r>
              <a:rPr lang="en-GB" sz="18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1800" dirty="0">
                <a:solidFill>
                  <a:schemeClr val="accent6">
                    <a:lumMod val="75000"/>
                  </a:schemeClr>
                </a:solidFill>
                <a:latin typeface="Courier New" panose="02070309020205020404" pitchFamily="49" charset="0"/>
                <a:cs typeface="Courier New" panose="02070309020205020404" pitchFamily="49" charset="0"/>
              </a:rPr>
              <a:t> </a:t>
            </a:r>
            <a:r>
              <a:rPr lang="en-GB" sz="1800" dirty="0">
                <a:solidFill>
                  <a:srgbClr val="000000"/>
                </a:solidFill>
                <a:latin typeface="Consolas Courier"/>
              </a:rPr>
              <a:t>itself.	</a:t>
            </a:r>
            <a:r>
              <a:rPr lang="en-GB" sz="1800" b="0" i="0" u="none" strike="noStrike" baseline="0" dirty="0">
                <a:solidFill>
                  <a:srgbClr val="000000"/>
                </a:solidFill>
                <a:latin typeface="Consolas Courier"/>
              </a:rPr>
              <a:t>–</a:t>
            </a:r>
            <a:r>
              <a:rPr lang="en-GB" sz="1800" dirty="0">
                <a:solidFill>
                  <a:srgbClr val="000000"/>
                </a:solidFill>
                <a:latin typeface="Consolas Courier"/>
              </a:rPr>
              <a:t>  </a:t>
            </a:r>
            <a:r>
              <a:rPr lang="en-GB" sz="1400" dirty="0">
                <a:solidFill>
                  <a:srgbClr val="000000"/>
                </a:solidFill>
                <a:latin typeface="Consolas Courier"/>
              </a:rPr>
              <a:t>invokes all 3 above together</a:t>
            </a:r>
            <a:r>
              <a:rPr lang="en-GB" sz="1800" dirty="0">
                <a:solidFill>
                  <a:srgbClr val="000000"/>
                </a:solidFill>
                <a:latin typeface="Consolas Courier"/>
              </a:rPr>
              <a:t>.</a:t>
            </a:r>
            <a:endParaRPr lang="en-GB" sz="1400" b="0" i="0" u="none" strike="noStrike" baseline="0" dirty="0">
              <a:solidFill>
                <a:srgbClr val="000000"/>
              </a:solidFill>
              <a:latin typeface="Consolas Courier"/>
            </a:endParaRPr>
          </a:p>
          <a:p>
            <a:r>
              <a:rPr lang="en-GB" dirty="0">
                <a:solidFill>
                  <a:schemeClr val="accent6">
                    <a:lumMod val="75000"/>
                  </a:schemeClr>
                </a:solidFill>
                <a:latin typeface="Courier New" panose="02070309020205020404" pitchFamily="49" charset="0"/>
                <a:cs typeface="Courier New" panose="02070309020205020404" pitchFamily="49" charset="0"/>
              </a:rPr>
              <a:t>serializable</a:t>
            </a:r>
            <a:r>
              <a:rPr lang="en-GB" dirty="0"/>
              <a:t> overloads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and:</a:t>
            </a:r>
          </a:p>
          <a:p>
            <a:pPr lvl="1"/>
            <a:r>
              <a:rPr lang="en-GB" sz="1400" dirty="0">
                <a:latin typeface="Consolas Courier"/>
              </a:rPr>
              <a:t>Uses function’s </a:t>
            </a:r>
            <a:r>
              <a:rPr lang="en-GB" sz="14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eq_to_tol_process_inputs</a:t>
            </a:r>
            <a:endParaRPr lang="en-GB" sz="1400" b="0" i="0" u="none" strike="noStrike" baseline="0" dirty="0">
              <a:solidFill>
                <a:schemeClr val="accent6">
                  <a:lumMod val="75000"/>
                </a:schemeClr>
              </a:solidFill>
              <a:latin typeface="Courier New" panose="02070309020205020404" pitchFamily="49" charset="0"/>
              <a:cs typeface="Courier New" panose="02070309020205020404" pitchFamily="49" charset="0"/>
            </a:endParaRPr>
          </a:p>
          <a:p>
            <a:pPr lvl="1"/>
            <a:r>
              <a:rPr lang="en-GB" sz="1400" dirty="0">
                <a:latin typeface="Consolas Courier"/>
              </a:rPr>
              <a:t>Deploys generic processing for arrays of serializable</a:t>
            </a:r>
          </a:p>
          <a:p>
            <a:pPr lvl="1"/>
            <a:r>
              <a:rPr lang="en-GB" sz="1400" dirty="0">
                <a:latin typeface="Consolas Courier"/>
              </a:rPr>
              <a:t>Invokes protected </a:t>
            </a:r>
            <a:r>
              <a:rPr lang="en-GB" sz="1400" dirty="0" err="1">
                <a:solidFill>
                  <a:schemeClr val="accent6">
                    <a:lumMod val="75000"/>
                  </a:schemeClr>
                </a:solidFill>
                <a:latin typeface="Courier New" panose="02070309020205020404" pitchFamily="49" charset="0"/>
                <a:cs typeface="Courier New" panose="02070309020205020404" pitchFamily="49" charset="0"/>
              </a:rPr>
              <a:t>equal_to_tol_single</a:t>
            </a:r>
            <a:r>
              <a:rPr lang="en-GB" sz="1400" dirty="0">
                <a:solidFill>
                  <a:schemeClr val="accent6">
                    <a:lumMod val="75000"/>
                  </a:schemeClr>
                </a:solidFill>
                <a:latin typeface="Courier New" panose="02070309020205020404" pitchFamily="49" charset="0"/>
                <a:cs typeface="Courier New" panose="02070309020205020404" pitchFamily="49" charset="0"/>
              </a:rPr>
              <a:t> </a:t>
            </a:r>
            <a:r>
              <a:rPr lang="en-GB" sz="1400" dirty="0">
                <a:latin typeface="Consolas Courier"/>
              </a:rPr>
              <a:t>which does </a:t>
            </a:r>
            <a:r>
              <a:rPr lang="en-GB" sz="1400" dirty="0" err="1">
                <a:solidFill>
                  <a:schemeClr val="accent6">
                    <a:lumMod val="75000"/>
                  </a:schemeClr>
                </a:solidFill>
                <a:latin typeface="Courier New" panose="02070309020205020404" pitchFamily="49" charset="0"/>
                <a:cs typeface="Courier New" panose="02070309020205020404" pitchFamily="49" charset="0"/>
              </a:rPr>
              <a:t>serializableFields</a:t>
            </a:r>
            <a:r>
              <a:rPr lang="en-GB" sz="1400" dirty="0">
                <a:latin typeface="Consolas Courier"/>
              </a:rPr>
              <a:t> comparison (as before)</a:t>
            </a:r>
          </a:p>
          <a:p>
            <a:pPr lvl="1"/>
            <a:r>
              <a:rPr lang="en-GB" sz="1400" dirty="0">
                <a:latin typeface="Consolas Courier"/>
              </a:rPr>
              <a:t>When necessary, children of serializable overload </a:t>
            </a:r>
            <a:r>
              <a:rPr lang="en-GB" sz="1400" dirty="0" err="1">
                <a:solidFill>
                  <a:schemeClr val="accent6">
                    <a:lumMod val="75000"/>
                  </a:schemeClr>
                </a:solidFill>
                <a:latin typeface="Courier New" panose="02070309020205020404" pitchFamily="49" charset="0"/>
                <a:cs typeface="Courier New" panose="02070309020205020404" pitchFamily="49" charset="0"/>
              </a:rPr>
              <a:t>equal_to_tol_single</a:t>
            </a:r>
            <a:r>
              <a:rPr lang="en-GB" sz="1400" dirty="0">
                <a:solidFill>
                  <a:schemeClr val="accent6">
                    <a:lumMod val="75000"/>
                  </a:schemeClr>
                </a:solidFill>
                <a:latin typeface="Courier New" panose="02070309020205020404" pitchFamily="49" charset="0"/>
                <a:cs typeface="Courier New" panose="02070309020205020404" pitchFamily="49" charset="0"/>
              </a:rPr>
              <a:t>; </a:t>
            </a:r>
            <a:r>
              <a:rPr lang="en-GB" sz="1400" b="0" i="0" u="none" strike="noStrike" baseline="0" dirty="0" err="1">
                <a:solidFill>
                  <a:schemeClr val="accent6">
                    <a:lumMod val="75000"/>
                  </a:schemeClr>
                </a:solidFill>
                <a:latin typeface="Courier New" panose="02070309020205020404" pitchFamily="49" charset="0"/>
                <a:cs typeface="Courier New" panose="02070309020205020404" pitchFamily="49" charset="0"/>
              </a:rPr>
              <a:t>eq_to_tol_type_equal</a:t>
            </a:r>
            <a:r>
              <a:rPr lang="en-GB" sz="1400" b="0" i="0" u="none" strike="noStrike" baseline="0" dirty="0">
                <a:solidFill>
                  <a:schemeClr val="accent6">
                    <a:lumMod val="75000"/>
                  </a:schemeClr>
                </a:solidFill>
                <a:latin typeface="Courier New" panose="02070309020205020404" pitchFamily="49" charset="0"/>
                <a:cs typeface="Courier New" panose="02070309020205020404" pitchFamily="49" charset="0"/>
              </a:rPr>
              <a:t> </a:t>
            </a:r>
            <a:r>
              <a:rPr lang="en-GB" sz="1400" b="0" i="0" u="none" strike="noStrike" baseline="0" dirty="0">
                <a:latin typeface="Consolas Courier"/>
                <a:cs typeface="Courier New" panose="02070309020205020404" pitchFamily="49" charset="0"/>
              </a:rPr>
              <a:t>to do their own class specific comparison.</a:t>
            </a:r>
          </a:p>
          <a:p>
            <a:pPr lvl="2"/>
            <a:r>
              <a:rPr lang="en-GB" sz="1400" dirty="0">
                <a:latin typeface="Consolas Courier"/>
                <a:cs typeface="Courier New" panose="02070309020205020404" pitchFamily="49" charset="0"/>
              </a:rPr>
              <a:t>E.g. Comparison of two different class projections </a:t>
            </a:r>
            <a:r>
              <a:rPr lang="en-GB" sz="1400" dirty="0" err="1">
                <a:solidFill>
                  <a:schemeClr val="accent6">
                    <a:lumMod val="75000"/>
                  </a:schemeClr>
                </a:solidFill>
                <a:latin typeface="Courier New" panose="02070309020205020404" pitchFamily="49" charset="0"/>
                <a:cs typeface="Courier New" panose="02070309020205020404" pitchFamily="49" charset="0"/>
              </a:rPr>
              <a:t>line_proj</a:t>
            </a:r>
            <a:r>
              <a:rPr lang="en-GB" sz="1400" dirty="0">
                <a:solidFill>
                  <a:schemeClr val="accent6">
                    <a:lumMod val="75000"/>
                  </a:schemeClr>
                </a:solidFill>
                <a:latin typeface="Courier New" panose="02070309020205020404" pitchFamily="49" charset="0"/>
                <a:cs typeface="Courier New" panose="02070309020205020404" pitchFamily="49" charset="0"/>
              </a:rPr>
              <a:t> </a:t>
            </a:r>
            <a:r>
              <a:rPr lang="en-GB" sz="1400" dirty="0">
                <a:latin typeface="Consolas Courier"/>
                <a:cs typeface="Courier New" panose="02070309020205020404" pitchFamily="49" charset="0"/>
              </a:rPr>
              <a:t>and </a:t>
            </a:r>
            <a:r>
              <a:rPr lang="en-GB" sz="1400" dirty="0" err="1">
                <a:solidFill>
                  <a:schemeClr val="accent6">
                    <a:lumMod val="75000"/>
                  </a:schemeClr>
                </a:solidFill>
                <a:latin typeface="Courier New" panose="02070309020205020404" pitchFamily="49" charset="0"/>
                <a:cs typeface="Courier New" panose="02070309020205020404" pitchFamily="49" charset="0"/>
              </a:rPr>
              <a:t>ubmat_proj</a:t>
            </a:r>
            <a:endParaRPr lang="en-GB" sz="1400"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9304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E4C76-396A-CACE-D604-994DA5C39DB9}"/>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89B9EA07-1BE0-BF96-50BA-C15B35F38462}"/>
              </a:ext>
            </a:extLst>
          </p:cNvPr>
          <p:cNvSpPr/>
          <p:nvPr/>
        </p:nvSpPr>
        <p:spPr>
          <a:xfrm>
            <a:off x="5542099" y="2618505"/>
            <a:ext cx="1176819" cy="1097829"/>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3380A49-5D1A-BBB1-2D73-9BB33DC7940A}"/>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0739E0F3-1FCE-6D7D-61EF-0BD46F453A78}"/>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A88B7866-98A3-BE3D-7A5B-663BDF937408}"/>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EE5FD99A-DD99-9046-E520-D31B82B22E18}"/>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FD69DCD1-5367-A444-BF0B-D9FC3005D604}"/>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30D21D52-64F9-7F2C-1C9B-C6483F21A803}"/>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27525669-962B-DDFD-51CD-E0E80BD00AA2}"/>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71CCE26-76C5-3B4C-E403-EB8B09122F57}"/>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E3123225-AE0E-31AF-CE40-6D2A6A6E040A}"/>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C15AB275-2095-8FD8-17F7-C8DB3C1A7ADD}"/>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2BD9785D-6726-AB4C-3496-9FFA71A50719}"/>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47C513DE-7BCF-4E63-0B3A-DDF545E4763F}"/>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EDE448BF-1575-3670-AF8A-1D33063F8E94}"/>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01841908-E205-48E0-C131-7A113D52A29E}"/>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F831076-84AB-0353-33CF-AA7D92CABD63}"/>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821EABE5-3D29-4CB5-9B15-13D7A99BCF26}"/>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A1CB17E1-D362-F424-33D3-8277366B712C}"/>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07A39E26-0294-7130-B539-4E5A240A7F50}"/>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265752C9-DD0B-F33A-1391-57A44726D8EB}"/>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81105718-5AC5-7FE9-6724-2F0015361922}"/>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397460C-C408-924D-B0FB-51A2D59AA087}"/>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3DC4FC95-BC2C-9016-7B92-7A515E17023A}"/>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B67333A5-F95C-1CCE-890F-E6DCDB5E048E}"/>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FD0C5989-BC65-E6A5-F255-1B29B08144A1}"/>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8500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87D69-D672-7F45-8BEF-B2E402476E38}"/>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6F9CB3D-5E8D-EE8D-81B9-2B772F883541}"/>
              </a:ext>
            </a:extLst>
          </p:cNvPr>
          <p:cNvSpPr/>
          <p:nvPr/>
        </p:nvSpPr>
        <p:spPr>
          <a:xfrm>
            <a:off x="4591976" y="418173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460EB99-D481-7AE8-20C5-E654A7FDBE1D}"/>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B1F9B7C0-63FE-756D-9B5F-D0947033D801}"/>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629D8A6C-E18A-945C-6D6E-DD37A0B62AB2}"/>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5DA74171-5C42-770F-AFDD-6DF96F50CA38}"/>
              </a:ext>
            </a:extLst>
          </p:cNvPr>
          <p:cNvSpPr/>
          <p:nvPr/>
        </p:nvSpPr>
        <p:spPr>
          <a:xfrm>
            <a:off x="593128" y="1304520"/>
            <a:ext cx="2036883" cy="151439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A03F6952-A409-C91E-0DDC-C4D586CCD72B}"/>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6E87FED6-B2D7-D9BA-214B-89A937D60B12}"/>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1AEA167-5E44-F7AE-22DB-4BEF3F7B4501}"/>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AE1EF32-D5EE-4DCE-7150-12098B5F517A}"/>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C7087F94-CDCF-EB79-CEB6-769AEE4B66E9}"/>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5E02AF0A-3553-9549-8318-4DDEAD78FA32}"/>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844ACE2C-3258-AA63-DCE1-231809742FFA}"/>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9B69CFBF-7E8B-AE05-2435-9BD801D2AA89}"/>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D98F23E3-6456-3637-FF42-F9C647C105E3}"/>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2C1DD323-9CC9-5E74-F42A-9564C0BD9231}"/>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DE9C5C13-9469-F011-C498-CEBE4BE06C64}"/>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B20A9DAC-D1BC-807E-E1A7-4636366AC3F2}"/>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A99A2508-803E-1E42-0BC0-C51F7900B42C}"/>
              </a:ext>
            </a:extLst>
          </p:cNvPr>
          <p:cNvCxnSpPr>
            <a:cxnSpLocks/>
            <a:endCxn id="49" idx="1"/>
          </p:cNvCxnSpPr>
          <p:nvPr/>
        </p:nvCxnSpPr>
        <p:spPr>
          <a:xfrm>
            <a:off x="6964112" y="5313220"/>
            <a:ext cx="85744" cy="12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4616FF11-1256-CE0F-E0A5-B05F0EEC9EEA}"/>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992D6EB8-923F-005A-8ADD-4F1387720F58}"/>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65B743A8-EEC2-BF20-7062-9BE2D229E470}"/>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439533B-761D-731A-53BF-521FB5DB7638}"/>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0DDD6BF8-B9EA-2D6C-8330-D2BF0866F494}"/>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85643C05-938F-D435-256D-BFAE2C05D571}"/>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161C3B1D-3EF0-7C24-3498-40E77A242FCD}"/>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792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DA0AD-DEF5-BFC2-C91B-E8A6C8CE25FE}"/>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89195BC-F1BA-1FB5-7596-4F9799AE7272}"/>
              </a:ext>
            </a:extLst>
          </p:cNvPr>
          <p:cNvSpPr/>
          <p:nvPr/>
        </p:nvSpPr>
        <p:spPr>
          <a:xfrm>
            <a:off x="6760819" y="419973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EEC3485-FC05-F0DD-AB67-01DB84A28BC0}"/>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8F9F7879-FBA8-17F0-B442-17AF5D844BB0}"/>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20D8B09C-281E-670E-FC6C-83083C6C1457}"/>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BE97C8A6-FA2B-3ED8-BEFD-B9E766C21531}"/>
              </a:ext>
            </a:extLst>
          </p:cNvPr>
          <p:cNvSpPr/>
          <p:nvPr/>
        </p:nvSpPr>
        <p:spPr>
          <a:xfrm>
            <a:off x="593128" y="1304520"/>
            <a:ext cx="2036883" cy="151439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AA842FBB-E022-B82C-5EC6-253C6796F6A5}"/>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8AF93A96-30D5-940E-9A34-49D018DAB551}"/>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22E3332-657B-7320-D242-3A40C1DC778B}"/>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DD0BDE6-9F6D-E7DB-9A0A-25467DC948F4}"/>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08771570-9D10-3CFC-A0C1-E98C731540AC}"/>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9920E6E5-2E1A-C9AD-39A6-D8CE2297CE74}"/>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E813A358-5641-0A53-1D85-CDF5356842B7}"/>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B6CA54B0-1CA7-0BCD-A55E-A249698E9815}"/>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A63A8027-FA9F-8D31-2C3C-BF40AFFD02D3}"/>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DADB0CC0-EECA-2E5C-C6D3-58D9B17FE498}"/>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A87E9A0-81D7-DA29-9C42-61DDB0554A99}"/>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1CE566F5-92DD-AE60-5E7E-65FC8B3A625B}"/>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E5691C80-9F11-00CA-E8BB-ED64C9AE9E68}"/>
              </a:ext>
            </a:extLst>
          </p:cNvPr>
          <p:cNvCxnSpPr>
            <a:cxnSpLocks/>
            <a:endCxn id="49" idx="1"/>
          </p:cNvCxnSpPr>
          <p:nvPr/>
        </p:nvCxnSpPr>
        <p:spPr>
          <a:xfrm>
            <a:off x="6964112" y="5313220"/>
            <a:ext cx="85744" cy="12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974126BA-86CD-907C-1603-D83BFBA50479}"/>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8C7B81F0-23BA-22B6-BBB9-0952F4715B82}"/>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9071526B-EF3E-0C6F-6C56-CC1545D58DA0}"/>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AED76F69-7BAB-D436-4DEE-4EF3126B6609}"/>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E1CA3114-483E-D539-365E-986430C3AA6B}"/>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E55CA493-5C29-1F89-F6A0-6AE7BC04B499}"/>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9608D97-8D62-408D-692A-70D04FA51C48}"/>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118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2AA40-2FF2-AFA6-0078-E76347673E8F}"/>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42F55B0-EFC0-5375-0D5B-FB8DF55E1323}"/>
              </a:ext>
            </a:extLst>
          </p:cNvPr>
          <p:cNvSpPr/>
          <p:nvPr/>
        </p:nvSpPr>
        <p:spPr>
          <a:xfrm>
            <a:off x="6782226" y="1984494"/>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6AD8BBE-4692-9567-2EF9-C644838FFFD5}"/>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9AD3D0D2-FA00-13F4-E345-71B5102721A6}"/>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7FA730A0-8039-EB01-7B47-4F1759616015}"/>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D84896A3-C058-7C8F-C93D-185E1EB2BAA4}"/>
              </a:ext>
            </a:extLst>
          </p:cNvPr>
          <p:cNvSpPr/>
          <p:nvPr/>
        </p:nvSpPr>
        <p:spPr>
          <a:xfrm>
            <a:off x="593128" y="1304520"/>
            <a:ext cx="2036883" cy="151439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E7BC0581-BC72-0800-6484-AF42F74D2172}"/>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8DF8E56B-7EBF-7FEA-F56C-619D148D6652}"/>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E934C37-7712-861C-FB08-03B528F50F0B}"/>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765DE38-A49E-78B1-1019-5479FA345639}"/>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F96E6CF5-41DC-1B6D-8E38-A60E473D6898}"/>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47D1074C-D99B-462C-2C01-5A9A69EA414D}"/>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133DF204-7438-828B-BB3A-63E3A5C52B0F}"/>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CBB58D2D-1210-B119-A271-A4D6784CAEC4}"/>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DF78F2C8-8355-5F0E-6397-2CF54C3F7E5E}"/>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143B41BC-26C2-4DF6-465C-FBF2EF79F1C6}"/>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AF07ECAD-C7A7-00D1-4781-69128576663E}"/>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0B9D4B4F-0D8F-C11B-D401-61CDEF35A7E1}"/>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4E3AE4BC-6770-06C6-4D0F-82D7C3EB0FEE}"/>
              </a:ext>
            </a:extLst>
          </p:cNvPr>
          <p:cNvCxnSpPr>
            <a:cxnSpLocks/>
            <a:endCxn id="49" idx="1"/>
          </p:cNvCxnSpPr>
          <p:nvPr/>
        </p:nvCxnSpPr>
        <p:spPr>
          <a:xfrm>
            <a:off x="6964112" y="5313220"/>
            <a:ext cx="85744" cy="12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6A9C2E18-FDF8-741C-49A8-17DA149AE6B9}"/>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1E05ECCD-C165-9D7B-35B7-50A36FB3779E}"/>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E913A3B7-1DE8-FF32-6390-90FF5475931B}"/>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75185273-7EE5-C629-6BD8-90EAB0C1A43F}"/>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34A5A6E5-2B71-B865-8302-26AEF4C8BBA8}"/>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EBC24E1B-F011-1C38-D13E-79E902F082EB}"/>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76EC4D2-5EEA-5672-6DF5-F1F7AFEEF445}"/>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Arrow: Right 9">
            <a:extLst>
              <a:ext uri="{FF2B5EF4-FFF2-40B4-BE49-F238E27FC236}">
                <a16:creationId xmlns:a16="http://schemas.microsoft.com/office/drawing/2014/main" id="{D26FC8FA-C8BA-D084-128C-C86689066117}"/>
              </a:ext>
            </a:extLst>
          </p:cNvPr>
          <p:cNvSpPr/>
          <p:nvPr/>
        </p:nvSpPr>
        <p:spPr>
          <a:xfrm rot="1871184">
            <a:off x="6152080" y="2166971"/>
            <a:ext cx="645848" cy="39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loud 2">
            <a:extLst>
              <a:ext uri="{FF2B5EF4-FFF2-40B4-BE49-F238E27FC236}">
                <a16:creationId xmlns:a16="http://schemas.microsoft.com/office/drawing/2014/main" id="{9B0797F9-E1ED-9D3D-28FB-F78A46F89148}"/>
              </a:ext>
            </a:extLst>
          </p:cNvPr>
          <p:cNvSpPr/>
          <p:nvPr/>
        </p:nvSpPr>
        <p:spPr>
          <a:xfrm>
            <a:off x="3890258" y="640905"/>
            <a:ext cx="2914464" cy="1917008"/>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I am here</a:t>
            </a:r>
          </a:p>
        </p:txBody>
      </p:sp>
    </p:spTree>
    <p:extLst>
      <p:ext uri="{BB962C8B-B14F-4D97-AF65-F5344CB8AC3E}">
        <p14:creationId xmlns:p14="http://schemas.microsoft.com/office/powerpoint/2010/main" val="292381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BFAF-6708-75FC-B2A3-094308625E8B}"/>
              </a:ext>
            </a:extLst>
          </p:cNvPr>
          <p:cNvSpPr>
            <a:spLocks noGrp="1"/>
          </p:cNvSpPr>
          <p:nvPr>
            <p:ph type="title"/>
          </p:nvPr>
        </p:nvSpPr>
        <p:spPr/>
        <p:txBody>
          <a:bodyPr>
            <a:normAutofit/>
          </a:bodyPr>
          <a:lstStyle/>
          <a:p>
            <a:pPr algn="ctr"/>
            <a:r>
              <a:rPr lang="en-GB" sz="3600" dirty="0">
                <a:solidFill>
                  <a:schemeClr val="tx1"/>
                </a:solidFill>
              </a:rPr>
              <a:t>Problem with unique references singleton implementation </a:t>
            </a:r>
            <a:r>
              <a:rPr lang="en-GB" sz="3600" dirty="0">
                <a:solidFill>
                  <a:srgbClr val="7030A0"/>
                </a:solidFill>
              </a:rPr>
              <a:t>#1791</a:t>
            </a:r>
          </a:p>
        </p:txBody>
      </p:sp>
      <p:sp>
        <p:nvSpPr>
          <p:cNvPr id="3" name="Content Placeholder 2">
            <a:extLst>
              <a:ext uri="{FF2B5EF4-FFF2-40B4-BE49-F238E27FC236}">
                <a16:creationId xmlns:a16="http://schemas.microsoft.com/office/drawing/2014/main" id="{5FD1F749-C565-D6EC-F8FE-8B2F7CE2A035}"/>
              </a:ext>
            </a:extLst>
          </p:cNvPr>
          <p:cNvSpPr>
            <a:spLocks noGrp="1"/>
          </p:cNvSpPr>
          <p:nvPr>
            <p:ph idx="1"/>
          </p:nvPr>
        </p:nvSpPr>
        <p:spPr/>
        <p:txBody>
          <a:bodyPr>
            <a:normAutofit fontScale="92500" lnSpcReduction="20000"/>
          </a:bodyPr>
          <a:lstStyle/>
          <a:p>
            <a:pPr marL="457200" indent="-457200">
              <a:buFont typeface="+mj-lt"/>
              <a:buAutoNum type="arabicPeriod"/>
            </a:pPr>
            <a:r>
              <a:rPr lang="en-GB" sz="2400" dirty="0"/>
              <a:t>I</a:t>
            </a:r>
            <a:r>
              <a:rPr lang="en-GB" sz="2000" dirty="0"/>
              <a:t>t is non-standard and Horace-specific. When maintainer looks at the code, he/she would not immediately understand what is there and need to read complex custom description on what is this and how to work with it, while any software graduate student is familiar with a standard singleton.</a:t>
            </a:r>
          </a:p>
          <a:p>
            <a:pPr marL="457200" indent="-457200">
              <a:buFont typeface="+mj-lt"/>
              <a:buAutoNum type="arabicPeriod"/>
            </a:pPr>
            <a:r>
              <a:rPr lang="en-GB" sz="2000" dirty="0"/>
              <a:t>The storage and </a:t>
            </a:r>
            <a:r>
              <a:rPr lang="en-GB" sz="2000" dirty="0" err="1">
                <a:solidFill>
                  <a:schemeClr val="accent6">
                    <a:lumMod val="75000"/>
                  </a:schemeClr>
                </a:solidFill>
                <a:latin typeface="Courier New" panose="02070309020205020404" pitchFamily="49" charset="0"/>
                <a:cs typeface="Courier New" panose="02070309020205020404" pitchFamily="49" charset="0"/>
              </a:rPr>
              <a:t>unique_references_contanter</a:t>
            </a:r>
            <a:r>
              <a:rPr lang="en-GB" sz="2000" dirty="0">
                <a:solidFill>
                  <a:schemeClr val="accent6">
                    <a:lumMod val="75000"/>
                  </a:schemeClr>
                </a:solidFill>
                <a:latin typeface="Courier New" panose="02070309020205020404" pitchFamily="49" charset="0"/>
                <a:cs typeface="Courier New" panose="02070309020205020404" pitchFamily="49" charset="0"/>
              </a:rPr>
              <a:t> </a:t>
            </a:r>
            <a:r>
              <a:rPr lang="en-GB" sz="2000" dirty="0"/>
              <a:t>are mixed together, despite having different purposes.</a:t>
            </a:r>
          </a:p>
          <a:p>
            <a:pPr marL="457200" indent="-457200">
              <a:buFont typeface="+mj-lt"/>
              <a:buAutoNum type="arabicPeriod"/>
            </a:pPr>
            <a:r>
              <a:rPr lang="en-GB" sz="2000" dirty="0"/>
              <a:t>because of (2), methods of "would be singleton" are implemented as a switch over group of keys. This is inferior design in comparison with normal set of class methods, which are visible and easy testable</a:t>
            </a:r>
          </a:p>
          <a:p>
            <a:endParaRPr lang="en-GB" sz="2000" dirty="0"/>
          </a:p>
          <a:p>
            <a:r>
              <a:rPr lang="en-GB" sz="2000" dirty="0"/>
              <a:t>50% code duplication between containers</a:t>
            </a:r>
          </a:p>
          <a:p>
            <a:r>
              <a:rPr lang="en-GB" sz="2000" dirty="0"/>
              <a:t>Multiple methods doing the same things with a slightly different code. (</a:t>
            </a:r>
            <a:r>
              <a:rPr lang="en-GB" sz="2000" dirty="0">
                <a:latin typeface="Courier New" panose="02070309020205020404" pitchFamily="49" charset="0"/>
                <a:cs typeface="Courier New" panose="02070309020205020404" pitchFamily="49" charset="0"/>
              </a:rPr>
              <a:t>contains</a:t>
            </a:r>
            <a:r>
              <a:rPr lang="en-GB" sz="2000" dirty="0"/>
              <a:t> vs </a:t>
            </a:r>
            <a:r>
              <a:rPr lang="en-GB" sz="2000" dirty="0" err="1">
                <a:latin typeface="Courier New" panose="02070309020205020404" pitchFamily="49" charset="0"/>
                <a:cs typeface="Courier New" panose="02070309020205020404" pitchFamily="49" charset="0"/>
              </a:rPr>
              <a:t>find_in_container</a:t>
            </a:r>
            <a:r>
              <a:rPr lang="en-GB" sz="2000" dirty="0"/>
              <a:t>, </a:t>
            </a:r>
            <a:r>
              <a:rPr lang="en-GB" sz="2000" dirty="0" err="1">
                <a:latin typeface="Courier New" panose="02070309020205020404" pitchFamily="49" charset="0"/>
                <a:cs typeface="Courier New" panose="02070309020205020404" pitchFamily="49" charset="0"/>
              </a:rPr>
              <a:t>replicate_runs</a:t>
            </a:r>
            <a:r>
              <a:rPr lang="en-GB" sz="2000" dirty="0">
                <a:latin typeface="Courier New" panose="02070309020205020404" pitchFamily="49" charset="0"/>
                <a:cs typeface="Courier New" panose="02070309020205020404" pitchFamily="49" charset="0"/>
              </a:rPr>
              <a:t> </a:t>
            </a:r>
            <a:r>
              <a:rPr lang="en-GB" sz="2000" dirty="0"/>
              <a:t>vs </a:t>
            </a:r>
            <a:r>
              <a:rPr lang="en-GB" sz="2000" dirty="0" err="1">
                <a:latin typeface="Courier New" panose="02070309020205020404" pitchFamily="49" charset="0"/>
                <a:cs typeface="Courier New" panose="02070309020205020404" pitchFamily="49" charset="0"/>
              </a:rPr>
              <a:t>set_all</a:t>
            </a:r>
            <a:r>
              <a:rPr lang="en-GB" sz="2000" dirty="0">
                <a:latin typeface="Courier New" panose="02070309020205020404" pitchFamily="49" charset="0"/>
                <a:cs typeface="Courier New" panose="02070309020205020404" pitchFamily="49" charset="0"/>
              </a:rPr>
              <a:t>)</a:t>
            </a:r>
          </a:p>
          <a:p>
            <a:r>
              <a:rPr lang="en-GB" sz="2000" dirty="0"/>
              <a:t>Work of love </a:t>
            </a:r>
            <a:r>
              <a:rPr lang="en-GB" sz="2000" b="1" dirty="0"/>
              <a:t>BUT</a:t>
            </a:r>
            <a:r>
              <a:rPr lang="en-GB" sz="2000" dirty="0"/>
              <a:t> Majority of containers methods are not unit tested!!!</a:t>
            </a:r>
          </a:p>
          <a:p>
            <a:r>
              <a:rPr lang="en-GB" sz="2000" dirty="0">
                <a:solidFill>
                  <a:srgbClr val="C00000"/>
                </a:solidFill>
              </a:rPr>
              <a:t>Does not work!!!</a:t>
            </a:r>
            <a:endParaRPr lang="en-GB" dirty="0">
              <a:solidFill>
                <a:srgbClr val="C00000"/>
              </a:solidFill>
            </a:endParaRPr>
          </a:p>
        </p:txBody>
      </p:sp>
    </p:spTree>
    <p:extLst>
      <p:ext uri="{BB962C8B-B14F-4D97-AF65-F5344CB8AC3E}">
        <p14:creationId xmlns:p14="http://schemas.microsoft.com/office/powerpoint/2010/main" val="2541380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068B-662D-0D1D-343A-C9860324419D}"/>
              </a:ext>
            </a:extLst>
          </p:cNvPr>
          <p:cNvSpPr>
            <a:spLocks noGrp="1"/>
          </p:cNvSpPr>
          <p:nvPr>
            <p:ph type="title"/>
          </p:nvPr>
        </p:nvSpPr>
        <p:spPr>
          <a:xfrm>
            <a:off x="870691" y="6720"/>
            <a:ext cx="10515600" cy="1325563"/>
          </a:xfrm>
        </p:spPr>
        <p:txBody>
          <a:bodyPr/>
          <a:lstStyle/>
          <a:p>
            <a:r>
              <a:rPr lang="en-GB" dirty="0"/>
              <a:t>Suggested solution in progress:</a:t>
            </a:r>
          </a:p>
        </p:txBody>
      </p:sp>
      <p:pic>
        <p:nvPicPr>
          <p:cNvPr id="7" name="Picture 6" descr="A black screen with white text&#10;&#10;Description automatically generated">
            <a:extLst>
              <a:ext uri="{FF2B5EF4-FFF2-40B4-BE49-F238E27FC236}">
                <a16:creationId xmlns:a16="http://schemas.microsoft.com/office/drawing/2014/main" id="{4449528F-3959-EB74-A067-5F40F6ACC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5456" y="1553282"/>
            <a:ext cx="6305550" cy="4133850"/>
          </a:xfrm>
          <a:prstGeom prst="rect">
            <a:avLst/>
          </a:prstGeom>
        </p:spPr>
      </p:pic>
      <p:pic>
        <p:nvPicPr>
          <p:cNvPr id="11" name="Content Placeholder 10" descr="A screenshot of a computer&#10;&#10;Description automatically generated">
            <a:extLst>
              <a:ext uri="{FF2B5EF4-FFF2-40B4-BE49-F238E27FC236}">
                <a16:creationId xmlns:a16="http://schemas.microsoft.com/office/drawing/2014/main" id="{F3210451-13B1-3349-8762-F33DC77D2CD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6979" y="1331159"/>
            <a:ext cx="5374227" cy="4351338"/>
          </a:xfrm>
        </p:spPr>
      </p:pic>
      <p:sp>
        <p:nvSpPr>
          <p:cNvPr id="12" name="TextBox 11">
            <a:extLst>
              <a:ext uri="{FF2B5EF4-FFF2-40B4-BE49-F238E27FC236}">
                <a16:creationId xmlns:a16="http://schemas.microsoft.com/office/drawing/2014/main" id="{BC38D77C-59ED-1FE6-E8B9-C61D0C5FBB0B}"/>
              </a:ext>
            </a:extLst>
          </p:cNvPr>
          <p:cNvSpPr txBox="1"/>
          <p:nvPr/>
        </p:nvSpPr>
        <p:spPr>
          <a:xfrm>
            <a:off x="4335860" y="1059134"/>
            <a:ext cx="3652376" cy="1477328"/>
          </a:xfrm>
          <a:prstGeom prst="rect">
            <a:avLst/>
          </a:prstGeom>
          <a:noFill/>
          <a:ln w="25400">
            <a:solidFill>
              <a:srgbClr val="00B050"/>
            </a:solidFill>
          </a:ln>
        </p:spPr>
        <p:txBody>
          <a:bodyPr wrap="square" rtlCol="0">
            <a:spAutoFit/>
          </a:bodyPr>
          <a:lstStyle/>
          <a:p>
            <a:r>
              <a:rPr lang="en-GB" dirty="0"/>
              <a:t>Move 50% of common code here between </a:t>
            </a:r>
            <a:r>
              <a:rPr lang="en-GB" dirty="0">
                <a:solidFill>
                  <a:schemeClr val="accent6">
                    <a:lumMod val="75000"/>
                  </a:schemeClr>
                </a:solidFill>
                <a:latin typeface="Courier New" panose="02070309020205020404" pitchFamily="49" charset="0"/>
                <a:cs typeface="Courier New" panose="02070309020205020404" pitchFamily="49" charset="0"/>
              </a:rPr>
              <a:t>references</a:t>
            </a:r>
            <a:r>
              <a:rPr lang="en-GB" dirty="0">
                <a:latin typeface="Courier New" panose="02070309020205020404" pitchFamily="49" charset="0"/>
                <a:cs typeface="Courier New" panose="02070309020205020404" pitchFamily="49" charset="0"/>
              </a:rPr>
              <a:t> </a:t>
            </a:r>
            <a:r>
              <a:rPr lang="en-GB" dirty="0"/>
              <a:t>and </a:t>
            </a:r>
            <a:r>
              <a:rPr lang="en-GB" dirty="0">
                <a:solidFill>
                  <a:schemeClr val="accent6">
                    <a:lumMod val="75000"/>
                  </a:schemeClr>
                </a:solidFill>
                <a:latin typeface="Courier New" panose="02070309020205020404" pitchFamily="49" charset="0"/>
                <a:cs typeface="Courier New" panose="02070309020205020404" pitchFamily="49" charset="0"/>
              </a:rPr>
              <a:t>objects</a:t>
            </a:r>
            <a:r>
              <a:rPr lang="en-GB" dirty="0"/>
              <a:t> and 90% of code between </a:t>
            </a:r>
            <a:r>
              <a:rPr lang="en-GB" dirty="0" err="1">
                <a:solidFill>
                  <a:schemeClr val="accent6">
                    <a:lumMod val="75000"/>
                  </a:schemeClr>
                </a:solidFill>
                <a:latin typeface="Courier New" panose="02070309020205020404" pitchFamily="49" charset="0"/>
                <a:cs typeface="Courier New" panose="02070309020205020404" pitchFamily="49" charset="0"/>
              </a:rPr>
              <a:t>only_obj</a:t>
            </a:r>
            <a:r>
              <a:rPr lang="en-GB" dirty="0">
                <a:latin typeface="Courier New" panose="02070309020205020404" pitchFamily="49" charset="0"/>
                <a:cs typeface="Courier New" panose="02070309020205020404" pitchFamily="49" charset="0"/>
              </a:rPr>
              <a:t> </a:t>
            </a:r>
            <a:r>
              <a:rPr lang="en-GB" dirty="0"/>
              <a:t>and </a:t>
            </a:r>
            <a:r>
              <a:rPr lang="en-GB" dirty="0">
                <a:solidFill>
                  <a:schemeClr val="accent6">
                    <a:lumMod val="75000"/>
                  </a:schemeClr>
                </a:solidFill>
                <a:latin typeface="Courier New" panose="02070309020205020404" pitchFamily="49" charset="0"/>
                <a:cs typeface="Courier New" panose="02070309020205020404" pitchFamily="49" charset="0"/>
              </a:rPr>
              <a:t>objects</a:t>
            </a:r>
          </a:p>
        </p:txBody>
      </p:sp>
      <p:cxnSp>
        <p:nvCxnSpPr>
          <p:cNvPr id="14" name="Connector: Elbow 13">
            <a:extLst>
              <a:ext uri="{FF2B5EF4-FFF2-40B4-BE49-F238E27FC236}">
                <a16:creationId xmlns:a16="http://schemas.microsoft.com/office/drawing/2014/main" id="{D48B4E6C-3EBD-E80E-6777-F919605A6F62}"/>
              </a:ext>
            </a:extLst>
          </p:cNvPr>
          <p:cNvCxnSpPr>
            <a:cxnSpLocks/>
            <a:stCxn id="12" idx="2"/>
          </p:cNvCxnSpPr>
          <p:nvPr/>
        </p:nvCxnSpPr>
        <p:spPr>
          <a:xfrm rot="5400000" flipH="1">
            <a:off x="4687765" y="1062180"/>
            <a:ext cx="230629" cy="2717936"/>
          </a:xfrm>
          <a:prstGeom prst="bentConnector4">
            <a:avLst>
              <a:gd name="adj1" fmla="val -99120"/>
              <a:gd name="adj2" fmla="val 8359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8685C119-6ABD-D39D-31D3-DC94136DC420}"/>
              </a:ext>
            </a:extLst>
          </p:cNvPr>
          <p:cNvCxnSpPr>
            <a:cxnSpLocks/>
          </p:cNvCxnSpPr>
          <p:nvPr/>
        </p:nvCxnSpPr>
        <p:spPr>
          <a:xfrm rot="5400000" flipH="1" flipV="1">
            <a:off x="6060604" y="505732"/>
            <a:ext cx="2024898" cy="8337921"/>
          </a:xfrm>
          <a:prstGeom prst="bentConnector4">
            <a:avLst>
              <a:gd name="adj1" fmla="val -11289"/>
              <a:gd name="adj2" fmla="val 99738"/>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6A900DB8-F807-F119-37E3-126263CB6DA3}"/>
              </a:ext>
            </a:extLst>
          </p:cNvPr>
          <p:cNvSpPr txBox="1"/>
          <p:nvPr/>
        </p:nvSpPr>
        <p:spPr>
          <a:xfrm>
            <a:off x="8375186" y="5261800"/>
            <a:ext cx="1943698" cy="646331"/>
          </a:xfrm>
          <a:prstGeom prst="rect">
            <a:avLst/>
          </a:prstGeom>
          <a:solidFill>
            <a:schemeClr val="bg1"/>
          </a:solidFill>
          <a:ln w="25400">
            <a:solidFill>
              <a:srgbClr val="00B050"/>
            </a:solidFill>
          </a:ln>
        </p:spPr>
        <p:txBody>
          <a:bodyPr wrap="square" rtlCol="0">
            <a:spAutoFit/>
          </a:bodyPr>
          <a:lstStyle/>
          <a:p>
            <a:r>
              <a:rPr lang="en-GB" dirty="0"/>
              <a:t>Use common storage singleton</a:t>
            </a:r>
          </a:p>
        </p:txBody>
      </p:sp>
      <p:sp>
        <p:nvSpPr>
          <p:cNvPr id="25" name="Left Brace 24">
            <a:extLst>
              <a:ext uri="{FF2B5EF4-FFF2-40B4-BE49-F238E27FC236}">
                <a16:creationId xmlns:a16="http://schemas.microsoft.com/office/drawing/2014/main" id="{0014F374-38E5-B6EC-E33A-B3932EE28FFC}"/>
              </a:ext>
            </a:extLst>
          </p:cNvPr>
          <p:cNvSpPr/>
          <p:nvPr/>
        </p:nvSpPr>
        <p:spPr>
          <a:xfrm rot="16200000">
            <a:off x="2460752" y="3713851"/>
            <a:ext cx="507066" cy="444435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26" name="TextBox 25">
            <a:extLst>
              <a:ext uri="{FF2B5EF4-FFF2-40B4-BE49-F238E27FC236}">
                <a16:creationId xmlns:a16="http://schemas.microsoft.com/office/drawing/2014/main" id="{80F25323-6A1F-F3A3-A3CC-DCD9D4E2B3D9}"/>
              </a:ext>
            </a:extLst>
          </p:cNvPr>
          <p:cNvSpPr txBox="1"/>
          <p:nvPr/>
        </p:nvSpPr>
        <p:spPr>
          <a:xfrm>
            <a:off x="1750843" y="6198631"/>
            <a:ext cx="1943698" cy="646331"/>
          </a:xfrm>
          <a:prstGeom prst="rect">
            <a:avLst/>
          </a:prstGeom>
          <a:solidFill>
            <a:schemeClr val="bg1"/>
          </a:solidFill>
          <a:ln w="25400">
            <a:solidFill>
              <a:srgbClr val="00B050"/>
            </a:solidFill>
          </a:ln>
        </p:spPr>
        <p:txBody>
          <a:bodyPr wrap="square" rtlCol="0">
            <a:spAutoFit/>
          </a:bodyPr>
          <a:lstStyle/>
          <a:p>
            <a:r>
              <a:rPr lang="en-GB" dirty="0"/>
              <a:t>90% of common code</a:t>
            </a:r>
          </a:p>
        </p:txBody>
      </p:sp>
    </p:spTree>
    <p:extLst>
      <p:ext uri="{BB962C8B-B14F-4D97-AF65-F5344CB8AC3E}">
        <p14:creationId xmlns:p14="http://schemas.microsoft.com/office/powerpoint/2010/main" val="120044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20CE8-D95B-708B-45EE-98B4034CD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707F31-ACE8-0914-1150-41C30174B1E9}"/>
              </a:ext>
            </a:extLst>
          </p:cNvPr>
          <p:cNvSpPr>
            <a:spLocks noGrp="1"/>
          </p:cNvSpPr>
          <p:nvPr>
            <p:ph type="title"/>
          </p:nvPr>
        </p:nvSpPr>
        <p:spPr/>
        <p:txBody>
          <a:bodyPr>
            <a:normAutofit/>
          </a:bodyPr>
          <a:lstStyle/>
          <a:p>
            <a:pPr algn="ctr"/>
            <a:r>
              <a:rPr lang="en-GB" sz="3600" dirty="0">
                <a:solidFill>
                  <a:schemeClr val="tx1"/>
                </a:solidFill>
              </a:rPr>
              <a:t>Problem with unique references singleton implementation </a:t>
            </a:r>
            <a:r>
              <a:rPr lang="en-GB" sz="3600" dirty="0">
                <a:solidFill>
                  <a:srgbClr val="7030A0"/>
                </a:solidFill>
              </a:rPr>
              <a:t>#1791</a:t>
            </a:r>
          </a:p>
        </p:txBody>
      </p:sp>
      <p:sp>
        <p:nvSpPr>
          <p:cNvPr id="3" name="Content Placeholder 2">
            <a:extLst>
              <a:ext uri="{FF2B5EF4-FFF2-40B4-BE49-F238E27FC236}">
                <a16:creationId xmlns:a16="http://schemas.microsoft.com/office/drawing/2014/main" id="{968EDBE0-4CBC-8D3F-0661-E3633878262D}"/>
              </a:ext>
            </a:extLst>
          </p:cNvPr>
          <p:cNvSpPr>
            <a:spLocks noGrp="1"/>
          </p:cNvSpPr>
          <p:nvPr>
            <p:ph idx="1"/>
          </p:nvPr>
        </p:nvSpPr>
        <p:spPr/>
        <p:txBody>
          <a:bodyPr>
            <a:normAutofit fontScale="92500" lnSpcReduction="20000"/>
          </a:bodyPr>
          <a:lstStyle/>
          <a:p>
            <a:pPr marL="457200" indent="-457200">
              <a:buFont typeface="+mj-lt"/>
              <a:buAutoNum type="arabicPeriod"/>
            </a:pPr>
            <a:r>
              <a:rPr lang="en-GB" sz="2400" dirty="0"/>
              <a:t>I</a:t>
            </a:r>
            <a:r>
              <a:rPr lang="en-GB" sz="2000" dirty="0"/>
              <a:t>t is non-standard and Horace-specific. When maintainer looks at the code, he/she would not immediately understand what is there and need to read complex custom description on what is this and how to work with it, while any software graduate student is familiar with a standard singleton.</a:t>
            </a:r>
          </a:p>
          <a:p>
            <a:pPr marL="457200" indent="-457200">
              <a:buFont typeface="+mj-lt"/>
              <a:buAutoNum type="arabicPeriod"/>
            </a:pPr>
            <a:r>
              <a:rPr lang="en-GB" sz="2000" dirty="0"/>
              <a:t>The storage and </a:t>
            </a:r>
            <a:r>
              <a:rPr lang="en-GB" sz="2000" dirty="0" err="1">
                <a:solidFill>
                  <a:schemeClr val="accent6">
                    <a:lumMod val="75000"/>
                  </a:schemeClr>
                </a:solidFill>
                <a:latin typeface="Courier New" panose="02070309020205020404" pitchFamily="49" charset="0"/>
                <a:cs typeface="Courier New" panose="02070309020205020404" pitchFamily="49" charset="0"/>
              </a:rPr>
              <a:t>unique_references_contanter</a:t>
            </a:r>
            <a:r>
              <a:rPr lang="en-GB" sz="2000" dirty="0">
                <a:solidFill>
                  <a:schemeClr val="accent6">
                    <a:lumMod val="75000"/>
                  </a:schemeClr>
                </a:solidFill>
                <a:latin typeface="Courier New" panose="02070309020205020404" pitchFamily="49" charset="0"/>
                <a:cs typeface="Courier New" panose="02070309020205020404" pitchFamily="49" charset="0"/>
              </a:rPr>
              <a:t> </a:t>
            </a:r>
            <a:r>
              <a:rPr lang="en-GB" sz="2000" dirty="0"/>
              <a:t>are mixed together, despite having different purposes.</a:t>
            </a:r>
          </a:p>
          <a:p>
            <a:pPr marL="457200" indent="-457200">
              <a:buFont typeface="+mj-lt"/>
              <a:buAutoNum type="arabicPeriod"/>
            </a:pPr>
            <a:r>
              <a:rPr lang="en-GB" sz="2000" dirty="0"/>
              <a:t>because of (2), methods of "would be singleton" are implemented as a switch over group of keys. This is inferior design in comparison with normal set of class methods, which are visible and easy testable</a:t>
            </a:r>
          </a:p>
          <a:p>
            <a:endParaRPr lang="en-GB" sz="2000" dirty="0"/>
          </a:p>
          <a:p>
            <a:r>
              <a:rPr lang="en-GB" sz="2000" dirty="0"/>
              <a:t>50% code duplication between containers</a:t>
            </a:r>
          </a:p>
          <a:p>
            <a:r>
              <a:rPr lang="en-GB" sz="2000" dirty="0"/>
              <a:t>Multiple methods doing the same things with a slightly different code. (</a:t>
            </a:r>
            <a:r>
              <a:rPr lang="en-GB" sz="2000" dirty="0">
                <a:latin typeface="Courier New" panose="02070309020205020404" pitchFamily="49" charset="0"/>
                <a:cs typeface="Courier New" panose="02070309020205020404" pitchFamily="49" charset="0"/>
              </a:rPr>
              <a:t>contains</a:t>
            </a:r>
            <a:r>
              <a:rPr lang="en-GB" sz="2000" dirty="0"/>
              <a:t> vs </a:t>
            </a:r>
            <a:r>
              <a:rPr lang="en-GB" sz="2000" dirty="0" err="1">
                <a:latin typeface="Courier New" panose="02070309020205020404" pitchFamily="49" charset="0"/>
                <a:cs typeface="Courier New" panose="02070309020205020404" pitchFamily="49" charset="0"/>
              </a:rPr>
              <a:t>find_in_container</a:t>
            </a:r>
            <a:r>
              <a:rPr lang="en-GB" sz="2000" dirty="0"/>
              <a:t>, </a:t>
            </a:r>
            <a:r>
              <a:rPr lang="en-GB" sz="2000" dirty="0" err="1">
                <a:latin typeface="Courier New" panose="02070309020205020404" pitchFamily="49" charset="0"/>
                <a:cs typeface="Courier New" panose="02070309020205020404" pitchFamily="49" charset="0"/>
              </a:rPr>
              <a:t>replicate_runs</a:t>
            </a:r>
            <a:r>
              <a:rPr lang="en-GB" sz="2000" dirty="0">
                <a:latin typeface="Courier New" panose="02070309020205020404" pitchFamily="49" charset="0"/>
                <a:cs typeface="Courier New" panose="02070309020205020404" pitchFamily="49" charset="0"/>
              </a:rPr>
              <a:t> </a:t>
            </a:r>
            <a:r>
              <a:rPr lang="en-GB" sz="2000" dirty="0"/>
              <a:t>vs </a:t>
            </a:r>
            <a:r>
              <a:rPr lang="en-GB" sz="2000" dirty="0" err="1">
                <a:latin typeface="Courier New" panose="02070309020205020404" pitchFamily="49" charset="0"/>
                <a:cs typeface="Courier New" panose="02070309020205020404" pitchFamily="49" charset="0"/>
              </a:rPr>
              <a:t>set_all</a:t>
            </a:r>
            <a:r>
              <a:rPr lang="en-GB" sz="2000" dirty="0">
                <a:latin typeface="Courier New" panose="02070309020205020404" pitchFamily="49" charset="0"/>
                <a:cs typeface="Courier New" panose="02070309020205020404" pitchFamily="49" charset="0"/>
              </a:rPr>
              <a:t>)</a:t>
            </a:r>
          </a:p>
          <a:p>
            <a:r>
              <a:rPr lang="en-GB" sz="2000" dirty="0"/>
              <a:t>Work of love </a:t>
            </a:r>
            <a:r>
              <a:rPr lang="en-GB" sz="2000" b="1" dirty="0"/>
              <a:t>BUT</a:t>
            </a:r>
            <a:r>
              <a:rPr lang="en-GB" sz="2000" dirty="0"/>
              <a:t> Majority of containers methods are not unit tested!!!</a:t>
            </a:r>
          </a:p>
          <a:p>
            <a:r>
              <a:rPr lang="en-GB" sz="2000" dirty="0">
                <a:solidFill>
                  <a:srgbClr val="C00000"/>
                </a:solidFill>
              </a:rPr>
              <a:t>Does not work!!!</a:t>
            </a:r>
            <a:endParaRPr lang="en-GB" dirty="0">
              <a:solidFill>
                <a:srgbClr val="C00000"/>
              </a:solidFill>
            </a:endParaRPr>
          </a:p>
        </p:txBody>
      </p:sp>
      <p:grpSp>
        <p:nvGrpSpPr>
          <p:cNvPr id="11" name="Group 10">
            <a:extLst>
              <a:ext uri="{FF2B5EF4-FFF2-40B4-BE49-F238E27FC236}">
                <a16:creationId xmlns:a16="http://schemas.microsoft.com/office/drawing/2014/main" id="{9B3FD190-C996-9EF4-526F-4D9802397574}"/>
              </a:ext>
            </a:extLst>
          </p:cNvPr>
          <p:cNvGrpSpPr/>
          <p:nvPr/>
        </p:nvGrpSpPr>
        <p:grpSpPr>
          <a:xfrm>
            <a:off x="1299654" y="1689552"/>
            <a:ext cx="10054146" cy="1058290"/>
            <a:chOff x="1712759" y="1271805"/>
            <a:chExt cx="9501405" cy="932967"/>
          </a:xfrm>
        </p:grpSpPr>
        <p:sp>
          <p:nvSpPr>
            <p:cNvPr id="4" name="Rectangle 3">
              <a:extLst>
                <a:ext uri="{FF2B5EF4-FFF2-40B4-BE49-F238E27FC236}">
                  <a16:creationId xmlns:a16="http://schemas.microsoft.com/office/drawing/2014/main" id="{0B32B166-38BD-B306-1ADE-30353A692455}"/>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248C10F5-232F-7F98-166E-1E20ED2C579E}"/>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45E11C04-DCEC-3D68-DA17-E5D94CD65402}"/>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68D64049-4B1E-B4FE-2723-1EAC2E83E1B0}"/>
              </a:ext>
            </a:extLst>
          </p:cNvPr>
          <p:cNvGrpSpPr/>
          <p:nvPr/>
        </p:nvGrpSpPr>
        <p:grpSpPr>
          <a:xfrm>
            <a:off x="1289598" y="2788839"/>
            <a:ext cx="10054146" cy="469581"/>
            <a:chOff x="1712759" y="1271805"/>
            <a:chExt cx="9501405" cy="932967"/>
          </a:xfrm>
        </p:grpSpPr>
        <p:sp>
          <p:nvSpPr>
            <p:cNvPr id="13" name="Rectangle 12">
              <a:extLst>
                <a:ext uri="{FF2B5EF4-FFF2-40B4-BE49-F238E27FC236}">
                  <a16:creationId xmlns:a16="http://schemas.microsoft.com/office/drawing/2014/main" id="{6A96B603-9EE5-82EE-3C5B-B3897AC3BAD3}"/>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Straight Connector 13">
              <a:extLst>
                <a:ext uri="{FF2B5EF4-FFF2-40B4-BE49-F238E27FC236}">
                  <a16:creationId xmlns:a16="http://schemas.microsoft.com/office/drawing/2014/main" id="{1D5E2638-C7B1-1935-9383-D330C1F0B4D1}"/>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5C08660-7404-2DCC-3A12-FCD6E36A11D1}"/>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6" name="Group 15">
            <a:extLst>
              <a:ext uri="{FF2B5EF4-FFF2-40B4-BE49-F238E27FC236}">
                <a16:creationId xmlns:a16="http://schemas.microsoft.com/office/drawing/2014/main" id="{2B48D228-3227-FD8F-A6C4-794B6A102BA8}"/>
              </a:ext>
            </a:extLst>
          </p:cNvPr>
          <p:cNvGrpSpPr/>
          <p:nvPr/>
        </p:nvGrpSpPr>
        <p:grpSpPr>
          <a:xfrm>
            <a:off x="1279542" y="3377541"/>
            <a:ext cx="10054146" cy="694728"/>
            <a:chOff x="1712759" y="1271805"/>
            <a:chExt cx="9501405" cy="932967"/>
          </a:xfrm>
        </p:grpSpPr>
        <p:sp>
          <p:nvSpPr>
            <p:cNvPr id="17" name="Rectangle 16">
              <a:extLst>
                <a:ext uri="{FF2B5EF4-FFF2-40B4-BE49-F238E27FC236}">
                  <a16:creationId xmlns:a16="http://schemas.microsoft.com/office/drawing/2014/main" id="{7053B2ED-2A03-0749-6DF5-5D5C9765E60A}"/>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Connector 17">
              <a:extLst>
                <a:ext uri="{FF2B5EF4-FFF2-40B4-BE49-F238E27FC236}">
                  <a16:creationId xmlns:a16="http://schemas.microsoft.com/office/drawing/2014/main" id="{ABA3252E-5446-44B7-2D79-A238013B9121}"/>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7A3E01-9381-0FAC-CF93-D2621D1A4B86}"/>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55D406E1-0448-6799-F111-71D3E2E0373B}"/>
              </a:ext>
            </a:extLst>
          </p:cNvPr>
          <p:cNvGrpSpPr/>
          <p:nvPr/>
        </p:nvGrpSpPr>
        <p:grpSpPr>
          <a:xfrm>
            <a:off x="1153446" y="4281190"/>
            <a:ext cx="10054146" cy="407630"/>
            <a:chOff x="1712759" y="1271805"/>
            <a:chExt cx="9501405" cy="932967"/>
          </a:xfrm>
        </p:grpSpPr>
        <p:sp>
          <p:nvSpPr>
            <p:cNvPr id="21" name="Rectangle 20">
              <a:extLst>
                <a:ext uri="{FF2B5EF4-FFF2-40B4-BE49-F238E27FC236}">
                  <a16:creationId xmlns:a16="http://schemas.microsoft.com/office/drawing/2014/main" id="{9FD7B13D-8D5B-5824-B595-E674550F557F}"/>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Connector 21">
              <a:extLst>
                <a:ext uri="{FF2B5EF4-FFF2-40B4-BE49-F238E27FC236}">
                  <a16:creationId xmlns:a16="http://schemas.microsoft.com/office/drawing/2014/main" id="{7F73CD45-65F1-1231-DE05-612D007CF373}"/>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7E8CF49-DA4B-E88F-ED64-17CBF1FE9C63}"/>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4" name="Group 23">
            <a:extLst>
              <a:ext uri="{FF2B5EF4-FFF2-40B4-BE49-F238E27FC236}">
                <a16:creationId xmlns:a16="http://schemas.microsoft.com/office/drawing/2014/main" id="{AB20F862-8772-3873-2E1C-C2860E935574}"/>
              </a:ext>
            </a:extLst>
          </p:cNvPr>
          <p:cNvGrpSpPr/>
          <p:nvPr/>
        </p:nvGrpSpPr>
        <p:grpSpPr>
          <a:xfrm>
            <a:off x="1171237" y="4772429"/>
            <a:ext cx="10054146" cy="407630"/>
            <a:chOff x="1712759" y="1271805"/>
            <a:chExt cx="9501405" cy="932967"/>
          </a:xfrm>
        </p:grpSpPr>
        <p:sp>
          <p:nvSpPr>
            <p:cNvPr id="25" name="Rectangle 24">
              <a:extLst>
                <a:ext uri="{FF2B5EF4-FFF2-40B4-BE49-F238E27FC236}">
                  <a16:creationId xmlns:a16="http://schemas.microsoft.com/office/drawing/2014/main" id="{17506CCB-E99E-0F08-26BB-DC3BD9E2007A}"/>
                </a:ext>
              </a:extLst>
            </p:cNvPr>
            <p:cNvSpPr/>
            <p:nvPr/>
          </p:nvSpPr>
          <p:spPr>
            <a:xfrm>
              <a:off x="1712759" y="1271805"/>
              <a:ext cx="9501405" cy="932967"/>
            </a:xfrm>
            <a:prstGeom prst="rect">
              <a:avLst/>
            </a:prstGeom>
            <a:no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Connector 25">
              <a:extLst>
                <a:ext uri="{FF2B5EF4-FFF2-40B4-BE49-F238E27FC236}">
                  <a16:creationId xmlns:a16="http://schemas.microsoft.com/office/drawing/2014/main" id="{38D6B110-9E28-6E13-C1A8-2283D0125684}"/>
                </a:ext>
              </a:extLst>
            </p:cNvPr>
            <p:cNvCxnSpPr>
              <a:cxnSpLocks/>
            </p:cNvCxnSpPr>
            <p:nvPr/>
          </p:nvCxnSpPr>
          <p:spPr>
            <a:xfrm>
              <a:off x="1712759" y="1271805"/>
              <a:ext cx="9501405" cy="93296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835256A-5812-0D9F-6F4D-9C7311F18A4E}"/>
                </a:ext>
              </a:extLst>
            </p:cNvPr>
            <p:cNvCxnSpPr>
              <a:cxnSpLocks/>
            </p:cNvCxnSpPr>
            <p:nvPr/>
          </p:nvCxnSpPr>
          <p:spPr>
            <a:xfrm flipH="1">
              <a:off x="1712759" y="1271805"/>
              <a:ext cx="9501405" cy="932967"/>
            </a:xfrm>
            <a:prstGeom prst="line">
              <a:avLst/>
            </a:prstGeom>
            <a:ln w="190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8C3417AB-759D-96B5-5723-2E0A30F2B008}"/>
              </a:ext>
            </a:extLst>
          </p:cNvPr>
          <p:cNvSpPr txBox="1"/>
          <p:nvPr/>
        </p:nvSpPr>
        <p:spPr>
          <a:xfrm>
            <a:off x="2552893" y="5208176"/>
            <a:ext cx="3722583" cy="369332"/>
          </a:xfrm>
          <a:prstGeom prst="rect">
            <a:avLst/>
          </a:prstGeom>
          <a:solidFill>
            <a:schemeClr val="accent5">
              <a:lumMod val="40000"/>
              <a:lumOff val="60000"/>
              <a:alpha val="54000"/>
            </a:schemeClr>
          </a:solidFill>
          <a:ln>
            <a:solidFill>
              <a:schemeClr val="accent5">
                <a:lumMod val="60000"/>
                <a:lumOff val="40000"/>
                <a:alpha val="38000"/>
              </a:schemeClr>
            </a:solidFill>
          </a:ln>
        </p:spPr>
        <p:txBody>
          <a:bodyPr wrap="square" rtlCol="0" anchor="ctr">
            <a:spAutoFit/>
          </a:bodyPr>
          <a:lstStyle/>
          <a:p>
            <a:pPr algn="ctr"/>
            <a:r>
              <a:rPr lang="en-GB" dirty="0">
                <a:solidFill>
                  <a:srgbClr val="7030A0"/>
                </a:solidFill>
              </a:rPr>
              <a:t>In progress</a:t>
            </a:r>
          </a:p>
        </p:txBody>
      </p:sp>
      <p:sp>
        <p:nvSpPr>
          <p:cNvPr id="29" name="TextBox 28">
            <a:extLst>
              <a:ext uri="{FF2B5EF4-FFF2-40B4-BE49-F238E27FC236}">
                <a16:creationId xmlns:a16="http://schemas.microsoft.com/office/drawing/2014/main" id="{2994E25A-4EF0-AEF9-E6F8-389BD44D7F53}"/>
              </a:ext>
            </a:extLst>
          </p:cNvPr>
          <p:cNvSpPr txBox="1"/>
          <p:nvPr/>
        </p:nvSpPr>
        <p:spPr>
          <a:xfrm>
            <a:off x="1363866" y="5606584"/>
            <a:ext cx="3722583" cy="369332"/>
          </a:xfrm>
          <a:prstGeom prst="rect">
            <a:avLst/>
          </a:prstGeom>
          <a:solidFill>
            <a:schemeClr val="accent5">
              <a:lumMod val="40000"/>
              <a:lumOff val="60000"/>
              <a:alpha val="54000"/>
            </a:schemeClr>
          </a:solidFill>
          <a:ln>
            <a:solidFill>
              <a:schemeClr val="accent5">
                <a:lumMod val="60000"/>
                <a:lumOff val="40000"/>
                <a:alpha val="38000"/>
              </a:schemeClr>
            </a:solidFill>
          </a:ln>
        </p:spPr>
        <p:txBody>
          <a:bodyPr wrap="square" rtlCol="0" anchor="ctr">
            <a:spAutoFit/>
          </a:bodyPr>
          <a:lstStyle/>
          <a:p>
            <a:pPr algn="ctr"/>
            <a:r>
              <a:rPr lang="en-GB" dirty="0">
                <a:solidFill>
                  <a:srgbClr val="7030A0"/>
                </a:solidFill>
              </a:rPr>
              <a:t>In progress</a:t>
            </a:r>
          </a:p>
        </p:txBody>
      </p:sp>
    </p:spTree>
    <p:extLst>
      <p:ext uri="{BB962C8B-B14F-4D97-AF65-F5344CB8AC3E}">
        <p14:creationId xmlns:p14="http://schemas.microsoft.com/office/powerpoint/2010/main" val="3079930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0C552-3CC1-C6B6-7F80-21FBE3AEFF4C}"/>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27D43FD-163E-E829-C3E6-64B19B6A326B}"/>
              </a:ext>
            </a:extLst>
          </p:cNvPr>
          <p:cNvSpPr/>
          <p:nvPr/>
        </p:nvSpPr>
        <p:spPr>
          <a:xfrm>
            <a:off x="9385850" y="2266624"/>
            <a:ext cx="2575632" cy="318499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FBB7318-C942-8ED6-071D-AB2539049218}"/>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54383811-FAAA-BD66-B812-54FDDB6316C7}"/>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9A814989-14E6-E763-F4DC-E53E3D98210D}"/>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1926F282-1226-B2A3-04C8-5D66D11BA2BB}"/>
              </a:ext>
            </a:extLst>
          </p:cNvPr>
          <p:cNvSpPr/>
          <p:nvPr/>
        </p:nvSpPr>
        <p:spPr>
          <a:xfrm>
            <a:off x="593128" y="1304520"/>
            <a:ext cx="2036883" cy="1514397"/>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430E257D-4C38-3254-38F0-FAF59EACD865}"/>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3863F1A7-D76F-C9F6-05D0-3D140892C02D}"/>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7BD9FDE-05F3-2A10-5B61-A2631EFDCD87}"/>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5748EE1E-79A4-7530-4973-BAFA76749016}"/>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15DFBAC9-C1A1-CAE0-2D0A-3B15A5077C41}"/>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2B9083B8-B4E1-837A-D2FE-DFE5E165FBAA}"/>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523A0548-3619-E72F-110D-702D1BE7C6B4}"/>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290A44C2-9F8B-DA1E-35ED-4BBA2582562C}"/>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BCB639A5-744F-99A3-4261-84568A563CF5}"/>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E751F5EB-FF97-F5ED-4F34-B8913056B5BD}"/>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2A5F591-20A6-9542-11F5-093BBBF19B94}"/>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2C042A11-0CF0-42B3-1E18-19010C2FC0DA}"/>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2A8E110A-830E-DC4E-824B-B792FD3CEDD8}"/>
              </a:ext>
            </a:extLst>
          </p:cNvPr>
          <p:cNvCxnSpPr>
            <a:cxnSpLocks/>
            <a:endCxn id="49" idx="1"/>
          </p:cNvCxnSpPr>
          <p:nvPr/>
        </p:nvCxnSpPr>
        <p:spPr>
          <a:xfrm>
            <a:off x="6964112" y="5313220"/>
            <a:ext cx="85744" cy="125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CAF3451B-9E1B-AAA1-A5B8-13EC31958268}"/>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8020ABDD-CE2F-DCAC-48CF-5BF5592331A8}"/>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7AB3ADC1-6EC7-A7F6-267A-E79708A81886}"/>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5BF40F63-3399-1AA1-01E6-72B828CBD979}"/>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34C04E97-D8C4-E813-A65F-B3C52DA41617}"/>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2F70B305-2CE2-C04E-DA11-E2AA7D861C5E}"/>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4BD8BEB1-09DA-AF17-2AF8-B1992314D0BE}"/>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Arrow: Right 9">
            <a:extLst>
              <a:ext uri="{FF2B5EF4-FFF2-40B4-BE49-F238E27FC236}">
                <a16:creationId xmlns:a16="http://schemas.microsoft.com/office/drawing/2014/main" id="{AB4B8516-DD20-6C0C-EA8D-B2896C43EB7D}"/>
              </a:ext>
            </a:extLst>
          </p:cNvPr>
          <p:cNvSpPr/>
          <p:nvPr/>
        </p:nvSpPr>
        <p:spPr>
          <a:xfrm rot="1871184">
            <a:off x="8885636" y="2062246"/>
            <a:ext cx="645848" cy="3917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loud 2">
            <a:extLst>
              <a:ext uri="{FF2B5EF4-FFF2-40B4-BE49-F238E27FC236}">
                <a16:creationId xmlns:a16="http://schemas.microsoft.com/office/drawing/2014/main" id="{E25F6C35-1A71-3490-029C-B5A5A634BF92}"/>
              </a:ext>
            </a:extLst>
          </p:cNvPr>
          <p:cNvSpPr/>
          <p:nvPr/>
        </p:nvSpPr>
        <p:spPr>
          <a:xfrm>
            <a:off x="6715629" y="659248"/>
            <a:ext cx="2914464" cy="1917008"/>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err="1"/>
              <a:t>Conse-quences</a:t>
            </a:r>
            <a:endParaRPr lang="en-GB" sz="3200" dirty="0"/>
          </a:p>
        </p:txBody>
      </p:sp>
    </p:spTree>
    <p:extLst>
      <p:ext uri="{BB962C8B-B14F-4D97-AF65-F5344CB8AC3E}">
        <p14:creationId xmlns:p14="http://schemas.microsoft.com/office/powerpoint/2010/main" val="3327602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B4A0F-D91B-90B0-02DA-360F32CAD3C1}"/>
              </a:ext>
            </a:extLst>
          </p:cNvPr>
          <p:cNvSpPr>
            <a:spLocks noGrp="1"/>
          </p:cNvSpPr>
          <p:nvPr>
            <p:ph type="title"/>
          </p:nvPr>
        </p:nvSpPr>
        <p:spPr/>
        <p:txBody>
          <a:bodyPr/>
          <a:lstStyle/>
          <a:p>
            <a:r>
              <a:rPr lang="en-GB" dirty="0"/>
              <a:t>New design of unique references container</a:t>
            </a:r>
          </a:p>
        </p:txBody>
      </p:sp>
      <p:sp>
        <p:nvSpPr>
          <p:cNvPr id="3" name="Content Placeholder 2">
            <a:extLst>
              <a:ext uri="{FF2B5EF4-FFF2-40B4-BE49-F238E27FC236}">
                <a16:creationId xmlns:a16="http://schemas.microsoft.com/office/drawing/2014/main" id="{C674BD2F-90C2-A034-10F4-A6391300D1D7}"/>
              </a:ext>
            </a:extLst>
          </p:cNvPr>
          <p:cNvSpPr>
            <a:spLocks noGrp="1"/>
          </p:cNvSpPr>
          <p:nvPr>
            <p:ph sz="half" idx="1"/>
          </p:nvPr>
        </p:nvSpPr>
        <p:spPr/>
        <p:txBody>
          <a:bodyPr>
            <a:normAutofit fontScale="85000" lnSpcReduction="20000"/>
          </a:bodyPr>
          <a:lstStyle/>
          <a:p>
            <a:pPr marL="0" indent="0" algn="ctr">
              <a:buNone/>
            </a:pPr>
            <a:r>
              <a:rPr lang="en-GB" dirty="0"/>
              <a:t>Current working design:</a:t>
            </a:r>
          </a:p>
          <a:p>
            <a:pPr marL="0" indent="0">
              <a:buNone/>
            </a:pPr>
            <a:endParaRPr lang="en-GB" dirty="0">
              <a:solidFill>
                <a:srgbClr val="C00000"/>
              </a:solidFill>
            </a:endParaRPr>
          </a:p>
          <a:p>
            <a:pPr marL="0" indent="0">
              <a:buNone/>
            </a:pPr>
            <a:r>
              <a:rPr lang="en-GB" dirty="0">
                <a:solidFill>
                  <a:srgbClr val="C00000"/>
                </a:solidFill>
              </a:rPr>
              <a:t>DOES NOT WORK</a:t>
            </a:r>
            <a:r>
              <a:rPr lang="en-GB" dirty="0"/>
              <a:t>:</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&gt;&gt;w1 = sqw(filename);</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&gt;&gt;w2 = w1;</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&gt;&gt;w1 = w1.set_mod_pulse(…);</a:t>
            </a:r>
          </a:p>
          <a:p>
            <a:pPr marL="0" indent="0">
              <a:buNone/>
            </a:pPr>
            <a:r>
              <a:rPr lang="en-GB" sz="2000" dirty="0">
                <a:solidFill>
                  <a:schemeClr val="accent6">
                    <a:lumMod val="50000"/>
                  </a:schemeClr>
                </a:solidFill>
                <a:latin typeface="Courier New" panose="02070309020205020404" pitchFamily="49" charset="0"/>
                <a:cs typeface="Courier New" panose="02070309020205020404" pitchFamily="49" charset="0"/>
              </a:rPr>
              <a:t>&gt;&gt;w2 = w2.set_mod_pulse(…);</a:t>
            </a:r>
          </a:p>
          <a:p>
            <a:pPr marL="0" indent="0">
              <a:buNone/>
            </a:pPr>
            <a:r>
              <a:rPr lang="en-GB" sz="2400" dirty="0"/>
              <a:t>Some mitigation is possible/necessary (e.g. overloading </a:t>
            </a:r>
            <a:r>
              <a:rPr lang="en-GB" sz="2400" dirty="0" err="1">
                <a:latin typeface="Courier New" panose="02070309020205020404" pitchFamily="49" charset="0"/>
                <a:cs typeface="Courier New" panose="02070309020205020404" pitchFamily="49" charset="0"/>
              </a:rPr>
              <a:t>repmat</a:t>
            </a:r>
            <a:endParaRPr lang="en-GB" sz="2400" dirty="0">
              <a:latin typeface="Courier New" panose="02070309020205020404" pitchFamily="49" charset="0"/>
              <a:cs typeface="Courier New" panose="02070309020205020404" pitchFamily="49" charset="0"/>
            </a:endParaRPr>
          </a:p>
          <a:p>
            <a:pPr marL="0" indent="0">
              <a:buNone/>
            </a:pPr>
            <a:r>
              <a:rPr lang="en-GB" sz="2400" dirty="0"/>
              <a:t> but in fact you will need to mind deep/shallow copies</a:t>
            </a:r>
          </a:p>
        </p:txBody>
      </p:sp>
      <p:sp>
        <p:nvSpPr>
          <p:cNvPr id="4" name="Content Placeholder 3">
            <a:extLst>
              <a:ext uri="{FF2B5EF4-FFF2-40B4-BE49-F238E27FC236}">
                <a16:creationId xmlns:a16="http://schemas.microsoft.com/office/drawing/2014/main" id="{2436408E-5E6D-22F4-DFDB-75CF1624980B}"/>
              </a:ext>
            </a:extLst>
          </p:cNvPr>
          <p:cNvSpPr>
            <a:spLocks noGrp="1"/>
          </p:cNvSpPr>
          <p:nvPr>
            <p:ph sz="half" idx="2"/>
          </p:nvPr>
        </p:nvSpPr>
        <p:spPr/>
        <p:txBody>
          <a:bodyPr>
            <a:normAutofit fontScale="85000" lnSpcReduction="20000"/>
          </a:bodyPr>
          <a:lstStyle/>
          <a:p>
            <a:pPr marL="0" indent="0" algn="ctr">
              <a:buNone/>
            </a:pPr>
            <a:r>
              <a:rPr lang="en-GB" dirty="0"/>
              <a:t>COW pointer management</a:t>
            </a:r>
          </a:p>
          <a:p>
            <a:pPr marL="0" indent="0" algn="ctr">
              <a:buNone/>
            </a:pPr>
            <a:endParaRPr lang="en-GB" dirty="0"/>
          </a:p>
          <a:p>
            <a:pPr marL="0" indent="0">
              <a:buNone/>
            </a:pPr>
            <a:endParaRPr lang="en-GB" sz="2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GB" sz="2400" dirty="0" err="1">
                <a:solidFill>
                  <a:schemeClr val="accent6">
                    <a:lumMod val="50000"/>
                  </a:schemeClr>
                </a:solidFill>
                <a:latin typeface="Courier New" panose="02070309020205020404" pitchFamily="49" charset="0"/>
                <a:cs typeface="Courier New" panose="02070309020205020404" pitchFamily="49" charset="0"/>
              </a:rPr>
              <a:t>unique_reference_container</a:t>
            </a:r>
            <a:r>
              <a:rPr lang="en-GB" sz="2400" dirty="0">
                <a:solidFill>
                  <a:schemeClr val="accent6">
                    <a:lumMod val="50000"/>
                  </a:schemeClr>
                </a:solidFill>
                <a:latin typeface="Courier New" panose="02070309020205020404" pitchFamily="49" charset="0"/>
                <a:cs typeface="Courier New" panose="02070309020205020404" pitchFamily="49" charset="0"/>
              </a:rPr>
              <a:t> </a:t>
            </a:r>
            <a:r>
              <a:rPr lang="en-GB" sz="2400" dirty="0"/>
              <a:t> </a:t>
            </a:r>
          </a:p>
          <a:p>
            <a:pPr marL="0" indent="0">
              <a:buNone/>
            </a:pPr>
            <a:r>
              <a:rPr lang="en-GB" sz="2400" dirty="0"/>
              <a:t>elements initialized by assignment from </a:t>
            </a:r>
          </a:p>
          <a:p>
            <a:pPr marL="0" indent="0">
              <a:buNone/>
            </a:pPr>
            <a:r>
              <a:rPr lang="en-GB" sz="2400" dirty="0" err="1">
                <a:solidFill>
                  <a:schemeClr val="accent6">
                    <a:lumMod val="50000"/>
                  </a:schemeClr>
                </a:solidFill>
                <a:latin typeface="Courier New" panose="02070309020205020404" pitchFamily="49" charset="0"/>
                <a:cs typeface="Courier New" panose="02070309020205020404" pitchFamily="49" charset="0"/>
              </a:rPr>
              <a:t>unique_obj_storage</a:t>
            </a:r>
            <a:endParaRPr lang="en-GB" sz="2400" dirty="0">
              <a:solidFill>
                <a:schemeClr val="accent6">
                  <a:lumMod val="50000"/>
                </a:schemeClr>
              </a:solidFill>
              <a:latin typeface="Courier New" panose="02070309020205020404" pitchFamily="49" charset="0"/>
              <a:cs typeface="Courier New" panose="02070309020205020404" pitchFamily="49" charset="0"/>
            </a:endParaRPr>
          </a:p>
          <a:p>
            <a:pPr marL="0" indent="0">
              <a:buNone/>
            </a:pPr>
            <a:r>
              <a:rPr lang="en-GB" sz="2400" dirty="0"/>
              <a:t>elements</a:t>
            </a:r>
            <a:r>
              <a:rPr lang="en-GB" dirty="0"/>
              <a:t>.</a:t>
            </a:r>
          </a:p>
          <a:p>
            <a:pPr marL="0" indent="0">
              <a:buNone/>
            </a:pPr>
            <a:endParaRPr lang="en-GB" dirty="0"/>
          </a:p>
          <a:p>
            <a:pPr marL="0" indent="0">
              <a:buNone/>
            </a:pPr>
            <a:r>
              <a:rPr lang="en-GB" sz="2400" dirty="0"/>
              <a:t>Used unique objects remain stuck in </a:t>
            </a:r>
            <a:r>
              <a:rPr lang="en-GB" sz="2400" dirty="0" err="1">
                <a:solidFill>
                  <a:schemeClr val="accent6">
                    <a:lumMod val="50000"/>
                  </a:schemeClr>
                </a:solidFill>
                <a:latin typeface="Courier New" panose="02070309020205020404" pitchFamily="49" charset="0"/>
                <a:cs typeface="Courier New" panose="02070309020205020404" pitchFamily="49" charset="0"/>
              </a:rPr>
              <a:t>unique_obj_storage</a:t>
            </a:r>
            <a:r>
              <a:rPr lang="en-GB" sz="2400" dirty="0">
                <a:solidFill>
                  <a:schemeClr val="accent6">
                    <a:lumMod val="50000"/>
                  </a:schemeClr>
                </a:solidFill>
                <a:latin typeface="Courier New" panose="02070309020205020404" pitchFamily="49" charset="0"/>
                <a:cs typeface="Courier New" panose="02070309020205020404" pitchFamily="49" charset="0"/>
              </a:rPr>
              <a:t> </a:t>
            </a:r>
            <a:r>
              <a:rPr lang="en-GB" sz="2400" dirty="0"/>
              <a:t>for the length of a session</a:t>
            </a:r>
          </a:p>
          <a:p>
            <a:pPr marL="0" indent="0" algn="ctr">
              <a:buNone/>
            </a:pPr>
            <a:r>
              <a:rPr lang="en-GB" dirty="0"/>
              <a:t>???</a:t>
            </a:r>
          </a:p>
        </p:txBody>
      </p:sp>
    </p:spTree>
    <p:extLst>
      <p:ext uri="{BB962C8B-B14F-4D97-AF65-F5344CB8AC3E}">
        <p14:creationId xmlns:p14="http://schemas.microsoft.com/office/powerpoint/2010/main" val="439692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384A-6957-A59C-4177-A8136F85C65E}"/>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74B0605-2BF9-017B-0D98-88772BB40A0B}"/>
              </a:ext>
            </a:extLst>
          </p:cNvPr>
          <p:cNvSpPr/>
          <p:nvPr/>
        </p:nvSpPr>
        <p:spPr>
          <a:xfrm>
            <a:off x="-5900" y="3459549"/>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D30336A-2C46-FAA0-D4D1-8CD07D12BAE5}"/>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E4129989-D202-9D1F-5FCF-F28C579318FD}"/>
              </a:ext>
            </a:extLst>
          </p:cNvPr>
          <p:cNvSpPr/>
          <p:nvPr/>
        </p:nvSpPr>
        <p:spPr>
          <a:xfrm>
            <a:off x="251438" y="3859829"/>
            <a:ext cx="2036883" cy="151439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4783F5B6-9737-003A-E810-B3343685846E}"/>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2E456575-CA85-8492-F2A4-16FCF43C9518}"/>
              </a:ext>
            </a:extLst>
          </p:cNvPr>
          <p:cNvSpPr/>
          <p:nvPr/>
        </p:nvSpPr>
        <p:spPr>
          <a:xfrm>
            <a:off x="593128" y="1304520"/>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7ABD33D1-F224-1916-BB01-61DE3D11EC55}"/>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456819D6-A997-BE29-4DFC-5530A197A424}"/>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3E23EDF-5F2F-05DB-8209-B1B1FCB48913}"/>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5014BCF-6CF4-43E1-2606-11501B52C634}"/>
              </a:ext>
            </a:extLst>
          </p:cNvPr>
          <p:cNvCxnSpPr>
            <a:cxnSpLocks/>
            <a:stCxn id="39" idx="0"/>
          </p:cNvCxnSpPr>
          <p:nvPr/>
        </p:nvCxnSpPr>
        <p:spPr>
          <a:xfrm rot="16200000" flipV="1">
            <a:off x="3952135" y="704445"/>
            <a:ext cx="84555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9EE05101-E299-6922-F244-0B5D743DF4E3}"/>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D655D82B-26B7-BA9D-F2ED-1A3EF5463AA1}"/>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83B91431-A65C-D707-5C4E-4373EE54D90B}"/>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B90A5591-F381-80A9-7BBC-7DDFB80F627C}"/>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ED8EE401-530F-22EF-F841-5A660091B24B}"/>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9B6BF28D-90F9-B5CE-CB62-A15C53BF9E4B}"/>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E7B44C7B-B5FF-4E8D-C343-237978A35BA2}"/>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476EB243-FA9A-27D0-E0FC-E4EA0275A475}"/>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AC572C97-19E7-3EF2-9D82-96B8F7EF8375}"/>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2A304C9B-2E4C-E1C6-06A0-3069B500A9F4}"/>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131DD974-E3ED-4F5B-3FEA-8758721272B4}"/>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049D1E8D-53BC-59F9-985A-811A14E1CD42}"/>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45D09C4-71C3-6EAF-66AD-95DB63860B3F}"/>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AAEC1513-019B-F449-7725-E07851B51982}"/>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3B8D490D-2F1C-67CD-962C-735DE1C51FB5}"/>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AA0712CD-017F-351B-00B2-0C198D670A78}"/>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4910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1E706-9C87-EBDE-2C00-90F59E8428E1}"/>
              </a:ext>
            </a:extLst>
          </p:cNvPr>
          <p:cNvSpPr>
            <a:spLocks noGrp="1"/>
          </p:cNvSpPr>
          <p:nvPr>
            <p:ph type="title"/>
          </p:nvPr>
        </p:nvSpPr>
        <p:spPr>
          <a:xfrm>
            <a:off x="587552" y="2249625"/>
            <a:ext cx="10515600" cy="1325563"/>
          </a:xfrm>
        </p:spPr>
        <p:txBody>
          <a:bodyPr/>
          <a:lstStyle/>
          <a:p>
            <a:pPr algn="ctr"/>
            <a:r>
              <a:rPr lang="en-GB" dirty="0"/>
              <a:t>END &amp; choice</a:t>
            </a:r>
          </a:p>
        </p:txBody>
      </p:sp>
    </p:spTree>
    <p:extLst>
      <p:ext uri="{BB962C8B-B14F-4D97-AF65-F5344CB8AC3E}">
        <p14:creationId xmlns:p14="http://schemas.microsoft.com/office/powerpoint/2010/main" val="99090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FBAE9-1A4D-EEDD-DD72-53CC9EB29244}"/>
              </a:ext>
            </a:extLst>
          </p:cNvPr>
          <p:cNvSpPr>
            <a:spLocks noGrp="1"/>
          </p:cNvSpPr>
          <p:nvPr>
            <p:ph type="title"/>
          </p:nvPr>
        </p:nvSpPr>
        <p:spPr/>
        <p:txBody>
          <a:bodyPr/>
          <a:lstStyle/>
          <a:p>
            <a:pPr algn="ctr"/>
            <a:r>
              <a:rPr lang="en-GB" dirty="0" err="1"/>
              <a:t>Hashable</a:t>
            </a:r>
            <a:r>
              <a:rPr lang="en-GB" dirty="0"/>
              <a:t> class (</a:t>
            </a:r>
            <a:r>
              <a:rPr lang="en-GB" dirty="0">
                <a:solidFill>
                  <a:srgbClr val="00B050"/>
                </a:solidFill>
              </a:rPr>
              <a:t>#1788</a:t>
            </a:r>
            <a:r>
              <a:rPr lang="en-GB" dirty="0"/>
              <a:t>)</a:t>
            </a:r>
          </a:p>
        </p:txBody>
      </p:sp>
      <p:sp>
        <p:nvSpPr>
          <p:cNvPr id="3" name="Content Placeholder 2">
            <a:extLst>
              <a:ext uri="{FF2B5EF4-FFF2-40B4-BE49-F238E27FC236}">
                <a16:creationId xmlns:a16="http://schemas.microsoft.com/office/drawing/2014/main" id="{35DA8A00-EF12-F99B-82FA-B6100F0ACEDE}"/>
              </a:ext>
            </a:extLst>
          </p:cNvPr>
          <p:cNvSpPr>
            <a:spLocks noGrp="1"/>
          </p:cNvSpPr>
          <p:nvPr>
            <p:ph idx="1"/>
          </p:nvPr>
        </p:nvSpPr>
        <p:spPr>
          <a:xfrm>
            <a:off x="838200" y="1635318"/>
            <a:ext cx="10515600" cy="4351338"/>
          </a:xfrm>
        </p:spPr>
        <p:txBody>
          <a:bodyPr>
            <a:normAutofit fontScale="85000" lnSpcReduction="20000"/>
          </a:bodyPr>
          <a:lstStyle/>
          <a:p>
            <a:r>
              <a:rPr lang="en-GB" dirty="0" err="1">
                <a:solidFill>
                  <a:schemeClr val="accent6">
                    <a:lumMod val="50000"/>
                  </a:schemeClr>
                </a:solidFill>
                <a:latin typeface="Courier New" panose="02070309020205020404" pitchFamily="49" charset="0"/>
                <a:cs typeface="Courier New" panose="02070309020205020404" pitchFamily="49" charset="0"/>
              </a:rPr>
              <a:t>build_hash</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 separate function similar to </a:t>
            </a:r>
            <a:r>
              <a:rPr lang="en-GB" b="1" dirty="0">
                <a:solidFill>
                  <a:schemeClr val="accent6">
                    <a:lumMod val="50000"/>
                  </a:schemeClr>
                </a:solidFill>
                <a:latin typeface="Courier New" panose="02070309020205020404" pitchFamily="49" charset="0"/>
                <a:cs typeface="Courier New" panose="02070309020205020404" pitchFamily="49" charset="0"/>
              </a:rPr>
              <a:t>serialize</a:t>
            </a:r>
            <a:r>
              <a:rPr lang="en-GB" dirty="0"/>
              <a:t> </a:t>
            </a:r>
          </a:p>
          <a:p>
            <a:endParaRPr lang="en-GB" dirty="0"/>
          </a:p>
          <a:p>
            <a:r>
              <a:rPr lang="en-GB" dirty="0"/>
              <a:t>Child of </a:t>
            </a:r>
            <a:r>
              <a:rPr lang="en-GB" dirty="0">
                <a:solidFill>
                  <a:schemeClr val="accent6">
                    <a:lumMod val="50000"/>
                  </a:schemeClr>
                </a:solidFill>
                <a:latin typeface="Courier New" panose="02070309020205020404" pitchFamily="49" charset="0"/>
                <a:cs typeface="Courier New" panose="02070309020205020404" pitchFamily="49" charset="0"/>
              </a:rPr>
              <a:t>serializable</a:t>
            </a:r>
          </a:p>
          <a:p>
            <a:r>
              <a:rPr lang="en-GB" dirty="0">
                <a:cs typeface="Courier New" panose="02070309020205020404" pitchFamily="49" charset="0"/>
              </a:rPr>
              <a:t>Overloaded</a:t>
            </a:r>
            <a:r>
              <a:rPr lang="en-GB" dirty="0">
                <a:latin typeface="Courier New" panose="02070309020205020404" pitchFamily="49" charset="0"/>
                <a:cs typeface="Courier New" panose="02070309020205020404" pitchFamily="49" charset="0"/>
              </a:rPr>
              <a:t> </a:t>
            </a:r>
            <a:r>
              <a:rPr lang="en-GB" dirty="0" err="1">
                <a:solidFill>
                  <a:schemeClr val="accent6">
                    <a:lumMod val="50000"/>
                  </a:schemeClr>
                </a:solidFill>
                <a:latin typeface="Courier New" panose="02070309020205020404" pitchFamily="49" charset="0"/>
                <a:cs typeface="Courier New" panose="02070309020205020404" pitchFamily="49" charset="0"/>
              </a:rPr>
              <a:t>build_hash</a:t>
            </a:r>
            <a:r>
              <a:rPr lang="en-GB" dirty="0">
                <a:latin typeface="Courier New" panose="02070309020205020404" pitchFamily="49" charset="0"/>
                <a:cs typeface="Courier New" panose="02070309020205020404" pitchFamily="49" charset="0"/>
              </a:rPr>
              <a:t>, </a:t>
            </a:r>
            <a:r>
              <a:rPr lang="en-GB" dirty="0">
                <a:cs typeface="Courier New" panose="02070309020205020404" pitchFamily="49" charset="0"/>
              </a:rPr>
              <a:t>Retrieves existing hash if available. Uses simplified modified code </a:t>
            </a:r>
            <a:r>
              <a:rPr lang="en-GB" dirty="0" err="1">
                <a:solidFill>
                  <a:schemeClr val="accent6">
                    <a:lumMod val="50000"/>
                  </a:schemeClr>
                </a:solidFill>
                <a:latin typeface="Courier New" panose="02070309020205020404" pitchFamily="49" charset="0"/>
                <a:cs typeface="Courier New" panose="02070309020205020404" pitchFamily="49" charset="0"/>
              </a:rPr>
              <a:t>convert_to_hashable_array</a:t>
            </a:r>
            <a:r>
              <a:rPr lang="en-GB" dirty="0">
                <a:latin typeface="Courier New" panose="02070309020205020404" pitchFamily="49" charset="0"/>
                <a:cs typeface="Courier New" panose="02070309020205020404" pitchFamily="49" charset="0"/>
              </a:rPr>
              <a:t>, </a:t>
            </a:r>
            <a:r>
              <a:rPr lang="en-GB" dirty="0">
                <a:cs typeface="Courier New" panose="02070309020205020404" pitchFamily="49" charset="0"/>
              </a:rPr>
              <a:t>extracting only important information from a class. Similar to </a:t>
            </a:r>
            <a:r>
              <a:rPr lang="en-GB" dirty="0" err="1">
                <a:solidFill>
                  <a:schemeClr val="accent6">
                    <a:lumMod val="50000"/>
                  </a:schemeClr>
                </a:solidFill>
                <a:latin typeface="Courier New" panose="02070309020205020404" pitchFamily="49" charset="0"/>
                <a:cs typeface="Courier New" panose="02070309020205020404" pitchFamily="49" charset="0"/>
              </a:rPr>
              <a:t>to_bare_string</a:t>
            </a:r>
            <a:r>
              <a:rPr lang="en-GB" b="1" dirty="0">
                <a:solidFill>
                  <a:schemeClr val="accent6">
                    <a:lumMod val="50000"/>
                  </a:schemeClr>
                </a:solidFill>
                <a:latin typeface="Courier New" panose="02070309020205020404" pitchFamily="49" charset="0"/>
                <a:cs typeface="Courier New" panose="02070309020205020404" pitchFamily="49" charset="0"/>
              </a:rPr>
              <a:t> </a:t>
            </a:r>
            <a:r>
              <a:rPr lang="en-GB" dirty="0">
                <a:cs typeface="Courier New" panose="02070309020205020404" pitchFamily="49" charset="0"/>
              </a:rPr>
              <a:t>but simpler.</a:t>
            </a:r>
          </a:p>
          <a:p>
            <a:r>
              <a:rPr lang="en-GB" dirty="0" err="1">
                <a:solidFill>
                  <a:schemeClr val="accent6">
                    <a:lumMod val="50000"/>
                  </a:schemeClr>
                </a:solidFill>
                <a:latin typeface="Courier New" panose="02070309020205020404" pitchFamily="49" charset="0"/>
                <a:cs typeface="Courier New" panose="02070309020205020404" pitchFamily="49" charset="0"/>
              </a:rPr>
              <a:t>hashableFields</a:t>
            </a:r>
            <a:r>
              <a:rPr lang="en-GB" dirty="0">
                <a:cs typeface="Courier New" panose="02070309020205020404" pitchFamily="49" charset="0"/>
              </a:rPr>
              <a:t> method defining what important is, defaults to </a:t>
            </a:r>
            <a:r>
              <a:rPr lang="en-GB" dirty="0" err="1">
                <a:solidFill>
                  <a:schemeClr val="accent6">
                    <a:lumMod val="50000"/>
                  </a:schemeClr>
                </a:solidFill>
                <a:latin typeface="Courier New" panose="02070309020205020404" pitchFamily="49" charset="0"/>
                <a:cs typeface="Courier New" panose="02070309020205020404" pitchFamily="49" charset="0"/>
              </a:rPr>
              <a:t>saveableFields</a:t>
            </a:r>
            <a:endParaRPr lang="en-GB" dirty="0">
              <a:solidFill>
                <a:schemeClr val="accent6">
                  <a:lumMod val="50000"/>
                </a:schemeClr>
              </a:solidFill>
              <a:latin typeface="Courier New" panose="02070309020205020404" pitchFamily="49" charset="0"/>
              <a:cs typeface="Courier New" panose="02070309020205020404" pitchFamily="49" charset="0"/>
            </a:endParaRPr>
          </a:p>
          <a:p>
            <a:r>
              <a:rPr lang="en-GB" dirty="0"/>
              <a:t>Overloaded </a:t>
            </a:r>
            <a:r>
              <a:rPr lang="en-GB" dirty="0" err="1">
                <a:solidFill>
                  <a:schemeClr val="accent6">
                    <a:lumMod val="50000"/>
                  </a:schemeClr>
                </a:solidFill>
                <a:latin typeface="Courier New" panose="02070309020205020404" pitchFamily="49" charset="0"/>
                <a:cs typeface="Courier New" panose="02070309020205020404" pitchFamily="49" charset="0"/>
              </a:rPr>
              <a:t>to_string</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en-GB" dirty="0" err="1">
                <a:solidFill>
                  <a:schemeClr val="accent6">
                    <a:lumMod val="50000"/>
                  </a:schemeClr>
                </a:solidFill>
                <a:latin typeface="Courier New" panose="02070309020205020404" pitchFamily="49" charset="0"/>
                <a:cs typeface="Courier New" panose="02070309020205020404" pitchFamily="49" charset="0"/>
              </a:rPr>
              <a:t>from_string</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methods to store restore hashes</a:t>
            </a:r>
          </a:p>
          <a:p>
            <a:r>
              <a:rPr lang="en-GB" dirty="0"/>
              <a:t>Came from #1147: Customized </a:t>
            </a:r>
            <a:r>
              <a:rPr lang="en-GB" dirty="0" err="1">
                <a:solidFill>
                  <a:schemeClr val="accent6">
                    <a:lumMod val="50000"/>
                  </a:schemeClr>
                </a:solidFill>
                <a:latin typeface="Courier New" panose="02070309020205020404" pitchFamily="49" charset="0"/>
                <a:cs typeface="Courier New" panose="02070309020205020404" pitchFamily="49" charset="0"/>
              </a:rPr>
              <a:t>eq</a:t>
            </a:r>
            <a:r>
              <a:rPr lang="en-GB" dirty="0">
                <a:solidFill>
                  <a:schemeClr val="accent6">
                    <a:lumMod val="50000"/>
                  </a:schemeClr>
                </a:solidFill>
                <a:latin typeface="Courier New" panose="02070309020205020404" pitchFamily="49" charset="0"/>
                <a:cs typeface="Courier New" panose="02070309020205020404" pitchFamily="49" charset="0"/>
              </a:rPr>
              <a:t>/</a:t>
            </a:r>
            <a:r>
              <a:rPr lang="en-GB" dirty="0" err="1">
                <a:solidFill>
                  <a:schemeClr val="accent6">
                    <a:lumMod val="50000"/>
                  </a:schemeClr>
                </a:solidFill>
                <a:latin typeface="Courier New" panose="02070309020205020404" pitchFamily="49" charset="0"/>
                <a:cs typeface="Courier New" panose="02070309020205020404" pitchFamily="49" charset="0"/>
              </a:rPr>
              <a:t>neq</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comparing hashes) and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t>(comparing hashes first).</a:t>
            </a:r>
          </a:p>
          <a:p>
            <a:endParaRPr lang="en-GB" b="1" dirty="0"/>
          </a:p>
        </p:txBody>
      </p:sp>
    </p:spTree>
    <p:extLst>
      <p:ext uri="{BB962C8B-B14F-4D97-AF65-F5344CB8AC3E}">
        <p14:creationId xmlns:p14="http://schemas.microsoft.com/office/powerpoint/2010/main" val="1535266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C602D-F346-AD0B-5660-6A1A903674C8}"/>
              </a:ext>
            </a:extLst>
          </p:cNvPr>
          <p:cNvSpPr>
            <a:spLocks noGrp="1"/>
          </p:cNvSpPr>
          <p:nvPr>
            <p:ph type="title"/>
          </p:nvPr>
        </p:nvSpPr>
        <p:spPr/>
        <p:txBody>
          <a:bodyPr/>
          <a:lstStyle/>
          <a:p>
            <a:r>
              <a:rPr lang="en-GB" dirty="0" err="1"/>
              <a:t>Hashable</a:t>
            </a:r>
            <a:r>
              <a:rPr lang="en-GB" dirty="0"/>
              <a:t> class, example </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IX_experiment</a:t>
            </a:r>
            <a:r>
              <a:rPr lang="en-GB" dirty="0">
                <a:latin typeface="Courier New" panose="02070309020205020404" pitchFamily="49" charset="0"/>
                <a:cs typeface="Courier New" panose="02070309020205020404" pitchFamily="49" charset="0"/>
              </a:rPr>
              <a:t> </a:t>
            </a:r>
            <a:r>
              <a:rPr lang="en-GB" dirty="0"/>
              <a:t>(</a:t>
            </a:r>
            <a:r>
              <a:rPr lang="en-GB" dirty="0">
                <a:solidFill>
                  <a:srgbClr val="00B050"/>
                </a:solidFill>
              </a:rPr>
              <a:t>#1788</a:t>
            </a:r>
            <a:r>
              <a:rPr lang="en-GB" dirty="0"/>
              <a:t>)</a:t>
            </a:r>
          </a:p>
        </p:txBody>
      </p:sp>
      <p:sp>
        <p:nvSpPr>
          <p:cNvPr id="3" name="Content Placeholder 2">
            <a:extLst>
              <a:ext uri="{FF2B5EF4-FFF2-40B4-BE49-F238E27FC236}">
                <a16:creationId xmlns:a16="http://schemas.microsoft.com/office/drawing/2014/main" id="{48E33439-DF08-91C5-916C-9CB9C45AC5DE}"/>
              </a:ext>
            </a:extLst>
          </p:cNvPr>
          <p:cNvSpPr>
            <a:spLocks noGrp="1"/>
          </p:cNvSpPr>
          <p:nvPr>
            <p:ph idx="1"/>
          </p:nvPr>
        </p:nvSpPr>
        <p:spPr>
          <a:xfrm>
            <a:off x="838200" y="2647193"/>
            <a:ext cx="10515600" cy="3099138"/>
          </a:xfrm>
        </p:spPr>
        <p:txBody>
          <a:bodyPr>
            <a:normAutofit/>
          </a:bodyPr>
          <a:lstStyle/>
          <a:p>
            <a:r>
              <a:rPr lang="en-GB" dirty="0" err="1">
                <a:solidFill>
                  <a:schemeClr val="accent6">
                    <a:lumMod val="50000"/>
                  </a:schemeClr>
                </a:solidFill>
                <a:latin typeface="Courier New" panose="02070309020205020404" pitchFamily="49" charset="0"/>
                <a:cs typeface="Courier New" panose="02070309020205020404" pitchFamily="49" charset="0"/>
              </a:rPr>
              <a:t>run_id</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is not included in list of </a:t>
            </a:r>
            <a:r>
              <a:rPr lang="en-GB" dirty="0" err="1">
                <a:solidFill>
                  <a:schemeClr val="accent6">
                    <a:lumMod val="50000"/>
                  </a:schemeClr>
                </a:solidFill>
                <a:latin typeface="Courier New" panose="02070309020205020404" pitchFamily="49" charset="0"/>
                <a:cs typeface="Courier New" panose="02070309020205020404" pitchFamily="49" charset="0"/>
              </a:rPr>
              <a:t>hashableFields</a:t>
            </a:r>
            <a:r>
              <a:rPr lang="en-GB" dirty="0"/>
              <a:t> so two </a:t>
            </a:r>
            <a:r>
              <a:rPr lang="en-GB" dirty="0" err="1">
                <a:solidFill>
                  <a:schemeClr val="accent6">
                    <a:lumMod val="50000"/>
                  </a:schemeClr>
                </a:solidFill>
                <a:latin typeface="Courier New" panose="02070309020205020404" pitchFamily="49" charset="0"/>
                <a:cs typeface="Courier New" panose="02070309020205020404" pitchFamily="49" charset="0"/>
              </a:rPr>
              <a:t>IX_experiment</a:t>
            </a:r>
            <a:r>
              <a:rPr lang="en-GB" dirty="0">
                <a:solidFill>
                  <a:schemeClr val="accent6">
                    <a:lumMod val="50000"/>
                  </a:schemeClr>
                </a:solidFill>
                <a:latin typeface="Courier New" panose="02070309020205020404" pitchFamily="49" charset="0"/>
                <a:cs typeface="Courier New" panose="02070309020205020404" pitchFamily="49" charset="0"/>
              </a:rPr>
              <a:t> </a:t>
            </a:r>
            <a:r>
              <a:rPr lang="en-GB" dirty="0"/>
              <a:t>with the same information but different </a:t>
            </a:r>
            <a:r>
              <a:rPr lang="en-GB" dirty="0" err="1"/>
              <a:t>run_id</a:t>
            </a:r>
            <a:r>
              <a:rPr lang="en-GB" dirty="0"/>
              <a:t>-s are compared equal.</a:t>
            </a:r>
          </a:p>
          <a:p>
            <a:r>
              <a:rPr lang="en-GB" dirty="0"/>
              <a:t>Every saveable field assignment clears existing hash.</a:t>
            </a:r>
          </a:p>
          <a:p>
            <a:r>
              <a:rPr lang="en-GB" dirty="0"/>
              <a:t>Hash calculated once when requested and lives with object until object have changed</a:t>
            </a:r>
          </a:p>
          <a:p>
            <a:endParaRPr lang="en-GB" dirty="0"/>
          </a:p>
        </p:txBody>
      </p:sp>
    </p:spTree>
    <p:extLst>
      <p:ext uri="{BB962C8B-B14F-4D97-AF65-F5344CB8AC3E}">
        <p14:creationId xmlns:p14="http://schemas.microsoft.com/office/powerpoint/2010/main" val="361314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DCD71-EBB4-5FD0-5D4B-0102B6F82162}"/>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C32D4D3-B8A2-91B8-71ED-B67889DD9379}"/>
              </a:ext>
            </a:extLst>
          </p:cNvPr>
          <p:cNvSpPr/>
          <p:nvPr/>
        </p:nvSpPr>
        <p:spPr>
          <a:xfrm>
            <a:off x="3104414" y="1896578"/>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5C3A9E2-AB24-E6E1-9CEB-64AEE87A1348}"/>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47DDEB2E-8A07-4675-D879-544642CBA04D}"/>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7298EC0F-AA42-0AA0-3DDC-DD057D9CF5F2}"/>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C4DE19B1-41B9-0EF4-2872-2904AA11AFE4}"/>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867CC4AC-E4FB-0A87-FDE8-270916FDCFAB}"/>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D0A623FF-0C43-0845-20E0-00A119DB844A}"/>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255363D3-1DE0-361A-EBDB-383CFB500180}"/>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61CDF99-ADA1-E5B7-F581-57B4BAC30C14}"/>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DFA7FFCC-497D-B859-621C-DB2EC5D2D5BE}"/>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C0102533-30CB-6969-C42A-882DEEBBFB30}"/>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90149EAC-9D6E-AB28-F6BC-339DD6B5CFB5}"/>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DB55127D-A831-C08C-023C-4C551C19C28E}"/>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B23623B0-3CBC-C985-0FFC-922ED9F8D325}"/>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7EC34550-2E36-F663-7FCE-59EA866398BF}"/>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6B101DCF-239C-2248-A1C9-83F8A5E12CD7}"/>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6CEB936D-F98D-42EE-92BC-8EAD63472A22}"/>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82E9CA52-CFAC-144E-85D6-1EEF6ABA082A}"/>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378DB5D7-74BF-8E9A-3085-454A835CA63F}"/>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E6DCC1EB-E422-2EB7-9E2A-A851BBD257E5}"/>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51F731DB-1438-9B03-706D-D1D0F00568B2}"/>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8D785C84-909F-8E67-896A-2FFC252889AD}"/>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164B35BE-1B27-E991-E134-C51F8E13BFC4}"/>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E5B89C98-025D-34B9-4FBB-77D503F7B397}"/>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788D3113-6575-11BF-7E04-D908182D5F3E}"/>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886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C3A6-F69C-FED8-3DF4-8620D8C5CD99}"/>
              </a:ext>
            </a:extLst>
          </p:cNvPr>
          <p:cNvSpPr>
            <a:spLocks noGrp="1"/>
          </p:cNvSpPr>
          <p:nvPr>
            <p:ph type="title"/>
          </p:nvPr>
        </p:nvSpPr>
        <p:spPr/>
        <p:txBody>
          <a:bodyPr>
            <a:normAutofit fontScale="90000"/>
          </a:bodyPr>
          <a:lstStyle/>
          <a:p>
            <a:pPr algn="ctr"/>
            <a:r>
              <a:rPr lang="en-GB" dirty="0">
                <a:solidFill>
                  <a:schemeClr val="tx1"/>
                </a:solidFill>
              </a:rPr>
              <a:t>Make instruments, samples and detectors </a:t>
            </a:r>
            <a:r>
              <a:rPr lang="en-GB" dirty="0" err="1">
                <a:solidFill>
                  <a:schemeClr val="tx1"/>
                </a:solidFill>
              </a:rPr>
              <a:t>hashable</a:t>
            </a:r>
            <a:r>
              <a:rPr lang="en-GB" dirty="0">
                <a:solidFill>
                  <a:schemeClr val="tx1"/>
                </a:solidFill>
              </a:rPr>
              <a:t>  (</a:t>
            </a:r>
            <a:r>
              <a:rPr lang="en-GB" dirty="0">
                <a:solidFill>
                  <a:schemeClr val="accent5">
                    <a:lumMod val="75000"/>
                  </a:schemeClr>
                </a:solidFill>
              </a:rPr>
              <a:t>#1790</a:t>
            </a:r>
            <a:r>
              <a:rPr lang="en-GB" dirty="0">
                <a:solidFill>
                  <a:schemeClr val="tx1"/>
                </a:solidFill>
              </a:rPr>
              <a:t>)</a:t>
            </a:r>
            <a:br>
              <a:rPr lang="en-GB" dirty="0">
                <a:solidFill>
                  <a:schemeClr val="tx1"/>
                </a:solidFill>
              </a:rPr>
            </a:br>
            <a:endParaRPr lang="en-GB" dirty="0"/>
          </a:p>
        </p:txBody>
      </p:sp>
      <p:sp>
        <p:nvSpPr>
          <p:cNvPr id="3" name="Content Placeholder 2">
            <a:extLst>
              <a:ext uri="{FF2B5EF4-FFF2-40B4-BE49-F238E27FC236}">
                <a16:creationId xmlns:a16="http://schemas.microsoft.com/office/drawing/2014/main" id="{A92B595F-B276-E234-5BE8-0794A849EA89}"/>
              </a:ext>
            </a:extLst>
          </p:cNvPr>
          <p:cNvSpPr>
            <a:spLocks noGrp="1"/>
          </p:cNvSpPr>
          <p:nvPr>
            <p:ph idx="1"/>
          </p:nvPr>
        </p:nvSpPr>
        <p:spPr>
          <a:xfrm>
            <a:off x="740727" y="1565695"/>
            <a:ext cx="10515600" cy="3558658"/>
          </a:xfrm>
        </p:spPr>
        <p:txBody>
          <a:bodyPr/>
          <a:lstStyle/>
          <a:p>
            <a:r>
              <a:rPr lang="en-GB" dirty="0"/>
              <a:t>Change instrument classes comparison from serializable to </a:t>
            </a:r>
            <a:r>
              <a:rPr lang="en-GB" dirty="0" err="1"/>
              <a:t>hashable</a:t>
            </a:r>
            <a:endParaRPr lang="en-GB" dirty="0"/>
          </a:p>
          <a:p>
            <a:r>
              <a:rPr lang="en-GB" dirty="0"/>
              <a:t>Simple though abundant change.</a:t>
            </a:r>
          </a:p>
          <a:p>
            <a:endParaRPr lang="en-GB" dirty="0"/>
          </a:p>
          <a:p>
            <a:r>
              <a:rPr lang="en-GB" dirty="0"/>
              <a:t>Problem with </a:t>
            </a:r>
            <a:r>
              <a:rPr lang="en-GB" dirty="0" err="1"/>
              <a:t>hashable</a:t>
            </a:r>
            <a:r>
              <a:rPr lang="en-GB" dirty="0"/>
              <a:t> objects comparison. Tests failing as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t> is inadequate </a:t>
            </a:r>
            <a:r>
              <a:rPr lang="en-GB" dirty="0">
                <a:solidFill>
                  <a:srgbClr val="00B050"/>
                </a:solidFill>
              </a:rPr>
              <a:t>#1147</a:t>
            </a:r>
          </a:p>
          <a:p>
            <a:r>
              <a:rPr lang="en-GB" dirty="0"/>
              <a:t>Problem with one test failing on Jenkins only -&gt; </a:t>
            </a:r>
            <a:r>
              <a:rPr lang="en-GB" dirty="0">
                <a:solidFill>
                  <a:srgbClr val="00B050"/>
                </a:solidFill>
              </a:rPr>
              <a:t>#1798</a:t>
            </a:r>
            <a:r>
              <a:rPr lang="en-GB" dirty="0"/>
              <a:t> </a:t>
            </a:r>
          </a:p>
        </p:txBody>
      </p:sp>
      <p:sp>
        <p:nvSpPr>
          <p:cNvPr id="4" name="TextBox 3">
            <a:extLst>
              <a:ext uri="{FF2B5EF4-FFF2-40B4-BE49-F238E27FC236}">
                <a16:creationId xmlns:a16="http://schemas.microsoft.com/office/drawing/2014/main" id="{8BC031E7-1222-6B14-A96D-05A7D8719B34}"/>
              </a:ext>
            </a:extLst>
          </p:cNvPr>
          <p:cNvSpPr txBox="1"/>
          <p:nvPr/>
        </p:nvSpPr>
        <p:spPr>
          <a:xfrm>
            <a:off x="2511118" y="5124353"/>
            <a:ext cx="6223499" cy="523220"/>
          </a:xfrm>
          <a:prstGeom prst="rect">
            <a:avLst/>
          </a:prstGeom>
          <a:noFill/>
        </p:spPr>
        <p:txBody>
          <a:bodyPr wrap="none" rtlCol="0">
            <a:spAutoFit/>
          </a:bodyPr>
          <a:lstStyle/>
          <a:p>
            <a:r>
              <a:rPr lang="en-GB" sz="2800" dirty="0">
                <a:solidFill>
                  <a:srgbClr val="00B050"/>
                </a:solidFill>
                <a:latin typeface="+mj-lt"/>
              </a:rPr>
              <a:t>PROBLEM WITH PERFORMANCE FIXED</a:t>
            </a:r>
          </a:p>
        </p:txBody>
      </p:sp>
      <p:sp>
        <p:nvSpPr>
          <p:cNvPr id="5" name="TextBox 4">
            <a:extLst>
              <a:ext uri="{FF2B5EF4-FFF2-40B4-BE49-F238E27FC236}">
                <a16:creationId xmlns:a16="http://schemas.microsoft.com/office/drawing/2014/main" id="{EF715236-057C-4DBB-BBF2-800FBD00EAE6}"/>
              </a:ext>
            </a:extLst>
          </p:cNvPr>
          <p:cNvSpPr txBox="1"/>
          <p:nvPr/>
        </p:nvSpPr>
        <p:spPr>
          <a:xfrm>
            <a:off x="838200" y="5735764"/>
            <a:ext cx="10238700" cy="646331"/>
          </a:xfrm>
          <a:prstGeom prst="rect">
            <a:avLst/>
          </a:prstGeom>
          <a:noFill/>
        </p:spPr>
        <p:txBody>
          <a:bodyPr wrap="none" rtlCol="0">
            <a:spAutoFit/>
          </a:bodyPr>
          <a:lstStyle/>
          <a:p>
            <a:r>
              <a:rPr lang="en-GB" dirty="0"/>
              <a:t>In addition, huge simplification of operations with </a:t>
            </a:r>
            <a:r>
              <a:rPr lang="en-GB" dirty="0" err="1"/>
              <a:t>hashable</a:t>
            </a:r>
            <a:r>
              <a:rPr lang="en-GB" dirty="0"/>
              <a:t> objects, no problem with different hashes </a:t>
            </a:r>
          </a:p>
          <a:p>
            <a:r>
              <a:rPr lang="en-GB" dirty="0"/>
              <a:t>on different system</a:t>
            </a:r>
          </a:p>
        </p:txBody>
      </p:sp>
    </p:spTree>
    <p:extLst>
      <p:ext uri="{BB962C8B-B14F-4D97-AF65-F5344CB8AC3E}">
        <p14:creationId xmlns:p14="http://schemas.microsoft.com/office/powerpoint/2010/main" val="2420618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2E0DA-5E58-AF0B-671F-B2E288917A4B}"/>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E802938-FE54-A0B2-B6F5-3E869593F720}"/>
              </a:ext>
            </a:extLst>
          </p:cNvPr>
          <p:cNvSpPr/>
          <p:nvPr/>
        </p:nvSpPr>
        <p:spPr>
          <a:xfrm>
            <a:off x="2372089" y="4495887"/>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47F4E69-3ADE-F7D1-1B00-E51CFEEB795F}"/>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F704EA07-CD73-C47D-FA71-D1A80C088A9D}"/>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8A96C38E-1EF2-63A0-C78A-79B5D87243C8}"/>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C628A457-BB21-AFDA-FBFC-1D21B0E7D9DE}"/>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D10B9705-79EC-5A9B-255C-163454681944}"/>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211D1DFC-2D04-945E-CBBA-A3B058AB31DD}"/>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A6CBF693-43CC-2765-910F-51436025D0FD}"/>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4E3C2302-6157-DA14-9E76-273B617F1250}"/>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7C4343C9-7D15-6497-E8F1-A79972ABC9FD}"/>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231DE9D9-7DC4-0986-F0BB-98DD96FDE44A}"/>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99D9EDBB-1103-5148-A206-A6C538483389}"/>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499DAA93-2D3B-4E77-F859-08175D19DC56}"/>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93B588D1-53E7-42E3-40C8-264697F06C79}"/>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DDA0FDBA-C0A3-FF8E-FA68-2010E03E48B9}"/>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674C6C01-2972-77F7-3DBD-FDA86D7A4B66}"/>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F449815-9058-A99F-D93D-918F5E7E17D2}"/>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5690ADD8-9E8E-A550-F0F6-A296DE5129FD}"/>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BE219724-3C2B-8E26-9AC5-D69C0A63EEAD}"/>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10CD863D-E001-16EF-E345-E47EC5957485}"/>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24320A72-0C14-F95B-918C-E5646505E3C3}"/>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9FA8ACAD-1B7F-A25C-49A0-C0B76D3A8A34}"/>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6D9B0B37-5227-B0ED-D728-C840D9C765AB}"/>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86005E93-4F68-6FA5-96E9-ADF35E7AC52A}"/>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51406C3F-C685-231A-1E94-E28275D75064}"/>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4846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CF8F5-7FBA-CDE0-4541-1165067C845A}"/>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4254EF6-7B5D-499E-C71E-7EC600D55A32}"/>
              </a:ext>
            </a:extLst>
          </p:cNvPr>
          <p:cNvSpPr/>
          <p:nvPr/>
        </p:nvSpPr>
        <p:spPr>
          <a:xfrm>
            <a:off x="336482" y="923449"/>
            <a:ext cx="2575632" cy="231495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151B06E-2141-55AC-9897-5C92271ACCF5}"/>
              </a:ext>
            </a:extLst>
          </p:cNvPr>
          <p:cNvSpPr>
            <a:spLocks noGrp="1"/>
          </p:cNvSpPr>
          <p:nvPr>
            <p:ph type="ctrTitle"/>
          </p:nvPr>
        </p:nvSpPr>
        <p:spPr>
          <a:xfrm>
            <a:off x="1186369" y="343311"/>
            <a:ext cx="9144000" cy="900644"/>
          </a:xfrm>
        </p:spPr>
        <p:txBody>
          <a:bodyPr>
            <a:normAutofit fontScale="90000"/>
          </a:bodyPr>
          <a:lstStyle/>
          <a:p>
            <a:r>
              <a:rPr lang="en-GB" sz="3600" dirty="0"/>
              <a:t>EPIC: Issues with large number of small cuts </a:t>
            </a:r>
            <a:br>
              <a:rPr lang="en-GB" sz="3600" dirty="0"/>
            </a:br>
            <a:r>
              <a:rPr lang="en-GB" sz="2700" dirty="0"/>
              <a:t>(7-fold deceleration </a:t>
            </a:r>
            <a:r>
              <a:rPr lang="en-GB" sz="2700" dirty="0" err="1"/>
              <a:t>vrt</a:t>
            </a:r>
            <a:r>
              <a:rPr lang="en-GB" sz="2700" dirty="0"/>
              <a:t>. Horace-3) </a:t>
            </a:r>
          </a:p>
        </p:txBody>
      </p:sp>
      <p:sp>
        <p:nvSpPr>
          <p:cNvPr id="4" name="Rectangle: Rounded Corners 3">
            <a:extLst>
              <a:ext uri="{FF2B5EF4-FFF2-40B4-BE49-F238E27FC236}">
                <a16:creationId xmlns:a16="http://schemas.microsoft.com/office/drawing/2014/main" id="{9B4D564B-24EE-0CE5-7DFD-905BBDDF5335}"/>
              </a:ext>
            </a:extLst>
          </p:cNvPr>
          <p:cNvSpPr/>
          <p:nvPr/>
        </p:nvSpPr>
        <p:spPr>
          <a:xfrm>
            <a:off x="251438" y="3859829"/>
            <a:ext cx="2036883" cy="151439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rPr>
              <a:t>#1788 </a:t>
            </a:r>
            <a:r>
              <a:rPr lang="en-GB" dirty="0" err="1">
                <a:solidFill>
                  <a:schemeClr val="tx1"/>
                </a:solidFill>
              </a:rPr>
              <a:t>hashable</a:t>
            </a:r>
            <a:r>
              <a:rPr lang="en-GB" dirty="0">
                <a:solidFill>
                  <a:schemeClr val="tx1"/>
                </a:solidFill>
              </a:rPr>
              <a:t> class</a:t>
            </a:r>
          </a:p>
        </p:txBody>
      </p:sp>
      <p:sp>
        <p:nvSpPr>
          <p:cNvPr id="5" name="Rectangle: Rounded Corners 4">
            <a:extLst>
              <a:ext uri="{FF2B5EF4-FFF2-40B4-BE49-F238E27FC236}">
                <a16:creationId xmlns:a16="http://schemas.microsoft.com/office/drawing/2014/main" id="{88A02884-BFC7-28E0-7F22-1493915E1CDC}"/>
              </a:ext>
            </a:extLst>
          </p:cNvPr>
          <p:cNvSpPr/>
          <p:nvPr/>
        </p:nvSpPr>
        <p:spPr>
          <a:xfrm>
            <a:off x="3397247" y="2352648"/>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#1790 Make instruments, samples and detectors </a:t>
            </a:r>
            <a:r>
              <a:rPr lang="en-GB" dirty="0" err="1">
                <a:solidFill>
                  <a:schemeClr val="tx1"/>
                </a:solidFill>
              </a:rPr>
              <a:t>hashable</a:t>
            </a:r>
            <a:r>
              <a:rPr lang="en-GB" dirty="0">
                <a:solidFill>
                  <a:schemeClr val="tx1"/>
                </a:solidFill>
              </a:rPr>
              <a:t> </a:t>
            </a:r>
          </a:p>
          <a:p>
            <a:pPr algn="ctr"/>
            <a:endParaRPr lang="en-GB" dirty="0">
              <a:solidFill>
                <a:schemeClr val="tx1"/>
              </a:solidFill>
            </a:endParaRPr>
          </a:p>
        </p:txBody>
      </p:sp>
      <p:sp>
        <p:nvSpPr>
          <p:cNvPr id="6" name="Rectangle: Rounded Corners 5">
            <a:extLst>
              <a:ext uri="{FF2B5EF4-FFF2-40B4-BE49-F238E27FC236}">
                <a16:creationId xmlns:a16="http://schemas.microsoft.com/office/drawing/2014/main" id="{850BD78A-C3D9-2D27-A66C-212FDE6CE4FD}"/>
              </a:ext>
            </a:extLst>
          </p:cNvPr>
          <p:cNvSpPr/>
          <p:nvPr/>
        </p:nvSpPr>
        <p:spPr>
          <a:xfrm>
            <a:off x="593128" y="1304520"/>
            <a:ext cx="2036883" cy="1514397"/>
          </a:xfrm>
          <a:prstGeom prst="roundRect">
            <a:avLst/>
          </a:prstGeom>
          <a:ln/>
        </p:spPr>
        <p:style>
          <a:lnRef idx="2">
            <a:schemeClr val="dk1"/>
          </a:lnRef>
          <a:fillRef idx="1">
            <a:schemeClr val="lt1"/>
          </a:fillRef>
          <a:effectRef idx="0">
            <a:schemeClr val="dk1"/>
          </a:effectRef>
          <a:fontRef idx="minor">
            <a:schemeClr val="dk1"/>
          </a:fontRef>
        </p:style>
        <p:txBody>
          <a:bodyPr tIns="0" rtlCol="0" anchor="t" anchorCtr="0"/>
          <a:lstStyle/>
          <a:p>
            <a:pPr algn="ctr"/>
            <a:r>
              <a:rPr lang="en-GB" dirty="0">
                <a:solidFill>
                  <a:schemeClr val="tx1"/>
                </a:solidFill>
              </a:rPr>
              <a:t>#1147 Serializable </a:t>
            </a:r>
            <a:r>
              <a:rPr lang="en-GB" b="1" dirty="0" err="1">
                <a:solidFill>
                  <a:schemeClr val="tx1"/>
                </a:solidFill>
              </a:rPr>
              <a:t>eq</a:t>
            </a:r>
            <a:r>
              <a:rPr lang="en-GB" dirty="0">
                <a:solidFill>
                  <a:schemeClr val="tx1"/>
                </a:solidFill>
              </a:rPr>
              <a:t> method should be replaced by equal to </a:t>
            </a:r>
            <a:r>
              <a:rPr lang="en-GB" dirty="0" err="1">
                <a:solidFill>
                  <a:schemeClr val="tx1"/>
                </a:solidFill>
              </a:rPr>
              <a:t>tol</a:t>
            </a:r>
            <a:endParaRPr lang="en-GB" dirty="0">
              <a:solidFill>
                <a:schemeClr val="tx1"/>
              </a:solidFill>
            </a:endParaRPr>
          </a:p>
        </p:txBody>
      </p:sp>
      <p:sp>
        <p:nvSpPr>
          <p:cNvPr id="9" name="Rectangle: Rounded Corners 8">
            <a:extLst>
              <a:ext uri="{FF2B5EF4-FFF2-40B4-BE49-F238E27FC236}">
                <a16:creationId xmlns:a16="http://schemas.microsoft.com/office/drawing/2014/main" id="{00D6C98D-8C7C-8A22-2614-5EE91EADE7F7}"/>
              </a:ext>
            </a:extLst>
          </p:cNvPr>
          <p:cNvSpPr/>
          <p:nvPr/>
        </p:nvSpPr>
        <p:spPr>
          <a:xfrm>
            <a:off x="2603983" y="5227405"/>
            <a:ext cx="2036883" cy="1514397"/>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#896 Enable full </a:t>
            </a:r>
            <a:r>
              <a:rPr lang="en-GB" dirty="0" err="1">
                <a:solidFill>
                  <a:schemeClr val="tx1"/>
                </a:solidFill>
              </a:rPr>
              <a:t>mexing</a:t>
            </a:r>
            <a:r>
              <a:rPr lang="en-GB" dirty="0">
                <a:solidFill>
                  <a:schemeClr val="tx1"/>
                </a:solidFill>
              </a:rPr>
              <a:t> option in cut </a:t>
            </a:r>
          </a:p>
        </p:txBody>
      </p:sp>
      <p:cxnSp>
        <p:nvCxnSpPr>
          <p:cNvPr id="8" name="Straight Arrow Connector 7">
            <a:extLst>
              <a:ext uri="{FF2B5EF4-FFF2-40B4-BE49-F238E27FC236}">
                <a16:creationId xmlns:a16="http://schemas.microsoft.com/office/drawing/2014/main" id="{89669CB0-1B20-FF4A-B5FE-4674132D3EB5}"/>
              </a:ext>
            </a:extLst>
          </p:cNvPr>
          <p:cNvCxnSpPr>
            <a:cxnSpLocks/>
            <a:stCxn id="4" idx="3"/>
            <a:endCxn id="5" idx="1"/>
          </p:cNvCxnSpPr>
          <p:nvPr/>
        </p:nvCxnSpPr>
        <p:spPr>
          <a:xfrm flipV="1">
            <a:off x="2288321" y="3109847"/>
            <a:ext cx="1108926" cy="15071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7656FF82-A46D-73D5-FC37-C665B5D1620D}"/>
              </a:ext>
            </a:extLst>
          </p:cNvPr>
          <p:cNvCxnSpPr>
            <a:cxnSpLocks/>
            <a:stCxn id="5" idx="2"/>
            <a:endCxn id="9" idx="0"/>
          </p:cNvCxnSpPr>
          <p:nvPr/>
        </p:nvCxnSpPr>
        <p:spPr>
          <a:xfrm flipH="1">
            <a:off x="3622425" y="3867045"/>
            <a:ext cx="793264" cy="13603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7188019-0A23-A355-21AA-4819833B41D0}"/>
              </a:ext>
            </a:extLst>
          </p:cNvPr>
          <p:cNvCxnSpPr>
            <a:cxnSpLocks/>
            <a:stCxn id="39" idx="0"/>
            <a:endCxn id="6" idx="3"/>
          </p:cNvCxnSpPr>
          <p:nvPr/>
        </p:nvCxnSpPr>
        <p:spPr>
          <a:xfrm rot="16200000" flipV="1">
            <a:off x="3969710" y="722020"/>
            <a:ext cx="810408" cy="348980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DBC54710-C809-CE11-7AE8-11E268201B74}"/>
              </a:ext>
            </a:extLst>
          </p:cNvPr>
          <p:cNvSpPr/>
          <p:nvPr/>
        </p:nvSpPr>
        <p:spPr>
          <a:xfrm>
            <a:off x="7051600" y="2351324"/>
            <a:ext cx="2036883" cy="1514397"/>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#1791Problem with unique references singleton implementation</a:t>
            </a:r>
          </a:p>
        </p:txBody>
      </p:sp>
      <p:cxnSp>
        <p:nvCxnSpPr>
          <p:cNvPr id="31" name="Straight Arrow Connector 30">
            <a:extLst>
              <a:ext uri="{FF2B5EF4-FFF2-40B4-BE49-F238E27FC236}">
                <a16:creationId xmlns:a16="http://schemas.microsoft.com/office/drawing/2014/main" id="{418CAAD0-C80E-0AF7-0DEA-3395E7D73EEE}"/>
              </a:ext>
            </a:extLst>
          </p:cNvPr>
          <p:cNvCxnSpPr>
            <a:cxnSpLocks/>
            <a:stCxn id="5" idx="3"/>
            <a:endCxn id="39" idx="1"/>
          </p:cNvCxnSpPr>
          <p:nvPr/>
        </p:nvCxnSpPr>
        <p:spPr>
          <a:xfrm>
            <a:off x="5434130" y="3109847"/>
            <a:ext cx="193675" cy="106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AF49154F-64BF-983B-D31E-A335F22151E1}"/>
              </a:ext>
            </a:extLst>
          </p:cNvPr>
          <p:cNvSpPr/>
          <p:nvPr/>
        </p:nvSpPr>
        <p:spPr>
          <a:xfrm>
            <a:off x="9784302" y="426084"/>
            <a:ext cx="1843444" cy="176521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err="1">
                <a:ln>
                  <a:solidFill>
                    <a:schemeClr val="tx1"/>
                  </a:solidFill>
                </a:ln>
              </a:rPr>
              <a:t>Conclu-sion</a:t>
            </a:r>
            <a:endParaRPr lang="en-GB" b="1" dirty="0">
              <a:ln>
                <a:solidFill>
                  <a:schemeClr val="tx1"/>
                </a:solidFill>
              </a:ln>
            </a:endParaRPr>
          </a:p>
        </p:txBody>
      </p:sp>
      <p:sp>
        <p:nvSpPr>
          <p:cNvPr id="39" name="Rectangle 38">
            <a:extLst>
              <a:ext uri="{FF2B5EF4-FFF2-40B4-BE49-F238E27FC236}">
                <a16:creationId xmlns:a16="http://schemas.microsoft.com/office/drawing/2014/main" id="{868E9F28-CC90-4B69-F7B0-63ABE48AFA44}"/>
              </a:ext>
            </a:extLst>
          </p:cNvPr>
          <p:cNvSpPr/>
          <p:nvPr/>
        </p:nvSpPr>
        <p:spPr>
          <a:xfrm>
            <a:off x="5627805" y="2872127"/>
            <a:ext cx="984024"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Fix tests</a:t>
            </a:r>
          </a:p>
        </p:txBody>
      </p:sp>
      <p:sp>
        <p:nvSpPr>
          <p:cNvPr id="40" name="Rectangle: Rounded Corners 39">
            <a:extLst>
              <a:ext uri="{FF2B5EF4-FFF2-40B4-BE49-F238E27FC236}">
                <a16:creationId xmlns:a16="http://schemas.microsoft.com/office/drawing/2014/main" id="{284D964C-54E9-BCF6-4916-48399F31132C}"/>
              </a:ext>
            </a:extLst>
          </p:cNvPr>
          <p:cNvSpPr/>
          <p:nvPr/>
        </p:nvSpPr>
        <p:spPr>
          <a:xfrm>
            <a:off x="4929205" y="4556022"/>
            <a:ext cx="2036883" cy="151439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#1798 Odd behaviour of </a:t>
            </a:r>
            <a:r>
              <a:rPr lang="en-GB" b="1" dirty="0" err="1">
                <a:solidFill>
                  <a:schemeClr val="tx1"/>
                </a:solidFill>
              </a:rPr>
              <a:t>multifit</a:t>
            </a:r>
            <a:r>
              <a:rPr lang="en-GB" dirty="0">
                <a:solidFill>
                  <a:schemeClr val="tx1"/>
                </a:solidFill>
              </a:rPr>
              <a:t> and covariance matrix </a:t>
            </a:r>
          </a:p>
        </p:txBody>
      </p:sp>
      <p:cxnSp>
        <p:nvCxnSpPr>
          <p:cNvPr id="41" name="Straight Arrow Connector 40">
            <a:extLst>
              <a:ext uri="{FF2B5EF4-FFF2-40B4-BE49-F238E27FC236}">
                <a16:creationId xmlns:a16="http://schemas.microsoft.com/office/drawing/2014/main" id="{5F3CC195-A4A6-0436-0379-65878F41F114}"/>
              </a:ext>
            </a:extLst>
          </p:cNvPr>
          <p:cNvCxnSpPr>
            <a:cxnSpLocks/>
            <a:stCxn id="30" idx="3"/>
            <a:endCxn id="82" idx="1"/>
          </p:cNvCxnSpPr>
          <p:nvPr/>
        </p:nvCxnSpPr>
        <p:spPr>
          <a:xfrm flipV="1">
            <a:off x="9088483" y="3099239"/>
            <a:ext cx="599100" cy="92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CCE6ED8-129C-CED3-F924-A29F913069A5}"/>
              </a:ext>
            </a:extLst>
          </p:cNvPr>
          <p:cNvCxnSpPr>
            <a:cxnSpLocks/>
            <a:stCxn id="39" idx="2"/>
            <a:endCxn id="40" idx="0"/>
          </p:cNvCxnSpPr>
          <p:nvPr/>
        </p:nvCxnSpPr>
        <p:spPr>
          <a:xfrm flipH="1">
            <a:off x="5947647" y="3368781"/>
            <a:ext cx="172170" cy="1187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199E5A83-EA7F-6F55-9526-A78B35F02B94}"/>
              </a:ext>
            </a:extLst>
          </p:cNvPr>
          <p:cNvSpPr/>
          <p:nvPr/>
        </p:nvSpPr>
        <p:spPr>
          <a:xfrm>
            <a:off x="7049856" y="4568558"/>
            <a:ext cx="2036883" cy="15143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Failing objects comparison on Jenkins only</a:t>
            </a:r>
          </a:p>
        </p:txBody>
      </p:sp>
      <p:cxnSp>
        <p:nvCxnSpPr>
          <p:cNvPr id="50" name="Straight Arrow Connector 49">
            <a:extLst>
              <a:ext uri="{FF2B5EF4-FFF2-40B4-BE49-F238E27FC236}">
                <a16:creationId xmlns:a16="http://schemas.microsoft.com/office/drawing/2014/main" id="{983F7040-C136-F7D6-EABD-3C2730912EF9}"/>
              </a:ext>
            </a:extLst>
          </p:cNvPr>
          <p:cNvCxnSpPr>
            <a:cxnSpLocks/>
            <a:stCxn id="39" idx="2"/>
            <a:endCxn id="49" idx="0"/>
          </p:cNvCxnSpPr>
          <p:nvPr/>
        </p:nvCxnSpPr>
        <p:spPr>
          <a:xfrm>
            <a:off x="6119817" y="3368781"/>
            <a:ext cx="1948481" cy="11997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Rectangle 54">
            <a:extLst>
              <a:ext uri="{FF2B5EF4-FFF2-40B4-BE49-F238E27FC236}">
                <a16:creationId xmlns:a16="http://schemas.microsoft.com/office/drawing/2014/main" id="{6FA8AC20-C6B6-815B-238E-F36E2F0F21D7}"/>
              </a:ext>
            </a:extLst>
          </p:cNvPr>
          <p:cNvSpPr/>
          <p:nvPr/>
        </p:nvSpPr>
        <p:spPr>
          <a:xfrm>
            <a:off x="3287035" y="4333314"/>
            <a:ext cx="1514992" cy="496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Still ~2 times slower</a:t>
            </a:r>
          </a:p>
        </p:txBody>
      </p:sp>
      <p:sp>
        <p:nvSpPr>
          <p:cNvPr id="82" name="Rectangle: Rounded Corners 81">
            <a:extLst>
              <a:ext uri="{FF2B5EF4-FFF2-40B4-BE49-F238E27FC236}">
                <a16:creationId xmlns:a16="http://schemas.microsoft.com/office/drawing/2014/main" id="{4104E34F-CB6D-D99D-36C7-FEEA892598ED}"/>
              </a:ext>
            </a:extLst>
          </p:cNvPr>
          <p:cNvSpPr/>
          <p:nvPr/>
        </p:nvSpPr>
        <p:spPr>
          <a:xfrm>
            <a:off x="9687583" y="2342040"/>
            <a:ext cx="2036883" cy="1514397"/>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Delete redundant unique objects from memory</a:t>
            </a:r>
          </a:p>
        </p:txBody>
      </p:sp>
      <p:cxnSp>
        <p:nvCxnSpPr>
          <p:cNvPr id="84" name="Straight Arrow Connector 83">
            <a:extLst>
              <a:ext uri="{FF2B5EF4-FFF2-40B4-BE49-F238E27FC236}">
                <a16:creationId xmlns:a16="http://schemas.microsoft.com/office/drawing/2014/main" id="{70BD7E26-DBD5-AD92-FD72-85818C74C758}"/>
              </a:ext>
            </a:extLst>
          </p:cNvPr>
          <p:cNvCxnSpPr>
            <a:cxnSpLocks/>
            <a:stCxn id="82" idx="0"/>
            <a:endCxn id="38" idx="4"/>
          </p:cNvCxnSpPr>
          <p:nvPr/>
        </p:nvCxnSpPr>
        <p:spPr>
          <a:xfrm flipH="1" flipV="1">
            <a:off x="10706024" y="2191294"/>
            <a:ext cx="1" cy="150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CB2B3465-31DB-94A1-E105-9073550EE361}"/>
              </a:ext>
            </a:extLst>
          </p:cNvPr>
          <p:cNvCxnSpPr>
            <a:stCxn id="49" idx="0"/>
            <a:endCxn id="30" idx="2"/>
          </p:cNvCxnSpPr>
          <p:nvPr/>
        </p:nvCxnSpPr>
        <p:spPr>
          <a:xfrm flipV="1">
            <a:off x="8068298" y="3865721"/>
            <a:ext cx="1744" cy="7028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3" name="Rectangle: Rounded Corners 92">
            <a:extLst>
              <a:ext uri="{FF2B5EF4-FFF2-40B4-BE49-F238E27FC236}">
                <a16:creationId xmlns:a16="http://schemas.microsoft.com/office/drawing/2014/main" id="{8B0CD5B9-D77C-60CF-5B47-01D0DF1DA437}"/>
              </a:ext>
            </a:extLst>
          </p:cNvPr>
          <p:cNvSpPr/>
          <p:nvPr/>
        </p:nvSpPr>
        <p:spPr>
          <a:xfrm>
            <a:off x="9683218" y="4226656"/>
            <a:ext cx="2036883" cy="920905"/>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GB" dirty="0">
                <a:solidFill>
                  <a:schemeClr val="tx1"/>
                </a:solidFill>
              </a:rPr>
              <a:t>COW pointers management</a:t>
            </a:r>
          </a:p>
          <a:p>
            <a:pPr algn="ctr"/>
            <a:r>
              <a:rPr lang="en-GB" dirty="0">
                <a:solidFill>
                  <a:schemeClr val="tx1"/>
                </a:solidFill>
              </a:rPr>
              <a:t>?</a:t>
            </a:r>
          </a:p>
        </p:txBody>
      </p:sp>
      <p:cxnSp>
        <p:nvCxnSpPr>
          <p:cNvPr id="94" name="Straight Arrow Connector 93">
            <a:extLst>
              <a:ext uri="{FF2B5EF4-FFF2-40B4-BE49-F238E27FC236}">
                <a16:creationId xmlns:a16="http://schemas.microsoft.com/office/drawing/2014/main" id="{1F1080F5-FC1B-6242-C95C-5736A34BCAA5}"/>
              </a:ext>
            </a:extLst>
          </p:cNvPr>
          <p:cNvCxnSpPr>
            <a:cxnSpLocks/>
            <a:stCxn id="30" idx="3"/>
            <a:endCxn id="93" idx="1"/>
          </p:cNvCxnSpPr>
          <p:nvPr/>
        </p:nvCxnSpPr>
        <p:spPr>
          <a:xfrm>
            <a:off x="9088483" y="3108523"/>
            <a:ext cx="594735" cy="1578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3225094A-3F73-91DB-2614-830B3A5221DC}"/>
              </a:ext>
            </a:extLst>
          </p:cNvPr>
          <p:cNvCxnSpPr>
            <a:cxnSpLocks/>
            <a:stCxn id="93" idx="3"/>
            <a:endCxn id="38" idx="6"/>
          </p:cNvCxnSpPr>
          <p:nvPr/>
        </p:nvCxnSpPr>
        <p:spPr>
          <a:xfrm flipH="1" flipV="1">
            <a:off x="11627746" y="1308689"/>
            <a:ext cx="92355" cy="3378420"/>
          </a:xfrm>
          <a:prstGeom prst="bentConnector3">
            <a:avLst>
              <a:gd name="adj1" fmla="val -24752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3299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48826-7689-7171-69BD-1DDFE84ED8CA}"/>
              </a:ext>
            </a:extLst>
          </p:cNvPr>
          <p:cNvSpPr>
            <a:spLocks noGrp="1"/>
          </p:cNvSpPr>
          <p:nvPr>
            <p:ph type="title"/>
          </p:nvPr>
        </p:nvSpPr>
        <p:spPr/>
        <p:txBody>
          <a:bodyPr/>
          <a:lstStyle/>
          <a:p>
            <a:r>
              <a:rPr lang="en-GB" dirty="0">
                <a:solidFill>
                  <a:schemeClr val="tx1"/>
                </a:solidFill>
              </a:rPr>
              <a:t>Serializable </a:t>
            </a:r>
            <a:r>
              <a:rPr lang="en-GB" b="1" dirty="0" err="1">
                <a:solidFill>
                  <a:srgbClr val="00B050"/>
                </a:solidFill>
                <a:latin typeface="Courier New" panose="02070309020205020404" pitchFamily="49" charset="0"/>
                <a:cs typeface="Courier New" panose="02070309020205020404" pitchFamily="49" charset="0"/>
              </a:rPr>
              <a:t>eq</a:t>
            </a:r>
            <a:r>
              <a:rPr lang="en-GB" dirty="0">
                <a:solidFill>
                  <a:schemeClr val="tx1"/>
                </a:solidFill>
              </a:rPr>
              <a:t> method should be replaced by </a:t>
            </a:r>
            <a:r>
              <a:rPr lang="en-GB" dirty="0" err="1">
                <a:solidFill>
                  <a:schemeClr val="accent6">
                    <a:lumMod val="75000"/>
                  </a:schemeClr>
                </a:solidFill>
                <a:latin typeface="Courier New" panose="02070309020205020404" pitchFamily="49" charset="0"/>
                <a:cs typeface="Courier New" panose="02070309020205020404" pitchFamily="49" charset="0"/>
              </a:rPr>
              <a:t>equal_to_tol</a:t>
            </a:r>
            <a:r>
              <a:rPr lang="en-GB" dirty="0">
                <a:solidFill>
                  <a:schemeClr val="accent6">
                    <a:lumMod val="75000"/>
                  </a:schemeClr>
                </a:solidFill>
                <a:latin typeface="Courier New" panose="02070309020205020404" pitchFamily="49" charset="0"/>
                <a:cs typeface="Courier New" panose="02070309020205020404" pitchFamily="49" charset="0"/>
              </a:rPr>
              <a:t> (</a:t>
            </a:r>
            <a:r>
              <a:rPr lang="en-GB" dirty="0">
                <a:solidFill>
                  <a:srgbClr val="00B050"/>
                </a:solidFill>
              </a:rPr>
              <a:t>#1147)</a:t>
            </a:r>
          </a:p>
        </p:txBody>
      </p:sp>
      <p:sp>
        <p:nvSpPr>
          <p:cNvPr id="3" name="Content Placeholder 2">
            <a:extLst>
              <a:ext uri="{FF2B5EF4-FFF2-40B4-BE49-F238E27FC236}">
                <a16:creationId xmlns:a16="http://schemas.microsoft.com/office/drawing/2014/main" id="{DC48BAFA-39D3-004A-E66D-B8D8735CCDD3}"/>
              </a:ext>
            </a:extLst>
          </p:cNvPr>
          <p:cNvSpPr>
            <a:spLocks noGrp="1"/>
          </p:cNvSpPr>
          <p:nvPr>
            <p:ph idx="1"/>
          </p:nvPr>
        </p:nvSpPr>
        <p:spPr>
          <a:xfrm>
            <a:off x="773217" y="2368695"/>
            <a:ext cx="10515600" cy="3957839"/>
          </a:xfrm>
        </p:spPr>
        <p:txBody>
          <a:bodyPr>
            <a:noAutofit/>
          </a:bodyPr>
          <a:lstStyle/>
          <a:p>
            <a:r>
              <a:rPr lang="en-GB" sz="3200" dirty="0">
                <a:solidFill>
                  <a:srgbClr val="C00000"/>
                </a:solidFill>
              </a:rPr>
              <a:t>Problems</a:t>
            </a:r>
            <a:r>
              <a:rPr lang="en-GB" sz="3200" dirty="0"/>
              <a:t>:</a:t>
            </a:r>
          </a:p>
          <a:p>
            <a:pPr lvl="1"/>
            <a:r>
              <a:rPr lang="en-GB" sz="2800" dirty="0"/>
              <a:t>Complete mess with </a:t>
            </a:r>
            <a:r>
              <a:rPr lang="en-GB" sz="280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2800" dirty="0">
                <a:solidFill>
                  <a:schemeClr val="accent6">
                    <a:lumMod val="75000"/>
                  </a:schemeClr>
                </a:solidFill>
                <a:latin typeface="Courier New" panose="02070309020205020404" pitchFamily="49" charset="0"/>
                <a:cs typeface="Courier New" panose="02070309020205020404" pitchFamily="49" charset="0"/>
              </a:rPr>
              <a:t> </a:t>
            </a:r>
            <a:r>
              <a:rPr lang="en-GB" sz="2800" dirty="0"/>
              <a:t>function. Overloaded on multiple Horace objects to different degrees of accuracy and quality and different ways of treating arrays of objects.</a:t>
            </a:r>
          </a:p>
          <a:p>
            <a:pPr lvl="1"/>
            <a:r>
              <a:rPr lang="en-GB" sz="2800" dirty="0"/>
              <a:t>To avoid mess, </a:t>
            </a:r>
            <a:r>
              <a:rPr lang="en-GB" sz="2800" dirty="0">
                <a:solidFill>
                  <a:schemeClr val="accent6">
                    <a:lumMod val="75000"/>
                  </a:schemeClr>
                </a:solidFill>
                <a:latin typeface="Courier New" panose="02070309020205020404" pitchFamily="49" charset="0"/>
                <a:cs typeface="Courier New" panose="02070309020205020404" pitchFamily="49" charset="0"/>
              </a:rPr>
              <a:t>serializable</a:t>
            </a:r>
            <a:r>
              <a:rPr lang="en-GB" sz="2800" dirty="0"/>
              <a:t> have custom </a:t>
            </a:r>
            <a:r>
              <a:rPr lang="en-GB" sz="2800" dirty="0" err="1">
                <a:solidFill>
                  <a:schemeClr val="accent6">
                    <a:lumMod val="75000"/>
                  </a:schemeClr>
                </a:solidFill>
                <a:latin typeface="Courier New" panose="02070309020205020404" pitchFamily="49" charset="0"/>
                <a:cs typeface="Courier New" panose="02070309020205020404" pitchFamily="49" charset="0"/>
              </a:rPr>
              <a:t>eq</a:t>
            </a:r>
            <a:r>
              <a:rPr lang="en-GB" sz="2800" dirty="0"/>
              <a:t> method which have similar (but different) to </a:t>
            </a:r>
            <a:r>
              <a:rPr lang="en-GB" sz="280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2800" dirty="0">
                <a:solidFill>
                  <a:schemeClr val="accent6">
                    <a:lumMod val="75000"/>
                  </a:schemeClr>
                </a:solidFill>
                <a:latin typeface="Courier New" panose="02070309020205020404" pitchFamily="49" charset="0"/>
                <a:cs typeface="Courier New" panose="02070309020205020404" pitchFamily="49" charset="0"/>
              </a:rPr>
              <a:t> </a:t>
            </a:r>
            <a:r>
              <a:rPr lang="en-GB" sz="2800" dirty="0"/>
              <a:t>parameters</a:t>
            </a:r>
          </a:p>
          <a:p>
            <a:pPr lvl="1"/>
            <a:r>
              <a:rPr lang="en-GB" sz="2800" dirty="0" err="1">
                <a:solidFill>
                  <a:schemeClr val="accent6">
                    <a:lumMod val="75000"/>
                  </a:schemeClr>
                </a:solidFill>
                <a:latin typeface="Courier New" panose="02070309020205020404" pitchFamily="49" charset="0"/>
                <a:cs typeface="Courier New" panose="02070309020205020404" pitchFamily="49" charset="0"/>
              </a:rPr>
              <a:t>equal_to_tol</a:t>
            </a:r>
            <a:r>
              <a:rPr lang="en-GB" sz="2800" dirty="0">
                <a:solidFill>
                  <a:schemeClr val="accent6">
                    <a:lumMod val="75000"/>
                  </a:schemeClr>
                </a:solidFill>
                <a:latin typeface="Courier New" panose="02070309020205020404" pitchFamily="49" charset="0"/>
                <a:cs typeface="Courier New" panose="02070309020205020404" pitchFamily="49" charset="0"/>
              </a:rPr>
              <a:t> </a:t>
            </a:r>
            <a:r>
              <a:rPr lang="en-GB" sz="2800" dirty="0"/>
              <a:t>function  invokes </a:t>
            </a:r>
            <a:r>
              <a:rPr lang="en-GB" sz="2800" dirty="0" err="1"/>
              <a:t>serializable’s</a:t>
            </a:r>
            <a:r>
              <a:rPr lang="en-GB" sz="2800" dirty="0"/>
              <a:t> </a:t>
            </a:r>
            <a:r>
              <a:rPr lang="en-GB" sz="2800" dirty="0" err="1">
                <a:solidFill>
                  <a:schemeClr val="accent6">
                    <a:lumMod val="75000"/>
                  </a:schemeClr>
                </a:solidFill>
                <a:latin typeface="Courier New" panose="02070309020205020404" pitchFamily="49" charset="0"/>
                <a:cs typeface="Courier New" panose="02070309020205020404" pitchFamily="49" charset="0"/>
              </a:rPr>
              <a:t>eq</a:t>
            </a:r>
            <a:r>
              <a:rPr lang="en-GB" sz="2800" dirty="0"/>
              <a:t> method to deal with serializable comparison</a:t>
            </a:r>
          </a:p>
        </p:txBody>
      </p:sp>
    </p:spTree>
    <p:extLst>
      <p:ext uri="{BB962C8B-B14F-4D97-AF65-F5344CB8AC3E}">
        <p14:creationId xmlns:p14="http://schemas.microsoft.com/office/powerpoint/2010/main" val="2004368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1129</TotalTime>
  <Words>1954</Words>
  <Application>Microsoft Office PowerPoint</Application>
  <PresentationFormat>Widescreen</PresentationFormat>
  <Paragraphs>227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Consolas Courier</vt:lpstr>
      <vt:lpstr>Courier New</vt:lpstr>
      <vt:lpstr>Office Theme</vt:lpstr>
      <vt:lpstr>EPIC: Issues with large number of small cuts  (7-fold deceleration vrt. Horace-3) </vt:lpstr>
      <vt:lpstr>EPIC: Issues with large number of small cuts  (7-fold deceleration vrt. Horace-3) </vt:lpstr>
      <vt:lpstr>Hashable class (#1788)</vt:lpstr>
      <vt:lpstr>Hashable class, example – IX_experiment (#1788)</vt:lpstr>
      <vt:lpstr>EPIC: Issues with large number of small cuts  (7-fold deceleration vrt. Horace-3) </vt:lpstr>
      <vt:lpstr>Make instruments, samples and detectors hashable  (#1790) </vt:lpstr>
      <vt:lpstr>EPIC: Issues with large number of small cuts  (7-fold deceleration vrt. Horace-3) </vt:lpstr>
      <vt:lpstr>EPIC: Issues with large number of small cuts  (7-fold deceleration vrt. Horace-3) </vt:lpstr>
      <vt:lpstr>Serializable eq method should be replaced by equal_to_tol (#1147)</vt:lpstr>
      <vt:lpstr>Serializable eq method should be replaced by equal_to_tol (#1147)</vt:lpstr>
      <vt:lpstr>EPIC: Issues with large number of small cuts  (7-fold deceleration vrt. Horace-3) </vt:lpstr>
      <vt:lpstr>EPIC: Issues with large number of small cuts  (7-fold deceleration vrt. Horace-3) </vt:lpstr>
      <vt:lpstr>EPIC: Issues with large number of small cuts  (7-fold deceleration vrt. Horace-3) </vt:lpstr>
      <vt:lpstr>EPIC: Issues with large number of small cuts  (7-fold deceleration vrt. Horace-3) </vt:lpstr>
      <vt:lpstr>Problem with unique references singleton implementation #1791</vt:lpstr>
      <vt:lpstr>Suggested solution in progress:</vt:lpstr>
      <vt:lpstr>Problem with unique references singleton implementation #1791</vt:lpstr>
      <vt:lpstr>EPIC: Issues with large number of small cuts  (7-fold deceleration vrt. Horace-3) </vt:lpstr>
      <vt:lpstr>New design of unique references container</vt:lpstr>
      <vt:lpstr>END &amp; choice</vt:lpstr>
    </vt:vector>
  </TitlesOfParts>
  <Company>Science and Technology Facilities Council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Buts, Alex (STFC,RAL,ISIS)</dc:creator>
  <cp:lastModifiedBy>Buts, Alex (STFC,RAL,ISIS)</cp:lastModifiedBy>
  <cp:revision>25</cp:revision>
  <dcterms:created xsi:type="dcterms:W3CDTF">2025-01-07T19:10:13Z</dcterms:created>
  <dcterms:modified xsi:type="dcterms:W3CDTF">2025-01-08T14:00:11Z</dcterms:modified>
</cp:coreProperties>
</file>