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A6A-043F-404F-BFF9-919DF521D22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9.bin"/><Relationship Id="rId7" Type="http://schemas.openxmlformats.org/officeDocument/2006/relationships/image" Target="../media/image3.wmf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wmf"/><Relationship Id="rId3" Type="http://schemas.openxmlformats.org/officeDocument/2006/relationships/image" Target="../media/image27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9.png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png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4.png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and Instrument resolution function: </a:t>
            </a:r>
            <a:r>
              <a:rPr lang="en-US" sz="2200" dirty="0"/>
              <a:t>beyond  FWHM (full width at half-max) approximation</a:t>
            </a:r>
            <a:endParaRPr lang="en-GB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44903"/>
              </p:ext>
            </p:extLst>
          </p:nvPr>
        </p:nvGraphicFramePr>
        <p:xfrm>
          <a:off x="971600" y="2348880"/>
          <a:ext cx="65475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2933640" imgH="279360" progId="Equation.DSMT4">
                  <p:embed/>
                </p:oleObj>
              </mc:Choice>
              <mc:Fallback>
                <p:oleObj name="Equation" r:id="rId3" imgW="2933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348880"/>
                        <a:ext cx="654758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3" y="328498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4D – convolution type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 equation is used for radar  signal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analyse the  signal approximating resolution function using FWHM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resolution function is known, the equation can be inverted by various methods (</a:t>
            </a:r>
            <a:r>
              <a:rPr lang="en-GB" dirty="0" err="1" smtClean="0"/>
              <a:t>MaxEnt</a:t>
            </a:r>
            <a:r>
              <a:rPr lang="en-GB" dirty="0" smtClean="0"/>
              <a:t>, Convolution theorem, </a:t>
            </a:r>
            <a:r>
              <a:rPr lang="en-GB" dirty="0" err="1" smtClean="0"/>
              <a:t>etc</a:t>
            </a:r>
            <a:r>
              <a:rPr lang="en-GB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Modern radars development goes into constructing optimal R(Q,E) functions, and use advanced signal processing to recover S(Q,E)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064" y="2204864"/>
            <a:ext cx="115212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408259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velocity distributions</a:t>
            </a:r>
            <a:endParaRPr lang="en-GB" dirty="0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4" y="1811004"/>
            <a:ext cx="396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44435"/>
            <a:ext cx="396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473288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Moderator profile rep 1 at chopper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80867" y="1268760"/>
            <a:ext cx="30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Neutron’s time-velocity profile</a:t>
            </a:r>
          </a:p>
          <a:p>
            <a:pPr algn="ctr"/>
            <a:r>
              <a:rPr lang="en-GB" dirty="0"/>
              <a:t>rep 1 </a:t>
            </a:r>
            <a:r>
              <a:rPr lang="en-GB" dirty="0" smtClean="0"/>
              <a:t>at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1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Familiar solution only </a:t>
            </a:r>
            <a:r>
              <a:rPr lang="en-GB" dirty="0" smtClean="0"/>
              <a:t>if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216858"/>
              </p:ext>
            </p:extLst>
          </p:nvPr>
        </p:nvGraphicFramePr>
        <p:xfrm>
          <a:off x="1043608" y="1916832"/>
          <a:ext cx="56896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2387520" imgH="939600" progId="Equation.DSMT4">
                  <p:embed/>
                </p:oleObj>
              </mc:Choice>
              <mc:Fallback>
                <p:oleObj name="Equation" r:id="rId3" imgW="238752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56896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9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Work in progress:</a:t>
            </a:r>
            <a:endParaRPr lang="en-GB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3131"/>
              </p:ext>
            </p:extLst>
          </p:nvPr>
        </p:nvGraphicFramePr>
        <p:xfrm>
          <a:off x="2811463" y="214313"/>
          <a:ext cx="6115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3" imgW="2565360" imgH="469800" progId="Equation.DSMT4">
                  <p:embed/>
                </p:oleObj>
              </mc:Choice>
              <mc:Fallback>
                <p:oleObj name="Equation" r:id="rId3" imgW="25653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14313"/>
                        <a:ext cx="61150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3528" y="1556792"/>
            <a:ext cx="7056784" cy="2659948"/>
            <a:chOff x="323528" y="1700808"/>
            <a:chExt cx="7056784" cy="26599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00756"/>
              <a:ext cx="2768156" cy="21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1700808"/>
              <a:ext cx="3024336" cy="23748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5576" y="3429000"/>
              <a:ext cx="45719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2824227" cy="21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3873" y="5080222"/>
            <a:ext cx="45719" cy="936104"/>
          </a:xfrm>
          <a:prstGeom prst="rect">
            <a:avLst/>
          </a:prstGeom>
          <a:solidFill>
            <a:srgbClr val="0B4A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3873" y="3429000"/>
            <a:ext cx="429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99592" y="2636912"/>
            <a:ext cx="4248472" cy="291136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1672"/>
            <a:ext cx="3982398" cy="26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15" y="1930694"/>
            <a:ext cx="3193608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8" y="3960659"/>
            <a:ext cx="3011497" cy="255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1978717"/>
            <a:ext cx="2992176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Inverting Convolution: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767" y="837717"/>
            <a:ext cx="7779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Bayesian</a:t>
            </a:r>
            <a:r>
              <a:rPr lang="en-GB" sz="1400" b="1" dirty="0" smtClean="0"/>
              <a:t> </a:t>
            </a:r>
            <a:r>
              <a:rPr lang="en-GB" sz="1400" dirty="0" smtClean="0"/>
              <a:t>analysis; || NI&amp;M A287 1990 – Optimization of the resolution functions for neutron scattering</a:t>
            </a:r>
            <a:r>
              <a:rPr lang="en-GB" sz="1600" dirty="0" smtClean="0"/>
              <a:t>;</a:t>
            </a:r>
            <a:endParaRPr lang="en-GB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13172"/>
              </p:ext>
            </p:extLst>
          </p:nvPr>
        </p:nvGraphicFramePr>
        <p:xfrm>
          <a:off x="1249363" y="2276475"/>
          <a:ext cx="552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9363" y="2276475"/>
                        <a:ext cx="5524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8733"/>
              </p:ext>
            </p:extLst>
          </p:nvPr>
        </p:nvGraphicFramePr>
        <p:xfrm>
          <a:off x="4932040" y="2133600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2133600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53654" y="1196752"/>
            <a:ext cx="6038626" cy="665163"/>
            <a:chOff x="909638" y="1254125"/>
            <a:chExt cx="6038626" cy="66516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062028"/>
                </p:ext>
              </p:extLst>
            </p:nvPr>
          </p:nvGraphicFramePr>
          <p:xfrm>
            <a:off x="909638" y="1254125"/>
            <a:ext cx="602297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" name="Equation" r:id="rId10" imgW="4140000" imgH="457200" progId="Equation.DSMT4">
                    <p:embed/>
                  </p:oleObj>
                </mc:Choice>
                <mc:Fallback>
                  <p:oleObj name="Equation" r:id="rId10" imgW="4140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9638" y="1254125"/>
                          <a:ext cx="602297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359572" y="1395586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6" y="3937816"/>
            <a:ext cx="3078488" cy="25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51437"/>
              </p:ext>
            </p:extLst>
          </p:nvPr>
        </p:nvGraphicFramePr>
        <p:xfrm>
          <a:off x="3013075" y="5300663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3075" y="5300663"/>
                        <a:ext cx="741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10735"/>
              </p:ext>
            </p:extLst>
          </p:nvPr>
        </p:nvGraphicFramePr>
        <p:xfrm>
          <a:off x="1309688" y="4149725"/>
          <a:ext cx="842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688" y="4149725"/>
                        <a:ext cx="84296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08054"/>
              </p:ext>
            </p:extLst>
          </p:nvPr>
        </p:nvGraphicFramePr>
        <p:xfrm>
          <a:off x="2147888" y="4699000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47888" y="4699000"/>
                        <a:ext cx="7318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95150"/>
              </p:ext>
            </p:extLst>
          </p:nvPr>
        </p:nvGraphicFramePr>
        <p:xfrm>
          <a:off x="4860032" y="4181307"/>
          <a:ext cx="512208" cy="3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19" imgW="317160" imgH="203040" progId="Equation.DSMT4">
                  <p:embed/>
                </p:oleObj>
              </mc:Choice>
              <mc:Fallback>
                <p:oleObj name="Equation" r:id="rId19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032" y="4181307"/>
                        <a:ext cx="512208" cy="32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36107"/>
              </p:ext>
            </p:extLst>
          </p:nvPr>
        </p:nvGraphicFramePr>
        <p:xfrm>
          <a:off x="5354423" y="5079607"/>
          <a:ext cx="479028" cy="31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54423" y="5079607"/>
                        <a:ext cx="479028" cy="319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051720" y="4797152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5508104" y="4909810"/>
            <a:ext cx="75659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4696" y="472514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1720" y="5877272"/>
            <a:ext cx="1008112" cy="64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7039" y="6333242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75656" y="45811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H="1">
            <a:off x="1619672" y="5094476"/>
            <a:ext cx="761998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2915816" y="5717577"/>
            <a:ext cx="360040" cy="15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8" name="Isosceles Triangle 2057"/>
          <p:cNvSpPr/>
          <p:nvPr/>
        </p:nvSpPr>
        <p:spPr>
          <a:xfrm>
            <a:off x="2305184" y="2060848"/>
            <a:ext cx="1780092" cy="1631720"/>
          </a:xfrm>
          <a:custGeom>
            <a:avLst/>
            <a:gdLst>
              <a:gd name="connsiteX0" fmla="*/ 0 w 1402721"/>
              <a:gd name="connsiteY0" fmla="*/ 1666307 h 1666307"/>
              <a:gd name="connsiteX1" fmla="*/ 100912 w 1402721"/>
              <a:gd name="connsiteY1" fmla="*/ 0 h 1666307"/>
              <a:gd name="connsiteX2" fmla="*/ 1402721 w 1402721"/>
              <a:gd name="connsiteY2" fmla="*/ 1666307 h 1666307"/>
              <a:gd name="connsiteX3" fmla="*/ 0 w 1402721"/>
              <a:gd name="connsiteY3" fmla="*/ 1666307 h 166630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31720"/>
              <a:gd name="connsiteX1" fmla="*/ 139823 w 1402721"/>
              <a:gd name="connsiteY1" fmla="*/ 0 h 1631720"/>
              <a:gd name="connsiteX2" fmla="*/ 1402721 w 1402721"/>
              <a:gd name="connsiteY2" fmla="*/ 1627397 h 1631720"/>
              <a:gd name="connsiteX3" fmla="*/ 0 w 1402721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092" h="1631720">
                <a:moveTo>
                  <a:pt x="0" y="1627397"/>
                </a:moveTo>
                <a:cubicBezTo>
                  <a:pt x="17425" y="1084931"/>
                  <a:pt x="68819" y="87582"/>
                  <a:pt x="139823" y="0"/>
                </a:cubicBezTo>
                <a:cubicBezTo>
                  <a:pt x="565266" y="766049"/>
                  <a:pt x="1068840" y="1201045"/>
                  <a:pt x="1780092" y="1627397"/>
                </a:cubicBezTo>
                <a:cubicBezTo>
                  <a:pt x="1283335" y="1637124"/>
                  <a:pt x="467574" y="1627397"/>
                  <a:pt x="0" y="162739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99963"/>
              </p:ext>
            </p:extLst>
          </p:nvPr>
        </p:nvGraphicFramePr>
        <p:xfrm>
          <a:off x="5681663" y="3141663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81663" y="3141663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</p:childTnLst>
        </p:cTn>
      </p:par>
    </p:tnLst>
    <p:bldLst>
      <p:bldP spid="2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99592" y="1268759"/>
            <a:ext cx="7128792" cy="5472609"/>
            <a:chOff x="899592" y="1052736"/>
            <a:chExt cx="7128792" cy="54726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052736"/>
              <a:ext cx="6912768" cy="522546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135698" y="2131115"/>
              <a:ext cx="4892686" cy="43942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909011"/>
              <a:ext cx="361583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H="1">
              <a:off x="4572001" y="2131115"/>
              <a:ext cx="1010040" cy="425021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948264" y="3026221"/>
              <a:ext cx="648072" cy="313908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12" y="404664"/>
            <a:ext cx="3682752" cy="10081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Reality check:</a:t>
            </a:r>
            <a:endParaRPr lang="en-GB" sz="3200" dirty="0"/>
          </a:p>
        </p:txBody>
      </p:sp>
      <p:sp>
        <p:nvSpPr>
          <p:cNvPr id="7" name="Oval 6"/>
          <p:cNvSpPr/>
          <p:nvPr/>
        </p:nvSpPr>
        <p:spPr>
          <a:xfrm>
            <a:off x="2203188" y="3167774"/>
            <a:ext cx="210766" cy="23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>
            <a:off x="2383088" y="3367864"/>
            <a:ext cx="964776" cy="349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94711" y="2638653"/>
            <a:ext cx="263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Monochromatic neutrons </a:t>
            </a:r>
          </a:p>
          <a:p>
            <a:pPr algn="ctr"/>
            <a:r>
              <a:rPr lang="en-GB" dirty="0"/>
              <a:t>t</a:t>
            </a:r>
            <a:r>
              <a:rPr lang="en-GB" dirty="0" smtClean="0"/>
              <a:t>ime profile</a:t>
            </a:r>
            <a:endParaRPr lang="en-GB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24083"/>
              </p:ext>
            </p:extLst>
          </p:nvPr>
        </p:nvGraphicFramePr>
        <p:xfrm>
          <a:off x="3402290" y="476672"/>
          <a:ext cx="446761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2222280" imgH="469800" progId="Equation.DSMT4">
                  <p:embed/>
                </p:oleObj>
              </mc:Choice>
              <mc:Fallback>
                <p:oleObj name="Equation" r:id="rId5" imgW="222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290" y="476672"/>
                        <a:ext cx="446761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4720"/>
            <a:ext cx="712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Modern chopper spectrometers are optimized to provide equal resolution</a:t>
            </a:r>
          </a:p>
          <a:p>
            <a:r>
              <a:rPr lang="en-GB" dirty="0"/>
              <a:t>s</a:t>
            </a:r>
            <a:r>
              <a:rPr lang="en-GB" dirty="0" smtClean="0"/>
              <a:t>pread due to energy spread and pulse time shape. </a:t>
            </a:r>
            <a:endParaRPr lang="en-GB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16624" cy="47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Different optimization: minimize pulse time spread.</a:t>
            </a:r>
            <a:br>
              <a:rPr lang="en-GB" sz="2800" dirty="0" smtClean="0"/>
            </a:br>
            <a:r>
              <a:rPr lang="en-GB" sz="2800" dirty="0" smtClean="0"/>
              <a:t>(different chopper)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7" y="2132856"/>
            <a:ext cx="3096389" cy="22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93" y="2137522"/>
            <a:ext cx="4069631" cy="2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64751"/>
            <a:ext cx="3341401" cy="206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01" y="4425652"/>
            <a:ext cx="4069631" cy="23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45990"/>
              </p:ext>
            </p:extLst>
          </p:nvPr>
        </p:nvGraphicFramePr>
        <p:xfrm>
          <a:off x="1043608" y="1220659"/>
          <a:ext cx="6893979" cy="94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7" imgW="3682800" imgH="457200" progId="Equation.DSMT4">
                  <p:embed/>
                </p:oleObj>
              </mc:Choice>
              <mc:Fallback>
                <p:oleObj name="Equation" r:id="rId7" imgW="368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220659"/>
                        <a:ext cx="6893979" cy="948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07508"/>
              </p:ext>
            </p:extLst>
          </p:nvPr>
        </p:nvGraphicFramePr>
        <p:xfrm>
          <a:off x="1797050" y="2636838"/>
          <a:ext cx="5540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36838"/>
                        <a:ext cx="5540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101"/>
              </p:ext>
            </p:extLst>
          </p:nvPr>
        </p:nvGraphicFramePr>
        <p:xfrm>
          <a:off x="5364088" y="23098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3098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10160"/>
              </p:ext>
            </p:extLst>
          </p:nvPr>
        </p:nvGraphicFramePr>
        <p:xfrm>
          <a:off x="6558880" y="350100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0" y="350100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12780"/>
              </p:ext>
            </p:extLst>
          </p:nvPr>
        </p:nvGraphicFramePr>
        <p:xfrm>
          <a:off x="1187624" y="4725144"/>
          <a:ext cx="734950" cy="48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734950" cy="48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19096"/>
              </p:ext>
            </p:extLst>
          </p:nvPr>
        </p:nvGraphicFramePr>
        <p:xfrm>
          <a:off x="2183978" y="4869978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78" y="4869978"/>
                        <a:ext cx="731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12565"/>
              </p:ext>
            </p:extLst>
          </p:nvPr>
        </p:nvGraphicFramePr>
        <p:xfrm>
          <a:off x="3203848" y="5589240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89240"/>
                        <a:ext cx="741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03848" y="6381328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03848" y="5373216"/>
            <a:ext cx="0" cy="1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1835695" y="5373216"/>
            <a:ext cx="714201" cy="63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03648" y="5229200"/>
            <a:ext cx="144016" cy="39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3608" y="4903297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24128" y="5087963"/>
            <a:ext cx="629480" cy="33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5204"/>
              </p:ext>
            </p:extLst>
          </p:nvPr>
        </p:nvGraphicFramePr>
        <p:xfrm>
          <a:off x="6990928" y="59102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928" y="59102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922114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Different optimization: minimize energy spread (time focusing </a:t>
            </a:r>
            <a:r>
              <a:rPr lang="en-GB" sz="3100" dirty="0" err="1" smtClean="0"/>
              <a:t>monochromator</a:t>
            </a:r>
            <a:r>
              <a:rPr lang="en-GB" sz="3100" dirty="0" smtClean="0"/>
              <a:t>, different moderator?</a:t>
            </a:r>
            <a:r>
              <a:rPr lang="en-GB" dirty="0" smtClean="0"/>
              <a:t>)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34126"/>
              </p:ext>
            </p:extLst>
          </p:nvPr>
        </p:nvGraphicFramePr>
        <p:xfrm>
          <a:off x="2410346" y="1124744"/>
          <a:ext cx="3457798" cy="11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46" y="1124744"/>
                        <a:ext cx="3457798" cy="110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" y="2132856"/>
            <a:ext cx="283272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70" y="2162364"/>
            <a:ext cx="3383682" cy="19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880320" cy="21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6717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6320"/>
              </p:ext>
            </p:extLst>
          </p:nvPr>
        </p:nvGraphicFramePr>
        <p:xfrm>
          <a:off x="1806575" y="2636838"/>
          <a:ext cx="533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636838"/>
                        <a:ext cx="533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513"/>
              </p:ext>
            </p:extLst>
          </p:nvPr>
        </p:nvGraphicFramePr>
        <p:xfrm>
          <a:off x="5580112" y="242088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2088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77616"/>
              </p:ext>
            </p:extLst>
          </p:nvPr>
        </p:nvGraphicFramePr>
        <p:xfrm>
          <a:off x="5724128" y="3029967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029967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03848"/>
              </p:ext>
            </p:extLst>
          </p:nvPr>
        </p:nvGraphicFramePr>
        <p:xfrm>
          <a:off x="1259632" y="5158010"/>
          <a:ext cx="731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15" imgW="368140" imgH="253890" progId="Equation.DSMT4">
                  <p:embed/>
                </p:oleObj>
              </mc:Choice>
              <mc:Fallback>
                <p:oleObj name="Equation" r:id="rId15" imgW="36814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8010"/>
                        <a:ext cx="731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02606"/>
              </p:ext>
            </p:extLst>
          </p:nvPr>
        </p:nvGraphicFramePr>
        <p:xfrm>
          <a:off x="1100683" y="4293096"/>
          <a:ext cx="735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Equation" r:id="rId17" imgW="380835" imgH="253890" progId="Equation.DSMT4">
                  <p:embed/>
                </p:oleObj>
              </mc:Choice>
              <mc:Fallback>
                <p:oleObj name="Equation" r:id="rId17" imgW="380835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83" y="4293096"/>
                        <a:ext cx="735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64936" y="436510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76056" y="4549770"/>
            <a:ext cx="6888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52583"/>
              </p:ext>
            </p:extLst>
          </p:nvPr>
        </p:nvGraphicFramePr>
        <p:xfrm>
          <a:off x="5333603" y="5046191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603" y="5046191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3757"/>
              </p:ext>
            </p:extLst>
          </p:nvPr>
        </p:nvGraphicFramePr>
        <p:xfrm>
          <a:off x="5148064" y="4293096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Equation" r:id="rId20" imgW="330057" imgH="203112" progId="Equation.DSMT4">
                  <p:embed/>
                </p:oleObj>
              </mc:Choice>
              <mc:Fallback>
                <p:oleObj name="Equation" r:id="rId20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93096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focusing </a:t>
            </a:r>
            <a:r>
              <a:rPr lang="en-GB" dirty="0" err="1" smtClean="0"/>
              <a:t>monochromator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No problem with resolution and convenient for small samples?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20511387">
            <a:off x="1763688" y="5229200"/>
            <a:ext cx="15121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3933056"/>
            <a:ext cx="1023281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>
            <a:off x="1979712" y="3284984"/>
            <a:ext cx="1258551" cy="178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01281" y="4293096"/>
            <a:ext cx="248268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38263" y="4365104"/>
            <a:ext cx="1405745" cy="63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05788" y="4437112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203848" y="4005064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2550" y="3501008"/>
            <a:ext cx="1171178" cy="698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95936" y="4365104"/>
            <a:ext cx="144016" cy="2160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139952" y="458112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790" y="3751761"/>
            <a:ext cx="463879" cy="654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𝑔𝑎𝑖𝑛</m:t>
                          </m:r>
                        </m:sub>
                      </m:sSub>
                      <m:r>
                        <a:rPr lang="en-GB" sz="4000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GB" sz="40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/>
                                </a:rPr>
                                <m:t>𝑔𝑎𝑖𝑛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Moderator profile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3610"/>
            <a:ext cx="4891642" cy="47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70" y="1772816"/>
            <a:ext cx="4203561" cy="315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Moderator profile and chopper cuts shapes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3781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8064" y="1674673"/>
            <a:ext cx="18002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Range1-&gt; (</a:t>
            </a:r>
            <a:r>
              <a:rPr lang="en-GB" sz="1050" dirty="0" err="1" smtClean="0"/>
              <a:t>E_chop</a:t>
            </a:r>
            <a:r>
              <a:rPr lang="en-GB" sz="1050" dirty="0" smtClean="0"/>
              <a:t> = 150mEv)</a:t>
            </a:r>
            <a:endParaRPr lang="en-GB" sz="1200" dirty="0" smtClean="0"/>
          </a:p>
          <a:p>
            <a:r>
              <a:rPr lang="en-GB" sz="1200" dirty="0" err="1" smtClean="0"/>
              <a:t>t_range</a:t>
            </a:r>
            <a:r>
              <a:rPr lang="en-GB" sz="1200" dirty="0"/>
              <a:t>	</a:t>
            </a:r>
            <a:r>
              <a:rPr lang="en-GB" sz="1200" dirty="0" err="1" smtClean="0"/>
              <a:t>v_range</a:t>
            </a:r>
            <a:endParaRPr lang="en-GB" sz="1200" dirty="0" smtClean="0"/>
          </a:p>
          <a:p>
            <a:r>
              <a:rPr lang="en-GB" sz="900" dirty="0" smtClean="0"/>
              <a:t>1.0e+03 *</a:t>
            </a:r>
            <a:endParaRPr lang="en-GB" sz="900" dirty="0"/>
          </a:p>
          <a:p>
            <a:r>
              <a:rPr lang="en-GB" sz="1200" dirty="0"/>
              <a:t>   -0.0017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0.0003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0.0039    </a:t>
            </a:r>
            <a:r>
              <a:rPr lang="en-GB" sz="1200" dirty="0" smtClean="0"/>
              <a:t>	5.5412</a:t>
            </a:r>
            <a:endParaRPr lang="en-GB" sz="1200" dirty="0"/>
          </a:p>
          <a:p>
            <a:r>
              <a:rPr lang="en-GB" sz="1200" dirty="0"/>
              <a:t>    0.0059   </a:t>
            </a:r>
            <a:r>
              <a:rPr lang="en-GB" sz="1200" dirty="0" smtClean="0"/>
              <a:t>	5.5412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62776" y="14034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5768" y="1556792"/>
            <a:ext cx="198072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050" dirty="0" smtClean="0"/>
              <a:t>Range2-&gt; </a:t>
            </a:r>
            <a:r>
              <a:rPr lang="en-GB" sz="1050" dirty="0"/>
              <a:t>(</a:t>
            </a:r>
            <a:r>
              <a:rPr lang="en-GB" sz="1050" dirty="0" err="1"/>
              <a:t>E_chop</a:t>
            </a:r>
            <a:r>
              <a:rPr lang="en-GB" sz="1050" dirty="0"/>
              <a:t> = </a:t>
            </a:r>
            <a:r>
              <a:rPr lang="en-GB" sz="1050" dirty="0" smtClean="0"/>
              <a:t>65.2mEv</a:t>
            </a:r>
            <a:r>
              <a:rPr lang="en-GB" sz="1050" dirty="0"/>
              <a:t>)</a:t>
            </a:r>
          </a:p>
          <a:p>
            <a:r>
              <a:rPr lang="en-GB" sz="1200" dirty="0" err="1"/>
              <a:t>t_range</a:t>
            </a:r>
            <a:r>
              <a:rPr lang="en-GB" sz="1200" dirty="0"/>
              <a:t>	</a:t>
            </a:r>
            <a:r>
              <a:rPr lang="en-GB" sz="1200" dirty="0" err="1"/>
              <a:t>v_range</a:t>
            </a:r>
            <a:endParaRPr lang="en-GB" sz="1200" dirty="0"/>
          </a:p>
          <a:p>
            <a:r>
              <a:rPr lang="en-GB" sz="1050" dirty="0"/>
              <a:t>1.0e+03 *</a:t>
            </a:r>
          </a:p>
          <a:p>
            <a:r>
              <a:rPr lang="en-GB" sz="1200" dirty="0" smtClean="0"/>
              <a:t>   </a:t>
            </a:r>
            <a:r>
              <a:rPr lang="en-GB" sz="1200" dirty="0"/>
              <a:t>-0.0012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0.0008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0.0103    </a:t>
            </a:r>
            <a:r>
              <a:rPr lang="en-GB" sz="1200" dirty="0" smtClean="0"/>
              <a:t>	3.6725</a:t>
            </a:r>
            <a:endParaRPr lang="en-GB" sz="1200" dirty="0"/>
          </a:p>
          <a:p>
            <a:r>
              <a:rPr lang="en-GB" sz="1200" dirty="0"/>
              <a:t>    0.0123    </a:t>
            </a:r>
            <a:r>
              <a:rPr lang="en-GB" sz="1200" dirty="0" smtClean="0"/>
              <a:t>	3.6725</a:t>
            </a:r>
            <a:endParaRPr lang="en-GB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80924" y="1556792"/>
            <a:ext cx="3488706" cy="3465676"/>
            <a:chOff x="880924" y="1556792"/>
            <a:chExt cx="3488706" cy="346567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80924" y="1772816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0890" y="1916832"/>
              <a:ext cx="28886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j-lt"/>
                </a:rPr>
                <a:t>v</a:t>
              </a:r>
              <a:endParaRPr lang="en-GB" dirty="0">
                <a:latin typeface="+mj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99592" y="2018576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1760" y="1852444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06704" y="1779672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7946" y="1556792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608" y="3059668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6178" y="370774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944" y="414908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6058" y="4653136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20072" y="3140968"/>
            <a:ext cx="17281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Range3-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35.8mEv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0.0013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0.0033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0.0095    </a:t>
            </a:r>
            <a:r>
              <a:rPr lang="en-GB" sz="1200" dirty="0" smtClean="0"/>
              <a:t>	2.6784</a:t>
            </a:r>
            <a:endParaRPr lang="en-GB" sz="1200" dirty="0"/>
          </a:p>
          <a:p>
            <a:r>
              <a:rPr lang="en-GB" sz="1200" dirty="0"/>
              <a:t>    0.0115    </a:t>
            </a:r>
            <a:r>
              <a:rPr lang="en-GB" sz="1200" dirty="0" smtClean="0"/>
              <a:t>	2.6784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5445224"/>
            <a:ext cx="430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– moderator (in moderator opening times)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79707" y="3258847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 - moderator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987108" y="3134127"/>
            <a:ext cx="20162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Range4-</a:t>
            </a:r>
            <a:r>
              <a:rPr lang="en-GB" sz="1100" dirty="0"/>
              <a:t>&gt; (</a:t>
            </a:r>
            <a:r>
              <a:rPr lang="en-GB" sz="1100" dirty="0" err="1"/>
              <a:t>E_chop</a:t>
            </a:r>
            <a:r>
              <a:rPr lang="en-GB" sz="1100" dirty="0"/>
              <a:t> = </a:t>
            </a:r>
            <a:r>
              <a:rPr lang="en-GB" sz="1100" dirty="0" smtClean="0"/>
              <a:t>22.5mEv</a:t>
            </a:r>
            <a:r>
              <a:rPr lang="en-GB" sz="1100" dirty="0"/>
              <a:t>)</a:t>
            </a:r>
          </a:p>
          <a:p>
            <a:r>
              <a:rPr lang="en-GB" sz="1100" dirty="0" err="1"/>
              <a:t>t_range</a:t>
            </a:r>
            <a:r>
              <a:rPr lang="en-GB" sz="1100" dirty="0"/>
              <a:t>	</a:t>
            </a:r>
            <a:r>
              <a:rPr lang="en-GB" sz="1100" dirty="0" err="1"/>
              <a:t>v_range</a:t>
            </a:r>
            <a:endParaRPr lang="en-GB" sz="1100" dirty="0"/>
          </a:p>
          <a:p>
            <a:r>
              <a:rPr lang="en-GB" sz="1100" dirty="0"/>
              <a:t>1.0e+03 *</a:t>
            </a:r>
          </a:p>
          <a:p>
            <a:r>
              <a:rPr lang="en-GB" sz="1100" dirty="0" smtClean="0"/>
              <a:t>    </a:t>
            </a:r>
            <a:r>
              <a:rPr lang="en-GB" sz="1100" dirty="0"/>
              <a:t>0.0027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0.0047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0.0108    </a:t>
            </a:r>
            <a:r>
              <a:rPr lang="en-GB" sz="1100" dirty="0" smtClean="0"/>
              <a:t>	2.1203</a:t>
            </a:r>
            <a:endParaRPr lang="en-GB" sz="1100" dirty="0"/>
          </a:p>
          <a:p>
            <a:r>
              <a:rPr lang="en-GB" sz="1100" dirty="0"/>
              <a:t>    0.0128    </a:t>
            </a:r>
            <a:r>
              <a:rPr lang="en-GB" sz="1100" dirty="0" smtClean="0"/>
              <a:t>	2.1203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5436096" y="4591580"/>
            <a:ext cx="1919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Range5-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15.5mEv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000" dirty="0" smtClean="0"/>
              <a:t>    </a:t>
            </a:r>
            <a:r>
              <a:rPr lang="en-GB" sz="1000" dirty="0"/>
              <a:t>0.0034    </a:t>
            </a:r>
            <a:r>
              <a:rPr lang="en-GB" sz="1000" dirty="0" smtClean="0"/>
              <a:t>	1.7210</a:t>
            </a:r>
            <a:endParaRPr lang="en-GB" sz="1000" dirty="0"/>
          </a:p>
          <a:p>
            <a:r>
              <a:rPr lang="en-GB" sz="1000" dirty="0"/>
              <a:t>    0.0054    	</a:t>
            </a:r>
            <a:r>
              <a:rPr lang="en-GB" sz="1000" dirty="0" smtClean="0"/>
              <a:t>1.7210</a:t>
            </a:r>
            <a:endParaRPr lang="en-GB" sz="1000" dirty="0"/>
          </a:p>
          <a:p>
            <a:r>
              <a:rPr lang="en-GB" sz="1000" dirty="0"/>
              <a:t>    0.0039    </a:t>
            </a:r>
            <a:r>
              <a:rPr lang="en-GB" sz="1000" dirty="0" smtClean="0"/>
              <a:t>	1.7230</a:t>
            </a:r>
            <a:endParaRPr lang="en-GB" sz="1000" dirty="0"/>
          </a:p>
          <a:p>
            <a:r>
              <a:rPr lang="en-GB" sz="1000" dirty="0"/>
              <a:t>    0.0059    </a:t>
            </a:r>
            <a:r>
              <a:rPr lang="en-GB" sz="1000" dirty="0" smtClean="0"/>
              <a:t>	1.7230</a:t>
            </a:r>
            <a:endParaRPr lang="en-GB" sz="1000" dirty="0"/>
          </a:p>
        </p:txBody>
      </p:sp>
      <p:sp>
        <p:nvSpPr>
          <p:cNvPr id="26" name="Oval Callout 25"/>
          <p:cNvSpPr/>
          <p:nvPr/>
        </p:nvSpPr>
        <p:spPr>
          <a:xfrm>
            <a:off x="7126452" y="4551483"/>
            <a:ext cx="1737536" cy="893741"/>
          </a:xfrm>
          <a:prstGeom prst="wedgeEllipseCallout">
            <a:avLst>
              <a:gd name="adj1" fmla="val -66111"/>
              <a:gd name="adj2" fmla="val 42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Incorrect range as v||</a:t>
            </a:r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dirty="0" smtClean="0"/>
              <a:t> in moderator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23655</TotalTime>
  <Words>306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Data processing and Instrument resolution function: beyond  FWHM (full width at half-max) approximation</vt:lpstr>
      <vt:lpstr>Inverting Convolution: </vt:lpstr>
      <vt:lpstr>Reality check:</vt:lpstr>
      <vt:lpstr>PowerPoint Presentation</vt:lpstr>
      <vt:lpstr>Different optimization: minimize pulse time spread. (different chopper)</vt:lpstr>
      <vt:lpstr>Different optimization: minimize energy spread (time focusing monochromator, different moderator?) </vt:lpstr>
      <vt:lpstr>Time focusing monochromator: No problem with resolution and convenient for small samples?</vt:lpstr>
      <vt:lpstr>Moderator profile</vt:lpstr>
      <vt:lpstr>Moderator profile and chopper cuts shapes</vt:lpstr>
      <vt:lpstr>Time velocity distributions</vt:lpstr>
      <vt:lpstr>Familiar solution only if:</vt:lpstr>
      <vt:lpstr>Work in progress: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76</cp:revision>
  <dcterms:created xsi:type="dcterms:W3CDTF">2017-01-23T09:47:10Z</dcterms:created>
  <dcterms:modified xsi:type="dcterms:W3CDTF">2017-03-27T13:54:34Z</dcterms:modified>
</cp:coreProperties>
</file>