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0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4.wmf"/><Relationship Id="rId5" Type="http://schemas.openxmlformats.org/officeDocument/2006/relationships/image" Target="../media/image25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2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4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4A6A-043F-404F-BFF9-919DF521D229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262B-32DB-4845-9845-2E004AA2AC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5.emf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emf"/><Relationship Id="rId9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9.bin"/><Relationship Id="rId7" Type="http://schemas.openxmlformats.org/officeDocument/2006/relationships/image" Target="../media/image3.wmf"/><Relationship Id="rId12" Type="http://schemas.openxmlformats.org/officeDocument/2006/relationships/image" Target="../media/image15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image" Target="../media/image11.wmf"/><Relationship Id="rId5" Type="http://schemas.openxmlformats.org/officeDocument/2006/relationships/image" Target="../media/image14.png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3.png"/><Relationship Id="rId9" Type="http://schemas.openxmlformats.org/officeDocument/2006/relationships/image" Target="../media/image4.wmf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5.wmf"/><Relationship Id="rId3" Type="http://schemas.openxmlformats.org/officeDocument/2006/relationships/image" Target="../media/image27.png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9.png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png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4.png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and Instrument resolution function: </a:t>
            </a:r>
            <a:r>
              <a:rPr lang="en-US" sz="2200" dirty="0"/>
              <a:t>beyond  FWHM (full width at half-max) approximation</a:t>
            </a:r>
            <a:endParaRPr lang="en-GB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44903"/>
              </p:ext>
            </p:extLst>
          </p:nvPr>
        </p:nvGraphicFramePr>
        <p:xfrm>
          <a:off x="971600" y="2348880"/>
          <a:ext cx="654758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2933640" imgH="279360" progId="Equation.DSMT4">
                  <p:embed/>
                </p:oleObj>
              </mc:Choice>
              <mc:Fallback>
                <p:oleObj name="Equation" r:id="rId3" imgW="2933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348880"/>
                        <a:ext cx="654758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3" y="3284984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4D – convolution type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Similar equation is used for radar  signal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analyse the  signal approximating resolution function using FWHM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If resolution function is known, the equation can be inverted by various methods (</a:t>
            </a:r>
            <a:r>
              <a:rPr lang="en-GB" dirty="0" err="1" smtClean="0"/>
              <a:t>MaxEnt</a:t>
            </a:r>
            <a:r>
              <a:rPr lang="en-GB" dirty="0" smtClean="0"/>
              <a:t>, Convolution theorem, </a:t>
            </a:r>
            <a:r>
              <a:rPr lang="en-GB" dirty="0" err="1" smtClean="0"/>
              <a:t>etc</a:t>
            </a:r>
            <a:r>
              <a:rPr lang="en-GB" dirty="0" smtClean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Modern radars development goes into constructing optimal R(Q,E) functions, and use advanced signal processing to recover S(Q,E)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8064" y="2204864"/>
            <a:ext cx="115212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37112"/>
            <a:ext cx="408259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velocity distributions</a:t>
            </a:r>
            <a:endParaRPr lang="en-GB" dirty="0"/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11004"/>
            <a:ext cx="39600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473288"/>
            <a:ext cx="347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Moderator profile rep 1 at chopper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80867" y="1268760"/>
            <a:ext cx="30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Neutron’s time-velocity profile</a:t>
            </a:r>
          </a:p>
          <a:p>
            <a:pPr algn="ctr"/>
            <a:r>
              <a:rPr lang="en-GB" dirty="0"/>
              <a:t>rep 1 </a:t>
            </a:r>
            <a:r>
              <a:rPr lang="en-GB" dirty="0" smtClean="0"/>
              <a:t>after chopper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7" y="1921947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1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16" y="116632"/>
            <a:ext cx="7772400" cy="1470025"/>
          </a:xfrm>
        </p:spPr>
        <p:txBody>
          <a:bodyPr/>
          <a:lstStyle/>
          <a:p>
            <a:r>
              <a:rPr lang="en-GB" dirty="0" smtClean="0"/>
              <a:t>Time-velocity distribution after inelastic scattering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05983"/>
            <a:ext cx="2976068" cy="223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3025" y="3393760"/>
            <a:ext cx="4248471" cy="21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072424"/>
              </p:ext>
            </p:extLst>
          </p:nvPr>
        </p:nvGraphicFramePr>
        <p:xfrm>
          <a:off x="251520" y="1556792"/>
          <a:ext cx="43894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5" imgW="2133360" imgH="457200" progId="Equation.DSMT4">
                  <p:embed/>
                </p:oleObj>
              </mc:Choice>
              <mc:Fallback>
                <p:oleObj name="Equation" r:id="rId5" imgW="213336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43894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781270"/>
              </p:ext>
            </p:extLst>
          </p:nvPr>
        </p:nvGraphicFramePr>
        <p:xfrm>
          <a:off x="3923928" y="2878762"/>
          <a:ext cx="107111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7" imgW="431640" imgH="203040" progId="Equation.DSMT4">
                  <p:embed/>
                </p:oleObj>
              </mc:Choice>
              <mc:Fallback>
                <p:oleObj name="Equation" r:id="rId7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3928" y="2878762"/>
                        <a:ext cx="1071119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6186" y="3284984"/>
            <a:ext cx="30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Neutron’s time-velocity profile</a:t>
            </a:r>
          </a:p>
          <a:p>
            <a:pPr algn="ctr"/>
            <a:r>
              <a:rPr lang="en-GB" dirty="0"/>
              <a:t>rep 1 </a:t>
            </a:r>
            <a:r>
              <a:rPr lang="en-GB" dirty="0" smtClean="0"/>
              <a:t>at sample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33379" y="1556792"/>
            <a:ext cx="304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Neutron’s time-velocity profile</a:t>
            </a:r>
          </a:p>
          <a:p>
            <a:pPr algn="ctr"/>
            <a:r>
              <a:rPr lang="en-GB" dirty="0" smtClean="0"/>
              <a:t>after scattering</a:t>
            </a:r>
            <a:endParaRPr lang="en-GB" dirty="0"/>
          </a:p>
        </p:txBody>
      </p:sp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18" y="2371898"/>
            <a:ext cx="3080600" cy="415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34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2D time-velocity profile: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57395"/>
              </p:ext>
            </p:extLst>
          </p:nvPr>
        </p:nvGraphicFramePr>
        <p:xfrm>
          <a:off x="539552" y="4221088"/>
          <a:ext cx="8020590" cy="115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Equation" r:id="rId3" imgW="3898800" imgH="469800" progId="Equation.DSMT4">
                  <p:embed/>
                </p:oleObj>
              </mc:Choice>
              <mc:Fallback>
                <p:oleObj name="Equation" r:id="rId3" imgW="389880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21088"/>
                        <a:ext cx="8020590" cy="1159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1124744"/>
            <a:ext cx="831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Velocity profile at sample at moment time t</a:t>
            </a:r>
            <a:r>
              <a:rPr lang="en-GB" baseline="-25000" dirty="0" smtClean="0"/>
              <a:t>0</a:t>
            </a:r>
            <a:r>
              <a:rPr lang="en-GB" dirty="0" smtClean="0"/>
              <a:t>: (assuming velocity transfer only at          ) 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59997"/>
              </p:ext>
            </p:extLst>
          </p:nvPr>
        </p:nvGraphicFramePr>
        <p:xfrm>
          <a:off x="1014413" y="1628775"/>
          <a:ext cx="7067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5" imgW="3949560" imgH="253800" progId="Equation.DSMT4">
                  <p:embed/>
                </p:oleObj>
              </mc:Choice>
              <mc:Fallback>
                <p:oleObj name="Equation" r:id="rId5" imgW="3949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4413" y="1628775"/>
                        <a:ext cx="706755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62804" y="2204864"/>
            <a:ext cx="571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assuming </a:t>
            </a:r>
            <a:r>
              <a:rPr lang="en-GB" dirty="0" smtClean="0"/>
              <a:t>probability distribution of transfer </a:t>
            </a:r>
            <a:r>
              <a:rPr lang="en-GB" dirty="0" err="1" smtClean="0">
                <a:latin typeface="Symbol" panose="05050102010706020507" pitchFamily="18" charset="2"/>
              </a:rPr>
              <a:t>D</a:t>
            </a:r>
            <a:r>
              <a:rPr lang="en-GB" dirty="0" err="1" smtClean="0"/>
              <a:t>v</a:t>
            </a:r>
            <a:r>
              <a:rPr lang="en-GB" dirty="0" smtClean="0"/>
              <a:t>  as             : </a:t>
            </a:r>
            <a:endParaRPr lang="en-GB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12054"/>
              </p:ext>
            </p:extLst>
          </p:nvPr>
        </p:nvGraphicFramePr>
        <p:xfrm>
          <a:off x="5436096" y="2267580"/>
          <a:ext cx="590424" cy="29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7" imgW="419040" imgH="203040" progId="Equation.DSMT4">
                  <p:embed/>
                </p:oleObj>
              </mc:Choice>
              <mc:Fallback>
                <p:oleObj name="Equation" r:id="rId7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096" y="2267580"/>
                        <a:ext cx="590424" cy="297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96577"/>
              </p:ext>
            </p:extLst>
          </p:nvPr>
        </p:nvGraphicFramePr>
        <p:xfrm>
          <a:off x="2342943" y="2567732"/>
          <a:ext cx="44084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9" imgW="2463480" imgH="457200" progId="Equation.DSMT4">
                  <p:embed/>
                </p:oleObj>
              </mc:Choice>
              <mc:Fallback>
                <p:oleObj name="Equation" r:id="rId9" imgW="246348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943" y="2567732"/>
                        <a:ext cx="440848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20" y="3753376"/>
            <a:ext cx="44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 profile of the pulse at detector position:</a:t>
            </a:r>
            <a:endParaRPr lang="en-GB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5200"/>
              </p:ext>
            </p:extLst>
          </p:nvPr>
        </p:nvGraphicFramePr>
        <p:xfrm>
          <a:off x="8164780" y="1181512"/>
          <a:ext cx="448816" cy="261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11" imgW="304560" imgH="177480" progId="Equation.DSMT4">
                  <p:embed/>
                </p:oleObj>
              </mc:Choice>
              <mc:Fallback>
                <p:oleObj name="Equation" r:id="rId11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64780" y="1181512"/>
                        <a:ext cx="448816" cy="261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9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Work in progress:</a:t>
            </a:r>
            <a:endParaRPr lang="en-GB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3131"/>
              </p:ext>
            </p:extLst>
          </p:nvPr>
        </p:nvGraphicFramePr>
        <p:xfrm>
          <a:off x="2811463" y="214313"/>
          <a:ext cx="61150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3" imgW="2565360" imgH="469800" progId="Equation.DSMT4">
                  <p:embed/>
                </p:oleObj>
              </mc:Choice>
              <mc:Fallback>
                <p:oleObj name="Equation" r:id="rId3" imgW="256536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14313"/>
                        <a:ext cx="61150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23528" y="1556792"/>
            <a:ext cx="7056784" cy="2659948"/>
            <a:chOff x="323528" y="1700808"/>
            <a:chExt cx="7056784" cy="26599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200756"/>
              <a:ext cx="2768156" cy="216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1700808"/>
              <a:ext cx="3024336" cy="237488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5576" y="3429000"/>
              <a:ext cx="45719" cy="50405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65104"/>
            <a:ext cx="2824227" cy="21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3873" y="5080222"/>
            <a:ext cx="45719" cy="936104"/>
          </a:xfrm>
          <a:prstGeom prst="rect">
            <a:avLst/>
          </a:prstGeom>
          <a:solidFill>
            <a:srgbClr val="0B4AF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3873" y="3429000"/>
            <a:ext cx="42941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899592" y="2636912"/>
            <a:ext cx="4248472" cy="2911362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0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931672"/>
            <a:ext cx="3982398" cy="267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3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415" y="1930694"/>
            <a:ext cx="3193608" cy="202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68" y="3960659"/>
            <a:ext cx="3011497" cy="255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5" y="1978717"/>
            <a:ext cx="2992176" cy="195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Inverting Convolution: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84767" y="837717"/>
            <a:ext cx="7779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Bayesian</a:t>
            </a:r>
            <a:r>
              <a:rPr lang="en-GB" sz="1400" b="1" dirty="0" smtClean="0"/>
              <a:t> </a:t>
            </a:r>
            <a:r>
              <a:rPr lang="en-GB" sz="1400" dirty="0" smtClean="0"/>
              <a:t>analysis; || NI&amp;M A287 1990 – Optimization of the resolution functions for neutron scattering</a:t>
            </a:r>
            <a:r>
              <a:rPr lang="en-GB" sz="1600" dirty="0" smtClean="0"/>
              <a:t>;</a:t>
            </a:r>
            <a:endParaRPr lang="en-GB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13172"/>
              </p:ext>
            </p:extLst>
          </p:nvPr>
        </p:nvGraphicFramePr>
        <p:xfrm>
          <a:off x="1249363" y="2276475"/>
          <a:ext cx="552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9363" y="2276475"/>
                        <a:ext cx="5524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878733"/>
              </p:ext>
            </p:extLst>
          </p:nvPr>
        </p:nvGraphicFramePr>
        <p:xfrm>
          <a:off x="4932040" y="2133600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" name="Equation" r:id="rId8" imgW="330120" imgH="203040" progId="Equation.DSMT4">
                  <p:embed/>
                </p:oleObj>
              </mc:Choice>
              <mc:Fallback>
                <p:oleObj name="Equation" r:id="rId8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040" y="2133600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053654" y="1196752"/>
            <a:ext cx="6038626" cy="665163"/>
            <a:chOff x="909638" y="1254125"/>
            <a:chExt cx="6038626" cy="66516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3062028"/>
                </p:ext>
              </p:extLst>
            </p:nvPr>
          </p:nvGraphicFramePr>
          <p:xfrm>
            <a:off x="909638" y="1254125"/>
            <a:ext cx="602297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" name="Equation" r:id="rId10" imgW="4140000" imgH="457200" progId="Equation.DSMT4">
                    <p:embed/>
                  </p:oleObj>
                </mc:Choice>
                <mc:Fallback>
                  <p:oleObj name="Equation" r:id="rId10" imgW="414000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9638" y="1254125"/>
                          <a:ext cx="602297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6359572" y="1395586"/>
              <a:ext cx="5886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6" y="3937816"/>
            <a:ext cx="3078488" cy="252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751437"/>
              </p:ext>
            </p:extLst>
          </p:nvPr>
        </p:nvGraphicFramePr>
        <p:xfrm>
          <a:off x="3013075" y="5300663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" name="Equation" r:id="rId13" imgW="355320" imgH="253800" progId="Equation.DSMT4">
                  <p:embed/>
                </p:oleObj>
              </mc:Choice>
              <mc:Fallback>
                <p:oleObj name="Equation" r:id="rId13" imgW="355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13075" y="5300663"/>
                        <a:ext cx="74136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10735"/>
              </p:ext>
            </p:extLst>
          </p:nvPr>
        </p:nvGraphicFramePr>
        <p:xfrm>
          <a:off x="1309688" y="4149725"/>
          <a:ext cx="8429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688" y="4149725"/>
                        <a:ext cx="84296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08054"/>
              </p:ext>
            </p:extLst>
          </p:nvPr>
        </p:nvGraphicFramePr>
        <p:xfrm>
          <a:off x="2147888" y="4699000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5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47888" y="4699000"/>
                        <a:ext cx="731837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95150"/>
              </p:ext>
            </p:extLst>
          </p:nvPr>
        </p:nvGraphicFramePr>
        <p:xfrm>
          <a:off x="4860032" y="4181307"/>
          <a:ext cx="512208" cy="32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" name="Equation" r:id="rId19" imgW="317160" imgH="203040" progId="Equation.DSMT4">
                  <p:embed/>
                </p:oleObj>
              </mc:Choice>
              <mc:Fallback>
                <p:oleObj name="Equation" r:id="rId19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0032" y="4181307"/>
                        <a:ext cx="512208" cy="32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736107"/>
              </p:ext>
            </p:extLst>
          </p:nvPr>
        </p:nvGraphicFramePr>
        <p:xfrm>
          <a:off x="5354423" y="5079607"/>
          <a:ext cx="479028" cy="31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" name="Equation" r:id="rId21" imgW="304560" imgH="203040" progId="Equation.DSMT4">
                  <p:embed/>
                </p:oleObj>
              </mc:Choice>
              <mc:Fallback>
                <p:oleObj name="Equation" r:id="rId21" imgW="304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54423" y="5079607"/>
                        <a:ext cx="479028" cy="319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2051720" y="4797152"/>
            <a:ext cx="0" cy="1440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1"/>
          </p:cNvCxnSpPr>
          <p:nvPr/>
        </p:nvCxnSpPr>
        <p:spPr>
          <a:xfrm flipH="1">
            <a:off x="5508104" y="4909810"/>
            <a:ext cx="756592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4696" y="472514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051720" y="5877272"/>
            <a:ext cx="1008112" cy="64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77039" y="6333242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2048" name="Straight Arrow Connector 2047"/>
          <p:cNvCxnSpPr/>
          <p:nvPr/>
        </p:nvCxnSpPr>
        <p:spPr>
          <a:xfrm flipH="1">
            <a:off x="1475656" y="4581128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/>
          <p:nvPr/>
        </p:nvCxnSpPr>
        <p:spPr>
          <a:xfrm flipH="1">
            <a:off x="1619672" y="5094476"/>
            <a:ext cx="761998" cy="92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2915816" y="5717577"/>
            <a:ext cx="360040" cy="159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8" name="Isosceles Triangle 2057"/>
          <p:cNvSpPr/>
          <p:nvPr/>
        </p:nvSpPr>
        <p:spPr>
          <a:xfrm>
            <a:off x="2305184" y="2060848"/>
            <a:ext cx="1780092" cy="1631720"/>
          </a:xfrm>
          <a:custGeom>
            <a:avLst/>
            <a:gdLst>
              <a:gd name="connsiteX0" fmla="*/ 0 w 1402721"/>
              <a:gd name="connsiteY0" fmla="*/ 1666307 h 1666307"/>
              <a:gd name="connsiteX1" fmla="*/ 100912 w 1402721"/>
              <a:gd name="connsiteY1" fmla="*/ 0 h 1666307"/>
              <a:gd name="connsiteX2" fmla="*/ 1402721 w 1402721"/>
              <a:gd name="connsiteY2" fmla="*/ 1666307 h 1666307"/>
              <a:gd name="connsiteX3" fmla="*/ 0 w 1402721"/>
              <a:gd name="connsiteY3" fmla="*/ 1666307 h 166630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27397"/>
              <a:gd name="connsiteX1" fmla="*/ 139823 w 1402721"/>
              <a:gd name="connsiteY1" fmla="*/ 0 h 1627397"/>
              <a:gd name="connsiteX2" fmla="*/ 1402721 w 1402721"/>
              <a:gd name="connsiteY2" fmla="*/ 1627397 h 1627397"/>
              <a:gd name="connsiteX3" fmla="*/ 0 w 1402721"/>
              <a:gd name="connsiteY3" fmla="*/ 1627397 h 1627397"/>
              <a:gd name="connsiteX0" fmla="*/ 0 w 1402721"/>
              <a:gd name="connsiteY0" fmla="*/ 1627397 h 1631720"/>
              <a:gd name="connsiteX1" fmla="*/ 139823 w 1402721"/>
              <a:gd name="connsiteY1" fmla="*/ 0 h 1631720"/>
              <a:gd name="connsiteX2" fmla="*/ 1402721 w 1402721"/>
              <a:gd name="connsiteY2" fmla="*/ 1627397 h 1631720"/>
              <a:gd name="connsiteX3" fmla="*/ 0 w 1402721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  <a:gd name="connsiteX0" fmla="*/ 0 w 1780092"/>
              <a:gd name="connsiteY0" fmla="*/ 1627397 h 1631720"/>
              <a:gd name="connsiteX1" fmla="*/ 139823 w 1780092"/>
              <a:gd name="connsiteY1" fmla="*/ 0 h 1631720"/>
              <a:gd name="connsiteX2" fmla="*/ 1780092 w 1780092"/>
              <a:gd name="connsiteY2" fmla="*/ 1627397 h 1631720"/>
              <a:gd name="connsiteX3" fmla="*/ 0 w 1780092"/>
              <a:gd name="connsiteY3" fmla="*/ 1627397 h 16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092" h="1631720">
                <a:moveTo>
                  <a:pt x="0" y="1627397"/>
                </a:moveTo>
                <a:cubicBezTo>
                  <a:pt x="17425" y="1084931"/>
                  <a:pt x="68819" y="87582"/>
                  <a:pt x="139823" y="0"/>
                </a:cubicBezTo>
                <a:cubicBezTo>
                  <a:pt x="565266" y="766049"/>
                  <a:pt x="1068840" y="1201045"/>
                  <a:pt x="1780092" y="1627397"/>
                </a:cubicBezTo>
                <a:cubicBezTo>
                  <a:pt x="1283335" y="1637124"/>
                  <a:pt x="467574" y="1627397"/>
                  <a:pt x="0" y="1627397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99963"/>
              </p:ext>
            </p:extLst>
          </p:nvPr>
        </p:nvGraphicFramePr>
        <p:xfrm>
          <a:off x="5681663" y="3141663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" name="Equation" r:id="rId23" imgW="330120" imgH="203040" progId="Equation.DSMT4">
                  <p:embed/>
                </p:oleObj>
              </mc:Choice>
              <mc:Fallback>
                <p:oleObj name="Equation" r:id="rId2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81663" y="3141663"/>
                        <a:ext cx="53340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6"/>
                  </p:tgtEl>
                </p:cond>
              </p:nextCondLst>
            </p:seq>
          </p:childTnLst>
        </p:cTn>
      </p:par>
    </p:tnLst>
    <p:bldLst>
      <p:bldP spid="20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899592" y="1268759"/>
            <a:ext cx="7128792" cy="5472609"/>
            <a:chOff x="899592" y="1052736"/>
            <a:chExt cx="7128792" cy="54726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1052736"/>
              <a:ext cx="6912768" cy="5225468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3135698" y="2131115"/>
              <a:ext cx="4892686" cy="43942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909011"/>
              <a:ext cx="3615833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5" name="Straight Connector 14"/>
            <p:cNvCxnSpPr>
              <a:stCxn id="11" idx="0"/>
            </p:cNvCxnSpPr>
            <p:nvPr/>
          </p:nvCxnSpPr>
          <p:spPr>
            <a:xfrm flipH="1">
              <a:off x="4572001" y="2131115"/>
              <a:ext cx="1010040" cy="425021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948264" y="3026221"/>
              <a:ext cx="648072" cy="3139083"/>
            </a:xfrm>
            <a:prstGeom prst="line">
              <a:avLst/>
            </a:prstGeom>
            <a:ln>
              <a:solidFill>
                <a:srgbClr val="0B4A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812" y="404664"/>
            <a:ext cx="3682752" cy="1008112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Reality check:</a:t>
            </a:r>
            <a:endParaRPr lang="en-GB" sz="3200" dirty="0"/>
          </a:p>
        </p:txBody>
      </p:sp>
      <p:sp>
        <p:nvSpPr>
          <p:cNvPr id="7" name="Oval 6"/>
          <p:cNvSpPr/>
          <p:nvPr/>
        </p:nvSpPr>
        <p:spPr>
          <a:xfrm>
            <a:off x="2203188" y="3167774"/>
            <a:ext cx="210766" cy="234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7" idx="5"/>
          </p:cNvCxnSpPr>
          <p:nvPr/>
        </p:nvCxnSpPr>
        <p:spPr>
          <a:xfrm>
            <a:off x="2383088" y="3367864"/>
            <a:ext cx="964776" cy="349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94711" y="2638653"/>
            <a:ext cx="263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Monochromatic neutrons </a:t>
            </a:r>
          </a:p>
          <a:p>
            <a:pPr algn="ctr"/>
            <a:r>
              <a:rPr lang="en-GB" dirty="0"/>
              <a:t>t</a:t>
            </a:r>
            <a:r>
              <a:rPr lang="en-GB" dirty="0" smtClean="0"/>
              <a:t>ime profile</a:t>
            </a:r>
            <a:endParaRPr lang="en-GB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624083"/>
              </p:ext>
            </p:extLst>
          </p:nvPr>
        </p:nvGraphicFramePr>
        <p:xfrm>
          <a:off x="3402290" y="476672"/>
          <a:ext cx="446761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5" imgW="2222280" imgH="469800" progId="Equation.DSMT4">
                  <p:embed/>
                </p:oleObj>
              </mc:Choice>
              <mc:Fallback>
                <p:oleObj name="Equation" r:id="rId5" imgW="2222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02290" y="476672"/>
                        <a:ext cx="446761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4720"/>
            <a:ext cx="712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Modern chopper spectrometers are optimized to provide equal resolution</a:t>
            </a:r>
          </a:p>
          <a:p>
            <a:r>
              <a:rPr lang="en-GB" dirty="0"/>
              <a:t>s</a:t>
            </a:r>
            <a:r>
              <a:rPr lang="en-GB" dirty="0" smtClean="0"/>
              <a:t>pread due to energy spread and pulse time shape. </a:t>
            </a:r>
            <a:endParaRPr lang="en-GB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616624" cy="472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2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Different optimization: minimize pulse time spread.</a:t>
            </a:r>
            <a:br>
              <a:rPr lang="en-GB" sz="2800" dirty="0" smtClean="0"/>
            </a:br>
            <a:r>
              <a:rPr lang="en-GB" sz="2800" dirty="0" smtClean="0"/>
              <a:t>(different chopper)</a:t>
            </a:r>
            <a:endParaRPr lang="en-GB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7" y="2132856"/>
            <a:ext cx="3096389" cy="226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93" y="2137522"/>
            <a:ext cx="4069631" cy="237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64751"/>
            <a:ext cx="3341401" cy="206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01" y="4425652"/>
            <a:ext cx="4069631" cy="238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45990"/>
              </p:ext>
            </p:extLst>
          </p:nvPr>
        </p:nvGraphicFramePr>
        <p:xfrm>
          <a:off x="1043608" y="1220659"/>
          <a:ext cx="6893979" cy="94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Equation" r:id="rId7" imgW="3682800" imgH="457200" progId="Equation.DSMT4">
                  <p:embed/>
                </p:oleObj>
              </mc:Choice>
              <mc:Fallback>
                <p:oleObj name="Equation" r:id="rId7" imgW="368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220659"/>
                        <a:ext cx="6893979" cy="948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07508"/>
              </p:ext>
            </p:extLst>
          </p:nvPr>
        </p:nvGraphicFramePr>
        <p:xfrm>
          <a:off x="1797050" y="2636838"/>
          <a:ext cx="5540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636838"/>
                        <a:ext cx="5540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2101"/>
              </p:ext>
            </p:extLst>
          </p:nvPr>
        </p:nvGraphicFramePr>
        <p:xfrm>
          <a:off x="5364088" y="23098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11" imgW="330120" imgH="203040" progId="Equation.DSMT4">
                  <p:embed/>
                </p:oleObj>
              </mc:Choice>
              <mc:Fallback>
                <p:oleObj name="Equation" r:id="rId11" imgW="3301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3098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10160"/>
              </p:ext>
            </p:extLst>
          </p:nvPr>
        </p:nvGraphicFramePr>
        <p:xfrm>
          <a:off x="6558880" y="350100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80" y="350100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12780"/>
              </p:ext>
            </p:extLst>
          </p:nvPr>
        </p:nvGraphicFramePr>
        <p:xfrm>
          <a:off x="1187624" y="4725144"/>
          <a:ext cx="734950" cy="48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Equation" r:id="rId15" imgW="380880" imgH="253800" progId="Equation.DSMT4">
                  <p:embed/>
                </p:oleObj>
              </mc:Choice>
              <mc:Fallback>
                <p:oleObj name="Equation" r:id="rId15" imgW="3808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725144"/>
                        <a:ext cx="734950" cy="48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19096"/>
              </p:ext>
            </p:extLst>
          </p:nvPr>
        </p:nvGraphicFramePr>
        <p:xfrm>
          <a:off x="2183978" y="4869978"/>
          <a:ext cx="7318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17" imgW="368280" imgH="253800" progId="Equation.DSMT4">
                  <p:embed/>
                </p:oleObj>
              </mc:Choice>
              <mc:Fallback>
                <p:oleObj name="Equation" r:id="rId17" imgW="3682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978" y="4869978"/>
                        <a:ext cx="7318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712565"/>
              </p:ext>
            </p:extLst>
          </p:nvPr>
        </p:nvGraphicFramePr>
        <p:xfrm>
          <a:off x="3203848" y="5589240"/>
          <a:ext cx="741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89240"/>
                        <a:ext cx="741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03848" y="6381328"/>
            <a:ext cx="18369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Cut-off frequency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203848" y="5373216"/>
            <a:ext cx="0" cy="126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1835695" y="5373216"/>
            <a:ext cx="714201" cy="632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403648" y="5229200"/>
            <a:ext cx="144016" cy="39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3608" y="4903297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24128" y="5087963"/>
            <a:ext cx="629480" cy="336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15204"/>
              </p:ext>
            </p:extLst>
          </p:nvPr>
        </p:nvGraphicFramePr>
        <p:xfrm>
          <a:off x="6990928" y="5910287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928" y="5910287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922114"/>
          </a:xfrm>
        </p:spPr>
        <p:txBody>
          <a:bodyPr>
            <a:normAutofit fontScale="90000"/>
          </a:bodyPr>
          <a:lstStyle/>
          <a:p>
            <a:r>
              <a:rPr lang="en-GB" sz="3100" dirty="0" smtClean="0"/>
              <a:t>Different optimization: minimize energy spread (time focusing </a:t>
            </a:r>
            <a:r>
              <a:rPr lang="en-GB" sz="3100" dirty="0" err="1" smtClean="0"/>
              <a:t>monochromator</a:t>
            </a:r>
            <a:r>
              <a:rPr lang="en-GB" sz="3100" dirty="0" smtClean="0"/>
              <a:t>, different moderator?</a:t>
            </a:r>
            <a:r>
              <a:rPr lang="en-GB" dirty="0" smtClean="0"/>
              <a:t>) 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34126"/>
              </p:ext>
            </p:extLst>
          </p:nvPr>
        </p:nvGraphicFramePr>
        <p:xfrm>
          <a:off x="2410346" y="1124744"/>
          <a:ext cx="3457798" cy="110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3" imgW="1765080" imgH="469800" progId="Equation.DSMT4">
                  <p:embed/>
                </p:oleObj>
              </mc:Choice>
              <mc:Fallback>
                <p:oleObj name="Equation" r:id="rId3" imgW="1765080" imgH="4698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346" y="1124744"/>
                        <a:ext cx="3457798" cy="1103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" y="2132856"/>
            <a:ext cx="283272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70" y="2162364"/>
            <a:ext cx="3383682" cy="198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2880320" cy="212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367171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6320"/>
              </p:ext>
            </p:extLst>
          </p:nvPr>
        </p:nvGraphicFramePr>
        <p:xfrm>
          <a:off x="1806575" y="2636838"/>
          <a:ext cx="533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name="Equation" r:id="rId9" imgW="330120" imgH="203040" progId="Equation.DSMT4">
                  <p:embed/>
                </p:oleObj>
              </mc:Choice>
              <mc:Fallback>
                <p:oleObj name="Equation" r:id="rId9" imgW="330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636838"/>
                        <a:ext cx="533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513"/>
              </p:ext>
            </p:extLst>
          </p:nvPr>
        </p:nvGraphicFramePr>
        <p:xfrm>
          <a:off x="5580112" y="2420888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11" imgW="330057" imgH="203112" progId="Equation.DSMT4">
                  <p:embed/>
                </p:oleObj>
              </mc:Choice>
              <mc:Fallback>
                <p:oleObj name="Equation" r:id="rId11" imgW="33005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20888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77616"/>
              </p:ext>
            </p:extLst>
          </p:nvPr>
        </p:nvGraphicFramePr>
        <p:xfrm>
          <a:off x="5724128" y="3029967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029967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603848"/>
              </p:ext>
            </p:extLst>
          </p:nvPr>
        </p:nvGraphicFramePr>
        <p:xfrm>
          <a:off x="1259632" y="5158010"/>
          <a:ext cx="7318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15" imgW="368140" imgH="253890" progId="Equation.DSMT4">
                  <p:embed/>
                </p:oleObj>
              </mc:Choice>
              <mc:Fallback>
                <p:oleObj name="Equation" r:id="rId15" imgW="368140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8010"/>
                        <a:ext cx="7318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02606"/>
              </p:ext>
            </p:extLst>
          </p:nvPr>
        </p:nvGraphicFramePr>
        <p:xfrm>
          <a:off x="1100683" y="4293096"/>
          <a:ext cx="735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17" imgW="380835" imgH="253890" progId="Equation.DSMT4">
                  <p:embed/>
                </p:oleObj>
              </mc:Choice>
              <mc:Fallback>
                <p:oleObj name="Equation" r:id="rId17" imgW="380835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683" y="4293096"/>
                        <a:ext cx="735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64936" y="4365104"/>
            <a:ext cx="17593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Recovered signal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076056" y="4549770"/>
            <a:ext cx="68888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552583"/>
              </p:ext>
            </p:extLst>
          </p:nvPr>
        </p:nvGraphicFramePr>
        <p:xfrm>
          <a:off x="5333603" y="5046191"/>
          <a:ext cx="390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19" imgW="241200" imgH="203040" progId="Equation.DSMT4">
                  <p:embed/>
                </p:oleObj>
              </mc:Choice>
              <mc:Fallback>
                <p:oleObj name="Equation" r:id="rId19" imgW="241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603" y="5046191"/>
                        <a:ext cx="3905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3757"/>
              </p:ext>
            </p:extLst>
          </p:nvPr>
        </p:nvGraphicFramePr>
        <p:xfrm>
          <a:off x="5148064" y="4293096"/>
          <a:ext cx="5334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20" imgW="330057" imgH="203112" progId="Equation.DSMT4">
                  <p:embed/>
                </p:oleObj>
              </mc:Choice>
              <mc:Fallback>
                <p:oleObj name="Equation" r:id="rId20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293096"/>
                        <a:ext cx="5334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6421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Time focusing </a:t>
            </a:r>
            <a:r>
              <a:rPr lang="en-GB" dirty="0" err="1" smtClean="0"/>
              <a:t>monochromator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No problem with resolution and convenient for small samples?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 rot="20511387">
            <a:off x="1763688" y="5229200"/>
            <a:ext cx="151216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55576" y="3933056"/>
            <a:ext cx="1023281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3"/>
          </p:cNvCxnSpPr>
          <p:nvPr/>
        </p:nvCxnSpPr>
        <p:spPr>
          <a:xfrm>
            <a:off x="1979712" y="3284984"/>
            <a:ext cx="1258551" cy="178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01281" y="4293096"/>
            <a:ext cx="2482687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38263" y="4365104"/>
            <a:ext cx="1405745" cy="63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05788" y="4437112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664" y="3995772"/>
                <a:ext cx="67322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04" y="4427820"/>
                <a:ext cx="673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3203848" y="4005064"/>
            <a:ext cx="178431" cy="1008112"/>
          </a:xfrm>
          <a:prstGeom prst="straightConnector1">
            <a:avLst/>
          </a:prstGeom>
          <a:ln w="38100">
            <a:solidFill>
              <a:srgbClr val="0B4AF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52550" y="3501008"/>
            <a:ext cx="1171178" cy="698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95936" y="4365104"/>
            <a:ext cx="144016" cy="21602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139952" y="4581128"/>
            <a:ext cx="14401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562790" y="3751761"/>
            <a:ext cx="463879" cy="654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865" y="3401479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851756"/>
                <a:ext cx="45659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GB" sz="4000" b="0" i="1" smtClean="0">
                              <a:latin typeface="Cambria Math"/>
                            </a:rPr>
                            <m:t>𝑔𝑎𝑖𝑛</m:t>
                          </m:r>
                        </m:sub>
                      </m:sSub>
                      <m:r>
                        <a:rPr lang="en-GB" sz="4000" b="0" i="1" smtClean="0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GB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492896"/>
                <a:ext cx="2520280" cy="134953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GB" sz="40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/>
                                </a:rPr>
                                <m:t>𝑔𝑎𝑖𝑛</m:t>
                              </m:r>
                            </m:sub>
                          </m:sSub>
                          <m:r>
                            <a:rPr lang="en-GB" sz="4000" b="0" i="1" smtClean="0">
                              <a:latin typeface="Cambria Math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237459"/>
                <a:ext cx="3074454" cy="9669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0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Moderator profile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3610"/>
            <a:ext cx="4891642" cy="47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70" y="1772816"/>
            <a:ext cx="4203561" cy="315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Moderator profile and chopper cuts shapes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37818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48064" y="1674673"/>
            <a:ext cx="1800200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Range1-&gt; (</a:t>
            </a:r>
            <a:r>
              <a:rPr lang="en-GB" sz="1050" dirty="0" err="1" smtClean="0"/>
              <a:t>E_chop</a:t>
            </a:r>
            <a:r>
              <a:rPr lang="en-GB" sz="1050" dirty="0" smtClean="0"/>
              <a:t> = 150mEv)</a:t>
            </a:r>
            <a:endParaRPr lang="en-GB" sz="1200" dirty="0" smtClean="0"/>
          </a:p>
          <a:p>
            <a:r>
              <a:rPr lang="en-GB" sz="1200" dirty="0" err="1" smtClean="0"/>
              <a:t>t_range</a:t>
            </a:r>
            <a:r>
              <a:rPr lang="en-GB" sz="1200" dirty="0"/>
              <a:t>	</a:t>
            </a:r>
            <a:r>
              <a:rPr lang="en-GB" sz="1200" dirty="0" err="1" smtClean="0"/>
              <a:t>v_range</a:t>
            </a:r>
            <a:endParaRPr lang="en-GB" sz="1200" dirty="0" smtClean="0"/>
          </a:p>
          <a:p>
            <a:r>
              <a:rPr lang="en-GB" sz="900" dirty="0" smtClean="0"/>
              <a:t>1.0e+03 *</a:t>
            </a:r>
            <a:endParaRPr lang="en-GB" sz="900" dirty="0"/>
          </a:p>
          <a:p>
            <a:r>
              <a:rPr lang="en-GB" sz="1200" dirty="0"/>
              <a:t>   -0.0017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0.0003    </a:t>
            </a:r>
            <a:r>
              <a:rPr lang="en-GB" sz="1200" dirty="0" smtClean="0"/>
              <a:t>	5.3300</a:t>
            </a:r>
            <a:endParaRPr lang="en-GB" sz="1200" dirty="0"/>
          </a:p>
          <a:p>
            <a:r>
              <a:rPr lang="en-GB" sz="1200" dirty="0"/>
              <a:t>    0.0039    </a:t>
            </a:r>
            <a:r>
              <a:rPr lang="en-GB" sz="1200" dirty="0" smtClean="0"/>
              <a:t>	5.5412</a:t>
            </a:r>
            <a:endParaRPr lang="en-GB" sz="1200" dirty="0"/>
          </a:p>
          <a:p>
            <a:r>
              <a:rPr lang="en-GB" sz="1200" dirty="0"/>
              <a:t>    0.0059   </a:t>
            </a:r>
            <a:r>
              <a:rPr lang="en-GB" sz="1200" dirty="0" smtClean="0"/>
              <a:t>	5.5412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62776" y="14034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Symbol" panose="05050102010706020507" pitchFamily="18" charset="2"/>
              </a:rPr>
              <a:t>t</a:t>
            </a:r>
            <a:endParaRPr lang="en-GB" dirty="0">
              <a:latin typeface="Symbol" panose="05050102010706020507" pitchFamily="18" charset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55768" y="1556792"/>
            <a:ext cx="198072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1050" dirty="0" smtClean="0"/>
              <a:t>Range2-&gt; </a:t>
            </a:r>
            <a:r>
              <a:rPr lang="en-GB" sz="1050" dirty="0"/>
              <a:t>(</a:t>
            </a:r>
            <a:r>
              <a:rPr lang="en-GB" sz="1050" dirty="0" err="1"/>
              <a:t>E_chop</a:t>
            </a:r>
            <a:r>
              <a:rPr lang="en-GB" sz="1050" dirty="0"/>
              <a:t> = </a:t>
            </a:r>
            <a:r>
              <a:rPr lang="en-GB" sz="1050" dirty="0" smtClean="0"/>
              <a:t>65.2mEv</a:t>
            </a:r>
            <a:r>
              <a:rPr lang="en-GB" sz="1050" dirty="0"/>
              <a:t>)</a:t>
            </a:r>
          </a:p>
          <a:p>
            <a:r>
              <a:rPr lang="en-GB" sz="1200" dirty="0" err="1"/>
              <a:t>t_range</a:t>
            </a:r>
            <a:r>
              <a:rPr lang="en-GB" sz="1200" dirty="0"/>
              <a:t>	</a:t>
            </a:r>
            <a:r>
              <a:rPr lang="en-GB" sz="1200" dirty="0" err="1"/>
              <a:t>v_range</a:t>
            </a:r>
            <a:endParaRPr lang="en-GB" sz="1200" dirty="0"/>
          </a:p>
          <a:p>
            <a:r>
              <a:rPr lang="en-GB" sz="1050" dirty="0"/>
              <a:t>1.0e+03 *</a:t>
            </a:r>
          </a:p>
          <a:p>
            <a:r>
              <a:rPr lang="en-GB" sz="1200" dirty="0" smtClean="0"/>
              <a:t>   </a:t>
            </a:r>
            <a:r>
              <a:rPr lang="en-GB" sz="1200" dirty="0"/>
              <a:t>-0.0012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0.0008    </a:t>
            </a:r>
            <a:r>
              <a:rPr lang="en-GB" sz="1200" dirty="0" smtClean="0"/>
              <a:t>	3.4854</a:t>
            </a:r>
            <a:endParaRPr lang="en-GB" sz="1200" dirty="0"/>
          </a:p>
          <a:p>
            <a:r>
              <a:rPr lang="en-GB" sz="1200" dirty="0"/>
              <a:t>    0.0103    </a:t>
            </a:r>
            <a:r>
              <a:rPr lang="en-GB" sz="1200" dirty="0" smtClean="0"/>
              <a:t>	3.6725</a:t>
            </a:r>
            <a:endParaRPr lang="en-GB" sz="1200" dirty="0"/>
          </a:p>
          <a:p>
            <a:r>
              <a:rPr lang="en-GB" sz="1200" dirty="0"/>
              <a:t>    0.0123    </a:t>
            </a:r>
            <a:r>
              <a:rPr lang="en-GB" sz="1200" dirty="0" smtClean="0"/>
              <a:t>	3.6725</a:t>
            </a:r>
            <a:endParaRPr lang="en-GB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880924" y="1556792"/>
            <a:ext cx="3488706" cy="3465676"/>
            <a:chOff x="880924" y="1556792"/>
            <a:chExt cx="3488706" cy="3465676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80924" y="1772816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050890" y="1916832"/>
              <a:ext cx="288862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latin typeface="+mj-lt"/>
                </a:rPr>
                <a:t>v</a:t>
              </a:r>
              <a:endParaRPr lang="en-GB" dirty="0">
                <a:latin typeface="+mj-lt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99592" y="2018576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411760" y="1852444"/>
              <a:ext cx="144016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406704" y="1779672"/>
              <a:ext cx="2178908" cy="2430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57946" y="1556792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43608" y="3059668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46178" y="370774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67944" y="4149080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66058" y="4653136"/>
              <a:ext cx="30168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220072" y="3140968"/>
            <a:ext cx="17281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Range3-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35.8mEv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0.0013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0.0033    </a:t>
            </a:r>
            <a:r>
              <a:rPr lang="en-GB" sz="1200" dirty="0" smtClean="0"/>
              <a:t>	2.6060</a:t>
            </a:r>
            <a:endParaRPr lang="en-GB" sz="1200" dirty="0"/>
          </a:p>
          <a:p>
            <a:r>
              <a:rPr lang="en-GB" sz="1200" dirty="0"/>
              <a:t>    0.0095    </a:t>
            </a:r>
            <a:r>
              <a:rPr lang="en-GB" sz="1200" dirty="0" smtClean="0"/>
              <a:t>	2.6784</a:t>
            </a:r>
            <a:endParaRPr lang="en-GB" sz="1200" dirty="0"/>
          </a:p>
          <a:p>
            <a:r>
              <a:rPr lang="en-GB" sz="1200" dirty="0"/>
              <a:t>    0.0115    </a:t>
            </a:r>
            <a:r>
              <a:rPr lang="en-GB" sz="1200" dirty="0" smtClean="0"/>
              <a:t>	2.6784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99592" y="5445224"/>
            <a:ext cx="4302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 – moderator (in moderator opening times)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379707" y="3258847"/>
            <a:ext cx="146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 - moderator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987108" y="3134127"/>
            <a:ext cx="20162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Range4-</a:t>
            </a:r>
            <a:r>
              <a:rPr lang="en-GB" sz="1100" dirty="0"/>
              <a:t>&gt; (</a:t>
            </a:r>
            <a:r>
              <a:rPr lang="en-GB" sz="1100" dirty="0" err="1"/>
              <a:t>E_chop</a:t>
            </a:r>
            <a:r>
              <a:rPr lang="en-GB" sz="1100" dirty="0"/>
              <a:t> = </a:t>
            </a:r>
            <a:r>
              <a:rPr lang="en-GB" sz="1100" dirty="0" smtClean="0"/>
              <a:t>22.5mEv</a:t>
            </a:r>
            <a:r>
              <a:rPr lang="en-GB" sz="1100" dirty="0"/>
              <a:t>)</a:t>
            </a:r>
          </a:p>
          <a:p>
            <a:r>
              <a:rPr lang="en-GB" sz="1100" dirty="0" err="1"/>
              <a:t>t_range</a:t>
            </a:r>
            <a:r>
              <a:rPr lang="en-GB" sz="1100" dirty="0"/>
              <a:t>	</a:t>
            </a:r>
            <a:r>
              <a:rPr lang="en-GB" sz="1100" dirty="0" err="1"/>
              <a:t>v_range</a:t>
            </a:r>
            <a:endParaRPr lang="en-GB" sz="1100" dirty="0"/>
          </a:p>
          <a:p>
            <a:r>
              <a:rPr lang="en-GB" sz="1100" dirty="0"/>
              <a:t>1.0e+03 *</a:t>
            </a:r>
          </a:p>
          <a:p>
            <a:r>
              <a:rPr lang="en-GB" sz="1100" dirty="0" smtClean="0"/>
              <a:t>    </a:t>
            </a:r>
            <a:r>
              <a:rPr lang="en-GB" sz="1100" dirty="0"/>
              <a:t>0.0027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0.0047    </a:t>
            </a:r>
            <a:r>
              <a:rPr lang="en-GB" sz="1100" dirty="0" smtClean="0"/>
              <a:t>	2.0747</a:t>
            </a:r>
            <a:endParaRPr lang="en-GB" sz="1100" dirty="0"/>
          </a:p>
          <a:p>
            <a:r>
              <a:rPr lang="en-GB" sz="1100" dirty="0"/>
              <a:t>    0.0108    </a:t>
            </a:r>
            <a:r>
              <a:rPr lang="en-GB" sz="1100" dirty="0" smtClean="0"/>
              <a:t>	2.1203</a:t>
            </a:r>
            <a:endParaRPr lang="en-GB" sz="1100" dirty="0"/>
          </a:p>
          <a:p>
            <a:r>
              <a:rPr lang="en-GB" sz="1100" dirty="0"/>
              <a:t>    0.0128    </a:t>
            </a:r>
            <a:r>
              <a:rPr lang="en-GB" sz="1100" dirty="0" smtClean="0"/>
              <a:t>	2.1203</a:t>
            </a:r>
            <a:endParaRPr lang="en-GB" sz="1100" dirty="0"/>
          </a:p>
        </p:txBody>
      </p:sp>
      <p:sp>
        <p:nvSpPr>
          <p:cNvPr id="25" name="Rectangle 24"/>
          <p:cNvSpPr/>
          <p:nvPr/>
        </p:nvSpPr>
        <p:spPr>
          <a:xfrm>
            <a:off x="5436096" y="4591580"/>
            <a:ext cx="19194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Range5-</a:t>
            </a:r>
            <a:r>
              <a:rPr lang="en-GB" sz="1000" dirty="0"/>
              <a:t>&gt; (</a:t>
            </a:r>
            <a:r>
              <a:rPr lang="en-GB" sz="1000" dirty="0" err="1"/>
              <a:t>E_chop</a:t>
            </a:r>
            <a:r>
              <a:rPr lang="en-GB" sz="1000" dirty="0"/>
              <a:t> = </a:t>
            </a:r>
            <a:r>
              <a:rPr lang="en-GB" sz="1000" dirty="0" smtClean="0"/>
              <a:t>15.5mEv</a:t>
            </a:r>
            <a:r>
              <a:rPr lang="en-GB" sz="1000" dirty="0"/>
              <a:t>)</a:t>
            </a:r>
          </a:p>
          <a:p>
            <a:r>
              <a:rPr lang="en-GB" sz="1000" dirty="0" err="1"/>
              <a:t>t_range</a:t>
            </a:r>
            <a:r>
              <a:rPr lang="en-GB" sz="1000" dirty="0"/>
              <a:t>	</a:t>
            </a:r>
            <a:r>
              <a:rPr lang="en-GB" sz="1000" dirty="0" err="1"/>
              <a:t>v_range</a:t>
            </a:r>
            <a:endParaRPr lang="en-GB" sz="1000" dirty="0"/>
          </a:p>
          <a:p>
            <a:r>
              <a:rPr lang="en-GB" sz="1000" dirty="0"/>
              <a:t>1.0e+03 *</a:t>
            </a:r>
          </a:p>
          <a:p>
            <a:r>
              <a:rPr lang="en-GB" sz="1000" dirty="0" smtClean="0"/>
              <a:t>    </a:t>
            </a:r>
            <a:r>
              <a:rPr lang="en-GB" sz="1000" dirty="0"/>
              <a:t>0.0034    </a:t>
            </a:r>
            <a:r>
              <a:rPr lang="en-GB" sz="1000" dirty="0" smtClean="0"/>
              <a:t>	1.7210</a:t>
            </a:r>
            <a:endParaRPr lang="en-GB" sz="1000" dirty="0"/>
          </a:p>
          <a:p>
            <a:r>
              <a:rPr lang="en-GB" sz="1000" dirty="0"/>
              <a:t>    0.0054    	</a:t>
            </a:r>
            <a:r>
              <a:rPr lang="en-GB" sz="1000" dirty="0" smtClean="0"/>
              <a:t>1.7210</a:t>
            </a:r>
            <a:endParaRPr lang="en-GB" sz="1000" dirty="0"/>
          </a:p>
          <a:p>
            <a:r>
              <a:rPr lang="en-GB" sz="1000" dirty="0"/>
              <a:t>    0.0039    </a:t>
            </a:r>
            <a:r>
              <a:rPr lang="en-GB" sz="1000" dirty="0" smtClean="0"/>
              <a:t>	1.7230</a:t>
            </a:r>
            <a:endParaRPr lang="en-GB" sz="1000" dirty="0"/>
          </a:p>
          <a:p>
            <a:r>
              <a:rPr lang="en-GB" sz="1000" dirty="0"/>
              <a:t>    0.0059    </a:t>
            </a:r>
            <a:r>
              <a:rPr lang="en-GB" sz="1000" dirty="0" smtClean="0"/>
              <a:t>	1.7230</a:t>
            </a:r>
            <a:endParaRPr lang="en-GB" sz="1000" dirty="0"/>
          </a:p>
        </p:txBody>
      </p:sp>
      <p:sp>
        <p:nvSpPr>
          <p:cNvPr id="26" name="Oval Callout 25"/>
          <p:cNvSpPr/>
          <p:nvPr/>
        </p:nvSpPr>
        <p:spPr>
          <a:xfrm>
            <a:off x="7126452" y="4551483"/>
            <a:ext cx="1737536" cy="893741"/>
          </a:xfrm>
          <a:prstGeom prst="wedgeEllipseCallout">
            <a:avLst>
              <a:gd name="adj1" fmla="val -66111"/>
              <a:gd name="adj2" fmla="val 42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Incorrect range as v||</a:t>
            </a:r>
            <a:r>
              <a:rPr lang="en-GB" sz="1400" dirty="0" smtClean="0">
                <a:latin typeface="Symbol" panose="05050102010706020507" pitchFamily="18" charset="2"/>
              </a:rPr>
              <a:t>t</a:t>
            </a:r>
            <a:r>
              <a:rPr lang="en-GB" sz="1400" dirty="0" smtClean="0"/>
              <a:t> in moderator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06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27989</TotalTime>
  <Words>355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Data processing and Instrument resolution function: beyond  FWHM (full width at half-max) approximation</vt:lpstr>
      <vt:lpstr>Inverting Convolution: </vt:lpstr>
      <vt:lpstr>Reality check:</vt:lpstr>
      <vt:lpstr>PowerPoint Presentation</vt:lpstr>
      <vt:lpstr>Different optimization: minimize pulse time spread. (different chopper)</vt:lpstr>
      <vt:lpstr>Different optimization: minimize energy spread (time focusing monochromator, different moderator?) </vt:lpstr>
      <vt:lpstr>Time focusing monochromator: No problem with resolution and convenient for small samples?</vt:lpstr>
      <vt:lpstr>Moderator profile</vt:lpstr>
      <vt:lpstr>Moderator profile and chopper cuts shapes</vt:lpstr>
      <vt:lpstr>Time velocity distributions</vt:lpstr>
      <vt:lpstr>Time-velocity distribution after inelastic scattering</vt:lpstr>
      <vt:lpstr>2D time-velocity profile:</vt:lpstr>
      <vt:lpstr>Work in progress: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89</cp:revision>
  <dcterms:created xsi:type="dcterms:W3CDTF">2017-01-23T09:47:10Z</dcterms:created>
  <dcterms:modified xsi:type="dcterms:W3CDTF">2017-12-04T17:50:49Z</dcterms:modified>
</cp:coreProperties>
</file>