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8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49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7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6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1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1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8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5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80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4D64-153B-45A8-B06C-B7FCB3F83C0F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ADAF-68BA-48D5-B210-D5175FCD4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2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6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467" y="377295"/>
            <a:ext cx="9643533" cy="1417637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Superresolution</a:t>
            </a:r>
            <a:r>
              <a:rPr lang="en-GB" b="1" dirty="0" smtClean="0"/>
              <a:t>, can we achieve it in ISIS?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736600" y="2360768"/>
            <a:ext cx="10083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Digital signal processing to increase resolution and efficiency of </a:t>
            </a:r>
            <a:r>
              <a:rPr lang="en-GB" sz="2400" dirty="0" smtClean="0">
                <a:solidFill>
                  <a:srgbClr val="0000FF"/>
                </a:solidFill>
              </a:rPr>
              <a:t>inelastic instruments – </a:t>
            </a:r>
            <a:r>
              <a:rPr lang="en-GB" dirty="0" smtClean="0">
                <a:solidFill>
                  <a:srgbClr val="0000FF"/>
                </a:solidFill>
              </a:rPr>
              <a:t>direction, o</a:t>
            </a:r>
            <a:r>
              <a:rPr lang="en-GB" dirty="0" smtClean="0">
                <a:solidFill>
                  <a:srgbClr val="0000FF"/>
                </a:solidFill>
              </a:rPr>
              <a:t>pposite to PACE approaching  data analysis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736601" y="3444502"/>
            <a:ext cx="993139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Montserrat-Medium"/>
              </a:rPr>
              <a:t>Super-resolution energy spectra from </a:t>
            </a:r>
            <a:r>
              <a:rPr lang="en-GB" sz="2400" dirty="0" smtClean="0">
                <a:latin typeface="Montserrat-Medium"/>
              </a:rPr>
              <a:t>neutron direct-geometry spectrometers. </a:t>
            </a:r>
          </a:p>
          <a:p>
            <a:r>
              <a:rPr lang="en-GB" sz="2400" dirty="0" smtClean="0"/>
              <a:t>Rev</a:t>
            </a:r>
            <a:r>
              <a:rPr lang="en-GB" sz="2400" dirty="0"/>
              <a:t>. Sci. </a:t>
            </a:r>
            <a:r>
              <a:rPr lang="en-GB" sz="2400" dirty="0" err="1"/>
              <a:t>Instrum</a:t>
            </a:r>
            <a:r>
              <a:rPr lang="en-GB" sz="2400" dirty="0"/>
              <a:t>. </a:t>
            </a:r>
            <a:r>
              <a:rPr lang="en-GB" sz="2400" b="1" dirty="0"/>
              <a:t>90</a:t>
            </a:r>
            <a:r>
              <a:rPr lang="en-GB" sz="2400" dirty="0"/>
              <a:t>, 105109 (2019</a:t>
            </a:r>
            <a:r>
              <a:rPr lang="en-GB" sz="2400" dirty="0" smtClean="0"/>
              <a:t>);</a:t>
            </a:r>
          </a:p>
          <a:p>
            <a:endParaRPr lang="en-GB" sz="2400" dirty="0" smtClean="0">
              <a:latin typeface="Montserrat-Medium"/>
            </a:endParaRPr>
          </a:p>
          <a:p>
            <a:r>
              <a:rPr lang="en-GB" dirty="0" smtClean="0">
                <a:latin typeface="Montserrat-Medium"/>
              </a:rPr>
              <a:t>ORNL:</a:t>
            </a:r>
            <a:endParaRPr lang="en-GB" dirty="0">
              <a:latin typeface="Montserrat-Medium"/>
            </a:endParaRPr>
          </a:p>
          <a:p>
            <a:r>
              <a:rPr lang="en-GB" sz="1100" dirty="0" err="1"/>
              <a:t>Fahima</a:t>
            </a:r>
            <a:r>
              <a:rPr lang="en-GB" sz="1100" dirty="0"/>
              <a:t> </a:t>
            </a:r>
            <a:r>
              <a:rPr lang="en-GB" sz="1100" dirty="0" smtClean="0"/>
              <a:t>Islam; </a:t>
            </a:r>
            <a:r>
              <a:rPr lang="en-GB" sz="1100" dirty="0"/>
              <a:t>Jiao Y. Y. </a:t>
            </a:r>
            <a:r>
              <a:rPr lang="en-GB" sz="1100" dirty="0" smtClean="0"/>
              <a:t>Lin; </a:t>
            </a:r>
            <a:r>
              <a:rPr lang="en-GB" sz="1100" dirty="0"/>
              <a:t>Richard </a:t>
            </a:r>
            <a:r>
              <a:rPr lang="en-GB" sz="1100" dirty="0" smtClean="0"/>
              <a:t>Archibald;  </a:t>
            </a:r>
            <a:r>
              <a:rPr lang="en-GB" sz="1100" dirty="0"/>
              <a:t>Douglas L. </a:t>
            </a:r>
            <a:r>
              <a:rPr lang="en-GB" sz="1100" dirty="0" smtClean="0"/>
              <a:t>Abernathy; </a:t>
            </a:r>
            <a:r>
              <a:rPr lang="en-GB" sz="1100" dirty="0" err="1"/>
              <a:t>Iyad</a:t>
            </a:r>
            <a:r>
              <a:rPr lang="en-GB" sz="1100" dirty="0"/>
              <a:t> </a:t>
            </a:r>
            <a:r>
              <a:rPr lang="en-GB" sz="1100" dirty="0" smtClean="0"/>
              <a:t>Al-</a:t>
            </a:r>
            <a:r>
              <a:rPr lang="en-GB" sz="1100" dirty="0" err="1" smtClean="0"/>
              <a:t>Qasir</a:t>
            </a:r>
            <a:r>
              <a:rPr lang="en-GB" sz="1100" dirty="0" smtClean="0"/>
              <a:t>; Anne </a:t>
            </a:r>
            <a:r>
              <a:rPr lang="en-GB" sz="1100" dirty="0"/>
              <a:t>A. </a:t>
            </a:r>
            <a:r>
              <a:rPr lang="en-GB" sz="1100" dirty="0" smtClean="0"/>
              <a:t>Campbell; </a:t>
            </a:r>
            <a:r>
              <a:rPr lang="en-GB" sz="1100" dirty="0"/>
              <a:t>Matthew B. </a:t>
            </a:r>
            <a:r>
              <a:rPr lang="en-GB" sz="1100" dirty="0" smtClean="0"/>
              <a:t>Stone; </a:t>
            </a:r>
            <a:r>
              <a:rPr lang="en-GB" sz="1100" dirty="0"/>
              <a:t>and Garrett E. </a:t>
            </a:r>
            <a:r>
              <a:rPr lang="en-GB" sz="1100" dirty="0" err="1" smtClean="0"/>
              <a:t>Granroth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9493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9152" y="222554"/>
            <a:ext cx="8229600" cy="778098"/>
          </a:xfrm>
        </p:spPr>
        <p:txBody>
          <a:bodyPr>
            <a:noAutofit/>
          </a:bodyPr>
          <a:lstStyle/>
          <a:p>
            <a:r>
              <a:rPr lang="en-GB" sz="2800" dirty="0" smtClean="0"/>
              <a:t>DSP: Invert resolution function equation </a:t>
            </a:r>
            <a:r>
              <a:rPr lang="en-GB" sz="2800" dirty="0" smtClean="0"/>
              <a:t>directly:</a:t>
            </a:r>
            <a:endParaRPr lang="en-GB" sz="28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757" y="1896304"/>
            <a:ext cx="5613576" cy="202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03" y="3960659"/>
            <a:ext cx="5143030" cy="264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3" y="2117973"/>
            <a:ext cx="3666169" cy="195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177956" y="1018951"/>
            <a:ext cx="6445109" cy="842964"/>
            <a:chOff x="1042552" y="1152559"/>
            <a:chExt cx="6125457" cy="665529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5629629"/>
                </p:ext>
              </p:extLst>
            </p:nvPr>
          </p:nvGraphicFramePr>
          <p:xfrm>
            <a:off x="1042552" y="1152559"/>
            <a:ext cx="6024504" cy="665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6" imgW="4140000" imgH="457200" progId="Equation.DSMT4">
                    <p:embed/>
                  </p:oleObj>
                </mc:Choice>
                <mc:Fallback>
                  <p:oleObj name="Equation" r:id="rId6" imgW="4140000" imgH="457200" progId="Equation.DSMT4">
                    <p:embed/>
                    <p:pic>
                      <p:nvPicPr>
                        <p:cNvPr id="8" name="Object 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42552" y="1152559"/>
                          <a:ext cx="6024504" cy="6655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6579317" y="1305309"/>
              <a:ext cx="58869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2426" y="4077072"/>
            <a:ext cx="4071526" cy="2625502"/>
            <a:chOff x="842426" y="3937816"/>
            <a:chExt cx="4071526" cy="2764758"/>
          </a:xfrm>
        </p:grpSpPr>
        <p:pic>
          <p:nvPicPr>
            <p:cNvPr id="13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26" y="3937816"/>
              <a:ext cx="3078488" cy="2529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Connector 13"/>
            <p:cNvCxnSpPr/>
            <p:nvPr/>
          </p:nvCxnSpPr>
          <p:spPr>
            <a:xfrm flipV="1">
              <a:off x="2051720" y="4797152"/>
              <a:ext cx="0" cy="14401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77039" y="6333242"/>
              <a:ext cx="18369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Cut-off frequency</a:t>
              </a:r>
              <a:endParaRPr lang="en-GB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7624" y="2204864"/>
            <a:ext cx="219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Resolution function R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398543" y="2206264"/>
            <a:ext cx="43204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0591" y="1990240"/>
            <a:ext cx="214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Signal to recover S(x)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784" y="2725326"/>
            <a:ext cx="218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Registered signal </a:t>
            </a:r>
            <a:r>
              <a:rPr lang="en-GB" i="1" dirty="0" smtClean="0">
                <a:solidFill>
                  <a:srgbClr val="0000FF"/>
                </a:solidFill>
              </a:rPr>
              <a:t>I(</a:t>
            </a:r>
            <a:r>
              <a:rPr lang="en-GB" i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e</a:t>
            </a:r>
            <a:r>
              <a:rPr lang="en-GB" i="1" dirty="0" smtClean="0">
                <a:solidFill>
                  <a:srgbClr val="0000FF"/>
                </a:solidFill>
              </a:rPr>
              <a:t>) </a:t>
            </a:r>
            <a:endParaRPr lang="en-GB" i="1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698551" y="3095446"/>
            <a:ext cx="707104" cy="27874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75656" y="3982365"/>
            <a:ext cx="23392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Spectral intensities for: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5" idx="1"/>
          </p:cNvCxnSpPr>
          <p:nvPr/>
        </p:nvCxnSpPr>
        <p:spPr>
          <a:xfrm flipH="1" flipV="1">
            <a:off x="2051720" y="6021288"/>
            <a:ext cx="1025319" cy="505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19672" y="4370460"/>
            <a:ext cx="201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Resolution function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5035" y="4864505"/>
            <a:ext cx="17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Signal to recover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3358415" y="5233837"/>
            <a:ext cx="0" cy="6434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-223923" y="4960488"/>
            <a:ext cx="21843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Registered signal </a:t>
            </a:r>
            <a:r>
              <a:rPr lang="en-GB" i="1" dirty="0" smtClean="0">
                <a:solidFill>
                  <a:srgbClr val="0000FF"/>
                </a:solidFill>
              </a:rPr>
              <a:t>I(</a:t>
            </a:r>
            <a:r>
              <a:rPr lang="en-GB" i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e</a:t>
            </a:r>
            <a:r>
              <a:rPr lang="en-GB" i="1" dirty="0" smtClean="0">
                <a:solidFill>
                  <a:srgbClr val="0000FF"/>
                </a:solidFill>
              </a:rPr>
              <a:t>) </a:t>
            </a:r>
            <a:endParaRPr lang="en-GB" i="1" dirty="0">
              <a:solidFill>
                <a:srgbClr val="0000FF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52901" y="5145154"/>
            <a:ext cx="278739" cy="66011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82145" y="4220885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CC00"/>
                </a:solidFill>
              </a:rPr>
              <a:t>Recovered signal</a:t>
            </a:r>
            <a:endParaRPr lang="en-GB" dirty="0">
              <a:solidFill>
                <a:srgbClr val="00CC00"/>
              </a:solidFill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5651" y="4590217"/>
            <a:ext cx="1076190" cy="458954"/>
          </a:xfrm>
          <a:prstGeom prst="straightConnector1">
            <a:avLst/>
          </a:prstGeom>
          <a:ln w="1270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5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4" y="1667062"/>
            <a:ext cx="5060982" cy="4170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933" y="301344"/>
            <a:ext cx="1075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Estimate resolution using Image processing methodology</a:t>
            </a:r>
            <a:endParaRPr lang="en-GB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30" y="1667062"/>
            <a:ext cx="5198533" cy="417020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711688" y="1726810"/>
            <a:ext cx="522514" cy="526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 rot="2748235">
            <a:off x="5622239" y="3578889"/>
            <a:ext cx="376242" cy="2034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356462" y="5700968"/>
            <a:ext cx="361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Ikeda-Carpenter model</a:t>
            </a:r>
            <a:endParaRPr lang="en-GB" sz="2800" dirty="0"/>
          </a:p>
        </p:txBody>
      </p:sp>
      <p:sp>
        <p:nvSpPr>
          <p:cNvPr id="19" name="Left Brace 18"/>
          <p:cNvSpPr/>
          <p:nvPr/>
        </p:nvSpPr>
        <p:spPr>
          <a:xfrm>
            <a:off x="6682127" y="1998133"/>
            <a:ext cx="279621" cy="3839137"/>
          </a:xfrm>
          <a:prstGeom prst="leftBrace">
            <a:avLst>
              <a:gd name="adj1" fmla="val 26501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194793" y="2009840"/>
            <a:ext cx="522514" cy="526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810360" y="112258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ArialNarrow"/>
              </a:rPr>
              <a:t>Energy-transfer-dependent resolution at </a:t>
            </a:r>
            <a:r>
              <a:rPr lang="en-GB" sz="2000" i="1" dirty="0" err="1">
                <a:latin typeface="ArialNarrow-Italic"/>
              </a:rPr>
              <a:t>E</a:t>
            </a:r>
            <a:r>
              <a:rPr lang="en-GB" sz="900" b="0" i="1" u="none" strike="noStrike" baseline="0" dirty="0" err="1" smtClean="0">
                <a:latin typeface="ArialNarrow-Italic"/>
              </a:rPr>
              <a:t>i</a:t>
            </a:r>
            <a:r>
              <a:rPr lang="en-GB" sz="900" b="0" i="1" u="none" strike="noStrike" baseline="0" dirty="0" smtClean="0">
                <a:latin typeface="ArialNarrow-Italic"/>
              </a:rPr>
              <a:t> </a:t>
            </a:r>
            <a:r>
              <a:rPr lang="en-GB" sz="2000" dirty="0">
                <a:latin typeface="ArialNarrow"/>
              </a:rPr>
              <a:t>= 300 </a:t>
            </a:r>
            <a:r>
              <a:rPr lang="en-GB" sz="2000" dirty="0" err="1">
                <a:latin typeface="ArialNarrow"/>
              </a:rPr>
              <a:t>meV</a:t>
            </a:r>
            <a:r>
              <a:rPr lang="en-GB" sz="2000" dirty="0">
                <a:latin typeface="ArialNarrow"/>
              </a:rPr>
              <a:t> for the ARCS instrument at SNS.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56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Phonon DOS </a:t>
            </a:r>
            <a:r>
              <a:rPr lang="en-GB" dirty="0" smtClean="0"/>
              <a:t>reconstruction:	 </a:t>
            </a:r>
            <a:r>
              <a:rPr lang="en-GB" sz="4000" dirty="0" smtClean="0"/>
              <a:t>Resolution Deconvolution </a:t>
            </a:r>
            <a:r>
              <a:rPr lang="en-GB" sz="4000" dirty="0" smtClean="0"/>
              <a:t> </a:t>
            </a:r>
            <a:r>
              <a:rPr lang="en-GB" sz="4000" dirty="0" smtClean="0"/>
              <a:t>of </a:t>
            </a:r>
            <a:r>
              <a:rPr lang="en-GB" sz="4000" dirty="0" smtClean="0"/>
              <a:t>inelastic signal</a:t>
            </a:r>
            <a:r>
              <a:rPr lang="ru-RU" sz="4000" dirty="0" smtClean="0"/>
              <a:t> </a:t>
            </a:r>
            <a:r>
              <a:rPr lang="en-GB" sz="4000" dirty="0" smtClean="0"/>
              <a:t>using regularization :</a:t>
            </a:r>
            <a:endParaRPr lang="en-GB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43132"/>
              </p:ext>
            </p:extLst>
          </p:nvPr>
        </p:nvGraphicFramePr>
        <p:xfrm>
          <a:off x="6330950" y="3870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0950" y="3870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661103"/>
              </p:ext>
            </p:extLst>
          </p:nvPr>
        </p:nvGraphicFramePr>
        <p:xfrm>
          <a:off x="1047207" y="1690688"/>
          <a:ext cx="6602501" cy="83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5" imgW="2209680" imgH="279360" progId="Equation.DSMT4">
                  <p:embed/>
                </p:oleObj>
              </mc:Choice>
              <mc:Fallback>
                <p:oleObj name="Equation" r:id="rId5" imgW="2209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207" y="1690688"/>
                        <a:ext cx="6602501" cy="834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7649708" y="1576637"/>
            <a:ext cx="2931206" cy="106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Deconvolution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4" y="2525487"/>
            <a:ext cx="9653451" cy="41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0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3" y="2315688"/>
            <a:ext cx="6163488" cy="3586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134" y="486888"/>
            <a:ext cx="5860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Deconvolution in real experiment: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448303" y="486888"/>
            <a:ext cx="5451749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Conclusions:</a:t>
            </a:r>
          </a:p>
          <a:p>
            <a:endParaRPr lang="en-GB" dirty="0"/>
          </a:p>
          <a:p>
            <a:r>
              <a:rPr lang="en-GB" sz="2800" dirty="0" smtClean="0"/>
              <a:t>Achieved </a:t>
            </a:r>
          </a:p>
          <a:p>
            <a:r>
              <a:rPr lang="en-GB" sz="2400" dirty="0" smtClean="0"/>
              <a:t>Up to 15 times improvement in energy </a:t>
            </a:r>
          </a:p>
          <a:p>
            <a:r>
              <a:rPr lang="en-GB" sz="2400" dirty="0" smtClean="0"/>
              <a:t>r</a:t>
            </a:r>
            <a:r>
              <a:rPr lang="en-GB" sz="2400" dirty="0" smtClean="0"/>
              <a:t>esolution at </a:t>
            </a:r>
            <a:r>
              <a:rPr lang="en-GB" sz="2400" dirty="0" smtClean="0"/>
              <a:t>selected energy transfers</a:t>
            </a:r>
          </a:p>
          <a:p>
            <a:endParaRPr lang="en-GB" dirty="0"/>
          </a:p>
          <a:p>
            <a:r>
              <a:rPr lang="en-GB" sz="2400" dirty="0" smtClean="0"/>
              <a:t>Average 5-fold improvement of the </a:t>
            </a:r>
          </a:p>
          <a:p>
            <a:r>
              <a:rPr lang="en-GB" sz="2400" dirty="0" smtClean="0"/>
              <a:t>resolution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Extension into 3D problem  is p</a:t>
            </a:r>
            <a:r>
              <a:rPr lang="en-GB" dirty="0" smtClean="0"/>
              <a:t>ossible.</a:t>
            </a:r>
          </a:p>
          <a:p>
            <a:endParaRPr lang="en-GB" dirty="0" smtClean="0"/>
          </a:p>
          <a:p>
            <a:r>
              <a:rPr lang="en-GB" dirty="0" smtClean="0"/>
              <a:t>Necessary:</a:t>
            </a:r>
          </a:p>
          <a:p>
            <a:r>
              <a:rPr lang="en-GB" dirty="0" smtClean="0"/>
              <a:t>Measurement sampling frequency higher than that</a:t>
            </a:r>
          </a:p>
          <a:p>
            <a:r>
              <a:rPr lang="en-GB" dirty="0" smtClean="0"/>
              <a:t>of the nominal resolution; </a:t>
            </a:r>
          </a:p>
          <a:p>
            <a:endParaRPr lang="en-GB" dirty="0" smtClean="0"/>
          </a:p>
          <a:p>
            <a:r>
              <a:rPr lang="en-GB" dirty="0" smtClean="0"/>
              <a:t>The point spread function having a sharp feature.</a:t>
            </a:r>
          </a:p>
          <a:p>
            <a:endParaRPr lang="en-GB" dirty="0"/>
          </a:p>
          <a:p>
            <a:r>
              <a:rPr lang="en-GB" dirty="0" smtClean="0"/>
              <a:t>3) sub-bin shifts for multiple measurements of the same</a:t>
            </a:r>
          </a:p>
          <a:p>
            <a:r>
              <a:rPr lang="en-GB" dirty="0" smtClean="0"/>
              <a:t>Data?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4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59" y="163245"/>
            <a:ext cx="10515600" cy="1333046"/>
          </a:xfrm>
        </p:spPr>
        <p:txBody>
          <a:bodyPr/>
          <a:lstStyle/>
          <a:p>
            <a:r>
              <a:rPr lang="en-GB" dirty="0" smtClean="0"/>
              <a:t>Missing problems/conclusions: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1886" y="1662545"/>
            <a:ext cx="752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Influence of signal to noise ratio on the resolution.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1886" y="5077453"/>
            <a:ext cx="6984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Optimal shape of the point spread function. </a:t>
            </a:r>
          </a:p>
          <a:p>
            <a:r>
              <a:rPr lang="en-GB" sz="2800" dirty="0" smtClean="0"/>
              <a:t>Better usage of the existing moderator signal.</a:t>
            </a:r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04" y="2543889"/>
            <a:ext cx="5028125" cy="258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74581" y="2526351"/>
            <a:ext cx="3625558" cy="2149204"/>
            <a:chOff x="842426" y="3937816"/>
            <a:chExt cx="4071526" cy="2764758"/>
          </a:xfrm>
        </p:grpSpPr>
        <p:pic>
          <p:nvPicPr>
            <p:cNvPr id="8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26" y="3937816"/>
              <a:ext cx="3078488" cy="2529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051720" y="4797152"/>
              <a:ext cx="0" cy="144016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77039" y="6333242"/>
              <a:ext cx="18369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Cut-off frequency</a:t>
              </a:r>
              <a:endParaRPr lang="en-GB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3159" y="2565595"/>
            <a:ext cx="18426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Spectral intensities for: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046552" y="2888229"/>
            <a:ext cx="138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CC00"/>
                </a:solidFill>
              </a:rPr>
              <a:t>Recovered signal</a:t>
            </a:r>
            <a:endParaRPr lang="en-GB" dirty="0">
              <a:solidFill>
                <a:srgbClr val="00CC00"/>
              </a:solidFill>
            </a:endParaRP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850059" y="3534560"/>
            <a:ext cx="889412" cy="181955"/>
          </a:xfrm>
          <a:prstGeom prst="straightConnector1">
            <a:avLst/>
          </a:prstGeom>
          <a:ln w="1270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5" y="319920"/>
            <a:ext cx="10515600" cy="869909"/>
          </a:xfrm>
        </p:spPr>
        <p:txBody>
          <a:bodyPr/>
          <a:lstStyle/>
          <a:p>
            <a:r>
              <a:rPr lang="en-GB" dirty="0" smtClean="0"/>
              <a:t>Alternative approach: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39" y="1562609"/>
            <a:ext cx="4922872" cy="2738683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30898"/>
              </p:ext>
            </p:extLst>
          </p:nvPr>
        </p:nvGraphicFramePr>
        <p:xfrm>
          <a:off x="5589499" y="880394"/>
          <a:ext cx="6602501" cy="83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4" imgW="2209680" imgH="279360" progId="Equation.DSMT4">
                  <p:embed/>
                </p:oleObj>
              </mc:Choice>
              <mc:Fallback>
                <p:oleObj name="Equation" r:id="rId4" imgW="2209680" imgH="2793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9499" y="880394"/>
                        <a:ext cx="6602501" cy="834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05331"/>
              </p:ext>
            </p:extLst>
          </p:nvPr>
        </p:nvGraphicFramePr>
        <p:xfrm>
          <a:off x="1022350" y="5192713"/>
          <a:ext cx="59817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6" imgW="2908080" imgH="469800" progId="Equation.DSMT4">
                  <p:embed/>
                </p:oleObj>
              </mc:Choice>
              <mc:Fallback>
                <p:oleObj name="Equation" r:id="rId6" imgW="2908080" imgH="469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192713"/>
                        <a:ext cx="59817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 rot="15263947">
            <a:off x="2810342" y="4156018"/>
            <a:ext cx="1761561" cy="296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8806933">
            <a:off x="4626458" y="2379642"/>
            <a:ext cx="3624496" cy="296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074989"/>
              </p:ext>
            </p:extLst>
          </p:nvPr>
        </p:nvGraphicFramePr>
        <p:xfrm>
          <a:off x="8036143" y="3094607"/>
          <a:ext cx="2077928" cy="72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36143" y="3094607"/>
                        <a:ext cx="2077928" cy="726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8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58" y="4075704"/>
            <a:ext cx="3629926" cy="21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725" y="4038219"/>
            <a:ext cx="3081333" cy="21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02" y="1794521"/>
            <a:ext cx="2877778" cy="21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2250" y="396913"/>
            <a:ext cx="9002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Solution of the </a:t>
            </a:r>
            <a:r>
              <a:rPr lang="en-GB" sz="2800" dirty="0" err="1" smtClean="0"/>
              <a:t>overdefined</a:t>
            </a:r>
            <a:r>
              <a:rPr lang="en-GB" sz="2800" dirty="0" smtClean="0"/>
              <a:t> propagation equation with noise</a:t>
            </a:r>
          </a:p>
          <a:p>
            <a:r>
              <a:rPr lang="en-GB" sz="2800" dirty="0" smtClean="0"/>
              <a:t>using Fourier transformation:</a:t>
            </a:r>
            <a:endParaRPr lang="en-GB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640" y="1794521"/>
            <a:ext cx="3752344" cy="21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2250" y="2037806"/>
            <a:ext cx="43645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Simulated MERLIN detector, 150mEv: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Regulatisation</a:t>
            </a:r>
            <a:r>
              <a:rPr lang="en-GB" dirty="0" smtClean="0"/>
              <a:t> &amp;Noise filtration need further</a:t>
            </a:r>
          </a:p>
          <a:p>
            <a:r>
              <a:rPr lang="en-GB" dirty="0" smtClean="0"/>
              <a:t>Development</a:t>
            </a:r>
          </a:p>
          <a:p>
            <a:endParaRPr lang="en-GB" dirty="0"/>
          </a:p>
          <a:p>
            <a:r>
              <a:rPr lang="en-GB" dirty="0" smtClean="0"/>
              <a:t>(Appropriate mathematical apparatus </a:t>
            </a:r>
          </a:p>
          <a:p>
            <a:r>
              <a:rPr lang="en-GB" dirty="0" smtClean="0"/>
              <a:t>Is, seems</a:t>
            </a:r>
            <a:r>
              <a:rPr lang="en-GB" smtClean="0"/>
              <a:t>, ready)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3" name="Left-Right Arrow 12"/>
          <p:cNvSpPr/>
          <p:nvPr/>
        </p:nvSpPr>
        <p:spPr>
          <a:xfrm>
            <a:off x="6952795" y="2698172"/>
            <a:ext cx="1240970" cy="3526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-Right Arrow 13"/>
          <p:cNvSpPr/>
          <p:nvPr/>
        </p:nvSpPr>
        <p:spPr>
          <a:xfrm>
            <a:off x="7066006" y="4849193"/>
            <a:ext cx="1240970" cy="3526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695502" y="1517177"/>
            <a:ext cx="318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</a:t>
            </a:r>
            <a:r>
              <a:rPr lang="en-GB" dirty="0" err="1" smtClean="0"/>
              <a:t>Signal+noise</a:t>
            </a:r>
            <a:r>
              <a:rPr lang="en-GB" dirty="0" smtClean="0"/>
              <a:t> on Detector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420607" y="1578966"/>
            <a:ext cx="23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Recovered distribution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639734" y="619821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760283" y="6198219"/>
            <a:ext cx="171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Velocity transfer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6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Achieving </a:t>
            </a:r>
            <a:r>
              <a:rPr lang="en-GB" dirty="0" err="1" smtClean="0"/>
              <a:t>superresolution</a:t>
            </a:r>
            <a:r>
              <a:rPr lang="en-GB" dirty="0" smtClean="0"/>
              <a:t> is possible</a:t>
            </a:r>
          </a:p>
          <a:p>
            <a:endParaRPr lang="en-GB" dirty="0" smtClean="0"/>
          </a:p>
          <a:p>
            <a:r>
              <a:rPr lang="en-GB" dirty="0" smtClean="0"/>
              <a:t>Resolution deconvolution will be mainstream calculations in a future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The</a:t>
            </a:r>
            <a:r>
              <a:rPr lang="en-GB" dirty="0" smtClean="0"/>
              <a:t> question of resources to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9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323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ArialNarrow</vt:lpstr>
      <vt:lpstr>ArialNarrow-Italic</vt:lpstr>
      <vt:lpstr>Calibri</vt:lpstr>
      <vt:lpstr>Calibri Light</vt:lpstr>
      <vt:lpstr>Montserrat-Medium</vt:lpstr>
      <vt:lpstr>Symbol</vt:lpstr>
      <vt:lpstr>Office Theme</vt:lpstr>
      <vt:lpstr>MathType 7.0 Equation</vt:lpstr>
      <vt:lpstr>Superresolution, can we achieve it in ISIS?</vt:lpstr>
      <vt:lpstr>DSP: Invert resolution function equation directly:</vt:lpstr>
      <vt:lpstr>PowerPoint Presentation</vt:lpstr>
      <vt:lpstr>Phonon DOS reconstruction:  Resolution Deconvolution  of inelastic signal using regularization :</vt:lpstr>
      <vt:lpstr>PowerPoint Presentation</vt:lpstr>
      <vt:lpstr>Missing problems/conclusions:</vt:lpstr>
      <vt:lpstr>Alternative approach:</vt:lpstr>
      <vt:lpstr>PowerPoint Presentation</vt:lpstr>
      <vt:lpstr>CONCLUSION: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Superresolution, can we achieve it in ISIS?</dc:title>
  <dc:creator>Alex B</dc:creator>
  <cp:lastModifiedBy>Alex B</cp:lastModifiedBy>
  <cp:revision>45</cp:revision>
  <dcterms:created xsi:type="dcterms:W3CDTF">2020-02-04T12:43:17Z</dcterms:created>
  <dcterms:modified xsi:type="dcterms:W3CDTF">2020-02-05T13:54:40Z</dcterms:modified>
</cp:coreProperties>
</file>