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La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8b509029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8b509029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8b509029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8b509029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8b509029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8b509029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8b509029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8b509029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8b509029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8b509029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8b509029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8b509029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8b509029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8b509029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8b509029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8b509029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8b509029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8b509029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8b509029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8b509029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8b509029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8b509029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8b509029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8b509029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8b509029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8b509029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Machine Learning Mastery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474425"/>
            <a:ext cx="7688700" cy="535200"/>
          </a:xfrm>
          <a:prstGeom prst="rect">
            <a:avLst/>
          </a:prstGeom>
        </p:spPr>
        <p:txBody>
          <a:bodyPr anchorCtr="0" anchor="t" bIns="91425" lIns="91425" spcFirstLastPara="1" rIns="91425" wrap="square" tIns="91425">
            <a:noAutofit/>
          </a:bodyPr>
          <a:lstStyle/>
          <a:p>
            <a:pPr indent="0" lvl="0" marL="0" rtl="0" algn="ctr">
              <a:lnSpc>
                <a:spcPct val="160000"/>
              </a:lnSpc>
              <a:spcBef>
                <a:spcPts val="1400"/>
              </a:spcBef>
              <a:spcAft>
                <a:spcPts val="400"/>
              </a:spcAft>
              <a:buSzPts val="990"/>
              <a:buNone/>
            </a:pPr>
            <a:r>
              <a:rPr lang="en-GB" sz="2585">
                <a:solidFill>
                  <a:srgbClr val="0D0D0D"/>
                </a:solidFill>
                <a:highlight>
                  <a:srgbClr val="FFFFFF"/>
                </a:highlight>
                <a:latin typeface="Roboto"/>
                <a:ea typeface="Roboto"/>
                <a:cs typeface="Roboto"/>
                <a:sym typeface="Roboto"/>
              </a:rPr>
              <a:t>Supervised Learning Techniques</a:t>
            </a:r>
            <a:endParaRPr sz="3440"/>
          </a:p>
        </p:txBody>
      </p:sp>
      <p:sp>
        <p:nvSpPr>
          <p:cNvPr id="140" name="Google Shape;140;p22"/>
          <p:cNvSpPr txBox="1"/>
          <p:nvPr>
            <p:ph idx="1" type="body"/>
          </p:nvPr>
        </p:nvSpPr>
        <p:spPr>
          <a:xfrm>
            <a:off x="114650" y="1120425"/>
            <a:ext cx="8848500" cy="4023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sz="1700" u="sng">
                <a:solidFill>
                  <a:srgbClr val="0D0D0D"/>
                </a:solidFill>
                <a:highlight>
                  <a:srgbClr val="FFFFFF"/>
                </a:highlight>
                <a:latin typeface="Roboto"/>
                <a:ea typeface="Roboto"/>
                <a:cs typeface="Roboto"/>
                <a:sym typeface="Roboto"/>
              </a:rPr>
              <a:t>Data Preprocessing:</a:t>
            </a:r>
            <a:endParaRPr sz="17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700">
                <a:solidFill>
                  <a:srgbClr val="0D0D0D"/>
                </a:solidFill>
                <a:highlight>
                  <a:srgbClr val="FFFFFF"/>
                </a:highlight>
                <a:latin typeface="Roboto"/>
                <a:ea typeface="Roboto"/>
                <a:cs typeface="Roboto"/>
                <a:sym typeface="Roboto"/>
              </a:rPr>
              <a:t>Data preprocessing involves cleaning, scaling, and encoding the data to make it suitable for training machine learning models.</a:t>
            </a:r>
            <a:endParaRPr sz="1700">
              <a:solidFill>
                <a:srgbClr val="0D0D0D"/>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None/>
            </a:pPr>
            <a:r>
              <a:rPr lang="en-GB" sz="1700" u="sng">
                <a:solidFill>
                  <a:srgbClr val="0D0D0D"/>
                </a:solidFill>
                <a:highlight>
                  <a:srgbClr val="FFFFFF"/>
                </a:highlight>
                <a:latin typeface="Roboto"/>
                <a:ea typeface="Roboto"/>
                <a:cs typeface="Roboto"/>
                <a:sym typeface="Roboto"/>
              </a:rPr>
              <a:t>Model Training:</a:t>
            </a:r>
            <a:endParaRPr sz="17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700">
                <a:solidFill>
                  <a:srgbClr val="0D0D0D"/>
                </a:solidFill>
                <a:highlight>
                  <a:srgbClr val="FFFFFF"/>
                </a:highlight>
                <a:latin typeface="Roboto"/>
                <a:ea typeface="Roboto"/>
                <a:cs typeface="Roboto"/>
                <a:sym typeface="Roboto"/>
              </a:rPr>
              <a:t>Model training entails splitting the data into training and testing sets, selecting the appropriate algorithm, and fine-tuning hyperparameters to optimize model performance.</a:t>
            </a:r>
            <a:endParaRPr sz="1700">
              <a:solidFill>
                <a:srgbClr val="0D0D0D"/>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None/>
            </a:pPr>
            <a:r>
              <a:rPr lang="en-GB" sz="1700" u="sng">
                <a:solidFill>
                  <a:srgbClr val="0D0D0D"/>
                </a:solidFill>
                <a:highlight>
                  <a:srgbClr val="FFFFFF"/>
                </a:highlight>
                <a:latin typeface="Roboto"/>
                <a:ea typeface="Roboto"/>
                <a:cs typeface="Roboto"/>
                <a:sym typeface="Roboto"/>
              </a:rPr>
              <a:t>Model Evaluation:</a:t>
            </a:r>
            <a:endParaRPr sz="17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700">
                <a:solidFill>
                  <a:srgbClr val="0D0D0D"/>
                </a:solidFill>
                <a:highlight>
                  <a:srgbClr val="FFFFFF"/>
                </a:highlight>
                <a:latin typeface="Roboto"/>
                <a:ea typeface="Roboto"/>
                <a:cs typeface="Roboto"/>
                <a:sym typeface="Roboto"/>
              </a:rPr>
              <a:t>Model evaluation is crucial for assessing the performance of machine learning models using various evaluation metrics and cross-validation techniques to ensure robustness.</a:t>
            </a:r>
            <a:endParaRPr sz="17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7650" y="505700"/>
            <a:ext cx="7688700" cy="535200"/>
          </a:xfrm>
          <a:prstGeom prst="rect">
            <a:avLst/>
          </a:prstGeom>
        </p:spPr>
        <p:txBody>
          <a:bodyPr anchorCtr="0" anchor="t" bIns="91425" lIns="91425" spcFirstLastPara="1" rIns="91425" wrap="square" tIns="91425">
            <a:normAutofit fontScale="90000"/>
          </a:bodyPr>
          <a:lstStyle/>
          <a:p>
            <a:pPr indent="0" lvl="0" marL="0" rtl="0" algn="ctr">
              <a:lnSpc>
                <a:spcPct val="160000"/>
              </a:lnSpc>
              <a:spcBef>
                <a:spcPts val="1400"/>
              </a:spcBef>
              <a:spcAft>
                <a:spcPts val="400"/>
              </a:spcAft>
              <a:buNone/>
            </a:pPr>
            <a:r>
              <a:rPr lang="en-GB" sz="2538">
                <a:solidFill>
                  <a:srgbClr val="0D0D0D"/>
                </a:solidFill>
                <a:highlight>
                  <a:srgbClr val="FFFFFF"/>
                </a:highlight>
                <a:latin typeface="Roboto"/>
                <a:ea typeface="Roboto"/>
                <a:cs typeface="Roboto"/>
                <a:sym typeface="Roboto"/>
              </a:rPr>
              <a:t>Unsupervised Learning Techniques</a:t>
            </a:r>
            <a:endParaRPr sz="3488"/>
          </a:p>
        </p:txBody>
      </p:sp>
      <p:sp>
        <p:nvSpPr>
          <p:cNvPr id="146" name="Google Shape;146;p23"/>
          <p:cNvSpPr txBox="1"/>
          <p:nvPr>
            <p:ph idx="1" type="body"/>
          </p:nvPr>
        </p:nvSpPr>
        <p:spPr>
          <a:xfrm>
            <a:off x="729450" y="1339300"/>
            <a:ext cx="7688700" cy="30006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sz="1900" u="sng">
                <a:solidFill>
                  <a:srgbClr val="0D0D0D"/>
                </a:solidFill>
                <a:highlight>
                  <a:srgbClr val="FFFFFF"/>
                </a:highlight>
                <a:latin typeface="Roboto"/>
                <a:ea typeface="Roboto"/>
                <a:cs typeface="Roboto"/>
                <a:sym typeface="Roboto"/>
              </a:rPr>
              <a:t>Dimensionality Reduction:</a:t>
            </a:r>
            <a:endParaRPr sz="19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900">
                <a:solidFill>
                  <a:srgbClr val="0D0D0D"/>
                </a:solidFill>
                <a:highlight>
                  <a:srgbClr val="FFFFFF"/>
                </a:highlight>
                <a:latin typeface="Roboto"/>
                <a:ea typeface="Roboto"/>
                <a:cs typeface="Roboto"/>
                <a:sym typeface="Roboto"/>
              </a:rPr>
              <a:t>Dimensionality reduction techniques like PCA and SVD are utilized to reduce the number of features in high-dimensional data while preserving essential information.</a:t>
            </a:r>
            <a:endParaRPr sz="1900">
              <a:solidFill>
                <a:srgbClr val="0D0D0D"/>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None/>
            </a:pPr>
            <a:r>
              <a:rPr lang="en-GB" sz="1900" u="sng">
                <a:solidFill>
                  <a:srgbClr val="0D0D0D"/>
                </a:solidFill>
                <a:highlight>
                  <a:srgbClr val="FFFFFF"/>
                </a:highlight>
                <a:latin typeface="Roboto"/>
                <a:ea typeface="Roboto"/>
                <a:cs typeface="Roboto"/>
                <a:sym typeface="Roboto"/>
              </a:rPr>
              <a:t>Clustering:</a:t>
            </a:r>
            <a:endParaRPr sz="19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900">
                <a:solidFill>
                  <a:srgbClr val="0D0D0D"/>
                </a:solidFill>
                <a:highlight>
                  <a:srgbClr val="FFFFFF"/>
                </a:highlight>
                <a:latin typeface="Roboto"/>
                <a:ea typeface="Roboto"/>
                <a:cs typeface="Roboto"/>
                <a:sym typeface="Roboto"/>
              </a:rPr>
              <a:t>Clustering algorithms such as k-means and hierarchical clustering partition data into distinct groups based on similarity measures.</a:t>
            </a:r>
            <a:endParaRPr sz="19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7650" y="458800"/>
            <a:ext cx="7688700" cy="535200"/>
          </a:xfrm>
          <a:prstGeom prst="rect">
            <a:avLst/>
          </a:prstGeom>
        </p:spPr>
        <p:txBody>
          <a:bodyPr anchorCtr="0" anchor="t" bIns="91425" lIns="91425" spcFirstLastPara="1" rIns="91425" wrap="square" tIns="91425">
            <a:normAutofit fontScale="90000"/>
          </a:bodyPr>
          <a:lstStyle/>
          <a:p>
            <a:pPr indent="0" lvl="0" marL="0" rtl="0" algn="ctr">
              <a:lnSpc>
                <a:spcPct val="160000"/>
              </a:lnSpc>
              <a:spcBef>
                <a:spcPts val="1400"/>
              </a:spcBef>
              <a:spcAft>
                <a:spcPts val="400"/>
              </a:spcAft>
              <a:buNone/>
            </a:pPr>
            <a:r>
              <a:rPr lang="en-GB" sz="2316">
                <a:solidFill>
                  <a:srgbClr val="0D0D0D"/>
                </a:solidFill>
                <a:highlight>
                  <a:srgbClr val="FFFFFF"/>
                </a:highlight>
                <a:latin typeface="Roboto"/>
                <a:ea typeface="Roboto"/>
                <a:cs typeface="Roboto"/>
                <a:sym typeface="Roboto"/>
              </a:rPr>
              <a:t>Applications in Predictive Analytics and Decision-Making</a:t>
            </a:r>
            <a:endParaRPr sz="3266"/>
          </a:p>
        </p:txBody>
      </p:sp>
      <p:sp>
        <p:nvSpPr>
          <p:cNvPr id="152" name="Google Shape;152;p24"/>
          <p:cNvSpPr txBox="1"/>
          <p:nvPr>
            <p:ph idx="1" type="body"/>
          </p:nvPr>
        </p:nvSpPr>
        <p:spPr>
          <a:xfrm>
            <a:off x="729450" y="1276750"/>
            <a:ext cx="7688700" cy="37053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sz="1800" u="sng">
                <a:solidFill>
                  <a:srgbClr val="0D0D0D"/>
                </a:solidFill>
                <a:highlight>
                  <a:srgbClr val="FFFFFF"/>
                </a:highlight>
                <a:latin typeface="Roboto"/>
                <a:ea typeface="Roboto"/>
                <a:cs typeface="Roboto"/>
                <a:sym typeface="Roboto"/>
              </a:rPr>
              <a:t>Predictive Analytics:</a:t>
            </a:r>
            <a:endParaRPr sz="18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800">
                <a:solidFill>
                  <a:srgbClr val="0D0D0D"/>
                </a:solidFill>
                <a:highlight>
                  <a:srgbClr val="FFFFFF"/>
                </a:highlight>
                <a:latin typeface="Roboto"/>
                <a:ea typeface="Roboto"/>
                <a:cs typeface="Roboto"/>
                <a:sym typeface="Roboto"/>
              </a:rPr>
              <a:t>Predictive analytics leverages machine learning algorithms to forecast future outcomes, such as sales trends, customer behavior, and stock market movements.</a:t>
            </a:r>
            <a:endParaRPr sz="1800">
              <a:solidFill>
                <a:srgbClr val="0D0D0D"/>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None/>
            </a:pPr>
            <a:r>
              <a:rPr lang="en-GB" sz="1800" u="sng">
                <a:solidFill>
                  <a:srgbClr val="0D0D0D"/>
                </a:solidFill>
                <a:highlight>
                  <a:srgbClr val="FFFFFF"/>
                </a:highlight>
                <a:latin typeface="Roboto"/>
                <a:ea typeface="Roboto"/>
                <a:cs typeface="Roboto"/>
                <a:sym typeface="Roboto"/>
              </a:rPr>
              <a:t>Decision-Making:</a:t>
            </a:r>
            <a:endParaRPr sz="18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800">
                <a:solidFill>
                  <a:srgbClr val="0D0D0D"/>
                </a:solidFill>
                <a:highlight>
                  <a:srgbClr val="FFFFFF"/>
                </a:highlight>
                <a:latin typeface="Roboto"/>
                <a:ea typeface="Roboto"/>
                <a:cs typeface="Roboto"/>
                <a:sym typeface="Roboto"/>
              </a:rPr>
              <a:t>Machine learning aids in decision-making processes by providing insights and recommendations in areas like healthcare diagnosis, fraud detection, and personalized recommendations.</a:t>
            </a:r>
            <a:endParaRPr sz="18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651300" y="3649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400"/>
              </a:spcAft>
              <a:buNone/>
            </a:pPr>
            <a:r>
              <a:rPr lang="en-GB" sz="1900">
                <a:solidFill>
                  <a:srgbClr val="0D0D0D"/>
                </a:solidFill>
                <a:highlight>
                  <a:srgbClr val="FFFFFF"/>
                </a:highlight>
                <a:latin typeface="Roboto"/>
                <a:ea typeface="Roboto"/>
                <a:cs typeface="Roboto"/>
                <a:sym typeface="Roboto"/>
              </a:rPr>
              <a:t>Case Studies and Real-world Examples</a:t>
            </a:r>
            <a:endParaRPr/>
          </a:p>
        </p:txBody>
      </p:sp>
      <p:sp>
        <p:nvSpPr>
          <p:cNvPr id="158" name="Google Shape;158;p25"/>
          <p:cNvSpPr txBox="1"/>
          <p:nvPr>
            <p:ph idx="1" type="body"/>
          </p:nvPr>
        </p:nvSpPr>
        <p:spPr>
          <a:xfrm>
            <a:off x="729450" y="1292400"/>
            <a:ext cx="7688700" cy="3470700"/>
          </a:xfrm>
          <a:prstGeom prst="rect">
            <a:avLst/>
          </a:prstGeom>
        </p:spPr>
        <p:txBody>
          <a:bodyPr anchorCtr="0" anchor="t" bIns="91425" lIns="91425" spcFirstLastPara="1" rIns="91425" wrap="square" tIns="91425">
            <a:noAutofit/>
          </a:bodyPr>
          <a:lstStyle/>
          <a:p>
            <a:pPr indent="0" lvl="0" marL="0" rtl="0" algn="l">
              <a:lnSpc>
                <a:spcPct val="130000"/>
              </a:lnSpc>
              <a:spcBef>
                <a:spcPts val="1200"/>
              </a:spcBef>
              <a:spcAft>
                <a:spcPts val="0"/>
              </a:spcAft>
              <a:buNone/>
            </a:pPr>
            <a:r>
              <a:rPr lang="en-GB" sz="1700" u="sng">
                <a:solidFill>
                  <a:srgbClr val="0D0D0D"/>
                </a:solidFill>
                <a:highlight>
                  <a:srgbClr val="FFFFFF"/>
                </a:highlight>
                <a:latin typeface="Roboto"/>
                <a:ea typeface="Roboto"/>
                <a:cs typeface="Roboto"/>
                <a:sym typeface="Roboto"/>
              </a:rPr>
              <a:t>Practical Implementation:</a:t>
            </a:r>
            <a:endParaRPr sz="1700" u="sng">
              <a:solidFill>
                <a:srgbClr val="0D0D0D"/>
              </a:solidFill>
              <a:highlight>
                <a:srgbClr val="FFFFFF"/>
              </a:highlight>
              <a:latin typeface="Roboto"/>
              <a:ea typeface="Roboto"/>
              <a:cs typeface="Roboto"/>
              <a:sym typeface="Roboto"/>
            </a:endParaRPr>
          </a:p>
          <a:p>
            <a:pPr indent="0" lvl="0" marL="0" rtl="0" algn="l">
              <a:lnSpc>
                <a:spcPct val="95000"/>
              </a:lnSpc>
              <a:spcBef>
                <a:spcPts val="200"/>
              </a:spcBef>
              <a:spcAft>
                <a:spcPts val="0"/>
              </a:spcAft>
              <a:buNone/>
            </a:pPr>
            <a:r>
              <a:rPr lang="en-GB" sz="1700">
                <a:solidFill>
                  <a:srgbClr val="0D0D0D"/>
                </a:solidFill>
                <a:highlight>
                  <a:srgbClr val="FFFFFF"/>
                </a:highlight>
                <a:latin typeface="Roboto"/>
                <a:ea typeface="Roboto"/>
                <a:cs typeface="Roboto"/>
                <a:sym typeface="Roboto"/>
              </a:rPr>
              <a:t>Real-world case studies demonstrate the practical application of machine learning algorithms in solving complex problems across various industries.</a:t>
            </a:r>
            <a:endParaRPr sz="1700">
              <a:solidFill>
                <a:srgbClr val="0D0D0D"/>
              </a:solidFill>
              <a:highlight>
                <a:srgbClr val="FFFFFF"/>
              </a:highlight>
              <a:latin typeface="Roboto"/>
              <a:ea typeface="Roboto"/>
              <a:cs typeface="Roboto"/>
              <a:sym typeface="Roboto"/>
            </a:endParaRPr>
          </a:p>
          <a:p>
            <a:pPr indent="0" lvl="0" marL="0" rtl="0" algn="l">
              <a:lnSpc>
                <a:spcPct val="130000"/>
              </a:lnSpc>
              <a:spcBef>
                <a:spcPts val="1500"/>
              </a:spcBef>
              <a:spcAft>
                <a:spcPts val="0"/>
              </a:spcAft>
              <a:buNone/>
            </a:pPr>
            <a:r>
              <a:rPr lang="en-GB" sz="1700" u="sng">
                <a:solidFill>
                  <a:srgbClr val="0D0D0D"/>
                </a:solidFill>
                <a:highlight>
                  <a:srgbClr val="FFFFFF"/>
                </a:highlight>
                <a:latin typeface="Roboto"/>
                <a:ea typeface="Roboto"/>
                <a:cs typeface="Roboto"/>
                <a:sym typeface="Roboto"/>
              </a:rPr>
              <a:t>Success Stories:</a:t>
            </a:r>
            <a:endParaRPr sz="1700" u="sng">
              <a:solidFill>
                <a:srgbClr val="0D0D0D"/>
              </a:solidFill>
              <a:highlight>
                <a:srgbClr val="FFFFFF"/>
              </a:highlight>
              <a:latin typeface="Roboto"/>
              <a:ea typeface="Roboto"/>
              <a:cs typeface="Roboto"/>
              <a:sym typeface="Roboto"/>
            </a:endParaRPr>
          </a:p>
          <a:p>
            <a:pPr indent="0" lvl="0" marL="0" rtl="0" algn="l">
              <a:lnSpc>
                <a:spcPct val="95000"/>
              </a:lnSpc>
              <a:spcBef>
                <a:spcPts val="200"/>
              </a:spcBef>
              <a:spcAft>
                <a:spcPts val="0"/>
              </a:spcAft>
              <a:buNone/>
            </a:pPr>
            <a:r>
              <a:rPr lang="en-GB" sz="1700">
                <a:solidFill>
                  <a:srgbClr val="0D0D0D"/>
                </a:solidFill>
                <a:highlight>
                  <a:srgbClr val="FFFFFF"/>
                </a:highlight>
                <a:latin typeface="Roboto"/>
                <a:ea typeface="Roboto"/>
                <a:cs typeface="Roboto"/>
                <a:sym typeface="Roboto"/>
              </a:rPr>
              <a:t>Highlighting success stories showcases the transformative impact of machine learning on businesses, healthcare, finance, and other domains.</a:t>
            </a:r>
            <a:endParaRPr sz="1700">
              <a:solidFill>
                <a:srgbClr val="0D0D0D"/>
              </a:solidFill>
              <a:highlight>
                <a:srgbClr val="FFFFFF"/>
              </a:highlight>
              <a:latin typeface="Roboto"/>
              <a:ea typeface="Roboto"/>
              <a:cs typeface="Roboto"/>
              <a:sym typeface="Roboto"/>
            </a:endParaRPr>
          </a:p>
          <a:p>
            <a:pPr indent="0" lvl="0" marL="0" rtl="0" algn="l">
              <a:lnSpc>
                <a:spcPct val="130000"/>
              </a:lnSpc>
              <a:spcBef>
                <a:spcPts val="1500"/>
              </a:spcBef>
              <a:spcAft>
                <a:spcPts val="0"/>
              </a:spcAft>
              <a:buNone/>
            </a:pPr>
            <a:r>
              <a:rPr lang="en-GB" sz="1700" u="sng">
                <a:solidFill>
                  <a:srgbClr val="0D0D0D"/>
                </a:solidFill>
                <a:highlight>
                  <a:srgbClr val="FFFFFF"/>
                </a:highlight>
                <a:latin typeface="Roboto"/>
                <a:ea typeface="Roboto"/>
                <a:cs typeface="Roboto"/>
                <a:sym typeface="Roboto"/>
              </a:rPr>
              <a:t>Ethical Considerations:</a:t>
            </a:r>
            <a:endParaRPr sz="1700" u="sng">
              <a:solidFill>
                <a:srgbClr val="0D0D0D"/>
              </a:solidFill>
              <a:highlight>
                <a:srgbClr val="FFFFFF"/>
              </a:highlight>
              <a:latin typeface="Roboto"/>
              <a:ea typeface="Roboto"/>
              <a:cs typeface="Roboto"/>
              <a:sym typeface="Roboto"/>
            </a:endParaRPr>
          </a:p>
          <a:p>
            <a:pPr indent="0" lvl="0" marL="0" rtl="0" algn="l">
              <a:lnSpc>
                <a:spcPct val="95000"/>
              </a:lnSpc>
              <a:spcBef>
                <a:spcPts val="200"/>
              </a:spcBef>
              <a:spcAft>
                <a:spcPts val="1500"/>
              </a:spcAft>
              <a:buNone/>
            </a:pPr>
            <a:r>
              <a:rPr lang="en-GB" sz="1700">
                <a:solidFill>
                  <a:srgbClr val="0D0D0D"/>
                </a:solidFill>
                <a:highlight>
                  <a:srgbClr val="FFFFFF"/>
                </a:highlight>
                <a:latin typeface="Roboto"/>
                <a:ea typeface="Roboto"/>
                <a:cs typeface="Roboto"/>
                <a:sym typeface="Roboto"/>
              </a:rPr>
              <a:t>Ethical considerations, such as data privacy, bias, and fairness, underscore the importance of responsible and ethical AI practices in machine learning.</a:t>
            </a:r>
            <a:endParaRPr sz="17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727650" y="4119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60000"/>
              </a:lnSpc>
              <a:spcBef>
                <a:spcPts val="1400"/>
              </a:spcBef>
              <a:spcAft>
                <a:spcPts val="400"/>
              </a:spcAft>
              <a:buNone/>
            </a:pPr>
            <a:r>
              <a:rPr lang="en-GB" sz="2538">
                <a:solidFill>
                  <a:srgbClr val="0D0D0D"/>
                </a:solidFill>
                <a:highlight>
                  <a:srgbClr val="FFFFFF"/>
                </a:highlight>
                <a:latin typeface="Roboto"/>
                <a:ea typeface="Roboto"/>
                <a:cs typeface="Roboto"/>
                <a:sym typeface="Roboto"/>
              </a:rPr>
              <a:t>Future Directions and Emerging Trends</a:t>
            </a:r>
            <a:endParaRPr sz="3488"/>
          </a:p>
        </p:txBody>
      </p:sp>
      <p:sp>
        <p:nvSpPr>
          <p:cNvPr id="164" name="Google Shape;164;p26"/>
          <p:cNvSpPr txBox="1"/>
          <p:nvPr>
            <p:ph idx="1" type="body"/>
          </p:nvPr>
        </p:nvSpPr>
        <p:spPr>
          <a:xfrm>
            <a:off x="729450" y="1308025"/>
            <a:ext cx="7688700" cy="3032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sz="1900" u="sng">
                <a:solidFill>
                  <a:srgbClr val="0D0D0D"/>
                </a:solidFill>
                <a:highlight>
                  <a:srgbClr val="FFFFFF"/>
                </a:highlight>
                <a:latin typeface="Roboto"/>
                <a:ea typeface="Roboto"/>
                <a:cs typeface="Roboto"/>
                <a:sym typeface="Roboto"/>
              </a:rPr>
              <a:t>Advancements:</a:t>
            </a:r>
            <a:endParaRPr sz="19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900">
                <a:solidFill>
                  <a:srgbClr val="0D0D0D"/>
                </a:solidFill>
                <a:highlight>
                  <a:srgbClr val="FFFFFF"/>
                </a:highlight>
                <a:latin typeface="Roboto"/>
                <a:ea typeface="Roboto"/>
                <a:cs typeface="Roboto"/>
                <a:sym typeface="Roboto"/>
              </a:rPr>
              <a:t>Future advancements in machine learning are expected to focus on areas like deep learning, reinforcement learning, explainable AI, and human-machine collaboration.</a:t>
            </a:r>
            <a:endParaRPr sz="1900">
              <a:solidFill>
                <a:srgbClr val="0D0D0D"/>
              </a:solidFill>
              <a:highlight>
                <a:srgbClr val="FFFFFF"/>
              </a:highlight>
              <a:latin typeface="Roboto"/>
              <a:ea typeface="Roboto"/>
              <a:cs typeface="Roboto"/>
              <a:sym typeface="Roboto"/>
            </a:endParaRPr>
          </a:p>
          <a:p>
            <a:pPr indent="0" lvl="0" marL="0" rtl="0" algn="l">
              <a:lnSpc>
                <a:spcPct val="150000"/>
              </a:lnSpc>
              <a:spcBef>
                <a:spcPts val="1500"/>
              </a:spcBef>
              <a:spcAft>
                <a:spcPts val="0"/>
              </a:spcAft>
              <a:buNone/>
            </a:pPr>
            <a:r>
              <a:rPr lang="en-GB" sz="1900" u="sng">
                <a:solidFill>
                  <a:srgbClr val="0D0D0D"/>
                </a:solidFill>
                <a:highlight>
                  <a:srgbClr val="FFFFFF"/>
                </a:highlight>
                <a:latin typeface="Roboto"/>
                <a:ea typeface="Roboto"/>
                <a:cs typeface="Roboto"/>
                <a:sym typeface="Roboto"/>
              </a:rPr>
              <a:t>Impact:</a:t>
            </a:r>
            <a:endParaRPr sz="19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900">
                <a:solidFill>
                  <a:srgbClr val="0D0D0D"/>
                </a:solidFill>
                <a:highlight>
                  <a:srgbClr val="FFFFFF"/>
                </a:highlight>
                <a:latin typeface="Roboto"/>
                <a:ea typeface="Roboto"/>
                <a:cs typeface="Roboto"/>
                <a:sym typeface="Roboto"/>
              </a:rPr>
              <a:t>The impact of machine learning on society, economy, and governance will continue to shape future trends and developments in the field.</a:t>
            </a:r>
            <a:endParaRPr sz="19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635625" y="521325"/>
            <a:ext cx="7688700" cy="535200"/>
          </a:xfrm>
          <a:prstGeom prst="rect">
            <a:avLst/>
          </a:prstGeom>
        </p:spPr>
        <p:txBody>
          <a:bodyPr anchorCtr="0" anchor="t" bIns="91425" lIns="91425" spcFirstLastPara="1" rIns="91425" wrap="square" tIns="91425">
            <a:noAutofit/>
          </a:bodyPr>
          <a:lstStyle/>
          <a:p>
            <a:pPr indent="0" lvl="0" marL="0" rtl="0" algn="ctr">
              <a:lnSpc>
                <a:spcPct val="160000"/>
              </a:lnSpc>
              <a:spcBef>
                <a:spcPts val="1400"/>
              </a:spcBef>
              <a:spcAft>
                <a:spcPts val="0"/>
              </a:spcAft>
              <a:buSzPts val="990"/>
              <a:buNone/>
            </a:pPr>
            <a:r>
              <a:rPr lang="en-GB" sz="2185">
                <a:solidFill>
                  <a:srgbClr val="0D0D0D"/>
                </a:solidFill>
                <a:highlight>
                  <a:srgbClr val="FFFFFF"/>
                </a:highlight>
                <a:latin typeface="Roboto"/>
                <a:ea typeface="Roboto"/>
                <a:cs typeface="Roboto"/>
                <a:sym typeface="Roboto"/>
              </a:rPr>
              <a:t>Introduction to Machine Learning</a:t>
            </a:r>
            <a:endParaRPr sz="2185">
              <a:solidFill>
                <a:srgbClr val="0D0D0D"/>
              </a:solidFill>
              <a:highlight>
                <a:srgbClr val="FFFFFF"/>
              </a:highlight>
              <a:latin typeface="Roboto"/>
              <a:ea typeface="Roboto"/>
              <a:cs typeface="Roboto"/>
              <a:sym typeface="Roboto"/>
            </a:endParaRPr>
          </a:p>
          <a:p>
            <a:pPr indent="0" lvl="0" marL="0" rtl="0" algn="ctr">
              <a:spcBef>
                <a:spcPts val="400"/>
              </a:spcBef>
              <a:spcAft>
                <a:spcPts val="0"/>
              </a:spcAft>
              <a:buSzPts val="990"/>
              <a:buNone/>
            </a:pPr>
            <a:r>
              <a:t/>
            </a:r>
            <a:endParaRPr sz="2185">
              <a:solidFill>
                <a:srgbClr val="0D0D0D"/>
              </a:solidFill>
              <a:highlight>
                <a:srgbClr val="FFFFFF"/>
              </a:highlight>
              <a:latin typeface="Roboto"/>
              <a:ea typeface="Roboto"/>
              <a:cs typeface="Roboto"/>
              <a:sym typeface="Roboto"/>
            </a:endParaRPr>
          </a:p>
        </p:txBody>
      </p:sp>
      <p:sp>
        <p:nvSpPr>
          <p:cNvPr id="92" name="Google Shape;92;p14"/>
          <p:cNvSpPr txBox="1"/>
          <p:nvPr>
            <p:ph idx="1" type="body"/>
          </p:nvPr>
        </p:nvSpPr>
        <p:spPr>
          <a:xfrm>
            <a:off x="729450" y="1464350"/>
            <a:ext cx="7688700" cy="28755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rPr lang="en-GB" sz="1800" u="sng">
                <a:solidFill>
                  <a:srgbClr val="0D0D0D"/>
                </a:solidFill>
                <a:highlight>
                  <a:srgbClr val="FFFFFF"/>
                </a:highlight>
                <a:latin typeface="Roboto"/>
                <a:ea typeface="Roboto"/>
                <a:cs typeface="Roboto"/>
                <a:sym typeface="Roboto"/>
              </a:rPr>
              <a:t>Definition and Conceptual Framework:</a:t>
            </a:r>
            <a:endParaRPr sz="18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800">
                <a:solidFill>
                  <a:srgbClr val="0D0D0D"/>
                </a:solidFill>
                <a:highlight>
                  <a:srgbClr val="FFFFFF"/>
                </a:highlight>
                <a:latin typeface="Roboto"/>
                <a:ea typeface="Roboto"/>
                <a:cs typeface="Roboto"/>
                <a:sym typeface="Roboto"/>
              </a:rPr>
              <a:t>Machine learning is a subset of artificial intelligence (AI) that focuses on developing algorithms and statistical models to enable computers to perform tasks without explicit instructions. It involves the utilization of data to iteratively improve performance on a specific task.</a:t>
            </a:r>
            <a:endParaRPr sz="18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92000" y="505675"/>
            <a:ext cx="7688700" cy="535200"/>
          </a:xfrm>
          <a:prstGeom prst="rect">
            <a:avLst/>
          </a:prstGeom>
        </p:spPr>
        <p:txBody>
          <a:bodyPr anchorCtr="0" anchor="t" bIns="91425" lIns="91425" spcFirstLastPara="1" rIns="91425" wrap="square" tIns="91425">
            <a:normAutofit/>
          </a:bodyPr>
          <a:lstStyle/>
          <a:p>
            <a:pPr indent="0" lvl="0" marL="0" rtl="0" algn="ctr">
              <a:lnSpc>
                <a:spcPct val="150000"/>
              </a:lnSpc>
              <a:spcBef>
                <a:spcPts val="1200"/>
              </a:spcBef>
              <a:spcAft>
                <a:spcPts val="200"/>
              </a:spcAft>
              <a:buNone/>
            </a:pPr>
            <a:r>
              <a:rPr lang="en-GB" sz="2200">
                <a:solidFill>
                  <a:srgbClr val="0D0D0D"/>
                </a:solidFill>
                <a:highlight>
                  <a:srgbClr val="FFFFFF"/>
                </a:highlight>
                <a:latin typeface="Roboto"/>
                <a:ea typeface="Roboto"/>
                <a:cs typeface="Roboto"/>
                <a:sym typeface="Roboto"/>
              </a:rPr>
              <a:t>Importance and Scope:</a:t>
            </a:r>
            <a:endParaRPr sz="3600"/>
          </a:p>
        </p:txBody>
      </p:sp>
      <p:sp>
        <p:nvSpPr>
          <p:cNvPr id="98" name="Google Shape;98;p15"/>
          <p:cNvSpPr txBox="1"/>
          <p:nvPr>
            <p:ph idx="1" type="body"/>
          </p:nvPr>
        </p:nvSpPr>
        <p:spPr>
          <a:xfrm>
            <a:off x="729450" y="1526900"/>
            <a:ext cx="7688700" cy="28131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t/>
            </a:r>
            <a:endParaRPr sz="2100">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2100">
                <a:solidFill>
                  <a:srgbClr val="0D0D0D"/>
                </a:solidFill>
                <a:highlight>
                  <a:srgbClr val="FFFFFF"/>
                </a:highlight>
                <a:latin typeface="Roboto"/>
                <a:ea typeface="Roboto"/>
                <a:cs typeface="Roboto"/>
                <a:sym typeface="Roboto"/>
              </a:rPr>
              <a:t>The importance of machine learning lies in its ability to extract meaningful insights from vast amounts of data, automate decision-making processes, and optimize outcomes across various domains such as healthcare, finance, marketing, and more.</a:t>
            </a:r>
            <a:endParaRPr sz="21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427525"/>
            <a:ext cx="7688700" cy="535200"/>
          </a:xfrm>
          <a:prstGeom prst="rect">
            <a:avLst/>
          </a:prstGeom>
        </p:spPr>
        <p:txBody>
          <a:bodyPr anchorCtr="0" anchor="t" bIns="91425" lIns="91425" spcFirstLastPara="1" rIns="91425" wrap="square" tIns="91425">
            <a:noAutofit/>
          </a:bodyPr>
          <a:lstStyle/>
          <a:p>
            <a:pPr indent="0" lvl="0" marL="0" rtl="0" algn="ctr">
              <a:lnSpc>
                <a:spcPct val="150000"/>
              </a:lnSpc>
              <a:spcBef>
                <a:spcPts val="1200"/>
              </a:spcBef>
              <a:spcAft>
                <a:spcPts val="200"/>
              </a:spcAft>
              <a:buNone/>
            </a:pPr>
            <a:r>
              <a:rPr lang="en-GB" sz="2400">
                <a:solidFill>
                  <a:srgbClr val="0D0D0D"/>
                </a:solidFill>
                <a:highlight>
                  <a:srgbClr val="FFFFFF"/>
                </a:highlight>
                <a:latin typeface="Roboto"/>
                <a:ea typeface="Roboto"/>
                <a:cs typeface="Roboto"/>
                <a:sym typeface="Roboto"/>
              </a:rPr>
              <a:t>Evolution and Growth:</a:t>
            </a:r>
            <a:endParaRPr sz="3800"/>
          </a:p>
        </p:txBody>
      </p:sp>
      <p:sp>
        <p:nvSpPr>
          <p:cNvPr id="104" name="Google Shape;104;p16"/>
          <p:cNvSpPr txBox="1"/>
          <p:nvPr>
            <p:ph idx="1" type="body"/>
          </p:nvPr>
        </p:nvSpPr>
        <p:spPr>
          <a:xfrm>
            <a:off x="729450" y="1589425"/>
            <a:ext cx="7688700" cy="2750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t/>
            </a:r>
            <a:endParaRPr sz="2000">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2000">
                <a:solidFill>
                  <a:srgbClr val="0D0D0D"/>
                </a:solidFill>
                <a:highlight>
                  <a:srgbClr val="FFFFFF"/>
                </a:highlight>
                <a:latin typeface="Roboto"/>
                <a:ea typeface="Roboto"/>
                <a:cs typeface="Roboto"/>
                <a:sym typeface="Roboto"/>
              </a:rPr>
              <a:t>Machine learning has undergone significant evolution, from its early roots in pattern recognition and computational learning theory to the current era dominated by deep learning and neural networks. The exponential growth of data and computing power has fueled the rapid advancements in machine learning techniques and applications.</a:t>
            </a:r>
            <a:endParaRPr sz="20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490050"/>
            <a:ext cx="7688700" cy="535200"/>
          </a:xfrm>
          <a:prstGeom prst="rect">
            <a:avLst/>
          </a:prstGeom>
        </p:spPr>
        <p:txBody>
          <a:bodyPr anchorCtr="0" anchor="t" bIns="91425" lIns="91425" spcFirstLastPara="1" rIns="91425" wrap="square" tIns="91425">
            <a:normAutofit fontScale="90000"/>
          </a:bodyPr>
          <a:lstStyle/>
          <a:p>
            <a:pPr indent="0" lvl="0" marL="0" rtl="0" algn="ctr">
              <a:lnSpc>
                <a:spcPct val="160000"/>
              </a:lnSpc>
              <a:spcBef>
                <a:spcPts val="1400"/>
              </a:spcBef>
              <a:spcAft>
                <a:spcPts val="400"/>
              </a:spcAft>
              <a:buNone/>
            </a:pPr>
            <a:r>
              <a:rPr lang="en-GB" sz="2427">
                <a:solidFill>
                  <a:srgbClr val="0D0D0D"/>
                </a:solidFill>
                <a:highlight>
                  <a:srgbClr val="FFFFFF"/>
                </a:highlight>
                <a:latin typeface="Roboto"/>
                <a:ea typeface="Roboto"/>
                <a:cs typeface="Roboto"/>
                <a:sym typeface="Roboto"/>
              </a:rPr>
              <a:t>Overview of Machine Learning</a:t>
            </a:r>
            <a:endParaRPr sz="3377"/>
          </a:p>
        </p:txBody>
      </p:sp>
      <p:sp>
        <p:nvSpPr>
          <p:cNvPr id="110" name="Google Shape;110;p17"/>
          <p:cNvSpPr txBox="1"/>
          <p:nvPr>
            <p:ph idx="1" type="body"/>
          </p:nvPr>
        </p:nvSpPr>
        <p:spPr>
          <a:xfrm>
            <a:off x="729450" y="1433100"/>
            <a:ext cx="7688700" cy="2907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GB" sz="1800" u="sng">
                <a:solidFill>
                  <a:srgbClr val="0D0D0D"/>
                </a:solidFill>
                <a:highlight>
                  <a:srgbClr val="FFFFFF"/>
                </a:highlight>
                <a:latin typeface="Roboto"/>
                <a:ea typeface="Roboto"/>
                <a:cs typeface="Roboto"/>
                <a:sym typeface="Roboto"/>
              </a:rPr>
              <a:t>Historical Background:</a:t>
            </a:r>
            <a:endParaRPr sz="1800" u="sng">
              <a:solidFill>
                <a:srgbClr val="0D0D0D"/>
              </a:solidFill>
              <a:highlight>
                <a:srgbClr val="FFFFFF"/>
              </a:highlight>
              <a:latin typeface="Roboto"/>
              <a:ea typeface="Roboto"/>
              <a:cs typeface="Roboto"/>
              <a:sym typeface="Roboto"/>
            </a:endParaRPr>
          </a:p>
          <a:p>
            <a:pPr indent="0" lvl="0" marL="0" rtl="0" algn="l">
              <a:lnSpc>
                <a:spcPct val="150000"/>
              </a:lnSpc>
              <a:spcBef>
                <a:spcPts val="1200"/>
              </a:spcBef>
              <a:spcAft>
                <a:spcPts val="0"/>
              </a:spcAft>
              <a:buNone/>
            </a:pPr>
            <a:r>
              <a:t/>
            </a:r>
            <a:endParaRPr sz="18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800">
                <a:solidFill>
                  <a:srgbClr val="0D0D0D"/>
                </a:solidFill>
                <a:highlight>
                  <a:srgbClr val="FFFFFF"/>
                </a:highlight>
                <a:latin typeface="Roboto"/>
                <a:ea typeface="Roboto"/>
                <a:cs typeface="Roboto"/>
                <a:sym typeface="Roboto"/>
              </a:rPr>
              <a:t>The concept of machine learning dates back to the 1950s, with pioneers like Alan Turing and Arthur Samuel laying the groundwork for early machine learning algorithms. Over the decades, contributions from researchers in academia and industry have propelled the field forward.</a:t>
            </a:r>
            <a:endParaRPr sz="18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7650" y="411900"/>
            <a:ext cx="7688700" cy="535200"/>
          </a:xfrm>
          <a:prstGeom prst="rect">
            <a:avLst/>
          </a:prstGeom>
        </p:spPr>
        <p:txBody>
          <a:bodyPr anchorCtr="0" anchor="t" bIns="91425" lIns="91425" spcFirstLastPara="1" rIns="91425" wrap="square" tIns="91425">
            <a:normAutofit/>
          </a:bodyPr>
          <a:lstStyle/>
          <a:p>
            <a:pPr indent="0" lvl="0" marL="0" rtl="0" algn="ctr">
              <a:lnSpc>
                <a:spcPct val="150000"/>
              </a:lnSpc>
              <a:spcBef>
                <a:spcPts val="1200"/>
              </a:spcBef>
              <a:spcAft>
                <a:spcPts val="200"/>
              </a:spcAft>
              <a:buNone/>
            </a:pPr>
            <a:r>
              <a:rPr lang="en-GB" sz="2200">
                <a:solidFill>
                  <a:srgbClr val="0D0D0D"/>
                </a:solidFill>
                <a:highlight>
                  <a:srgbClr val="FFFFFF"/>
                </a:highlight>
                <a:latin typeface="Roboto"/>
                <a:ea typeface="Roboto"/>
                <a:cs typeface="Roboto"/>
                <a:sym typeface="Roboto"/>
              </a:rPr>
              <a:t>Types of Machine Learning:</a:t>
            </a:r>
            <a:endParaRPr sz="3600"/>
          </a:p>
        </p:txBody>
      </p:sp>
      <p:sp>
        <p:nvSpPr>
          <p:cNvPr id="116" name="Google Shape;116;p18"/>
          <p:cNvSpPr txBox="1"/>
          <p:nvPr>
            <p:ph idx="1" type="body"/>
          </p:nvPr>
        </p:nvSpPr>
        <p:spPr>
          <a:xfrm>
            <a:off x="729450" y="1401825"/>
            <a:ext cx="7688700" cy="29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0D0D0D"/>
                </a:solidFill>
                <a:highlight>
                  <a:srgbClr val="FFFFFF"/>
                </a:highlight>
                <a:latin typeface="Roboto"/>
                <a:ea typeface="Roboto"/>
                <a:cs typeface="Roboto"/>
                <a:sym typeface="Roboto"/>
              </a:rPr>
              <a:t>Different types of machine learning include supervised learning, where the algorithm learns from labeled data; unsupervised learning, where the algorithm identifies patterns in unlabeled data; semi-supervised learning, combining elements of both supervised and unsupervised learning; and reinforcement learning, where the algorithm learns through trial and error interactions with an environment.</a:t>
            </a:r>
            <a:endParaRPr sz="20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7650" y="490050"/>
            <a:ext cx="7688700" cy="535200"/>
          </a:xfrm>
          <a:prstGeom prst="rect">
            <a:avLst/>
          </a:prstGeom>
        </p:spPr>
        <p:txBody>
          <a:bodyPr anchorCtr="0" anchor="t" bIns="91425" lIns="91425" spcFirstLastPara="1" rIns="91425" wrap="square" tIns="91425">
            <a:normAutofit/>
          </a:bodyPr>
          <a:lstStyle/>
          <a:p>
            <a:pPr indent="0" lvl="0" marL="0" rtl="0" algn="ctr">
              <a:lnSpc>
                <a:spcPct val="150000"/>
              </a:lnSpc>
              <a:spcBef>
                <a:spcPts val="1200"/>
              </a:spcBef>
              <a:spcAft>
                <a:spcPts val="200"/>
              </a:spcAft>
              <a:buNone/>
            </a:pPr>
            <a:r>
              <a:rPr lang="en-GB" sz="2200">
                <a:solidFill>
                  <a:srgbClr val="0D0D0D"/>
                </a:solidFill>
                <a:highlight>
                  <a:srgbClr val="FFFFFF"/>
                </a:highlight>
                <a:latin typeface="Roboto"/>
                <a:ea typeface="Roboto"/>
                <a:cs typeface="Roboto"/>
                <a:sym typeface="Roboto"/>
              </a:rPr>
              <a:t>Key Terminologies and Concepts:</a:t>
            </a:r>
            <a:endParaRPr sz="3600"/>
          </a:p>
        </p:txBody>
      </p:sp>
      <p:sp>
        <p:nvSpPr>
          <p:cNvPr id="122" name="Google Shape;122;p19"/>
          <p:cNvSpPr txBox="1"/>
          <p:nvPr>
            <p:ph idx="1" type="body"/>
          </p:nvPr>
        </p:nvSpPr>
        <p:spPr>
          <a:xfrm>
            <a:off x="729450" y="1433100"/>
            <a:ext cx="7688700" cy="29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solidFill>
                  <a:srgbClr val="0D0D0D"/>
                </a:solidFill>
                <a:highlight>
                  <a:srgbClr val="FFFFFF"/>
                </a:highlight>
                <a:latin typeface="Roboto"/>
                <a:ea typeface="Roboto"/>
                <a:cs typeface="Roboto"/>
                <a:sym typeface="Roboto"/>
              </a:rPr>
              <a:t>Understanding key terms such as features (input variables), labels (output variables), training data (used to train the model), and testing data (used to evaluate the model) is essential for grasping the fundamentals of machine learning.</a:t>
            </a:r>
            <a:endParaRPr sz="23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458800"/>
            <a:ext cx="7688700" cy="535200"/>
          </a:xfrm>
          <a:prstGeom prst="rect">
            <a:avLst/>
          </a:prstGeom>
        </p:spPr>
        <p:txBody>
          <a:bodyPr anchorCtr="0" anchor="t" bIns="91425" lIns="91425" spcFirstLastPara="1" rIns="91425" wrap="square" tIns="91425">
            <a:noAutofit/>
          </a:bodyPr>
          <a:lstStyle/>
          <a:p>
            <a:pPr indent="0" lvl="0" marL="0" rtl="0" algn="ctr">
              <a:lnSpc>
                <a:spcPct val="160000"/>
              </a:lnSpc>
              <a:spcBef>
                <a:spcPts val="1400"/>
              </a:spcBef>
              <a:spcAft>
                <a:spcPts val="400"/>
              </a:spcAft>
              <a:buSzPts val="990"/>
              <a:buNone/>
            </a:pPr>
            <a:r>
              <a:rPr lang="en-GB" sz="2585">
                <a:solidFill>
                  <a:srgbClr val="0D0D0D"/>
                </a:solidFill>
                <a:highlight>
                  <a:srgbClr val="FFFFFF"/>
                </a:highlight>
                <a:latin typeface="Roboto"/>
                <a:ea typeface="Roboto"/>
                <a:cs typeface="Roboto"/>
                <a:sym typeface="Roboto"/>
              </a:rPr>
              <a:t>Diverse Machine Learning Algorithms</a:t>
            </a:r>
            <a:endParaRPr sz="3440"/>
          </a:p>
        </p:txBody>
      </p:sp>
      <p:sp>
        <p:nvSpPr>
          <p:cNvPr id="128" name="Google Shape;128;p20"/>
          <p:cNvSpPr txBox="1"/>
          <p:nvPr>
            <p:ph idx="1" type="body"/>
          </p:nvPr>
        </p:nvSpPr>
        <p:spPr>
          <a:xfrm>
            <a:off x="729450" y="1401825"/>
            <a:ext cx="7688700" cy="2938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GB" sz="1900" u="sng">
                <a:solidFill>
                  <a:srgbClr val="0D0D0D"/>
                </a:solidFill>
                <a:highlight>
                  <a:srgbClr val="FFFFFF"/>
                </a:highlight>
                <a:latin typeface="Roboto"/>
                <a:ea typeface="Roboto"/>
                <a:cs typeface="Roboto"/>
                <a:sym typeface="Roboto"/>
              </a:rPr>
              <a:t>Supervised Learning Algorithms:</a:t>
            </a:r>
            <a:endParaRPr b="1" sz="1900" u="sng">
              <a:solidFill>
                <a:srgbClr val="0D0D0D"/>
              </a:solidFill>
              <a:highlight>
                <a:srgbClr val="FFFFFF"/>
              </a:highlight>
              <a:latin typeface="Roboto"/>
              <a:ea typeface="Roboto"/>
              <a:cs typeface="Roboto"/>
              <a:sym typeface="Roboto"/>
            </a:endParaRPr>
          </a:p>
          <a:p>
            <a:pPr indent="0" lvl="0" marL="0" rtl="0" algn="l">
              <a:lnSpc>
                <a:spcPct val="150000"/>
              </a:lnSpc>
              <a:spcBef>
                <a:spcPts val="1200"/>
              </a:spcBef>
              <a:spcAft>
                <a:spcPts val="0"/>
              </a:spcAft>
              <a:buNone/>
            </a:pPr>
            <a:r>
              <a:t/>
            </a:r>
            <a:endParaRPr b="1" sz="1900" u="sng">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1900">
                <a:solidFill>
                  <a:srgbClr val="0D0D0D"/>
                </a:solidFill>
                <a:highlight>
                  <a:srgbClr val="FFFFFF"/>
                </a:highlight>
                <a:latin typeface="Roboto"/>
                <a:ea typeface="Roboto"/>
                <a:cs typeface="Roboto"/>
                <a:sym typeface="Roboto"/>
              </a:rPr>
              <a:t>Supervised learning algorithms, such as linear regression, logistic regression, decision trees, and neural networks, are used for tasks like classification and regression where the model learns from labeled data.</a:t>
            </a:r>
            <a:endParaRPr sz="19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536975"/>
            <a:ext cx="7688700" cy="535200"/>
          </a:xfrm>
          <a:prstGeom prst="rect">
            <a:avLst/>
          </a:prstGeom>
        </p:spPr>
        <p:txBody>
          <a:bodyPr anchorCtr="0" anchor="t" bIns="91425" lIns="91425" spcFirstLastPara="1" rIns="91425" wrap="square" tIns="91425">
            <a:normAutofit/>
          </a:bodyPr>
          <a:lstStyle/>
          <a:p>
            <a:pPr indent="0" lvl="0" marL="0" rtl="0" algn="ctr">
              <a:lnSpc>
                <a:spcPct val="150000"/>
              </a:lnSpc>
              <a:spcBef>
                <a:spcPts val="1200"/>
              </a:spcBef>
              <a:spcAft>
                <a:spcPts val="200"/>
              </a:spcAft>
              <a:buNone/>
            </a:pPr>
            <a:r>
              <a:rPr lang="en-GB" sz="2000">
                <a:solidFill>
                  <a:srgbClr val="0D0D0D"/>
                </a:solidFill>
                <a:highlight>
                  <a:srgbClr val="FFFFFF"/>
                </a:highlight>
                <a:latin typeface="Roboto"/>
                <a:ea typeface="Roboto"/>
                <a:cs typeface="Roboto"/>
                <a:sym typeface="Roboto"/>
              </a:rPr>
              <a:t>Unsupervised Learning Algorithms:</a:t>
            </a:r>
            <a:endParaRPr sz="3400"/>
          </a:p>
        </p:txBody>
      </p:sp>
      <p:sp>
        <p:nvSpPr>
          <p:cNvPr id="134" name="Google Shape;134;p21"/>
          <p:cNvSpPr txBox="1"/>
          <p:nvPr>
            <p:ph idx="1" type="body"/>
          </p:nvPr>
        </p:nvSpPr>
        <p:spPr>
          <a:xfrm>
            <a:off x="729450" y="1386200"/>
            <a:ext cx="7688700" cy="2953800"/>
          </a:xfrm>
          <a:prstGeom prst="rect">
            <a:avLst/>
          </a:prstGeom>
        </p:spPr>
        <p:txBody>
          <a:bodyPr anchorCtr="0" anchor="t" bIns="91425" lIns="91425" spcFirstLastPara="1" rIns="91425" wrap="square" tIns="91425">
            <a:normAutofit/>
          </a:bodyPr>
          <a:lstStyle/>
          <a:p>
            <a:pPr indent="0" lvl="0" marL="0" rtl="0" algn="l">
              <a:lnSpc>
                <a:spcPct val="150000"/>
              </a:lnSpc>
              <a:spcBef>
                <a:spcPts val="1200"/>
              </a:spcBef>
              <a:spcAft>
                <a:spcPts val="0"/>
              </a:spcAft>
              <a:buNone/>
            </a:pPr>
            <a:r>
              <a:t/>
            </a:r>
            <a:endParaRPr sz="2000">
              <a:solidFill>
                <a:srgbClr val="0D0D0D"/>
              </a:solidFill>
              <a:highlight>
                <a:srgbClr val="FFFFFF"/>
              </a:highlight>
              <a:latin typeface="Roboto"/>
              <a:ea typeface="Roboto"/>
              <a:cs typeface="Roboto"/>
              <a:sym typeface="Roboto"/>
            </a:endParaRPr>
          </a:p>
          <a:p>
            <a:pPr indent="0" lvl="0" marL="0" rtl="0" algn="l">
              <a:spcBef>
                <a:spcPts val="200"/>
              </a:spcBef>
              <a:spcAft>
                <a:spcPts val="0"/>
              </a:spcAft>
              <a:buNone/>
            </a:pPr>
            <a:r>
              <a:rPr lang="en-GB" sz="2000">
                <a:solidFill>
                  <a:srgbClr val="0D0D0D"/>
                </a:solidFill>
                <a:highlight>
                  <a:srgbClr val="FFFFFF"/>
                </a:highlight>
                <a:latin typeface="Roboto"/>
                <a:ea typeface="Roboto"/>
                <a:cs typeface="Roboto"/>
                <a:sym typeface="Roboto"/>
              </a:rPr>
              <a:t>Unsupervised learning algorithms, including k-means clustering, hierarchical clustering, and principal component analysis (PCA), are employed for tasks like clustering, dimensionality reduction, and pattern recognition without labeled data.</a:t>
            </a:r>
            <a:endParaRPr sz="2000">
              <a:solidFill>
                <a:srgbClr val="0D0D0D"/>
              </a:solidFill>
              <a:highlight>
                <a:srgbClr val="FFFFFF"/>
              </a:highlight>
              <a:latin typeface="Roboto"/>
              <a:ea typeface="Roboto"/>
              <a:cs typeface="Roboto"/>
              <a:sym typeface="Roboto"/>
            </a:endParaRPr>
          </a:p>
          <a:p>
            <a:pPr indent="0" lvl="0" marL="0" rtl="0" algn="l">
              <a:spcBef>
                <a:spcPts val="1500"/>
              </a:spcBef>
              <a:spcAft>
                <a:spcPts val="1200"/>
              </a:spcAft>
              <a:buNone/>
            </a:pPr>
            <a:r>
              <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