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32918400" cy="43891200"/>
  <p:notesSz cx="6858000" cy="9144000"/>
  <p:defaultTextStyle>
    <a:defPPr>
      <a:defRPr lang="en-US"/>
    </a:defPPr>
    <a:lvl1pPr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1pPr>
    <a:lvl2pPr marL="2193925" indent="-1736725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2pPr>
    <a:lvl3pPr marL="4387850" indent="-3473450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3pPr>
    <a:lvl4pPr marL="6583363" indent="-5211763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4pPr>
    <a:lvl5pPr marL="8777288" indent="-6948488" algn="l" defTabSz="2193925" rtl="0" fontAlgn="base">
      <a:spcBef>
        <a:spcPct val="0"/>
      </a:spcBef>
      <a:spcAft>
        <a:spcPct val="0"/>
      </a:spcAft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5pPr>
    <a:lvl6pPr marL="22860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6pPr>
    <a:lvl7pPr marL="27432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7pPr>
    <a:lvl8pPr marL="32004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8pPr>
    <a:lvl9pPr marL="3657600" algn="l" defTabSz="457200" rtl="0" eaLnBrk="1" latinLnBrk="0" hangingPunct="1">
      <a:defRPr sz="8600" kern="1200">
        <a:solidFill>
          <a:schemeClr val="tx1"/>
        </a:solidFill>
        <a:latin typeface="Arial" pitchFamily="-107" charset="0"/>
        <a:ea typeface="ＭＳ Ｐゴシック" pitchFamily="-107" charset="-128"/>
        <a:cs typeface="ＭＳ Ｐゴシック" pitchFamily="-107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 Watson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771A1"/>
    <a:srgbClr val="DE6225"/>
    <a:srgbClr val="0527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365" autoAdjust="0"/>
  </p:normalViewPr>
  <p:slideViewPr>
    <p:cSldViewPr snapToObjects="1">
      <p:cViewPr>
        <p:scale>
          <a:sx n="45" d="100"/>
          <a:sy n="45" d="100"/>
        </p:scale>
        <p:origin x="-336" y="7432"/>
      </p:cViewPr>
      <p:guideLst>
        <p:guide orient="horz" pos="13824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commentAuthors" Target="commentAuthors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91F10-F105-F240-BB11-F3B689646099}" type="datetimeFigureOut">
              <a:rPr lang="en-US" smtClean="0"/>
              <a:pPr/>
              <a:t>3/16/15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13593-E61B-054B-81C4-FAE256538A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67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9B9E5EC-0846-6941-8703-CD90130FC354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72C3E04-EAED-7A4D-B838-0B5ADB0969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3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43125" y="685800"/>
            <a:ext cx="257175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defTabSz="2193925" fontAlgn="base">
              <a:spcBef>
                <a:spcPct val="0"/>
              </a:spcBef>
              <a:spcAft>
                <a:spcPct val="0"/>
              </a:spcAft>
              <a:defRPr/>
            </a:pPr>
            <a:fld id="{49DB0A5A-AF5E-9543-8B7A-88F16E74363B}" type="slidenum">
              <a:rPr lang="en-US" smtClean="0">
                <a:ea typeface="ＭＳ Ｐゴシック" pitchFamily="-108" charset="-128"/>
                <a:cs typeface="ＭＳ Ｐゴシック" pitchFamily="-108" charset="-128"/>
              </a:rPr>
              <a:pPr defTabSz="2193925"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>
              <a:ea typeface="ＭＳ Ｐゴシック" pitchFamily="-108" charset="-128"/>
              <a:cs typeface="ＭＳ Ｐゴシック" pitchFamily="-10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13634723"/>
            <a:ext cx="27980640" cy="9408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24871680"/>
            <a:ext cx="23042880" cy="11216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0DC0-DEB6-5245-9786-81835CA7B236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CB6CD-A896-034E-886C-9AD7316255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52F3-A628-174C-B1C5-D7957B5E1D38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CF62F-1C22-F342-AEF6-5751E4D1B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557179" y="8432801"/>
            <a:ext cx="35553014" cy="179760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8133" y="8432801"/>
            <a:ext cx="106110407" cy="179760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5D483-D49F-FF4D-A9BE-F07770943FEC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74BD7-0588-6F4B-AC48-26B402219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7EE88-36B3-3346-BBA2-F431CBED7E14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96FE8-16DA-394E-A83E-457833639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28204163"/>
            <a:ext cx="27980640" cy="871728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18602968"/>
            <a:ext cx="27980640" cy="9601197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EA6E3-440A-4444-BB11-7B989A77FD77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C8EF9-EBE1-BB4A-BC45-FEB94B053A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8132" y="49154081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78482" y="49154081"/>
            <a:ext cx="70831710" cy="139039603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24EE3-BE6B-6F40-8449-0EE688B334C3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0E92-9676-0646-8393-C6A115322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757683"/>
            <a:ext cx="29626560" cy="7315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9824724"/>
            <a:ext cx="14544677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1" y="13919201"/>
            <a:ext cx="14544677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9824724"/>
            <a:ext cx="14550390" cy="4094477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13919201"/>
            <a:ext cx="14550390" cy="25288243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25384-CBCF-B646-AF0F-35BE8D53D802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81054D-299A-2D4B-A58E-B6B2DCDDC9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97E24-7DE0-2049-B283-98D5EA78F8EA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60871-0703-CC4C-A829-D75B00D0A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595BF-B042-E74D-B532-F84F734A770B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51F58-CED8-114E-989B-FAB78C499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3" y="1747520"/>
            <a:ext cx="10829927" cy="743712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1747525"/>
            <a:ext cx="18402300" cy="37459923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3" y="9184645"/>
            <a:ext cx="10829927" cy="30022803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1BB32-3A3A-1442-B647-28E14D9E02CB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6AC1B3-1A4E-1147-990C-E994497E5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30723841"/>
            <a:ext cx="19751040" cy="3627123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3921760"/>
            <a:ext cx="19751040" cy="26334720"/>
          </a:xfrm>
        </p:spPr>
        <p:txBody>
          <a:bodyPr rtlCol="0">
            <a:normAutofit/>
          </a:bodyPr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34350964"/>
            <a:ext cx="19751040" cy="5151117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EE6D99-5BC1-9447-9734-C2AA085436E8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73B32-3A11-C34E-B587-0381224FD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5445" y="1756833"/>
            <a:ext cx="29627513" cy="731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5445" y="10240433"/>
            <a:ext cx="29627513" cy="2896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445" y="40680217"/>
            <a:ext cx="7681913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D63A7D0-97BF-1846-9583-B99EC1CA1C7E}" type="datetime1">
              <a:rPr lang="en-US"/>
              <a:pPr>
                <a:defRPr/>
              </a:pPr>
              <a:t>3/16/15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6645" y="40680217"/>
            <a:ext cx="10425113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045" y="40680217"/>
            <a:ext cx="7681913" cy="23368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 defTabSz="2194560" fontAlgn="auto">
              <a:spcBef>
                <a:spcPts val="0"/>
              </a:spcBef>
              <a:spcAft>
                <a:spcPts val="0"/>
              </a:spcAft>
              <a:defRPr sz="5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063F8FF-54E3-2749-9438-DED0CB1485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3925" rtl="0" eaLnBrk="0" fontAlgn="base" hangingPunct="0">
        <a:spcBef>
          <a:spcPct val="0"/>
        </a:spcBef>
        <a:spcAft>
          <a:spcPct val="0"/>
        </a:spcAft>
        <a:defRPr sz="21100" kern="1200">
          <a:solidFill>
            <a:schemeClr val="tx1"/>
          </a:solidFill>
          <a:latin typeface="+mj-lt"/>
          <a:ea typeface="ＭＳ Ｐゴシック" pitchFamily="-108" charset="-128"/>
          <a:cs typeface="ＭＳ Ｐゴシック" pitchFamily="-108" charset="-128"/>
        </a:defRPr>
      </a:lvl1pPr>
      <a:lvl2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2pPr>
      <a:lvl3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3pPr>
      <a:lvl4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4pPr>
      <a:lvl5pPr algn="ctr" defTabSz="2193925" rtl="0" eaLnBrk="0" fontAlgn="base" hangingPunct="0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5pPr>
      <a:lvl6pPr marL="4572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6pPr>
      <a:lvl7pPr marL="9144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7pPr>
      <a:lvl8pPr marL="13716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8pPr>
      <a:lvl9pPr marL="1828800" algn="ctr" defTabSz="2193925" rtl="0" fontAlgn="base">
        <a:spcBef>
          <a:spcPct val="0"/>
        </a:spcBef>
        <a:spcAft>
          <a:spcPct val="0"/>
        </a:spcAft>
        <a:defRPr sz="21100">
          <a:solidFill>
            <a:schemeClr val="tx1"/>
          </a:solidFill>
          <a:latin typeface="Arial" pitchFamily="-108" charset="0"/>
          <a:ea typeface="ＭＳ Ｐゴシック" pitchFamily="-108" charset="-128"/>
          <a:cs typeface="ＭＳ Ｐゴシック" pitchFamily="-108" charset="-128"/>
        </a:defRPr>
      </a:lvl9pPr>
    </p:titleStyle>
    <p:bodyStyle>
      <a:lvl1pPr marL="1644650" indent="-1644650" algn="l" defTabSz="2193925" rtl="0" eaLnBrk="0" fontAlgn="base" hangingPunct="0">
        <a:spcBef>
          <a:spcPct val="20000"/>
        </a:spcBef>
        <a:spcAft>
          <a:spcPct val="0"/>
        </a:spcAft>
        <a:buFont typeface="Arial" pitchFamily="-107" charset="0"/>
        <a:buChar char="•"/>
        <a:defRPr sz="15400" kern="1200">
          <a:solidFill>
            <a:schemeClr val="tx1"/>
          </a:solidFill>
          <a:latin typeface="+mn-lt"/>
          <a:ea typeface="ＭＳ Ｐゴシック" pitchFamily="-108" charset="-128"/>
          <a:cs typeface="ＭＳ Ｐゴシック" pitchFamily="-108" charset="-128"/>
        </a:defRPr>
      </a:lvl1pPr>
      <a:lvl2pPr marL="3565525" indent="-1371600" algn="l" defTabSz="2193925" rtl="0" eaLnBrk="0" fontAlgn="base" hangingPunct="0">
        <a:spcBef>
          <a:spcPct val="20000"/>
        </a:spcBef>
        <a:spcAft>
          <a:spcPct val="0"/>
        </a:spcAft>
        <a:buFont typeface="Arial" pitchFamily="-107" charset="0"/>
        <a:buChar char="–"/>
        <a:defRPr sz="134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2pPr>
      <a:lvl3pPr marL="548640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pitchFamily="-107" charset="0"/>
        <a:buChar char="•"/>
        <a:defRPr sz="115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3pPr>
      <a:lvl4pPr marL="7680325" indent="-1096963" algn="l" defTabSz="2193925" rtl="0" eaLnBrk="0" fontAlgn="base" hangingPunct="0">
        <a:spcBef>
          <a:spcPct val="20000"/>
        </a:spcBef>
        <a:spcAft>
          <a:spcPct val="0"/>
        </a:spcAft>
        <a:buFont typeface="Arial" pitchFamily="-107" charset="0"/>
        <a:buChar char="–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4pPr>
      <a:lvl5pPr marL="9874250" indent="-1096963" algn="l" defTabSz="2193925" rtl="0" eaLnBrk="0" fontAlgn="base" hangingPunct="0">
        <a:spcBef>
          <a:spcPct val="20000"/>
        </a:spcBef>
        <a:spcAft>
          <a:spcPct val="0"/>
        </a:spcAft>
        <a:buFont typeface="Arial" pitchFamily="-107" charset="0"/>
        <a:buChar char="»"/>
        <a:defRPr sz="9600" kern="1200">
          <a:solidFill>
            <a:schemeClr val="tx1"/>
          </a:solidFill>
          <a:latin typeface="+mn-lt"/>
          <a:ea typeface="ＭＳ Ｐゴシック" pitchFamily="-108" charset="-128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3999">
              <a:srgbClr val="FFFFFF"/>
            </a:gs>
            <a:gs pos="100000">
              <a:srgbClr val="5771A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ChangeArrowheads="1"/>
          </p:cNvSpPr>
          <p:nvPr/>
        </p:nvSpPr>
        <p:spPr bwMode="auto">
          <a:xfrm>
            <a:off x="857250" y="3255435"/>
            <a:ext cx="31203900" cy="12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243" tIns="45614" rIns="91243" bIns="45614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000" b="1" dirty="0" smtClean="0"/>
              <a:t>Andrés Buxó-Lugo &amp; Duane Watson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2800" b="1" dirty="0" smtClean="0"/>
              <a:t>Department </a:t>
            </a:r>
            <a:r>
              <a:rPr lang="en-US" sz="2800" b="1" dirty="0"/>
              <a:t>of </a:t>
            </a:r>
            <a:r>
              <a:rPr lang="en-US" sz="2800" b="1" dirty="0" smtClean="0"/>
              <a:t>Psychology, University </a:t>
            </a:r>
            <a:r>
              <a:rPr lang="en-US" sz="2800" b="1" dirty="0"/>
              <a:t>of Illinois at Urbana-Champaign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0" y="5486400"/>
            <a:ext cx="32918400" cy="2117"/>
          </a:xfrm>
          <a:prstGeom prst="line">
            <a:avLst/>
          </a:prstGeom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388" name="TextBox 91"/>
          <p:cNvSpPr txBox="1">
            <a:spLocks noChangeArrowheads="1"/>
          </p:cNvSpPr>
          <p:nvPr/>
        </p:nvSpPr>
        <p:spPr bwMode="auto">
          <a:xfrm>
            <a:off x="857250" y="1183218"/>
            <a:ext cx="312039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800" dirty="0" smtClean="0">
                <a:solidFill>
                  <a:srgbClr val="052754"/>
                </a:solidFill>
                <a:latin typeface="Arial Black" pitchFamily="-107" charset="0"/>
              </a:rPr>
              <a:t>Top-down Processing of </a:t>
            </a:r>
            <a:r>
              <a:rPr lang="en-US" sz="8800" dirty="0" err="1" smtClean="0">
                <a:solidFill>
                  <a:srgbClr val="052754"/>
                </a:solidFill>
                <a:latin typeface="Arial Black" pitchFamily="-107" charset="0"/>
              </a:rPr>
              <a:t>Intonational</a:t>
            </a:r>
            <a:r>
              <a:rPr lang="en-US" sz="8800" dirty="0" smtClean="0">
                <a:solidFill>
                  <a:srgbClr val="052754"/>
                </a:solidFill>
                <a:latin typeface="Arial Black" pitchFamily="-107" charset="0"/>
              </a:rPr>
              <a:t> Boundaries</a:t>
            </a:r>
            <a:endParaRPr lang="en-US" sz="8800" dirty="0">
              <a:solidFill>
                <a:srgbClr val="052754"/>
              </a:solidFill>
              <a:latin typeface="Arial Black" pitchFamily="-107" charset="0"/>
            </a:endParaRPr>
          </a:p>
        </p:txBody>
      </p:sp>
      <p:sp>
        <p:nvSpPr>
          <p:cNvPr id="16389" name="Rectangle 35"/>
          <p:cNvSpPr>
            <a:spLocks noChangeArrowheads="1"/>
          </p:cNvSpPr>
          <p:nvPr/>
        </p:nvSpPr>
        <p:spPr bwMode="auto">
          <a:xfrm>
            <a:off x="24688800" y="32893000"/>
            <a:ext cx="7372350" cy="558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Acknowledgments</a:t>
            </a:r>
            <a:endParaRPr lang="en-GB" sz="4000" b="1" dirty="0">
              <a:solidFill>
                <a:srgbClr val="CC3300"/>
              </a:solidFill>
            </a:endParaRPr>
          </a:p>
          <a:p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project was supported by Grant Number R01DC008774 from the National Institute on Deafness and Other Communication Disorders, Grant Number T32-HD055272 from the National Institutes of Health, and a grant from the James S. McDonnell Foundation.  </a:t>
            </a:r>
          </a:p>
        </p:txBody>
      </p:sp>
      <p:sp>
        <p:nvSpPr>
          <p:cNvPr id="16390" name="Rectangle 34"/>
          <p:cNvSpPr>
            <a:spLocks noChangeArrowheads="1"/>
          </p:cNvSpPr>
          <p:nvPr/>
        </p:nvSpPr>
        <p:spPr bwMode="auto">
          <a:xfrm>
            <a:off x="24688800" y="16383000"/>
            <a:ext cx="7372350" cy="1546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References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Cole, J., Mo, Y., &amp; </a:t>
            </a:r>
            <a:r>
              <a:rPr lang="en-US" sz="2800" dirty="0" err="1"/>
              <a:t>Baek</a:t>
            </a:r>
            <a:r>
              <a:rPr lang="en-US" sz="2800" dirty="0"/>
              <a:t>, S. (2010).  The role of syntactic structure in guiding prosody </a:t>
            </a:r>
            <a:r>
              <a:rPr lang="en-US" sz="2800" dirty="0" smtClean="0"/>
              <a:t>perception </a:t>
            </a:r>
            <a:r>
              <a:rPr lang="en-US" sz="2800" dirty="0"/>
              <a:t>with ordinary listeners and everyday speech.  </a:t>
            </a:r>
            <a:r>
              <a:rPr lang="en-US" sz="2800" i="1" dirty="0"/>
              <a:t>Language and Cognitive Processes, 25, </a:t>
            </a:r>
            <a:r>
              <a:rPr lang="en-US" sz="2800" dirty="0"/>
              <a:t>1141-1177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Cooper</a:t>
            </a:r>
            <a:r>
              <a:rPr lang="en-US" sz="2800" dirty="0"/>
              <a:t>, W. E., &amp; </a:t>
            </a:r>
            <a:r>
              <a:rPr lang="en-US" sz="2800" dirty="0" err="1"/>
              <a:t>Paccia</a:t>
            </a:r>
            <a:r>
              <a:rPr lang="en-US" sz="2800" dirty="0"/>
              <a:t>-Cooper, J. (1980).  </a:t>
            </a:r>
            <a:r>
              <a:rPr lang="en-US" sz="2800" i="1" dirty="0"/>
              <a:t>Syntax and speech.</a:t>
            </a:r>
            <a:r>
              <a:rPr lang="en-US" sz="2800" dirty="0"/>
              <a:t>  Cambridge, MA: Harvard </a:t>
            </a:r>
            <a:r>
              <a:rPr lang="en-US" sz="2800" dirty="0" smtClean="0"/>
              <a:t>University </a:t>
            </a:r>
            <a:r>
              <a:rPr lang="en-US" sz="2800" dirty="0"/>
              <a:t>Press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Ferreira, F. (1993).  Creation of prosody during sentence prosody.  </a:t>
            </a:r>
            <a:r>
              <a:rPr lang="en-US" sz="2800" i="1" dirty="0"/>
              <a:t>Psychological Review, 100, </a:t>
            </a:r>
            <a:r>
              <a:rPr lang="en-US" sz="2800" dirty="0" smtClean="0"/>
              <a:t>233</a:t>
            </a:r>
            <a:r>
              <a:rPr lang="en-US" sz="2800" dirty="0"/>
              <a:t>-253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Mo, Y., Cole, J., &amp; Lee, E-K. (2008). </a:t>
            </a:r>
            <a:r>
              <a:rPr lang="en-US" sz="2800" dirty="0" smtClean="0"/>
              <a:t>Na</a:t>
            </a:r>
            <a:r>
              <a:rPr lang="en-US" sz="2800" dirty="0" smtClean="0"/>
              <a:t>ï</a:t>
            </a:r>
            <a:r>
              <a:rPr lang="en-US" sz="2800" dirty="0" smtClean="0"/>
              <a:t>ve listeners’</a:t>
            </a:r>
            <a:r>
              <a:rPr lang="en-US" sz="2800" dirty="0"/>
              <a:t> </a:t>
            </a:r>
            <a:r>
              <a:rPr lang="en-US" sz="2800" dirty="0" smtClean="0"/>
              <a:t>prominence </a:t>
            </a:r>
            <a:r>
              <a:rPr lang="en-US" sz="2800" dirty="0"/>
              <a:t>and boundary perception. In P. </a:t>
            </a:r>
            <a:r>
              <a:rPr lang="en-US" sz="2800" dirty="0" smtClean="0"/>
              <a:t>A. Barbosa</a:t>
            </a:r>
            <a:r>
              <a:rPr lang="en-US" sz="2800" dirty="0"/>
              <a:t>, S. </a:t>
            </a:r>
            <a:r>
              <a:rPr lang="en-US" sz="2800" dirty="0" err="1"/>
              <a:t>Madureira</a:t>
            </a:r>
            <a:r>
              <a:rPr lang="en-US" sz="2800" dirty="0"/>
              <a:t>, &amp; C. Reis (Eds.)</a:t>
            </a:r>
            <a:r>
              <a:rPr lang="en-US" sz="2800" dirty="0" smtClean="0"/>
              <a:t>, Proceedings </a:t>
            </a:r>
            <a:r>
              <a:rPr lang="en-US" sz="2800" dirty="0"/>
              <a:t>of the Fourth International Conference </a:t>
            </a:r>
            <a:r>
              <a:rPr lang="en-US" sz="2800" dirty="0" smtClean="0"/>
              <a:t>on Speech Prosody (</a:t>
            </a:r>
            <a:r>
              <a:rPr lang="en-US" sz="2800" dirty="0"/>
              <a:t>pp. </a:t>
            </a:r>
            <a:r>
              <a:rPr lang="en-US" sz="2800" dirty="0" smtClean="0"/>
              <a:t>735-736</a:t>
            </a:r>
            <a:r>
              <a:rPr lang="en-US" sz="2800" dirty="0"/>
              <a:t>). Campinas, Brazil, May </a:t>
            </a:r>
            <a:r>
              <a:rPr lang="en-US" sz="2800" dirty="0" smtClean="0"/>
              <a:t>6-9</a:t>
            </a:r>
            <a:r>
              <a:rPr lang="en-US" sz="2800" dirty="0"/>
              <a:t>, 2008.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err="1"/>
              <a:t>Snedeker</a:t>
            </a:r>
            <a:r>
              <a:rPr lang="en-US" sz="2800" dirty="0"/>
              <a:t>, J., &amp; </a:t>
            </a:r>
            <a:r>
              <a:rPr lang="en-US" sz="2800" dirty="0" err="1"/>
              <a:t>Trueswell</a:t>
            </a:r>
            <a:r>
              <a:rPr lang="en-US" sz="2800" dirty="0"/>
              <a:t>, J. (2003).  Using prosody to avoid ambiguity: Effects of speaker </a:t>
            </a:r>
            <a:r>
              <a:rPr lang="en-US" sz="2800" dirty="0" smtClean="0"/>
              <a:t>awareness </a:t>
            </a:r>
            <a:r>
              <a:rPr lang="en-US" sz="2800" dirty="0"/>
              <a:t>and referential context.  </a:t>
            </a:r>
            <a:r>
              <a:rPr lang="en-US" sz="2800" i="1" dirty="0"/>
              <a:t>Journal of Memory and Language, 48, </a:t>
            </a:r>
            <a:r>
              <a:rPr lang="en-US" sz="2800" dirty="0"/>
              <a:t>103-130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Watson, D. G., &amp; Gibson, E. (2004).  The relationship between </a:t>
            </a:r>
            <a:r>
              <a:rPr lang="en-US" sz="2800" dirty="0" err="1"/>
              <a:t>intonational</a:t>
            </a:r>
            <a:r>
              <a:rPr lang="en-US" sz="2800" dirty="0"/>
              <a:t> phrasing and </a:t>
            </a:r>
            <a:r>
              <a:rPr lang="en-US" sz="2800" dirty="0" smtClean="0"/>
              <a:t>syntactic </a:t>
            </a:r>
            <a:r>
              <a:rPr lang="en-US" sz="2800" dirty="0"/>
              <a:t>structure in language production.  </a:t>
            </a:r>
            <a:r>
              <a:rPr lang="en-US" sz="2800" i="1" dirty="0"/>
              <a:t>Language and Cognitive Processes</a:t>
            </a:r>
            <a:r>
              <a:rPr lang="en-US" sz="2800" dirty="0"/>
              <a:t>, </a:t>
            </a:r>
            <a:r>
              <a:rPr lang="en-US" sz="2800" i="1" dirty="0"/>
              <a:t>19, </a:t>
            </a:r>
            <a:r>
              <a:rPr lang="en-US" sz="2800" dirty="0"/>
              <a:t>713-755.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16391" name="Rectangle 33"/>
          <p:cNvSpPr>
            <a:spLocks noChangeArrowheads="1"/>
          </p:cNvSpPr>
          <p:nvPr/>
        </p:nvSpPr>
        <p:spPr bwMode="auto">
          <a:xfrm>
            <a:off x="857250" y="17830800"/>
            <a:ext cx="7372350" cy="6163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Hypotheses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</a:p>
          <a:p>
            <a:r>
              <a:rPr lang="en-US" sz="3600" u="sng" dirty="0" smtClean="0"/>
              <a:t>Hypothesis 1</a:t>
            </a:r>
          </a:p>
          <a:p>
            <a:pPr marL="457200" indent="-457200">
              <a:buFont typeface="Arial"/>
              <a:buChar char="•"/>
            </a:pPr>
            <a:endParaRPr lang="en-US" sz="2800" b="1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Perception of boundaries is based on acoustic cues </a:t>
            </a:r>
            <a:r>
              <a:rPr lang="en-US" sz="2800" dirty="0" smtClean="0"/>
              <a:t>alone.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3600" u="sng" dirty="0" smtClean="0"/>
              <a:t>Hypothesis 2</a:t>
            </a:r>
          </a:p>
          <a:p>
            <a:endParaRPr lang="en-US" sz="2800" b="1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Perception of boundaries is influenced by sentences’ syntactic </a:t>
            </a:r>
            <a:r>
              <a:rPr lang="en-US" sz="2800" dirty="0" smtClean="0"/>
              <a:t>structure.</a:t>
            </a:r>
            <a:endParaRPr lang="en-US" sz="2800" dirty="0"/>
          </a:p>
        </p:txBody>
      </p:sp>
      <p:sp>
        <p:nvSpPr>
          <p:cNvPr id="16392" name="Rectangle 49"/>
          <p:cNvSpPr>
            <a:spLocks noChangeArrowheads="1"/>
          </p:cNvSpPr>
          <p:nvPr/>
        </p:nvSpPr>
        <p:spPr bwMode="auto">
          <a:xfrm>
            <a:off x="857250" y="6299200"/>
            <a:ext cx="7372350" cy="1076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>
                <a:solidFill>
                  <a:srgbClr val="CC3300"/>
                </a:solidFill>
              </a:rPr>
              <a:t>Introduction</a:t>
            </a:r>
          </a:p>
          <a:p>
            <a:r>
              <a:rPr lang="en-US" sz="2800" b="1" dirty="0"/>
              <a:t> </a:t>
            </a:r>
            <a:endParaRPr lang="en-US" sz="2800" b="1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 distribution of syntactic boundaries and intonational boundaries are correlated (</a:t>
            </a:r>
            <a:r>
              <a:rPr lang="en-US" sz="2800" dirty="0"/>
              <a:t>Cooper &amp; </a:t>
            </a:r>
            <a:r>
              <a:rPr lang="en-US" sz="2800" dirty="0" err="1"/>
              <a:t>Paccia</a:t>
            </a:r>
            <a:r>
              <a:rPr lang="en-US" sz="2800" dirty="0"/>
              <a:t>-Cooper, 1980; Ferreira, 1993; Watson &amp; Gibson, 2004)</a:t>
            </a:r>
            <a:r>
              <a:rPr lang="en-US" sz="2800" dirty="0" smtClean="0"/>
              <a:t>. 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Listeners use boundaries </a:t>
            </a:r>
            <a:r>
              <a:rPr lang="en-US" sz="2800" dirty="0"/>
              <a:t>to decipher the linguistic structure of a </a:t>
            </a:r>
            <a:r>
              <a:rPr lang="en-US" sz="2800" dirty="0" smtClean="0"/>
              <a:t>message (e.g. </a:t>
            </a:r>
            <a:r>
              <a:rPr lang="en-US" sz="2800" dirty="0" err="1" smtClean="0"/>
              <a:t>Snedeker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err="1"/>
              <a:t>Trueswell</a:t>
            </a:r>
            <a:r>
              <a:rPr lang="en-US" sz="2800" dirty="0"/>
              <a:t>, 2003).  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However, prosody has its own representation that must be parsed.  What types of information affect how prosodic information is structured?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Recent research has shown that syntactic context (not acoustic cues) is the best predictor of whether a boundary is perceived in a speech corpus (Cole, Mo, &amp; </a:t>
            </a:r>
            <a:r>
              <a:rPr lang="en-US" sz="2800" dirty="0" err="1" smtClean="0"/>
              <a:t>Baek</a:t>
            </a:r>
            <a:r>
              <a:rPr lang="en-US" sz="2800" dirty="0" smtClean="0"/>
              <a:t>, 2010).  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We investigate whether expectations </a:t>
            </a:r>
            <a:r>
              <a:rPr lang="en-US" sz="2800" dirty="0"/>
              <a:t>about likely locations for boundaries influence listeners’ perception. 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8801100" y="6299199"/>
            <a:ext cx="7372350" cy="2630788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 marL="381000" indent="-381000">
              <a:spcBef>
                <a:spcPct val="50000"/>
              </a:spcBef>
              <a:defRPr/>
            </a:pPr>
            <a:endParaRPr lang="en-GB" sz="4000" b="1" dirty="0">
              <a:solidFill>
                <a:srgbClr val="CC3300"/>
              </a:solidFill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marL="381000" indent="-381000">
              <a:defRPr/>
            </a:pPr>
            <a:endParaRPr lang="en-US" sz="2800" b="1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  <a:p>
            <a:pPr indent="-381000">
              <a:defRPr/>
            </a:pPr>
            <a:endParaRPr lang="en-US" sz="2800" dirty="0" smtClean="0">
              <a:latin typeface="Arial" pitchFamily="-108" charset="0"/>
              <a:ea typeface="ＭＳ Ｐゴシック" pitchFamily="-108" charset="-128"/>
              <a:cs typeface="ＭＳ Ｐゴシック" pitchFamily="-108" charset="-128"/>
            </a:endParaRPr>
          </a:p>
        </p:txBody>
      </p:sp>
      <p:sp>
        <p:nvSpPr>
          <p:cNvPr id="16394" name="Rectangle 51"/>
          <p:cNvSpPr>
            <a:spLocks noChangeArrowheads="1"/>
          </p:cNvSpPr>
          <p:nvPr/>
        </p:nvSpPr>
        <p:spPr bwMode="auto">
          <a:xfrm>
            <a:off x="16744950" y="6299200"/>
            <a:ext cx="7372350" cy="12217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Results</a:t>
            </a:r>
          </a:p>
          <a:p>
            <a:endParaRPr lang="en-US" sz="2800" dirty="0" smtClean="0"/>
          </a:p>
          <a:p>
            <a:pPr>
              <a:spcBef>
                <a:spcPct val="50000"/>
              </a:spcBef>
            </a:pPr>
            <a:endParaRPr lang="en-US" sz="3600" u="sng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3600" u="sng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 smtClean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000000"/>
                </a:solidFill>
              </a:rPr>
              <a:t>Reports at syntactically licensed location in black; reports at syntactically unlicensed location in gray.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6408" name="Rectangle 35"/>
          <p:cNvSpPr>
            <a:spLocks noChangeArrowheads="1"/>
          </p:cNvSpPr>
          <p:nvPr/>
        </p:nvSpPr>
        <p:spPr bwMode="auto">
          <a:xfrm>
            <a:off x="24688800" y="39471600"/>
            <a:ext cx="7372350" cy="2895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endParaRPr lang="en-US" sz="2800"/>
          </a:p>
        </p:txBody>
      </p:sp>
      <p:pic>
        <p:nvPicPr>
          <p:cNvPr id="16409" name="Picture 90" descr="wordmark_horz_bold.eps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917400" y="40038560"/>
            <a:ext cx="6858000" cy="149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857250" y="24765000"/>
            <a:ext cx="7372350" cy="1760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Experiment 1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3600" u="sng" dirty="0" smtClean="0"/>
              <a:t>Participants</a:t>
            </a:r>
          </a:p>
          <a:p>
            <a:endParaRPr lang="en-US" sz="3600" u="sng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18 monolingual American English </a:t>
            </a:r>
            <a:r>
              <a:rPr lang="en-US" sz="2800" dirty="0"/>
              <a:t>s</a:t>
            </a:r>
            <a:r>
              <a:rPr lang="en-US" sz="2800" dirty="0" smtClean="0"/>
              <a:t>peakers from Amazon </a:t>
            </a:r>
            <a:r>
              <a:rPr lang="en-US" sz="2800" smtClean="0"/>
              <a:t>Mechanical </a:t>
            </a:r>
            <a:r>
              <a:rPr lang="en-US" sz="2800" smtClean="0"/>
              <a:t>Turk.</a:t>
            </a:r>
            <a:endParaRPr lang="en-US" sz="2800" dirty="0" smtClean="0"/>
          </a:p>
          <a:p>
            <a:endParaRPr lang="en-US" sz="3600" u="sng" dirty="0"/>
          </a:p>
          <a:p>
            <a:r>
              <a:rPr lang="en-US" sz="3600" u="sng" dirty="0" smtClean="0"/>
              <a:t>Conditions</a:t>
            </a:r>
            <a:endParaRPr lang="en-US" sz="3600" u="sng" dirty="0"/>
          </a:p>
          <a:p>
            <a:endParaRPr lang="en-US" sz="36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Boundary Spectrum: 1-</a:t>
            </a:r>
            <a:r>
              <a:rPr lang="en-US" sz="2800" dirty="0" smtClean="0"/>
              <a:t>9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Boundary Position: Natural vs. </a:t>
            </a:r>
            <a:r>
              <a:rPr lang="en-US" sz="2800" dirty="0" smtClean="0"/>
              <a:t>Unnatural</a:t>
            </a:r>
            <a:endParaRPr lang="en-US" sz="3600" u="sng" dirty="0" smtClean="0"/>
          </a:p>
          <a:p>
            <a:endParaRPr lang="en-US" sz="3600" u="sng" dirty="0"/>
          </a:p>
          <a:p>
            <a:r>
              <a:rPr lang="en-US" sz="3600" u="sng" dirty="0" smtClean="0"/>
              <a:t>Materials</a:t>
            </a:r>
          </a:p>
          <a:p>
            <a:endParaRPr lang="en-US" sz="2800" dirty="0" smtClean="0"/>
          </a:p>
          <a:p>
            <a:r>
              <a:rPr lang="en-US" sz="2800" dirty="0" smtClean="0"/>
              <a:t>Recorded 28 sentences: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Put the big bowl on the </a:t>
            </a:r>
            <a:r>
              <a:rPr lang="en-US" sz="2800" dirty="0" smtClean="0"/>
              <a:t>tray.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Put the bowl that’s big on the </a:t>
            </a:r>
            <a:r>
              <a:rPr lang="en-US" sz="2800" dirty="0" smtClean="0"/>
              <a:t>tray.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2800" dirty="0" smtClean="0"/>
              <a:t>Each was produced once with a boundary at a syntactically expected location, and once with a boundary at a syntactically unexpected location: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Natural: Put the big bowl | on the </a:t>
            </a:r>
            <a:r>
              <a:rPr lang="en-US" sz="2800" dirty="0" smtClean="0"/>
              <a:t>tray.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Unnatural: Put the big | bowl on the </a:t>
            </a:r>
            <a:r>
              <a:rPr lang="en-US" sz="2800" dirty="0" smtClean="0"/>
              <a:t>tray.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r>
              <a:rPr lang="en-US" sz="2800" dirty="0" smtClean="0"/>
              <a:t>We used the average word duration, pause duration, and F0 </a:t>
            </a:r>
            <a:r>
              <a:rPr lang="en-US" sz="2800" dirty="0" err="1" smtClean="0"/>
              <a:t>contors</a:t>
            </a:r>
            <a:r>
              <a:rPr lang="en-US" sz="2800" dirty="0" smtClean="0"/>
              <a:t> from these sentences as the endpoints of a spectrum that varied in it’s cues to a boundary.</a:t>
            </a:r>
          </a:p>
          <a:p>
            <a:endParaRPr lang="en-US" sz="2800" dirty="0"/>
          </a:p>
          <a:p>
            <a:r>
              <a:rPr lang="en-US" sz="2800" dirty="0" smtClean="0"/>
              <a:t>272 recordings in </a:t>
            </a:r>
            <a:r>
              <a:rPr lang="en-US" sz="2800" dirty="0" smtClean="0"/>
              <a:t>total.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8801100" y="33604200"/>
            <a:ext cx="7372350" cy="876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Methods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Survey posted on Amazon Mechanical Turk.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Subjects heard examples of naturally produced boundaries during instruction phase.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For each trial, participants heard a recording and were asked after what words they heard </a:t>
            </a:r>
            <a:r>
              <a:rPr lang="en-US" sz="2800" dirty="0" smtClean="0"/>
              <a:t>boundaries (Mo, Cole, &amp; Lee, 2008).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Every subject made </a:t>
            </a:r>
            <a:r>
              <a:rPr lang="en-US" sz="2800" dirty="0" err="1" smtClean="0"/>
              <a:t>judgements</a:t>
            </a:r>
            <a:r>
              <a:rPr lang="en-US" sz="2800" dirty="0" smtClean="0"/>
              <a:t> on all 272 recordings in random order.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Not a forced choice task.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24704733" y="6299200"/>
            <a:ext cx="7372350" cy="8940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Conclusions</a:t>
            </a:r>
          </a:p>
          <a:p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Listeners’ perception of intonational boundaries is guided by their expectations about where boundaries should occur. 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Whereas boundaries are often thought of as cues that aid syntactic parsing, the data suggest that this relationship is bidirectional.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These results have important implications for human labeling as a tool for coding prosody:  when labelers mark a boundary, </a:t>
            </a:r>
            <a:r>
              <a:rPr lang="en-US" sz="2800" dirty="0" smtClean="0"/>
              <a:t>is the </a:t>
            </a:r>
            <a:r>
              <a:rPr lang="en-US" sz="2800" dirty="0" smtClean="0"/>
              <a:t>label driven by the acoustic input or is it driven by the </a:t>
            </a:r>
            <a:r>
              <a:rPr lang="en-US" sz="2800" dirty="0" smtClean="0"/>
              <a:t>labelers’ </a:t>
            </a:r>
            <a:r>
              <a:rPr lang="en-US" sz="2800" dirty="0" smtClean="0"/>
              <a:t>expectations?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16744950" y="19659600"/>
            <a:ext cx="7372350" cy="9982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Experiment 2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  <a:endParaRPr lang="en-US" sz="2800" dirty="0" smtClean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Maybe our instructions biased listeners?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Subjects in Experiment 1 only heard examples of boundaries at syntactically licensed locations during the instruction phase.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Ran experiment again, this time with examples of boundaries in syntactically licensed and syntactically unlicensed locations during the instruction phase.</a:t>
            </a:r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r>
              <a:rPr lang="en-US" sz="3600" u="sng" dirty="0" smtClean="0"/>
              <a:t>Participants</a:t>
            </a:r>
          </a:p>
          <a:p>
            <a:endParaRPr lang="en-US" sz="3600" u="sng" dirty="0"/>
          </a:p>
          <a:p>
            <a:pPr marL="571500" indent="-571500">
              <a:buFont typeface="Arial"/>
              <a:buChar char="•"/>
            </a:pPr>
            <a:r>
              <a:rPr lang="en-US" sz="2800" dirty="0" smtClean="0"/>
              <a:t>16 monolingual American English speakers from Amazon Mechanical </a:t>
            </a:r>
            <a:r>
              <a:rPr lang="en-US" sz="2800" dirty="0" smtClean="0"/>
              <a:t>Turk.</a:t>
            </a:r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/>
          </a:p>
          <a:p>
            <a:endParaRPr lang="en-US" sz="2800" dirty="0" smtClean="0"/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16747568" y="30841950"/>
            <a:ext cx="7372350" cy="11525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360000" tIns="360000" rIns="360000" bIns="360000">
            <a:prstTxWarp prst="textNoShape">
              <a:avLst/>
            </a:prstTxWarp>
          </a:bodyPr>
          <a:lstStyle/>
          <a:p>
            <a:pPr>
              <a:spcBef>
                <a:spcPct val="50000"/>
              </a:spcBef>
            </a:pPr>
            <a:r>
              <a:rPr lang="en-GB" sz="4000" b="1" dirty="0" smtClean="0">
                <a:solidFill>
                  <a:srgbClr val="CC3300"/>
                </a:solidFill>
              </a:rPr>
              <a:t>Results</a:t>
            </a:r>
            <a:endParaRPr lang="en-GB" sz="4000" b="1" dirty="0">
              <a:solidFill>
                <a:srgbClr val="CC3300"/>
              </a:solidFill>
            </a:endParaRPr>
          </a:p>
          <a:p>
            <a:r>
              <a:rPr lang="en-US" sz="2800" dirty="0"/>
              <a:t> 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Reports </a:t>
            </a:r>
            <a:r>
              <a:rPr lang="en-US" sz="2800" dirty="0">
                <a:solidFill>
                  <a:srgbClr val="000000"/>
                </a:solidFill>
              </a:rPr>
              <a:t>at syntactically licensed location in black; reports at syntactically unlicensed location in gray.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2" name="Picture 1" descr="Screen Shot 2015-03-13 at 10.52.0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037" y="8318500"/>
            <a:ext cx="7307163" cy="6921500"/>
          </a:xfrm>
          <a:prstGeom prst="rect">
            <a:avLst/>
          </a:prstGeom>
        </p:spPr>
      </p:pic>
      <p:pic>
        <p:nvPicPr>
          <p:cNvPr id="5" name="Picture 4" descr="Screen Shot 2015-03-13 at 10.55.12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0117" y="32661045"/>
            <a:ext cx="7249083" cy="6734355"/>
          </a:xfrm>
          <a:prstGeom prst="rect">
            <a:avLst/>
          </a:prstGeom>
        </p:spPr>
      </p:pic>
      <p:pic>
        <p:nvPicPr>
          <p:cNvPr id="10" name="Picture 9" descr="stimuli_word_durations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6934200"/>
            <a:ext cx="7372350" cy="7372350"/>
          </a:xfrm>
          <a:prstGeom prst="rect">
            <a:avLst/>
          </a:prstGeom>
        </p:spPr>
      </p:pic>
      <p:pic>
        <p:nvPicPr>
          <p:cNvPr id="11" name="Picture 10" descr="stimuli_word_pauses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15697200"/>
            <a:ext cx="7391400" cy="7391400"/>
          </a:xfrm>
          <a:prstGeom prst="rect">
            <a:avLst/>
          </a:prstGeom>
        </p:spPr>
      </p:pic>
      <p:pic>
        <p:nvPicPr>
          <p:cNvPr id="13" name="Picture 12" descr="stimuli_f0_contours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100" y="24403050"/>
            <a:ext cx="7372350" cy="7372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</TotalTime>
  <Words>419</Words>
  <Application>Microsoft Macintosh PowerPoint</Application>
  <PresentationFormat>Custom</PresentationFormat>
  <Paragraphs>141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>University of Illinois at Urbana-Champaign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 v1</dc:title>
  <dc:subject/>
  <dc:creator>Creative Services at Public Affairs</dc:creator>
  <cp:keywords/>
  <dc:description/>
  <cp:lastModifiedBy>Andrés Buxó-Lugo</cp:lastModifiedBy>
  <cp:revision>167</cp:revision>
  <cp:lastPrinted>2009-06-18T18:06:01Z</cp:lastPrinted>
  <dcterms:created xsi:type="dcterms:W3CDTF">2009-07-07T20:22:22Z</dcterms:created>
  <dcterms:modified xsi:type="dcterms:W3CDTF">2015-03-16T17:46:06Z</dcterms:modified>
  <cp:category/>
</cp:coreProperties>
</file>