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68C49C6.xml" ContentType="application/vnd.ms-powerpoint.comments+xml"/>
  <Override PartName="/ppt/comments/modernComment_23E_D0AEEE03.xml" ContentType="application/vnd.ms-powerpoint.comments+xml"/>
  <Override PartName="/ppt/comments/modernComment_243_DF2BF3FD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77" r:id="rId9"/>
    <p:sldId id="579" r:id="rId10"/>
    <p:sldId id="578" r:id="rId11"/>
    <p:sldId id="570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4ACD82-43D4-15BB-15D8-07E1D8053897}" name="Shaik Abuzar" initials="SA" userId="57a66a774b2e0f6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B836-56D0-97DC-068F-01B3A795833D}" v="107" dt="2025-04-28T10:32:37.732"/>
    <p1510:client id="{22C22A61-C23B-4AFE-81E6-4E7076213851}" v="1" dt="2025-04-28T10:44:04.838"/>
    <p1510:client id="{41ED53A8-5329-C747-A241-46CEB6D4E255}" v="58" dt="2025-04-29T04:53:52.575"/>
    <p1510:client id="{65706ED1-670B-4719-B8CB-BA21F8D40372}" v="31" dt="2025-04-29T05:33:41.586"/>
    <p1510:client id="{9567BC2E-213D-4409-89B3-6A653ECA53D9}" v="15" dt="2025-04-29T08:24:0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0_68C49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6082088-59CF-4E89-81FC-C9B89A9498F0}" authorId="{6F4ACD82-43D4-15BB-15D8-07E1D8053897}" created="2025-05-13T04:22:45.078">
    <pc:sldMkLst xmlns:pc="http://schemas.microsoft.com/office/powerpoint/2013/main/command">
      <pc:docMk/>
      <pc:sldMk cId="109857222" sldId="256"/>
    </pc:sldMkLst>
    <p188:txBody>
      <a:bodyPr/>
      <a:lstStyle/>
      <a:p>
        <a:r>
          <a:rPr lang="en-US"/>
          <a:t>xgboost</a:t>
        </a:r>
      </a:p>
    </p188:txBody>
  </p188:cm>
</p188:cmLst>
</file>

<file path=ppt/comments/modernComment_23E_D0AEEE0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7837639-BA42-4357-B26A-B81BED9B24BB}" authorId="{6F4ACD82-43D4-15BB-15D8-07E1D8053897}" created="2025-05-13T04:50:21.11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501125123" sldId="574"/>
      <ac:spMk id="9" creationId="{0CE5ED3B-3805-51D5-9740-5CF54E90A20E}"/>
      <ac:txMk cp="123" len="7">
        <ac:context len="358" hash="2044350236"/>
      </ac:txMk>
    </ac:txMkLst>
    <p188:pos x="1119809" y="1947448"/>
    <p188:txBody>
      <a:bodyPr/>
      <a:lstStyle/>
      <a:p>
        <a:r>
          <a:rPr lang="en-US"/>
          <a:t>XGBoost</a:t>
        </a:r>
      </a:p>
    </p188:txBody>
  </p188:cm>
</p188:cmLst>
</file>

<file path=ppt/comments/modernComment_243_DF2BF3F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B37900-B11A-44A7-A352-94ABAF2A47C7}" authorId="{6F4ACD82-43D4-15BB-15D8-07E1D8053897}" created="2025-05-13T04:46:01.44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44199677" sldId="579"/>
      <ac:spMk id="14" creationId="{67069C40-A779-BE18-A0AE-A68DA4295DFE}"/>
      <ac:txMk cp="146" len="9">
        <ac:context len="268" hash="2402844"/>
      </ac:txMk>
    </ac:txMkLst>
    <p188:pos x="7863840" y="585197"/>
    <p188:txBody>
      <a:bodyPr/>
      <a:lstStyle/>
      <a:p>
        <a:r>
          <a:rPr lang="en-US"/>
          <a:t>Streamit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0_68C49C6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xgboost.readthedocs.io/" TargetMode="External"/><Relationship Id="rId2" Type="http://schemas.openxmlformats.org/officeDocument/2006/relationships/hyperlink" Target="https://scikit-lear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ap.readthedocs.i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3E_D0AEEE0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243_DF2BF3FD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608" y="995833"/>
            <a:ext cx="5191383" cy="279656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000" b="1" kern="1200" dirty="0">
                <a:latin typeface="+mj-lt"/>
                <a:ea typeface="+mj-ea"/>
                <a:cs typeface="+mj-cs"/>
              </a:rPr>
              <a:t>CAPSTONE PROJECT</a:t>
            </a:r>
            <a:br>
              <a:rPr lang="en-US" sz="2000" b="1" dirty="0"/>
            </a:br>
            <a:r>
              <a:rPr lang="en-US" sz="3600" b="1" dirty="0"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Predicting Training Program Success Rates</a:t>
            </a:r>
            <a:br>
              <a:rPr lang="en-US" sz="4800" dirty="0"/>
            </a:br>
            <a:br>
              <a:rPr lang="en-US" sz="5100" b="1" dirty="0"/>
            </a:br>
            <a:endParaRPr lang="en-US" sz="51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607" y="3649233"/>
            <a:ext cx="4825121" cy="308976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 : SHAIK ABUZAR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 : MALLAREDDY COLLEGE OF ENGINEERING AND TECHNOLOGYY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 : CSE AIML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 : callsmeabuzar@gmail.com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ID: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Helvetica Neue"/>
              </a:rPr>
              <a:t>STU6795b8b9633581737865401</a:t>
            </a:r>
            <a:endParaRPr lang="en-US" sz="16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9A5C1-3082-AD21-D26F-768CF4BCB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598" y="281850"/>
            <a:ext cx="6116779" cy="62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sz="20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r>
              <a:rPr lang="en-US" sz="2000" dirty="0"/>
              <a:t>-&gt;scikit-learn documentation – </a:t>
            </a:r>
            <a:r>
              <a:rPr lang="en-US" sz="2000" dirty="0">
                <a:hlinkClick r:id="rId2"/>
              </a:rPr>
              <a:t>https://scikit-learn.org/</a:t>
            </a:r>
            <a:endParaRPr lang="en-US" sz="2000" dirty="0"/>
          </a:p>
          <a:p>
            <a:pPr marL="0" indent="0">
              <a:buNone/>
            </a:pPr>
            <a:r>
              <a:rPr lang="fr-FR" sz="2000" dirty="0"/>
              <a:t>-&gt;</a:t>
            </a:r>
            <a:r>
              <a:rPr lang="fr-FR" sz="2000" dirty="0" err="1"/>
              <a:t>XGBoost</a:t>
            </a:r>
            <a:r>
              <a:rPr lang="fr-FR" sz="2000" dirty="0"/>
              <a:t> documentation – </a:t>
            </a:r>
            <a:r>
              <a:rPr lang="fr-FR" sz="2000" dirty="0">
                <a:hlinkClick r:id="rId3"/>
              </a:rPr>
              <a:t>https://xgboost.readthedocs.io/</a:t>
            </a:r>
            <a:endParaRPr lang="fr-FR" sz="2000" dirty="0"/>
          </a:p>
          <a:p>
            <a:pPr marL="0" indent="0">
              <a:buNone/>
            </a:pPr>
            <a:r>
              <a:rPr lang="en-US" sz="2000" dirty="0"/>
              <a:t>-&gt;SHAP Explainability – </a:t>
            </a:r>
            <a:r>
              <a:rPr lang="en-US" sz="2000" dirty="0">
                <a:hlinkClick r:id="rId4"/>
              </a:rPr>
              <a:t>https://shap.readthedocs.io/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Franklin Gothic Book"/>
              </a:rPr>
              <a:t>-&gt;</a:t>
            </a:r>
            <a:r>
              <a:rPr lang="en-US" sz="2000" dirty="0"/>
              <a:t>Python pandas/</a:t>
            </a:r>
            <a:r>
              <a:rPr lang="en-US" sz="2000" dirty="0" err="1"/>
              <a:t>numpy</a:t>
            </a:r>
            <a:r>
              <a:rPr lang="en-US" sz="2000" dirty="0"/>
              <a:t> documentation</a:t>
            </a:r>
          </a:p>
          <a:p>
            <a:pPr marL="0" indent="0">
              <a:buNone/>
            </a:pPr>
            <a:r>
              <a:rPr lang="en-US" sz="2000" dirty="0">
                <a:latin typeface="Franklin Gothic Book"/>
              </a:rPr>
              <a:t>-&gt;</a:t>
            </a:r>
            <a:r>
              <a:rPr lang="en-US" sz="2000" dirty="0"/>
              <a:t>Kaggle tutorials on ML evaluation &amp; explainability</a:t>
            </a:r>
            <a:endParaRPr lang="en-IN" sz="20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Problem Statement 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Proposed System/Solution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System Development Approach Algorithm &amp; Deployment  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Result (Output Image)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Conclusion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Future Scope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References</a:t>
            </a:r>
            <a:endParaRPr lang="en-US" sz="2200" dirty="0">
              <a:latin typeface="Arial"/>
              <a:cs typeface="Arial"/>
            </a:endParaRPr>
          </a:p>
          <a:p>
            <a:endParaRPr lang="en-GB" sz="2200" dirty="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2000" dirty="0"/>
              <a:t>Despite significant investments in corporate training, organizations often struggle to assess the effectiveness of learning programs and align them with evolving job market demands. There is a need for a data-driven approach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Predict the success rates of training programs in terms of learner outcomes such as course completion, promotion likelihood, salary growth, and retention.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Recommend high-impact courses that are tailored to learners' profiles and current market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Provide insights to stakeholders for optimizing training strategies and resource allocation.</a:t>
            </a:r>
          </a:p>
          <a:p>
            <a:r>
              <a:rPr lang="en-US" sz="2000" dirty="0"/>
              <a:t>This project addresses the challenge by building machine learning models using simulated learner and course data, and leveraging SHAP explainability to uncover the most influential factors driving training success.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Proposed Solution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2000" dirty="0"/>
              <a:t>The proposed solution is a </a:t>
            </a:r>
            <a:r>
              <a:rPr lang="en-US" sz="2000" b="1" dirty="0"/>
              <a:t>data-driven prediction system</a:t>
            </a:r>
            <a:r>
              <a:rPr lang="en-US" sz="2000" dirty="0"/>
              <a:t> that leverages machine learning to assess and enhance training program success. The system: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Predicts learner outcomes like course </a:t>
            </a:r>
            <a:r>
              <a:rPr lang="en-US" sz="2000" b="1" dirty="0"/>
              <a:t>completion</a:t>
            </a:r>
            <a:r>
              <a:rPr lang="en-US" sz="2000" dirty="0"/>
              <a:t>, </a:t>
            </a:r>
            <a:r>
              <a:rPr lang="en-US" sz="2000" b="1" dirty="0"/>
              <a:t>promotion</a:t>
            </a:r>
            <a:r>
              <a:rPr lang="en-US" sz="2000" dirty="0"/>
              <a:t>, </a:t>
            </a:r>
            <a:r>
              <a:rPr lang="en-US" sz="2000" b="1" dirty="0"/>
              <a:t>salary growth</a:t>
            </a:r>
            <a:r>
              <a:rPr lang="en-US" sz="2000" dirty="0"/>
              <a:t>, and </a:t>
            </a:r>
            <a:r>
              <a:rPr lang="en-US" sz="2000" b="1" dirty="0"/>
              <a:t>retention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Analyzes training effectiveness using </a:t>
            </a:r>
            <a:r>
              <a:rPr lang="en-US" sz="2000" b="1" dirty="0"/>
              <a:t>simulated learner and course data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Recommends high-impact courses aligned with </a:t>
            </a:r>
            <a:r>
              <a:rPr lang="en-US" sz="2000" b="1" dirty="0"/>
              <a:t>market demand</a:t>
            </a:r>
            <a:r>
              <a:rPr lang="en-US" sz="2000" dirty="0"/>
              <a:t> and learner profiles.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Uses explainable AI techniques to reveal influential features.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CE5ED3B-3805-51D5-9740-5CF54E90A2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8813"/>
            <a:ext cx="10515600" cy="425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Simulated learner &amp; course data with key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Completion, Promotion, Salary Growth, Retention.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Completion &amp; Promotion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– Salary Growth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– Retention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ROC AUC &amp; 5-fold CV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SHAP for key feature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Outputs predictions for dashboard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Algorithm &amp; Deployment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b="1" dirty="0"/>
              <a:t>Algorithm &amp;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Algorithms Used: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XGBoost</a:t>
            </a:r>
            <a:r>
              <a:rPr lang="en-US" dirty="0"/>
              <a:t> – Course Completion &amp; Promotion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Logistic Regression</a:t>
            </a:r>
            <a:r>
              <a:rPr lang="en-US" dirty="0"/>
              <a:t> – Salary Growth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Random Forest</a:t>
            </a:r>
            <a:r>
              <a:rPr lang="en-US" dirty="0"/>
              <a:t> – Retention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Deployment: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Predicts outcome probabilities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Supports dashboard insights &amp; training recommendations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Result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5813"/>
            <a:ext cx="10515600" cy="44370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1800" b="1" dirty="0"/>
              <a:t>Model Performance (AUC Scores):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Course Completion (</a:t>
            </a:r>
            <a:r>
              <a:rPr lang="en-US" sz="1600" b="1" dirty="0" err="1"/>
              <a:t>XGBoost</a:t>
            </a:r>
            <a:r>
              <a:rPr lang="en-US" sz="1600" b="1" dirty="0"/>
              <a:t>):</a:t>
            </a:r>
            <a:r>
              <a:rPr lang="en-US" sz="1600" dirty="0"/>
              <a:t> 0.92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Promotion (</a:t>
            </a:r>
            <a:r>
              <a:rPr lang="en-US" sz="1600" b="1" dirty="0" err="1"/>
              <a:t>XGBoost</a:t>
            </a:r>
            <a:r>
              <a:rPr lang="en-US" sz="1600" b="1" dirty="0"/>
              <a:t>):</a:t>
            </a:r>
            <a:r>
              <a:rPr lang="en-US" sz="1600" dirty="0"/>
              <a:t> 0.89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Salary Growth (Logistic Regression):</a:t>
            </a:r>
            <a:r>
              <a:rPr lang="en-US" sz="1600" dirty="0"/>
              <a:t> 0.84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Retention (Random Forest):</a:t>
            </a:r>
            <a:r>
              <a:rPr lang="en-US" sz="1600" dirty="0"/>
              <a:t> 0.87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B69A6E-B06F-A335-FBF1-E2CDC65DF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20903"/>
              </p:ext>
            </p:extLst>
          </p:nvPr>
        </p:nvGraphicFramePr>
        <p:xfrm>
          <a:off x="838200" y="3914274"/>
          <a:ext cx="10515600" cy="2711115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700597647"/>
                    </a:ext>
                  </a:extLst>
                </a:gridCol>
                <a:gridCol w="1887354">
                  <a:extLst>
                    <a:ext uri="{9D8B030D-6E8A-4147-A177-3AD203B41FA5}">
                      <a16:colId xmlns:a16="http://schemas.microsoft.com/office/drawing/2014/main" val="3649046038"/>
                    </a:ext>
                  </a:extLst>
                </a:gridCol>
                <a:gridCol w="2318886">
                  <a:extLst>
                    <a:ext uri="{9D8B030D-6E8A-4147-A177-3AD203B41FA5}">
                      <a16:colId xmlns:a16="http://schemas.microsoft.com/office/drawing/2014/main" val="1048955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73538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83553481"/>
                    </a:ext>
                  </a:extLst>
                </a:gridCol>
              </a:tblGrid>
              <a:tr h="903705">
                <a:tc>
                  <a:txBody>
                    <a:bodyPr/>
                    <a:lstStyle/>
                    <a:p>
                      <a:r>
                        <a:rPr lang="en-US" dirty="0"/>
                        <a:t>Learner 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Completion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Promotion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Salary Growth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Retention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895171"/>
                  </a:ext>
                </a:extLst>
              </a:tr>
              <a:tr h="903705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491462"/>
                  </a:ext>
                </a:extLst>
              </a:tr>
              <a:tr h="903705">
                <a:tc>
                  <a:txBody>
                    <a:bodyPr/>
                    <a:lstStyle/>
                    <a:p>
                      <a:r>
                        <a:rPr lang="en-US" dirty="0"/>
                        <a:t>1002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138178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FBCDD6E7-22F2-F810-5C1E-A1A6047F0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2165501"/>
            <a:ext cx="389422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Output: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91ED56-1D72-8184-3199-7B46F202C8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037" y="2449538"/>
            <a:ext cx="1030376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successfully demonstrates how machine learning models can predict multiple learner outcomes based on course and learner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 explainability provided critical insights into key success factors, enhancing model trust and interpretability.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helps align training efforts with learner needs and real-time job market trends, optimizing both learner growth and organizational ROI.</a:t>
            </a:r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026270" y="6135624"/>
            <a:ext cx="16380070" cy="45719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US" sz="2200" dirty="0">
              <a:latin typeface="Franklin Gothic Book"/>
            </a:endParaRPr>
          </a:p>
          <a:p>
            <a:pPr marL="0" indent="0">
              <a:buNone/>
            </a:pPr>
            <a:endParaRPr lang="en-GB" sz="22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7069C40-A779-BE18-A0AE-A68DA4295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93283"/>
            <a:ext cx="1133836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real-time corporate training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continuous learning and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of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dashboard application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Dash for decision-makers.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analysis of course 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deeper insights into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554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Franklin Gothic Book</vt:lpstr>
      <vt:lpstr>Helvetica Neue</vt:lpstr>
      <vt:lpstr>Inconsolata Bold</vt:lpstr>
      <vt:lpstr>office theme</vt:lpstr>
      <vt:lpstr>CAPSTONE PROJECT Predicting Training Program Success Rates 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Shaik Abuzar</cp:lastModifiedBy>
  <cp:revision>11</cp:revision>
  <dcterms:created xsi:type="dcterms:W3CDTF">2013-07-15T20:26:40Z</dcterms:created>
  <dcterms:modified xsi:type="dcterms:W3CDTF">2025-05-13T04:51:43Z</dcterms:modified>
</cp:coreProperties>
</file>