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76" r:id="rId3"/>
    <p:sldId id="257" r:id="rId4"/>
    <p:sldId id="258" r:id="rId5"/>
    <p:sldId id="260" r:id="rId6"/>
    <p:sldId id="259" r:id="rId7"/>
    <p:sldId id="261" r:id="rId8"/>
    <p:sldId id="264" r:id="rId9"/>
    <p:sldId id="277" r:id="rId10"/>
    <p:sldId id="266" r:id="rId11"/>
    <p:sldId id="267" r:id="rId12"/>
    <p:sldId id="268" r:id="rId13"/>
    <p:sldId id="269" r:id="rId14"/>
    <p:sldId id="270" r:id="rId15"/>
    <p:sldId id="271" r:id="rId16"/>
    <p:sldId id="265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E3D"/>
    <a:srgbClr val="F3B56C"/>
    <a:srgbClr val="CCCCCC"/>
    <a:srgbClr val="586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4" autoAdjust="0"/>
  </p:normalViewPr>
  <p:slideViewPr>
    <p:cSldViewPr snapToGrid="0" showGuides="1">
      <p:cViewPr varScale="1">
        <p:scale>
          <a:sx n="63" d="100"/>
          <a:sy n="63" d="100"/>
        </p:scale>
        <p:origin x="54" y="339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A30E-5D9F-4D60-9956-127E77FCC0D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651D9-4C53-49B2-A8BF-8107848A4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think of this as learning about a new tool</a:t>
            </a:r>
          </a:p>
          <a:p>
            <a:r>
              <a:rPr lang="en-US" dirty="0"/>
              <a:t>Skip the gory details and try to understand at a conceptual level what this is trying to do, and HOW DO WE MAKE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theory, we could add a prior over the exponential lambda parameter too…hyperprior</a:t>
            </a:r>
          </a:p>
          <a:p>
            <a:r>
              <a:rPr lang="en-US" dirty="0"/>
              <a:t>But we don’t need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Timeseries…need to account for monotony of time. Can’t treat as spatial random variable</a:t>
            </a:r>
          </a:p>
          <a:p>
            <a:r>
              <a:rPr lang="en-US" dirty="0"/>
              <a:t>Use </a:t>
            </a:r>
            <a:r>
              <a:rPr lang="en-US"/>
              <a:t>switch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OLS model doesn’t explicitly model the noise</a:t>
            </a:r>
          </a:p>
          <a:p>
            <a:r>
              <a:rPr lang="en-US" dirty="0"/>
              <a:t>You can get an estimate of the noise after fitting the line, but it’s not included in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will make more sense once we start with out model building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Blackbox inference…don’t really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Intersted</a:t>
            </a:r>
            <a:r>
              <a:rPr lang="en-US" dirty="0"/>
              <a:t> in the parameters of the distribution…not the raw data usually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2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define appropriate distributions over priors</a:t>
            </a:r>
          </a:p>
          <a:p>
            <a:r>
              <a:rPr lang="en-US" dirty="0"/>
              <a:t>Went backwards…started with the data and constructed the variables</a:t>
            </a:r>
          </a:p>
          <a:p>
            <a:r>
              <a:rPr lang="en-US" dirty="0"/>
              <a:t>Usually it is easier to the think about the other way around </a:t>
            </a:r>
            <a:r>
              <a:rPr lang="en-US" dirty="0">
                <a:sym typeface="Wingdings" panose="05000000000000000000" pitchFamily="2" charset="2"/>
              </a:rPr>
              <a:t> Thinking about how you would generate the data</a:t>
            </a:r>
          </a:p>
          <a:p>
            <a:r>
              <a:rPr lang="en-US" dirty="0">
                <a:sym typeface="Wingdings" panose="05000000000000000000" pitchFamily="2" charset="2"/>
              </a:rPr>
              <a:t>This is actually how the models are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step…it can generate SOME GAUSSIAN</a:t>
            </a:r>
          </a:p>
          <a:p>
            <a:r>
              <a:rPr lang="en-US" dirty="0"/>
              <a:t>Improvement…start out closer to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model breaks, try a different distribution</a:t>
            </a:r>
          </a:p>
          <a:p>
            <a:r>
              <a:rPr lang="en-US" dirty="0"/>
              <a:t>As long as the support of your distribution, and the chain of values in and out of distributions works…things will work…even if not optimally</a:t>
            </a:r>
          </a:p>
          <a:p>
            <a:r>
              <a:rPr lang="en-US" dirty="0"/>
              <a:t>Once I have m and b, I can find the regression line…from there, I have to model the noisy data with a gaussian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0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3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66AD3-9BFC-4E7C-8299-23CC71D7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2" r="2739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72912-6E25-4FEA-B646-7B337E5B8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Bayesian Modeling and 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AC652-B1BF-44E3-A6EE-1E224905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Custom models with INFERENCE UNCERTAINTY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92F35-0BBA-4B5F-A61B-137075CDC5A2}"/>
              </a:ext>
            </a:extLst>
          </p:cNvPr>
          <p:cNvSpPr/>
          <p:nvPr/>
        </p:nvSpPr>
        <p:spPr>
          <a:xfrm>
            <a:off x="7556904" y="5929313"/>
            <a:ext cx="4801783" cy="1485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44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3AA1-7E29-43AA-82DA-FE789548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133" y="29986"/>
            <a:ext cx="10058400" cy="904765"/>
          </a:xfrm>
        </p:spPr>
        <p:txBody>
          <a:bodyPr/>
          <a:lstStyle/>
          <a:p>
            <a:r>
              <a:rPr lang="en-US" dirty="0"/>
              <a:t>Constructing the Models</a:t>
            </a:r>
          </a:p>
        </p:txBody>
      </p:sp>
      <p:pic>
        <p:nvPicPr>
          <p:cNvPr id="2050" name="Picture 2" descr="Probability concepts explained: Bayesian inference for parameter  estimation. | by Jonny Brooks-Bartlett | Towards Data Science">
            <a:extLst>
              <a:ext uri="{FF2B5EF4-FFF2-40B4-BE49-F238E27FC236}">
                <a16:creationId xmlns:a16="http://schemas.microsoft.com/office/drawing/2014/main" id="{CF66BB4F-4B30-4FB1-BDA8-9C84D990A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0" y="2562680"/>
            <a:ext cx="10058400" cy="20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15A32-AF1F-476C-9DDE-86C5B217C341}"/>
              </a:ext>
            </a:extLst>
          </p:cNvPr>
          <p:cNvSpPr/>
          <p:nvPr/>
        </p:nvSpPr>
        <p:spPr>
          <a:xfrm>
            <a:off x="6681291" y="3730528"/>
            <a:ext cx="2434660" cy="981717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94A78-9DF2-423A-B62D-BF3F87AE3E58}"/>
              </a:ext>
            </a:extLst>
          </p:cNvPr>
          <p:cNvSpPr txBox="1"/>
          <p:nvPr/>
        </p:nvSpPr>
        <p:spPr>
          <a:xfrm>
            <a:off x="6541045" y="4852877"/>
            <a:ext cx="3060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Evidence for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Some normalizing constant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96E219-A0AA-4B6B-8227-B76A56B97F53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6681291" y="4221387"/>
            <a:ext cx="2434660" cy="0"/>
          </a:xfrm>
          <a:prstGeom prst="line">
            <a:avLst/>
          </a:prstGeom>
          <a:ln w="76200">
            <a:solidFill>
              <a:srgbClr val="F3B5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23AA1A-8810-454F-A399-8365B912DA2A}"/>
              </a:ext>
            </a:extLst>
          </p:cNvPr>
          <p:cNvSpPr/>
          <p:nvPr/>
        </p:nvSpPr>
        <p:spPr>
          <a:xfrm>
            <a:off x="8887501" y="2719077"/>
            <a:ext cx="1956273" cy="981717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D7996-B3BD-451D-AE70-EB3B70B4F25F}"/>
              </a:ext>
            </a:extLst>
          </p:cNvPr>
          <p:cNvSpPr txBox="1"/>
          <p:nvPr/>
        </p:nvSpPr>
        <p:spPr>
          <a:xfrm>
            <a:off x="8117404" y="973227"/>
            <a:ext cx="359028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Our “institutional knowledge” (or lack of) regarding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specification : </a:t>
            </a:r>
            <a:r>
              <a:rPr lang="en-US" b="1" u="sng" dirty="0"/>
              <a:t>What variables are you interested in?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484698-EC3D-4736-81F6-30EFDD1162E8}"/>
              </a:ext>
            </a:extLst>
          </p:cNvPr>
          <p:cNvSpPr/>
          <p:nvPr/>
        </p:nvSpPr>
        <p:spPr>
          <a:xfrm>
            <a:off x="872570" y="3209935"/>
            <a:ext cx="3376174" cy="981717"/>
          </a:xfrm>
          <a:prstGeom prst="roundRect">
            <a:avLst/>
          </a:prstGeom>
          <a:noFill/>
          <a:ln w="76200">
            <a:solidFill>
              <a:srgbClr val="F72E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D722B-8AFF-49D3-A9FF-45D3E6502A7B}"/>
              </a:ext>
            </a:extLst>
          </p:cNvPr>
          <p:cNvSpPr txBox="1"/>
          <p:nvPr/>
        </p:nvSpPr>
        <p:spPr>
          <a:xfrm>
            <a:off x="422944" y="4328380"/>
            <a:ext cx="481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Posterior: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Probability of PARAMETERS GIVEN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 from inference.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B8DAE-C173-4AEA-B8E6-D4D8B6CC979B}"/>
              </a:ext>
            </a:extLst>
          </p:cNvPr>
          <p:cNvSpPr txBox="1"/>
          <p:nvPr/>
        </p:nvSpPr>
        <p:spPr>
          <a:xfrm>
            <a:off x="2319754" y="915929"/>
            <a:ext cx="504032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Likelihood: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Probability of data given “some”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evaluate goodness of fit of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What distribution to fit to the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Can’t evaluate data with the wrong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F6F9D8-5681-47F7-BA23-A78B3C305B7E}"/>
              </a:ext>
            </a:extLst>
          </p:cNvPr>
          <p:cNvSpPr/>
          <p:nvPr/>
        </p:nvSpPr>
        <p:spPr>
          <a:xfrm>
            <a:off x="4982452" y="2748811"/>
            <a:ext cx="3376174" cy="981717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D396C2-EA1E-4A9E-8182-26413D49BF70}"/>
              </a:ext>
            </a:extLst>
          </p:cNvPr>
          <p:cNvSpPr/>
          <p:nvPr/>
        </p:nvSpPr>
        <p:spPr>
          <a:xfrm>
            <a:off x="2030753" y="4282267"/>
            <a:ext cx="875132" cy="204351"/>
          </a:xfrm>
          <a:prstGeom prst="downArrow">
            <a:avLst/>
          </a:prstGeom>
          <a:solidFill>
            <a:srgbClr val="F72E3D"/>
          </a:solidFill>
          <a:ln>
            <a:solidFill>
              <a:srgbClr val="F72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  <p:bldP spid="1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ED51-15D3-4036-A424-096E151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deal with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F8F5-D0C1-4458-B876-D720C961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Probability concepts explained: Bayesian inference for parameter  estimation. | by Jonny Brooks-Bartlett | Towards Data Science">
            <a:extLst>
              <a:ext uri="{FF2B5EF4-FFF2-40B4-BE49-F238E27FC236}">
                <a16:creationId xmlns:a16="http://schemas.microsoft.com/office/drawing/2014/main" id="{1B81CD2E-96E7-45D8-83C9-E6E6F5A2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0" y="3028292"/>
            <a:ext cx="10058400" cy="20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E04C84-AEAA-48C7-9369-36E959344C84}"/>
              </a:ext>
            </a:extLst>
          </p:cNvPr>
          <p:cNvSpPr/>
          <p:nvPr/>
        </p:nvSpPr>
        <p:spPr>
          <a:xfrm>
            <a:off x="6681291" y="4196140"/>
            <a:ext cx="2434660" cy="981717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594B09-8F2B-4B7C-BF6D-003CB75F9A42}"/>
              </a:ext>
            </a:extLst>
          </p:cNvPr>
          <p:cNvSpPr/>
          <p:nvPr/>
        </p:nvSpPr>
        <p:spPr>
          <a:xfrm>
            <a:off x="8887501" y="3184689"/>
            <a:ext cx="1956273" cy="981717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BFC567-473D-4BBC-97EE-0E9487D4F48E}"/>
              </a:ext>
            </a:extLst>
          </p:cNvPr>
          <p:cNvSpPr/>
          <p:nvPr/>
        </p:nvSpPr>
        <p:spPr>
          <a:xfrm>
            <a:off x="872570" y="3675547"/>
            <a:ext cx="3376174" cy="981717"/>
          </a:xfrm>
          <a:prstGeom prst="roundRect">
            <a:avLst/>
          </a:prstGeom>
          <a:noFill/>
          <a:ln w="76200">
            <a:solidFill>
              <a:srgbClr val="F72E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1B55C8-E90E-47E0-BBA8-65CFDE2AAEF2}"/>
              </a:ext>
            </a:extLst>
          </p:cNvPr>
          <p:cNvSpPr/>
          <p:nvPr/>
        </p:nvSpPr>
        <p:spPr>
          <a:xfrm>
            <a:off x="4982452" y="3214423"/>
            <a:ext cx="3376174" cy="981717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76E50-F418-45E6-A00A-75CCFB30206A}"/>
              </a:ext>
            </a:extLst>
          </p:cNvPr>
          <p:cNvSpPr txBox="1"/>
          <p:nvPr/>
        </p:nvSpPr>
        <p:spPr>
          <a:xfrm>
            <a:off x="5291473" y="2086044"/>
            <a:ext cx="243324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Likelihood: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What distribution to fit to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31CC1-6A46-43E3-BE58-71985B71105C}"/>
              </a:ext>
            </a:extLst>
          </p:cNvPr>
          <p:cNvSpPr txBox="1"/>
          <p:nvPr/>
        </p:nvSpPr>
        <p:spPr>
          <a:xfrm>
            <a:off x="8887501" y="2075228"/>
            <a:ext cx="2203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Prior:</a:t>
            </a:r>
          </a:p>
          <a:p>
            <a:r>
              <a:rPr lang="en-US" u="sng" dirty="0"/>
              <a:t>What variables are you interested in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2664A59-9099-4044-B6FB-C6A258AD263B}"/>
              </a:ext>
            </a:extLst>
          </p:cNvPr>
          <p:cNvSpPr/>
          <p:nvPr/>
        </p:nvSpPr>
        <p:spPr>
          <a:xfrm>
            <a:off x="8100274" y="2144635"/>
            <a:ext cx="607096" cy="883657"/>
          </a:xfrm>
          <a:prstGeom prst="leftRightArrow">
            <a:avLst>
              <a:gd name="adj1" fmla="val 53809"/>
              <a:gd name="adj2" fmla="val 30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2E3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B56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683D-609B-4B6D-B37A-5F4A6DA7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9" y="103856"/>
            <a:ext cx="6766560" cy="1475016"/>
          </a:xfrm>
        </p:spPr>
        <p:txBody>
          <a:bodyPr>
            <a:normAutofit/>
          </a:bodyPr>
          <a:lstStyle/>
          <a:p>
            <a:r>
              <a:rPr lang="en-US" sz="4400" dirty="0"/>
              <a:t>“Hello World!” of Probabilistic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491-3DCF-4410-8F13-EB1667B6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9A63-33AB-4B45-8A8A-B58685B42E5C}"/>
              </a:ext>
            </a:extLst>
          </p:cNvPr>
          <p:cNvSpPr txBox="1"/>
          <p:nvPr/>
        </p:nvSpPr>
        <p:spPr>
          <a:xfrm>
            <a:off x="436459" y="2754624"/>
            <a:ext cx="288202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Likelihood:</a:t>
            </a:r>
          </a:p>
          <a:p>
            <a:r>
              <a:rPr lang="en-US" u="sng" dirty="0"/>
              <a:t>What distribution to fit to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B9F75-A320-40C8-8776-17E5D05F33E1}"/>
              </a:ext>
            </a:extLst>
          </p:cNvPr>
          <p:cNvSpPr txBox="1"/>
          <p:nvPr/>
        </p:nvSpPr>
        <p:spPr>
          <a:xfrm>
            <a:off x="444982" y="4589991"/>
            <a:ext cx="2203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Prior:</a:t>
            </a:r>
          </a:p>
          <a:p>
            <a:r>
              <a:rPr lang="en-US" u="sng" dirty="0"/>
              <a:t>What variables are you interested in</a:t>
            </a:r>
          </a:p>
        </p:txBody>
      </p:sp>
      <p:pic>
        <p:nvPicPr>
          <p:cNvPr id="3074" name="Picture 2" descr="Fit data to normal distribution - Stack Overflow">
            <a:extLst>
              <a:ext uri="{FF2B5EF4-FFF2-40B4-BE49-F238E27FC236}">
                <a16:creationId xmlns:a16="http://schemas.microsoft.com/office/drawing/2014/main" id="{AC4F3DE4-AD75-48BF-8FC2-7CACA204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52" y="230986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646E26-5EA2-48B5-9744-BD2BC14FFED5}"/>
              </a:ext>
            </a:extLst>
          </p:cNvPr>
          <p:cNvSpPr/>
          <p:nvPr/>
        </p:nvSpPr>
        <p:spPr>
          <a:xfrm>
            <a:off x="3137670" y="2874509"/>
            <a:ext cx="314149" cy="726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F821F-7716-41A6-8DE9-5F28FCFD023C}"/>
              </a:ext>
            </a:extLst>
          </p:cNvPr>
          <p:cNvSpPr txBox="1"/>
          <p:nvPr/>
        </p:nvSpPr>
        <p:spPr>
          <a:xfrm>
            <a:off x="3962033" y="2853111"/>
            <a:ext cx="1395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Gaussian</a:t>
            </a:r>
          </a:p>
          <a:p>
            <a:r>
              <a:rPr lang="en-US" b="1" dirty="0"/>
              <a:t>Distribution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BBFF93-0290-479B-A23E-9A579C14C3D9}"/>
              </a:ext>
            </a:extLst>
          </p:cNvPr>
          <p:cNvSpPr/>
          <p:nvPr/>
        </p:nvSpPr>
        <p:spPr>
          <a:xfrm rot="5400000">
            <a:off x="4372678" y="2952485"/>
            <a:ext cx="398297" cy="149221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661E3-35C7-4FC6-B8F9-6377955D6D32}"/>
              </a:ext>
            </a:extLst>
          </p:cNvPr>
          <p:cNvSpPr txBox="1"/>
          <p:nvPr/>
        </p:nvSpPr>
        <p:spPr>
          <a:xfrm>
            <a:off x="3294745" y="3986945"/>
            <a:ext cx="255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Parameters of a Gaussian</a:t>
            </a:r>
          </a:p>
          <a:p>
            <a:pPr algn="ctr"/>
            <a:r>
              <a:rPr lang="en-US" dirty="0"/>
              <a:t>(Variables of interest)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3CEF3-6202-46ED-B6E9-CB81EFEE8BF4}"/>
              </a:ext>
            </a:extLst>
          </p:cNvPr>
          <p:cNvSpPr txBox="1"/>
          <p:nvPr/>
        </p:nvSpPr>
        <p:spPr>
          <a:xfrm>
            <a:off x="2532926" y="4682324"/>
            <a:ext cx="2035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real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Gaussian?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7541F5-2B2A-47FF-A8B0-2B002601446D}"/>
              </a:ext>
            </a:extLst>
          </p:cNvPr>
          <p:cNvSpPr txBox="1"/>
          <p:nvPr/>
        </p:nvSpPr>
        <p:spPr>
          <a:xfrm>
            <a:off x="4626744" y="4735352"/>
            <a:ext cx="1977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Strictly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Half-Gaussian?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346884-030B-4C45-8EE5-F539860D2262}"/>
              </a:ext>
            </a:extLst>
          </p:cNvPr>
          <p:cNvGrpSpPr/>
          <p:nvPr/>
        </p:nvGrpSpPr>
        <p:grpSpPr>
          <a:xfrm>
            <a:off x="7530806" y="103856"/>
            <a:ext cx="3624874" cy="2899899"/>
            <a:chOff x="7530806" y="103856"/>
            <a:chExt cx="3624874" cy="2899899"/>
          </a:xfrm>
        </p:grpSpPr>
        <p:pic>
          <p:nvPicPr>
            <p:cNvPr id="14" name="Picture 10" descr="Exponential distribution - Wikipedia">
              <a:extLst>
                <a:ext uri="{FF2B5EF4-FFF2-40B4-BE49-F238E27FC236}">
                  <a16:creationId xmlns:a16="http://schemas.microsoft.com/office/drawing/2014/main" id="{8494D28D-551E-472C-95B3-C763DC56E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0806" y="103856"/>
              <a:ext cx="3624874" cy="289989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79B273-7B5C-46DB-8644-EE95F90E27C1}"/>
                </a:ext>
              </a:extLst>
            </p:cNvPr>
            <p:cNvSpPr txBox="1"/>
            <p:nvPr/>
          </p:nvSpPr>
          <p:spPr>
            <a:xfrm>
              <a:off x="8992559" y="1342971"/>
              <a:ext cx="1702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Exponential </a:t>
              </a:r>
              <a:r>
                <a:rPr lang="en-US" u="sng" dirty="0" err="1"/>
                <a:t>Dist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8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it data to normal distribution - Stack Overflow">
            <a:extLst>
              <a:ext uri="{FF2B5EF4-FFF2-40B4-BE49-F238E27FC236}">
                <a16:creationId xmlns:a16="http://schemas.microsoft.com/office/drawing/2014/main" id="{EDA7A6A0-9D42-47CB-87A2-83C95E02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3" y="204402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866D1A-7EE8-441D-94A0-0D48357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20" y="780544"/>
            <a:ext cx="10058400" cy="748454"/>
          </a:xfrm>
        </p:spPr>
        <p:txBody>
          <a:bodyPr>
            <a:normAutofit/>
          </a:bodyPr>
          <a:lstStyle/>
          <a:p>
            <a:r>
              <a:rPr lang="en-US" sz="4400" dirty="0"/>
              <a:t>“Hello World!” of Probabilistic Programming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493B4A-1B09-4F58-ABDA-938538ED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</a:t>
            </a:r>
            <a:endParaRPr lang="en-US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E860B-8B03-42AF-951E-88B554918438}"/>
              </a:ext>
            </a:extLst>
          </p:cNvPr>
          <p:cNvSpPr txBox="1"/>
          <p:nvPr/>
        </p:nvSpPr>
        <p:spPr>
          <a:xfrm>
            <a:off x="2427147" y="5975109"/>
            <a:ext cx="2255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Gaussian </a:t>
            </a:r>
            <a:r>
              <a:rPr lang="en-US" b="1" dirty="0"/>
              <a:t>Distribution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BA5E2-FE6B-41E1-9AA2-3BC4DFB3FD1D}"/>
              </a:ext>
            </a:extLst>
          </p:cNvPr>
          <p:cNvSpPr txBox="1"/>
          <p:nvPr/>
        </p:nvSpPr>
        <p:spPr>
          <a:xfrm>
            <a:off x="1381418" y="2520782"/>
            <a:ext cx="79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Mean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AB940-E242-4394-A9C8-CA223FA9C2CE}"/>
              </a:ext>
            </a:extLst>
          </p:cNvPr>
          <p:cNvSpPr txBox="1"/>
          <p:nvPr/>
        </p:nvSpPr>
        <p:spPr>
          <a:xfrm>
            <a:off x="4040471" y="2515173"/>
            <a:ext cx="208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Standard Deviation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D237FB-8364-437E-8C58-005BCC206DD9}"/>
              </a:ext>
            </a:extLst>
          </p:cNvPr>
          <p:cNvSpPr/>
          <p:nvPr/>
        </p:nvSpPr>
        <p:spPr>
          <a:xfrm>
            <a:off x="1666115" y="2923784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9070504-0541-478C-B401-4B5B60B02FFA}"/>
              </a:ext>
            </a:extLst>
          </p:cNvPr>
          <p:cNvSpPr/>
          <p:nvPr/>
        </p:nvSpPr>
        <p:spPr>
          <a:xfrm>
            <a:off x="4886001" y="2932432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EE10C-0C63-4553-849F-F3BC0BA3DF3D}"/>
              </a:ext>
            </a:extLst>
          </p:cNvPr>
          <p:cNvSpPr txBox="1"/>
          <p:nvPr/>
        </p:nvSpPr>
        <p:spPr>
          <a:xfrm>
            <a:off x="474329" y="3265993"/>
            <a:ext cx="2803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have to worry about exact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Constrained by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Range of possible values NEEDS to be correct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9600F-0E14-4BF7-9B3A-97DC7BD5DBCD}"/>
              </a:ext>
            </a:extLst>
          </p:cNvPr>
          <p:cNvSpPr txBox="1"/>
          <p:nvPr/>
        </p:nvSpPr>
        <p:spPr>
          <a:xfrm>
            <a:off x="4213599" y="3399531"/>
            <a:ext cx="165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Half-Gaussian</a:t>
            </a:r>
            <a:endParaRPr lang="en-US" b="1" u="sng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5F88BAC-5550-43D2-97C7-0E03F01343AD}"/>
              </a:ext>
            </a:extLst>
          </p:cNvPr>
          <p:cNvSpPr/>
          <p:nvPr/>
        </p:nvSpPr>
        <p:spPr>
          <a:xfrm rot="19496835">
            <a:off x="2474533" y="5536406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6CFBBEF-FAE2-440B-AA98-65C15FA09238}"/>
              </a:ext>
            </a:extLst>
          </p:cNvPr>
          <p:cNvSpPr/>
          <p:nvPr/>
        </p:nvSpPr>
        <p:spPr>
          <a:xfrm rot="1788718">
            <a:off x="4412897" y="5527054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A8CE17E-2DF0-4EC4-94AF-B391B43A4B5F}"/>
              </a:ext>
            </a:extLst>
          </p:cNvPr>
          <p:cNvSpPr/>
          <p:nvPr/>
        </p:nvSpPr>
        <p:spPr>
          <a:xfrm>
            <a:off x="4886000" y="6031129"/>
            <a:ext cx="4196335" cy="1754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ECF2-F079-4D22-8FBC-5897C20EAAF8}"/>
              </a:ext>
            </a:extLst>
          </p:cNvPr>
          <p:cNvSpPr txBox="1"/>
          <p:nvPr/>
        </p:nvSpPr>
        <p:spPr>
          <a:xfrm>
            <a:off x="3554719" y="17962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/ </a:t>
            </a:r>
            <a:r>
              <a:rPr lang="en-US" sz="2400" b="1" u="sng" dirty="0"/>
              <a:t>Generating Gaussian Data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139D27-D662-4038-8834-6607989A79CD}"/>
              </a:ext>
            </a:extLst>
          </p:cNvPr>
          <p:cNvGrpSpPr/>
          <p:nvPr/>
        </p:nvGrpSpPr>
        <p:grpSpPr>
          <a:xfrm>
            <a:off x="3767388" y="3771901"/>
            <a:ext cx="2562225" cy="1745471"/>
            <a:chOff x="3767388" y="3771901"/>
            <a:chExt cx="2562225" cy="1745471"/>
          </a:xfrm>
        </p:grpSpPr>
        <p:pic>
          <p:nvPicPr>
            <p:cNvPr id="5122" name="Picture 2" descr="Half-Normal Distribution -- from Wolfram MathWorld">
              <a:extLst>
                <a:ext uri="{FF2B5EF4-FFF2-40B4-BE49-F238E27FC236}">
                  <a16:creationId xmlns:a16="http://schemas.microsoft.com/office/drawing/2014/main" id="{E24312FC-C006-4350-BF4D-77F365E75D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3767388" y="3771901"/>
              <a:ext cx="2562225" cy="150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8BBE35-49B6-4B08-AD2D-0EA4753BBFAA}"/>
                </a:ext>
              </a:extLst>
            </p:cNvPr>
            <p:cNvSpPr txBox="1"/>
            <p:nvPr/>
          </p:nvSpPr>
          <p:spPr>
            <a:xfrm>
              <a:off x="3889628" y="5148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1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21" grpId="0" animBg="1"/>
      <p:bldP spid="22" grpId="0" animBg="1"/>
      <p:bldP spid="20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t data to normal distribution - Stack Overflow">
            <a:extLst>
              <a:ext uri="{FF2B5EF4-FFF2-40B4-BE49-F238E27FC236}">
                <a16:creationId xmlns:a16="http://schemas.microsoft.com/office/drawing/2014/main" id="{2DDB5D89-C78E-4517-9113-F97C8B8A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3" y="204402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F56DB3-0AF9-4180-ACB6-A2F9ADD1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20" y="780544"/>
            <a:ext cx="10058400" cy="748454"/>
          </a:xfrm>
        </p:spPr>
        <p:txBody>
          <a:bodyPr>
            <a:normAutofit/>
          </a:bodyPr>
          <a:lstStyle/>
          <a:p>
            <a:r>
              <a:rPr lang="en-US" sz="4400" dirty="0"/>
              <a:t>“Hello World!” of Probabilistic Programming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03F099-4B29-4B62-BE93-2CB6D902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 / </a:t>
            </a:r>
            <a:r>
              <a:rPr lang="en-US" sz="2400" b="1" u="sng" dirty="0"/>
              <a:t>Generating Gaussian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E30F7-B3A3-4750-90C9-795A1F71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1" y="2540023"/>
            <a:ext cx="3986866" cy="36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t data to normal distribution - Stack Overflow">
            <a:extLst>
              <a:ext uri="{FF2B5EF4-FFF2-40B4-BE49-F238E27FC236}">
                <a16:creationId xmlns:a16="http://schemas.microsoft.com/office/drawing/2014/main" id="{954A3D2E-BFE0-4E87-BB78-B56B6CF9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3" y="204402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2AF4C1-B66E-4EE0-ACF0-CD0A3DCCF04B}"/>
              </a:ext>
            </a:extLst>
          </p:cNvPr>
          <p:cNvSpPr txBox="1">
            <a:spLocks/>
          </p:cNvSpPr>
          <p:nvPr/>
        </p:nvSpPr>
        <p:spPr>
          <a:xfrm>
            <a:off x="1096720" y="780544"/>
            <a:ext cx="10058400" cy="748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“Hello World!” of Probabilistic Programming</a:t>
            </a:r>
            <a:endParaRPr lang="en-US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D5062F-CE5B-4857-9C58-A447611E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 / </a:t>
            </a:r>
            <a:r>
              <a:rPr lang="en-US" sz="2400" b="1" u="sng" dirty="0"/>
              <a:t>Generating Gaussian Data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u="sn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8D75FF-9E67-475C-80C0-EEBB057D290D}"/>
              </a:ext>
            </a:extLst>
          </p:cNvPr>
          <p:cNvSpPr/>
          <p:nvPr/>
        </p:nvSpPr>
        <p:spPr>
          <a:xfrm>
            <a:off x="834571" y="3106057"/>
            <a:ext cx="5537200" cy="1886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10 -15 min exercise</a:t>
            </a:r>
          </a:p>
        </p:txBody>
      </p:sp>
    </p:spTree>
    <p:extLst>
      <p:ext uri="{BB962C8B-B14F-4D97-AF65-F5344CB8AC3E}">
        <p14:creationId xmlns:p14="http://schemas.microsoft.com/office/powerpoint/2010/main" val="187488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F5447-3123-406F-8721-B88EE37A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43" y="143541"/>
            <a:ext cx="4346738" cy="800836"/>
          </a:xfrm>
        </p:spPr>
        <p:txBody>
          <a:bodyPr>
            <a:normAutofit/>
          </a:bodyPr>
          <a:lstStyle/>
          <a:p>
            <a:r>
              <a:rPr lang="en-US" sz="4100" dirty="0"/>
              <a:t>Linear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7373-8781-4B75-8784-324168F4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01" y="224971"/>
            <a:ext cx="5340939" cy="610934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How would you generate this data in terms of distributions?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Equation of line: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Y = m*x +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Known quantities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Input : 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Output : 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Unknowns : m, b </a:t>
            </a:r>
            <a:r>
              <a:rPr lang="en-US" sz="2400" dirty="0">
                <a:sym typeface="Wingdings" panose="05000000000000000000" pitchFamily="2" charset="2"/>
              </a:rPr>
              <a:t> Real, Continuous 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Priors over “m” and “b”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What distribution for the actual data (Likelihood)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ym typeface="Wingdings" panose="05000000000000000000" pitchFamily="2" charset="2"/>
              </a:rPr>
              <a:t>Centered on y = mx +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ym typeface="Wingdings" panose="05000000000000000000" pitchFamily="2" charset="2"/>
              </a:rPr>
              <a:t>Gaussian distributed with some sigma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u="sng" dirty="0">
                <a:sym typeface="Wingdings" panose="05000000000000000000" pitchFamily="2" charset="2"/>
              </a:rPr>
              <a:t>Likelihood : Gaussian with mu  = </a:t>
            </a:r>
            <a:r>
              <a:rPr lang="en-US" sz="2200" u="sng" dirty="0" err="1">
                <a:sym typeface="Wingdings" panose="05000000000000000000" pitchFamily="2" charset="2"/>
              </a:rPr>
              <a:t>mx+b</a:t>
            </a:r>
            <a:r>
              <a:rPr lang="en-US" sz="2200" u="sng" dirty="0">
                <a:sym typeface="Wingdings" panose="05000000000000000000" pitchFamily="2" charset="2"/>
              </a:rPr>
              <a:t>, and some variance</a:t>
            </a:r>
            <a:endParaRPr lang="en-US" sz="2200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7CD30536-B134-4079-A2D7-8E1E43438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9"/>
          <a:stretch/>
        </p:blipFill>
        <p:spPr>
          <a:xfrm>
            <a:off x="728558" y="944377"/>
            <a:ext cx="5600103" cy="4710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29A90-6142-4FE2-95B3-3649A113FB5B}"/>
              </a:ext>
            </a:extLst>
          </p:cNvPr>
          <p:cNvSpPr txBox="1"/>
          <p:nvPr/>
        </p:nvSpPr>
        <p:spPr>
          <a:xfrm>
            <a:off x="3431261" y="5586263"/>
            <a:ext cx="27592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A4A7D-15E4-43A2-867F-34F2900EAC09}"/>
              </a:ext>
            </a:extLst>
          </p:cNvPr>
          <p:cNvSpPr txBox="1"/>
          <p:nvPr/>
        </p:nvSpPr>
        <p:spPr>
          <a:xfrm>
            <a:off x="338459" y="3063787"/>
            <a:ext cx="26029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16" name="Picture 15" descr="A picture containing worm&#10;&#10;Description automatically generated">
            <a:extLst>
              <a:ext uri="{FF2B5EF4-FFF2-40B4-BE49-F238E27FC236}">
                <a16:creationId xmlns:a16="http://schemas.microsoft.com/office/drawing/2014/main" id="{E59AA1C3-41DF-4405-A202-CC8E15766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89593" y="2382045"/>
            <a:ext cx="1359263" cy="136348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FD586D7-D06A-4917-B58F-4EEAC71BF1D8}"/>
              </a:ext>
            </a:extLst>
          </p:cNvPr>
          <p:cNvGrpSpPr/>
          <p:nvPr/>
        </p:nvGrpSpPr>
        <p:grpSpPr>
          <a:xfrm>
            <a:off x="1402612" y="1514570"/>
            <a:ext cx="4122920" cy="3153321"/>
            <a:chOff x="1402612" y="1514570"/>
            <a:chExt cx="4122920" cy="3153321"/>
          </a:xfrm>
        </p:grpSpPr>
        <p:pic>
          <p:nvPicPr>
            <p:cNvPr id="17" name="Picture 16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5DDF4500-F6D0-4C14-8D84-1A40CF7DC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26876" y="1932377"/>
              <a:ext cx="1359263" cy="1363483"/>
            </a:xfrm>
            <a:prstGeom prst="rect">
              <a:avLst/>
            </a:prstGeom>
          </p:spPr>
        </p:pic>
        <p:pic>
          <p:nvPicPr>
            <p:cNvPr id="18" name="Picture 17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523A811D-D3FD-4AC8-86A2-D9D9BD47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64159" y="1512460"/>
              <a:ext cx="1359263" cy="1363483"/>
            </a:xfrm>
            <a:prstGeom prst="rect">
              <a:avLst/>
            </a:prstGeom>
          </p:spPr>
        </p:pic>
        <p:pic>
          <p:nvPicPr>
            <p:cNvPr id="19" name="Picture 18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2F6E39C9-E141-4799-977E-821E41F28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04227" y="2823706"/>
              <a:ext cx="1359263" cy="1363483"/>
            </a:xfrm>
            <a:prstGeom prst="rect">
              <a:avLst/>
            </a:prstGeom>
          </p:spPr>
        </p:pic>
        <p:pic>
          <p:nvPicPr>
            <p:cNvPr id="20" name="Picture 19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C9AC2B55-E5B1-440B-9577-AE53CAD6C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04722" y="3306518"/>
              <a:ext cx="1359263" cy="136348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862307-55C2-4B40-8022-EB540EBC7B25}"/>
              </a:ext>
            </a:extLst>
          </p:cNvPr>
          <p:cNvSpPr txBox="1"/>
          <p:nvPr/>
        </p:nvSpPr>
        <p:spPr>
          <a:xfrm>
            <a:off x="9536684" y="34290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Gaussian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8E221-DA8F-4539-B542-9E9843B17208}"/>
              </a:ext>
            </a:extLst>
          </p:cNvPr>
          <p:cNvSpPr txBox="1"/>
          <p:nvPr/>
        </p:nvSpPr>
        <p:spPr>
          <a:xfrm>
            <a:off x="6627223" y="38031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(why?  why not? Real and Continuous)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9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5C12A2-A07D-4C14-BEB8-C1E369A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43" y="143541"/>
            <a:ext cx="4346738" cy="800836"/>
          </a:xfrm>
        </p:spPr>
        <p:txBody>
          <a:bodyPr>
            <a:normAutofit/>
          </a:bodyPr>
          <a:lstStyle/>
          <a:p>
            <a:r>
              <a:rPr lang="en-US" sz="4100" dirty="0"/>
              <a:t>Linear Model</a:t>
            </a:r>
          </a:p>
        </p:txBody>
      </p:sp>
      <p:pic>
        <p:nvPicPr>
          <p:cNvPr id="5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EAE0B5E2-05DE-4D57-BE7F-7E28DC24D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9"/>
          <a:stretch/>
        </p:blipFill>
        <p:spPr>
          <a:xfrm>
            <a:off x="728558" y="944377"/>
            <a:ext cx="5600103" cy="4710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14E1E-0287-4559-8896-479EAA0F432D}"/>
              </a:ext>
            </a:extLst>
          </p:cNvPr>
          <p:cNvSpPr txBox="1"/>
          <p:nvPr/>
        </p:nvSpPr>
        <p:spPr>
          <a:xfrm>
            <a:off x="3431261" y="5586263"/>
            <a:ext cx="27592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8FA22-3926-4C08-B9BE-CC36F211C423}"/>
              </a:ext>
            </a:extLst>
          </p:cNvPr>
          <p:cNvSpPr txBox="1"/>
          <p:nvPr/>
        </p:nvSpPr>
        <p:spPr>
          <a:xfrm>
            <a:off x="338459" y="3063787"/>
            <a:ext cx="26029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8" name="Picture 7" descr="A picture containing worm&#10;&#10;Description automatically generated">
            <a:extLst>
              <a:ext uri="{FF2B5EF4-FFF2-40B4-BE49-F238E27FC236}">
                <a16:creationId xmlns:a16="http://schemas.microsoft.com/office/drawing/2014/main" id="{7B1A9D4B-DFB6-4DB6-82EA-D976B6B1B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89593" y="2382045"/>
            <a:ext cx="1359263" cy="13634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D65839-F040-42B5-89C8-B95CB6D42EB9}"/>
              </a:ext>
            </a:extLst>
          </p:cNvPr>
          <p:cNvGrpSpPr/>
          <p:nvPr/>
        </p:nvGrpSpPr>
        <p:grpSpPr>
          <a:xfrm>
            <a:off x="1402612" y="1514570"/>
            <a:ext cx="4122920" cy="3153321"/>
            <a:chOff x="1402612" y="1514570"/>
            <a:chExt cx="4122920" cy="3153321"/>
          </a:xfrm>
        </p:grpSpPr>
        <p:pic>
          <p:nvPicPr>
            <p:cNvPr id="10" name="Picture 9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D4B62AD6-1EF0-4901-A49B-87EF420C6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26876" y="1932377"/>
              <a:ext cx="1359263" cy="1363483"/>
            </a:xfrm>
            <a:prstGeom prst="rect">
              <a:avLst/>
            </a:prstGeom>
          </p:spPr>
        </p:pic>
        <p:pic>
          <p:nvPicPr>
            <p:cNvPr id="11" name="Picture 10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B96C6FB7-0E2D-478F-BD7E-AF88BEF2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64159" y="1512460"/>
              <a:ext cx="1359263" cy="1363483"/>
            </a:xfrm>
            <a:prstGeom prst="rect">
              <a:avLst/>
            </a:prstGeom>
          </p:spPr>
        </p:pic>
        <p:pic>
          <p:nvPicPr>
            <p:cNvPr id="12" name="Picture 11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A9370CFE-E172-4773-8277-145A514E3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04227" y="2823706"/>
              <a:ext cx="1359263" cy="1363483"/>
            </a:xfrm>
            <a:prstGeom prst="rect">
              <a:avLst/>
            </a:prstGeom>
          </p:spPr>
        </p:pic>
        <p:pic>
          <p:nvPicPr>
            <p:cNvPr id="13" name="Picture 12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5FA9EB84-ADF4-4197-BFBF-F1FC0BB1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04722" y="3306518"/>
              <a:ext cx="1359263" cy="136348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929A358-6363-44E3-B5AB-857F1709AAA1}"/>
              </a:ext>
            </a:extLst>
          </p:cNvPr>
          <p:cNvSpPr txBox="1"/>
          <p:nvPr/>
        </p:nvSpPr>
        <p:spPr>
          <a:xfrm>
            <a:off x="6227247" y="323284"/>
            <a:ext cx="53703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Generate this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Equation of line: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Y = m*x +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Gaussian Priors on “m” and “b”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Likelihood : Gaussian with mu  = </a:t>
            </a:r>
            <a:r>
              <a:rPr lang="en-US" sz="2200" dirty="0" err="1">
                <a:sym typeface="Wingdings" panose="05000000000000000000" pitchFamily="2" charset="2"/>
              </a:rPr>
              <a:t>mx+b</a:t>
            </a:r>
            <a:r>
              <a:rPr lang="en-US" sz="2200" dirty="0">
                <a:sym typeface="Wingdings" panose="05000000000000000000" pitchFamily="2" charset="2"/>
              </a:rPr>
              <a:t>, and some </a:t>
            </a:r>
            <a:r>
              <a:rPr lang="en-US" sz="2200" u="sng" dirty="0">
                <a:sym typeface="Wingdings" panose="05000000000000000000" pitchFamily="2" charset="2"/>
              </a:rPr>
              <a:t>variance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Also need prior over variance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Actually don’t “NEED” it, but it helps our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Strictly positive  Half Gaussian</a:t>
            </a:r>
          </a:p>
        </p:txBody>
      </p:sp>
    </p:spTree>
    <p:extLst>
      <p:ext uri="{BB962C8B-B14F-4D97-AF65-F5344CB8AC3E}">
        <p14:creationId xmlns:p14="http://schemas.microsoft.com/office/powerpoint/2010/main" val="265435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0A3A5-9C0F-4D62-9373-D46A6813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58" y="1941758"/>
            <a:ext cx="7663843" cy="42393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36D056-EB09-4FB2-91AC-74349845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03" y="676941"/>
            <a:ext cx="4346738" cy="800836"/>
          </a:xfrm>
        </p:spPr>
        <p:txBody>
          <a:bodyPr>
            <a:normAutofit/>
          </a:bodyPr>
          <a:lstStyle/>
          <a:p>
            <a:r>
              <a:rPr lang="en-US" sz="4100" dirty="0"/>
              <a:t>Linear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C5ED1-A5DC-4F59-800F-6234A585E69B}"/>
              </a:ext>
            </a:extLst>
          </p:cNvPr>
          <p:cNvSpPr txBox="1"/>
          <p:nvPr/>
        </p:nvSpPr>
        <p:spPr>
          <a:xfrm>
            <a:off x="2802644" y="2330378"/>
            <a:ext cx="712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E42E1-1945-475F-B0BB-3A751B1DD117}"/>
              </a:ext>
            </a:extLst>
          </p:cNvPr>
          <p:cNvSpPr txBox="1"/>
          <p:nvPr/>
        </p:nvSpPr>
        <p:spPr>
          <a:xfrm>
            <a:off x="6749804" y="2848538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6D7C49-EC5E-4C95-8B73-CDC69F5E6A2C}"/>
              </a:ext>
            </a:extLst>
          </p:cNvPr>
          <p:cNvSpPr/>
          <p:nvPr/>
        </p:nvSpPr>
        <p:spPr>
          <a:xfrm>
            <a:off x="3327400" y="2684914"/>
            <a:ext cx="5537200" cy="1886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10 -15 min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F681D-0C17-4C29-B42A-CEB0D393F8BB}"/>
              </a:ext>
            </a:extLst>
          </p:cNvPr>
          <p:cNvSpPr txBox="1"/>
          <p:nvPr/>
        </p:nvSpPr>
        <p:spPr>
          <a:xfrm>
            <a:off x="3671525" y="1757092"/>
            <a:ext cx="2371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known “x” values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A146B95-FCAE-411C-AC6E-ED9EDF41A758}"/>
              </a:ext>
            </a:extLst>
          </p:cNvPr>
          <p:cNvSpPr/>
          <p:nvPr/>
        </p:nvSpPr>
        <p:spPr>
          <a:xfrm>
            <a:off x="4557054" y="2140052"/>
            <a:ext cx="601980" cy="279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EFF8-EB9A-41C2-9220-5A83B241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51120" cy="1450757"/>
          </a:xfrm>
        </p:spPr>
        <p:txBody>
          <a:bodyPr/>
          <a:lstStyle/>
          <a:p>
            <a:r>
              <a:rPr lang="en-US" dirty="0"/>
              <a:t>Bayesian Changepoint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50D25E-67F8-4E39-8973-C1D1BACB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263139"/>
            <a:ext cx="5417820" cy="37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73A9FC-C1B9-4BD3-8EA0-1FB392C7661B}"/>
              </a:ext>
            </a:extLst>
          </p:cNvPr>
          <p:cNvCxnSpPr/>
          <p:nvPr/>
        </p:nvCxnSpPr>
        <p:spPr>
          <a:xfrm>
            <a:off x="2689860" y="2545080"/>
            <a:ext cx="0" cy="283464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BF386-C2DC-440B-8C3D-2BA6A949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01" y="224971"/>
            <a:ext cx="5340939" cy="610934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Generating data with 2 different parts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Position of changepoint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Discrete time in this case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u="sng" dirty="0"/>
              <a:t>Discrete uniform prior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Rates (average values)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before and after changepoint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Rate can only be positive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Half-Normal? Exponential commonly used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Likelihood (distribution for the actual data)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Discrete, count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Binomial? Poisson?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u="sng" dirty="0"/>
              <a:t>Shape looks more Poisson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5CBBE0-439D-4EFA-BBFF-17BEDD194DFC}"/>
              </a:ext>
            </a:extLst>
          </p:cNvPr>
          <p:cNvGrpSpPr/>
          <p:nvPr/>
        </p:nvGrpSpPr>
        <p:grpSpPr>
          <a:xfrm>
            <a:off x="6310140" y="326744"/>
            <a:ext cx="5608343" cy="5848531"/>
            <a:chOff x="6362700" y="394630"/>
            <a:chExt cx="5608343" cy="5848531"/>
          </a:xfrm>
        </p:grpSpPr>
        <p:pic>
          <p:nvPicPr>
            <p:cNvPr id="6148" name="Picture 4" descr="An intuitive real life example of a binomial distribution and how to  simulate it in R: Learn it once, use it everyday | R-bloggers">
              <a:extLst>
                <a:ext uri="{FF2B5EF4-FFF2-40B4-BE49-F238E27FC236}">
                  <a16:creationId xmlns:a16="http://schemas.microsoft.com/office/drawing/2014/main" id="{ED4DA355-1265-43C5-8DDF-79E7159D7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700" y="394630"/>
              <a:ext cx="4333862" cy="3095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Poisson Distribution in Stat (Defined w/ 5+ Examples!)">
              <a:extLst>
                <a:ext uri="{FF2B5EF4-FFF2-40B4-BE49-F238E27FC236}">
                  <a16:creationId xmlns:a16="http://schemas.microsoft.com/office/drawing/2014/main" id="{7DBBF7FE-C4E8-4F1C-B43D-924A06732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700" y="3581400"/>
              <a:ext cx="4732020" cy="26617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4B2DC9-A4C2-4782-9DAA-18765C6AB37D}"/>
                </a:ext>
              </a:extLst>
            </p:cNvPr>
            <p:cNvSpPr txBox="1"/>
            <p:nvPr/>
          </p:nvSpPr>
          <p:spPr>
            <a:xfrm>
              <a:off x="9898380" y="1295400"/>
              <a:ext cx="195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Binomial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7CB331-803F-4F07-92E1-9442D3065D2A}"/>
                </a:ext>
              </a:extLst>
            </p:cNvPr>
            <p:cNvSpPr txBox="1"/>
            <p:nvPr/>
          </p:nvSpPr>
          <p:spPr>
            <a:xfrm>
              <a:off x="10015883" y="4937760"/>
              <a:ext cx="195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Poisson</a:t>
              </a:r>
            </a:p>
          </p:txBody>
        </p:sp>
      </p:grpSp>
      <p:pic>
        <p:nvPicPr>
          <p:cNvPr id="6152" name="Picture 8" descr="Poisson Distribution (video lessons, examples and solutions)">
            <a:extLst>
              <a:ext uri="{FF2B5EF4-FFF2-40B4-BE49-F238E27FC236}">
                <a16:creationId xmlns:a16="http://schemas.microsoft.com/office/drawing/2014/main" id="{3C59268D-A2E9-4EAB-866E-A331BCA27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5" t="19275" r="28577" b="50000"/>
          <a:stretch/>
        </p:blipFill>
        <p:spPr bwMode="auto">
          <a:xfrm>
            <a:off x="1363980" y="234161"/>
            <a:ext cx="4301309" cy="16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xponential distribution - Wikipedia">
            <a:extLst>
              <a:ext uri="{FF2B5EF4-FFF2-40B4-BE49-F238E27FC236}">
                <a16:creationId xmlns:a16="http://schemas.microsoft.com/office/drawing/2014/main" id="{F58181AF-7BC8-4631-9143-3A452D8C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0" y="1938555"/>
            <a:ext cx="5295900" cy="4236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8692CF-C785-4339-A496-93D9C1C3FD73}"/>
              </a:ext>
            </a:extLst>
          </p:cNvPr>
          <p:cNvGrpSpPr/>
          <p:nvPr/>
        </p:nvGrpSpPr>
        <p:grpSpPr>
          <a:xfrm>
            <a:off x="3886200" y="286603"/>
            <a:ext cx="1279647" cy="765914"/>
            <a:chOff x="3886200" y="286603"/>
            <a:chExt cx="1279647" cy="7659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49025D-B267-4C51-A58F-5E4B94960058}"/>
                </a:ext>
              </a:extLst>
            </p:cNvPr>
            <p:cNvSpPr/>
            <p:nvPr/>
          </p:nvSpPr>
          <p:spPr>
            <a:xfrm>
              <a:off x="3886200" y="377380"/>
              <a:ext cx="464815" cy="675137"/>
            </a:xfrm>
            <a:prstGeom prst="rect">
              <a:avLst/>
            </a:prstGeom>
            <a:noFill/>
            <a:ln w="38100">
              <a:solidFill>
                <a:srgbClr val="F72E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42CEC0-60E4-423A-8FC8-EEE2BDFA9B9D}"/>
                </a:ext>
              </a:extLst>
            </p:cNvPr>
            <p:cNvSpPr/>
            <p:nvPr/>
          </p:nvSpPr>
          <p:spPr>
            <a:xfrm>
              <a:off x="4701032" y="286603"/>
              <a:ext cx="464815" cy="675137"/>
            </a:xfrm>
            <a:prstGeom prst="rect">
              <a:avLst/>
            </a:prstGeom>
            <a:noFill/>
            <a:ln w="38100">
              <a:solidFill>
                <a:srgbClr val="F72E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E50D-7EFA-4CB5-92EC-A0ADE69C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E78A-76DF-48DD-A598-90779387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5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What is Bayesian Modeling?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Why do Bayesian Modeling?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What is probabilistic programming?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How do we do Bayesian modeling using probabilistic programming?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PyMC3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Interactive…building 3 different “models”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Jupyter</a:t>
            </a:r>
            <a:r>
              <a:rPr lang="en-US" sz="2400" dirty="0"/>
              <a:t> notebooks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Locally or on google </a:t>
            </a:r>
            <a:r>
              <a:rPr lang="en-US" sz="2200" dirty="0" err="1"/>
              <a:t>colab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5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A21569-BA89-437F-99BF-32A0641AB10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515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Bayesian Changepoint Model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7937D8-F261-41EE-B383-555A40B8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263140"/>
            <a:ext cx="4809712" cy="33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25831-A78A-4E69-B079-5EB934DC8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857" y="1822818"/>
            <a:ext cx="6673154" cy="4054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8D62E-6684-4CAB-A33B-95226FD062AE}"/>
              </a:ext>
            </a:extLst>
          </p:cNvPr>
          <p:cNvSpPr txBox="1"/>
          <p:nvPr/>
        </p:nvSpPr>
        <p:spPr>
          <a:xfrm>
            <a:off x="5544695" y="4818314"/>
            <a:ext cx="340670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Controlling </a:t>
            </a:r>
            <a:r>
              <a:rPr lang="el-GR" sz="2000" u="sng" dirty="0"/>
              <a:t>λ</a:t>
            </a:r>
            <a:r>
              <a:rPr lang="en-US" sz="2000" u="sng" dirty="0"/>
              <a:t> at each timepoint</a:t>
            </a:r>
          </a:p>
          <a:p>
            <a:r>
              <a:rPr lang="en-US" u="sng" dirty="0"/>
              <a:t>Switch statement :</a:t>
            </a:r>
          </a:p>
          <a:p>
            <a:r>
              <a:rPr lang="en-US" dirty="0"/>
              <a:t>Before </a:t>
            </a:r>
            <a:r>
              <a:rPr lang="en-US" dirty="0" err="1"/>
              <a:t>switchpoint</a:t>
            </a:r>
            <a:r>
              <a:rPr lang="en-US" dirty="0"/>
              <a:t>, use early rate</a:t>
            </a:r>
          </a:p>
          <a:p>
            <a:r>
              <a:rPr lang="en-US" dirty="0"/>
              <a:t>After </a:t>
            </a:r>
            <a:r>
              <a:rPr lang="en-US" dirty="0" err="1"/>
              <a:t>switchpoint</a:t>
            </a:r>
            <a:r>
              <a:rPr lang="en-US" dirty="0"/>
              <a:t>, use late rate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B013DF-13EF-4637-AFD7-0690E9B686ED}"/>
              </a:ext>
            </a:extLst>
          </p:cNvPr>
          <p:cNvSpPr/>
          <p:nvPr/>
        </p:nvSpPr>
        <p:spPr>
          <a:xfrm>
            <a:off x="3327400" y="2684914"/>
            <a:ext cx="5537200" cy="1886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10 -15 min exercise</a:t>
            </a:r>
          </a:p>
        </p:txBody>
      </p:sp>
      <p:pic>
        <p:nvPicPr>
          <p:cNvPr id="8" name="Picture 8" descr="Poisson Distribution (video lessons, examples and solutions)">
            <a:extLst>
              <a:ext uri="{FF2B5EF4-FFF2-40B4-BE49-F238E27FC236}">
                <a16:creationId xmlns:a16="http://schemas.microsoft.com/office/drawing/2014/main" id="{257AF2D2-F431-4C41-A716-057E2F6C2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5" t="19275" r="28577" b="50000"/>
          <a:stretch/>
        </p:blipFill>
        <p:spPr bwMode="auto">
          <a:xfrm>
            <a:off x="6713945" y="47595"/>
            <a:ext cx="4301309" cy="16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DFA9-D518-410D-9C5D-5F165C3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Bayesian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0A5D-1280-480B-AF32-9F401A02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Slightly different “meaning” from models that just use Bayes Rule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Instead of finding “Best Model”, you find the “Distribution of Models”</a:t>
            </a:r>
          </a:p>
        </p:txBody>
      </p:sp>
    </p:spTree>
    <p:extLst>
      <p:ext uri="{BB962C8B-B14F-4D97-AF65-F5344CB8AC3E}">
        <p14:creationId xmlns:p14="http://schemas.microsoft.com/office/powerpoint/2010/main" val="7100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5F82C6FA-2120-4ACE-B4CC-B16FA249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9"/>
          <a:stretch/>
        </p:blipFill>
        <p:spPr>
          <a:xfrm>
            <a:off x="5622835" y="798491"/>
            <a:ext cx="6273369" cy="5261017"/>
          </a:xfrm>
        </p:spPr>
      </p:pic>
      <p:pic>
        <p:nvPicPr>
          <p:cNvPr id="13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7201B9CE-978D-4A39-AB75-469266C2D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8" r="32861"/>
          <a:stretch/>
        </p:blipFill>
        <p:spPr>
          <a:xfrm>
            <a:off x="5622834" y="798491"/>
            <a:ext cx="6273369" cy="5261017"/>
          </a:xfrm>
          <a:prstGeom prst="rect">
            <a:avLst/>
          </a:prstGeom>
        </p:spPr>
      </p:pic>
      <p:pic>
        <p:nvPicPr>
          <p:cNvPr id="14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83F9477E-B379-4EBD-90F1-27C9A950A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6" r="-1287"/>
          <a:stretch/>
        </p:blipFill>
        <p:spPr>
          <a:xfrm>
            <a:off x="5622834" y="798490"/>
            <a:ext cx="6273369" cy="5261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BEB24-43EF-43D1-BF91-0E2F00C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8A739-8C8B-4798-8EBB-82B2EF5CAF55}"/>
              </a:ext>
            </a:extLst>
          </p:cNvPr>
          <p:cNvSpPr txBox="1"/>
          <p:nvPr/>
        </p:nvSpPr>
        <p:spPr>
          <a:xfrm>
            <a:off x="295796" y="3067436"/>
            <a:ext cx="5130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Fitted line </a:t>
            </a:r>
            <a:r>
              <a:rPr lang="en-US" sz="2400" dirty="0"/>
              <a:t>: Least Squares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Sampled lines </a:t>
            </a:r>
            <a:r>
              <a:rPr lang="en-US" sz="2400" dirty="0"/>
              <a:t>: Bayesian Regression</a:t>
            </a:r>
          </a:p>
        </p:txBody>
      </p:sp>
    </p:spTree>
    <p:extLst>
      <p:ext uri="{BB962C8B-B14F-4D97-AF65-F5344CB8AC3E}">
        <p14:creationId xmlns:p14="http://schemas.microsoft.com/office/powerpoint/2010/main" val="30066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DFA9-D518-410D-9C5D-5F165C3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Bayesian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0A5D-1280-480B-AF32-9F401A02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Slightly different from models that use Bayes Rule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Instead of finding “Best Model”, you find the “Distribution of Models”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Instead of finding the “Best Parameters”, you find the “Distribution of Parameters”</a:t>
            </a:r>
          </a:p>
        </p:txBody>
      </p:sp>
    </p:spTree>
    <p:extLst>
      <p:ext uri="{BB962C8B-B14F-4D97-AF65-F5344CB8AC3E}">
        <p14:creationId xmlns:p14="http://schemas.microsoft.com/office/powerpoint/2010/main" val="7006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95089-7455-43DE-98F3-E4E213CE7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8" b="66371"/>
          <a:stretch/>
        </p:blipFill>
        <p:spPr>
          <a:xfrm>
            <a:off x="253084" y="1956301"/>
            <a:ext cx="5478689" cy="1873519"/>
          </a:xfr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2DF78436-AFD1-41E4-9884-7C55B1E351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33" b="67065"/>
          <a:stretch/>
        </p:blipFill>
        <p:spPr>
          <a:xfrm>
            <a:off x="241436" y="1959485"/>
            <a:ext cx="5446127" cy="1840851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87FFC09-D984-4C88-9408-607AF44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6" r="50378" b="33725"/>
          <a:stretch/>
        </p:blipFill>
        <p:spPr>
          <a:xfrm>
            <a:off x="6338675" y="1942013"/>
            <a:ext cx="5478686" cy="187351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17D9834-363B-4467-AE5E-B37C06E3CC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6" r="50833" b="34198"/>
          <a:stretch/>
        </p:blipFill>
        <p:spPr>
          <a:xfrm>
            <a:off x="6332851" y="1963292"/>
            <a:ext cx="5446127" cy="1824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ABCDF-5BC4-4AC6-8A19-12BCCC7A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vs Bayesian: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35719D-2FD1-47DE-94E6-43A319F7C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0" r="50378"/>
          <a:stretch/>
        </p:blipFill>
        <p:spPr>
          <a:xfrm>
            <a:off x="3304653" y="4229075"/>
            <a:ext cx="5496486" cy="187351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F9E5015-5E93-4F2D-8135-835B6F66802C}"/>
              </a:ext>
            </a:extLst>
          </p:cNvPr>
          <p:cNvSpPr/>
          <p:nvPr/>
        </p:nvSpPr>
        <p:spPr>
          <a:xfrm>
            <a:off x="8308137" y="4975907"/>
            <a:ext cx="1116354" cy="2748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C663D-95D1-4A67-9CF1-2DE38BADD805}"/>
              </a:ext>
            </a:extLst>
          </p:cNvPr>
          <p:cNvSpPr txBox="1"/>
          <p:nvPr/>
        </p:nvSpPr>
        <p:spPr>
          <a:xfrm>
            <a:off x="9610462" y="4651682"/>
            <a:ext cx="140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Deviation of data from fitted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3FAC4-AD41-471C-A845-578D8E4B8BD1}"/>
              </a:ext>
            </a:extLst>
          </p:cNvPr>
          <p:cNvSpPr txBox="1"/>
          <p:nvPr/>
        </p:nvSpPr>
        <p:spPr>
          <a:xfrm>
            <a:off x="1097280" y="1154022"/>
            <a:ext cx="6094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Variables : Intercept, Slope …</a:t>
            </a:r>
          </a:p>
        </p:txBody>
      </p:sp>
    </p:spTree>
    <p:extLst>
      <p:ext uri="{BB962C8B-B14F-4D97-AF65-F5344CB8AC3E}">
        <p14:creationId xmlns:p14="http://schemas.microsoft.com/office/powerpoint/2010/main" val="20064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285-DEC9-4637-BF12-A783FFFD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5DA6-BF29-47D7-A5FC-1054FB78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019" y="1962069"/>
            <a:ext cx="3429001" cy="1375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1) An understanding of error in model predictions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B7F2FA-39B0-4C1D-89C0-385AF7AF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1880235"/>
            <a:ext cx="7339489" cy="43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D4D8347-96AD-4D20-9F37-9E8B7B942544}"/>
              </a:ext>
            </a:extLst>
          </p:cNvPr>
          <p:cNvGrpSpPr/>
          <p:nvPr/>
        </p:nvGrpSpPr>
        <p:grpSpPr>
          <a:xfrm>
            <a:off x="8343067" y="3640771"/>
            <a:ext cx="3442811" cy="1352487"/>
            <a:chOff x="8343067" y="3640771"/>
            <a:chExt cx="3442811" cy="13524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1CB745-A9E6-4FC0-AFCD-833AF3FB6AD2}"/>
                </a:ext>
              </a:extLst>
            </p:cNvPr>
            <p:cNvCxnSpPr/>
            <p:nvPr/>
          </p:nvCxnSpPr>
          <p:spPr>
            <a:xfrm>
              <a:off x="8386762" y="3825437"/>
              <a:ext cx="457200" cy="0"/>
            </a:xfrm>
            <a:prstGeom prst="line">
              <a:avLst/>
            </a:prstGeom>
            <a:ln w="76200">
              <a:solidFill>
                <a:srgbClr val="F72E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BA5C92-E207-49D9-B49D-F994E60F5F60}"/>
                </a:ext>
              </a:extLst>
            </p:cNvPr>
            <p:cNvCxnSpPr>
              <a:cxnSpLocks/>
            </p:cNvCxnSpPr>
            <p:nvPr/>
          </p:nvCxnSpPr>
          <p:spPr>
            <a:xfrm>
              <a:off x="8386762" y="4716259"/>
              <a:ext cx="567410" cy="0"/>
            </a:xfrm>
            <a:prstGeom prst="line">
              <a:avLst/>
            </a:prstGeom>
            <a:ln w="76200">
              <a:solidFill>
                <a:srgbClr val="586D9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8809B2-6929-4F0D-B90B-AA61EA580A18}"/>
                </a:ext>
              </a:extLst>
            </p:cNvPr>
            <p:cNvSpPr/>
            <p:nvPr/>
          </p:nvSpPr>
          <p:spPr>
            <a:xfrm>
              <a:off x="8343067" y="4178966"/>
              <a:ext cx="544590" cy="233830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6DE5D6-20D0-4770-ACBB-22219726F650}"/>
                </a:ext>
              </a:extLst>
            </p:cNvPr>
            <p:cNvSpPr txBox="1"/>
            <p:nvPr/>
          </p:nvSpPr>
          <p:spPr>
            <a:xfrm>
              <a:off x="9022557" y="3640771"/>
              <a:ext cx="2763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Gaussian Process Fit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C931D5-31B8-4A75-865E-4D1D6FFBA79D}"/>
                </a:ext>
              </a:extLst>
            </p:cNvPr>
            <p:cNvSpPr txBox="1"/>
            <p:nvPr/>
          </p:nvSpPr>
          <p:spPr>
            <a:xfrm>
              <a:off x="9079705" y="4111215"/>
              <a:ext cx="1841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Error bounds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9025-8D9E-4570-A51A-B5F210EADEE0}"/>
                </a:ext>
              </a:extLst>
            </p:cNvPr>
            <p:cNvSpPr txBox="1"/>
            <p:nvPr/>
          </p:nvSpPr>
          <p:spPr>
            <a:xfrm>
              <a:off x="9079705" y="4531593"/>
              <a:ext cx="1316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Spline fit</a:t>
              </a:r>
            </a:p>
          </p:txBody>
        </p:sp>
      </p:grpSp>
      <p:sp>
        <p:nvSpPr>
          <p:cNvPr id="9" name="Right Brace 8">
            <a:extLst>
              <a:ext uri="{FF2B5EF4-FFF2-40B4-BE49-F238E27FC236}">
                <a16:creationId xmlns:a16="http://schemas.microsoft.com/office/drawing/2014/main" id="{947DE57B-2DA3-46E0-A3A9-B2E3657F99F2}"/>
              </a:ext>
            </a:extLst>
          </p:cNvPr>
          <p:cNvSpPr/>
          <p:nvPr/>
        </p:nvSpPr>
        <p:spPr>
          <a:xfrm>
            <a:off x="6096000" y="4111215"/>
            <a:ext cx="357155" cy="1237162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285-DEC9-4637-BF12-A783FFFD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5DA6-BF29-47D7-A5FC-1054FB7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2) Model flexibility</a:t>
            </a:r>
          </a:p>
          <a:p>
            <a:pPr>
              <a:buFontTx/>
              <a:buChar char="-"/>
            </a:pPr>
            <a:r>
              <a:rPr lang="en-US" sz="2800" dirty="0"/>
              <a:t>More related to probabilistic programming than Bayesian Modeling at large</a:t>
            </a:r>
          </a:p>
          <a:p>
            <a:pPr>
              <a:buFontTx/>
              <a:buChar char="-"/>
            </a:pPr>
            <a:r>
              <a:rPr lang="en-US" sz="2800" dirty="0"/>
              <a:t>We will apply same model structure to different kinds of data by changing the distributions we use, </a:t>
            </a:r>
          </a:p>
          <a:p>
            <a:pPr lvl="1">
              <a:buFontTx/>
              <a:buChar char="-"/>
            </a:pPr>
            <a:r>
              <a:rPr lang="en-US" sz="2600" dirty="0"/>
              <a:t>but without solving any equations.</a:t>
            </a:r>
          </a:p>
          <a:p>
            <a:pPr>
              <a:buFontTx/>
              <a:buChar char="-"/>
            </a:pPr>
            <a:r>
              <a:rPr lang="en-US" sz="2800" dirty="0"/>
              <a:t>Allows us to create powerful models without any “mathematical” formulation/re-formulation</a:t>
            </a:r>
          </a:p>
        </p:txBody>
      </p:sp>
    </p:spTree>
    <p:extLst>
      <p:ext uri="{BB962C8B-B14F-4D97-AF65-F5344CB8AC3E}">
        <p14:creationId xmlns:p14="http://schemas.microsoft.com/office/powerpoint/2010/main" val="328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2235-42F0-4C5F-8705-D77E63D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probabilistic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6D94-F860-434A-822C-937E3D66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408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u="sng" dirty="0"/>
              <a:t>Framework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Define a model in terms of statistical distributions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Perform inference/model fitting over these distributions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Can do Bayesian Modeling using math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Can do it with code using probabilistic programming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MUUUCH easier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Trade-off : Can be much slower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Because of general purpose inference algorithms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u="sng" dirty="0"/>
              <a:t>Example: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OLS used for linear models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We’ll use the same algorithm to fit all our models today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Pymc3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050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974</TotalTime>
  <Words>1092</Words>
  <Application>Microsoft Office PowerPoint</Application>
  <PresentationFormat>Widescreen</PresentationFormat>
  <Paragraphs>192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Retrospect</vt:lpstr>
      <vt:lpstr>Bayesian Modeling and Probabilistic Programming</vt:lpstr>
      <vt:lpstr>Layout of lecture</vt:lpstr>
      <vt:lpstr>What is Bayesian Modeling?</vt:lpstr>
      <vt:lpstr>Linear Regression</vt:lpstr>
      <vt:lpstr>What is Bayesian Modeling?</vt:lpstr>
      <vt:lpstr>Ordinary Least Squares vs Bayesian: </vt:lpstr>
      <vt:lpstr>Why should I care?</vt:lpstr>
      <vt:lpstr>Why should I care?</vt:lpstr>
      <vt:lpstr>What is probabilistic programming?</vt:lpstr>
      <vt:lpstr>Constructing the Models</vt:lpstr>
      <vt:lpstr>What do we need to deal with for modeling</vt:lpstr>
      <vt:lpstr>“Hello World!” of Probabilistic Programming</vt:lpstr>
      <vt:lpstr>“Hello World!” of Probabilistic Programming</vt:lpstr>
      <vt:lpstr>“Hello World!” of Probabilistic Programming</vt:lpstr>
      <vt:lpstr>PowerPoint Presentation</vt:lpstr>
      <vt:lpstr>Linear Model</vt:lpstr>
      <vt:lpstr>Linear Model</vt:lpstr>
      <vt:lpstr>Linear Model</vt:lpstr>
      <vt:lpstr>Bayesian Changepoint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Modeling and Probabilistic Programming</dc:title>
  <dc:creator>Abzuar Mahmood</dc:creator>
  <cp:lastModifiedBy>Abzuar Mahmood</cp:lastModifiedBy>
  <cp:revision>122</cp:revision>
  <dcterms:created xsi:type="dcterms:W3CDTF">2021-04-10T21:51:07Z</dcterms:created>
  <dcterms:modified xsi:type="dcterms:W3CDTF">2021-04-14T21:59:12Z</dcterms:modified>
</cp:coreProperties>
</file>