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  <p:sldMasterId id="2147483708" r:id="rId2"/>
  </p:sldMasterIdLst>
  <p:sldIdLst>
    <p:sldId id="256" r:id="rId3"/>
    <p:sldId id="257" r:id="rId4"/>
    <p:sldId id="262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4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A2592B-0FCC-3F4A-B3F0-602B43AFDCEA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44CA59B6-4768-0945-B6AF-2752DB98FC3C}">
      <dgm:prSet phldrT="[Text]"/>
      <dgm:spPr/>
      <dgm:t>
        <a:bodyPr/>
        <a:lstStyle/>
        <a:p>
          <a:r>
            <a:rPr lang="en-GB" dirty="0" smtClean="0"/>
            <a:t>Agricultural Revolution </a:t>
          </a:r>
        </a:p>
        <a:p>
          <a:r>
            <a:rPr lang="en-GB" dirty="0" smtClean="0"/>
            <a:t>(10,000 years ago)</a:t>
          </a:r>
          <a:endParaRPr lang="en-GB" dirty="0"/>
        </a:p>
      </dgm:t>
    </dgm:pt>
    <dgm:pt modelId="{71420D16-8F95-3643-9B8C-ABB76D9AFFD6}" type="parTrans" cxnId="{63996CB8-0029-DC48-8F4D-8887ACFFE4E1}">
      <dgm:prSet/>
      <dgm:spPr/>
      <dgm:t>
        <a:bodyPr/>
        <a:lstStyle/>
        <a:p>
          <a:endParaRPr lang="en-GB"/>
        </a:p>
      </dgm:t>
    </dgm:pt>
    <dgm:pt modelId="{18E579A2-AC80-8E4A-8A9D-63783C484F3B}" type="sibTrans" cxnId="{63996CB8-0029-DC48-8F4D-8887ACFFE4E1}">
      <dgm:prSet/>
      <dgm:spPr/>
      <dgm:t>
        <a:bodyPr/>
        <a:lstStyle/>
        <a:p>
          <a:endParaRPr lang="en-GB"/>
        </a:p>
      </dgm:t>
    </dgm:pt>
    <dgm:pt modelId="{B21E3EF8-1506-0948-8EFE-2D7A2B75DE5B}">
      <dgm:prSet phldrT="[Text]"/>
      <dgm:spPr/>
      <dgm:t>
        <a:bodyPr/>
        <a:lstStyle/>
        <a:p>
          <a:r>
            <a:rPr lang="en-GB" dirty="0" smtClean="0"/>
            <a:t>Industrial Revolution</a:t>
          </a:r>
        </a:p>
        <a:p>
          <a:r>
            <a:rPr lang="en-GB" dirty="0" smtClean="0"/>
            <a:t> (300 years ago)</a:t>
          </a:r>
          <a:endParaRPr lang="en-GB" dirty="0"/>
        </a:p>
      </dgm:t>
    </dgm:pt>
    <dgm:pt modelId="{FC32C61B-12E5-7A47-8641-D38182B3DF4F}" type="parTrans" cxnId="{4B8D83D5-6318-EC48-8FD4-E0A1BEFC23A5}">
      <dgm:prSet/>
      <dgm:spPr/>
      <dgm:t>
        <a:bodyPr/>
        <a:lstStyle/>
        <a:p>
          <a:endParaRPr lang="en-GB"/>
        </a:p>
      </dgm:t>
    </dgm:pt>
    <dgm:pt modelId="{FC71D055-ADCC-0D47-B551-A3D823B8183F}" type="sibTrans" cxnId="{4B8D83D5-6318-EC48-8FD4-E0A1BEFC23A5}">
      <dgm:prSet/>
      <dgm:spPr/>
      <dgm:t>
        <a:bodyPr/>
        <a:lstStyle/>
        <a:p>
          <a:endParaRPr lang="en-GB"/>
        </a:p>
      </dgm:t>
    </dgm:pt>
    <dgm:pt modelId="{C66E9F11-C7E6-A941-BBFC-6F564F0FF5CD}">
      <dgm:prSet phldrT="[Text]"/>
      <dgm:spPr/>
      <dgm:t>
        <a:bodyPr/>
        <a:lstStyle/>
        <a:p>
          <a:r>
            <a:rPr lang="en-GB" dirty="0" smtClean="0"/>
            <a:t>Computational Revolution </a:t>
          </a:r>
        </a:p>
        <a:p>
          <a:r>
            <a:rPr lang="en-GB" dirty="0" smtClean="0"/>
            <a:t>(50 years ago)</a:t>
          </a:r>
          <a:endParaRPr lang="en-GB" dirty="0"/>
        </a:p>
      </dgm:t>
    </dgm:pt>
    <dgm:pt modelId="{91BD76C9-3717-C445-8B2C-A25ED1C47E01}" type="parTrans" cxnId="{4CDD06F9-EDCF-5A4D-BB20-C9D780D3CA52}">
      <dgm:prSet/>
      <dgm:spPr/>
      <dgm:t>
        <a:bodyPr/>
        <a:lstStyle/>
        <a:p>
          <a:endParaRPr lang="en-GB"/>
        </a:p>
      </dgm:t>
    </dgm:pt>
    <dgm:pt modelId="{65230D00-2C5E-4240-8213-34D0FB4F88EA}" type="sibTrans" cxnId="{4CDD06F9-EDCF-5A4D-BB20-C9D780D3CA52}">
      <dgm:prSet/>
      <dgm:spPr/>
      <dgm:t>
        <a:bodyPr/>
        <a:lstStyle/>
        <a:p>
          <a:endParaRPr lang="en-GB"/>
        </a:p>
      </dgm:t>
    </dgm:pt>
    <dgm:pt modelId="{552855DE-BD3B-B740-AB82-B9061E848A9E}" type="pres">
      <dgm:prSet presAssocID="{85A2592B-0FCC-3F4A-B3F0-602B43AFDCEA}" presName="Name0" presStyleCnt="0">
        <dgm:presLayoutVars>
          <dgm:dir/>
          <dgm:resizeHandles val="exact"/>
        </dgm:presLayoutVars>
      </dgm:prSet>
      <dgm:spPr/>
    </dgm:pt>
    <dgm:pt modelId="{183DE563-E759-8847-80F1-BAA8500DC8B9}" type="pres">
      <dgm:prSet presAssocID="{44CA59B6-4768-0945-B6AF-2752DB98FC3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F2746C8-33B5-8C4E-8190-995E17348680}" type="pres">
      <dgm:prSet presAssocID="{18E579A2-AC80-8E4A-8A9D-63783C484F3B}" presName="sibTrans" presStyleLbl="sibTrans2D1" presStyleIdx="0" presStyleCnt="2"/>
      <dgm:spPr/>
      <dgm:t>
        <a:bodyPr/>
        <a:lstStyle/>
        <a:p>
          <a:endParaRPr lang="en-GB"/>
        </a:p>
      </dgm:t>
    </dgm:pt>
    <dgm:pt modelId="{CB2605C0-656F-DF44-BA58-4A362E2410FA}" type="pres">
      <dgm:prSet presAssocID="{18E579A2-AC80-8E4A-8A9D-63783C484F3B}" presName="connectorText" presStyleLbl="sibTrans2D1" presStyleIdx="0" presStyleCnt="2"/>
      <dgm:spPr/>
      <dgm:t>
        <a:bodyPr/>
        <a:lstStyle/>
        <a:p>
          <a:endParaRPr lang="en-GB"/>
        </a:p>
      </dgm:t>
    </dgm:pt>
    <dgm:pt modelId="{6118533C-18AF-8043-9D04-C256CD109882}" type="pres">
      <dgm:prSet presAssocID="{B21E3EF8-1506-0948-8EFE-2D7A2B75DE5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02E61CD-EB3F-584F-9C1D-6D3BF5184428}" type="pres">
      <dgm:prSet presAssocID="{FC71D055-ADCC-0D47-B551-A3D823B8183F}" presName="sibTrans" presStyleLbl="sibTrans2D1" presStyleIdx="1" presStyleCnt="2"/>
      <dgm:spPr/>
      <dgm:t>
        <a:bodyPr/>
        <a:lstStyle/>
        <a:p>
          <a:endParaRPr lang="en-GB"/>
        </a:p>
      </dgm:t>
    </dgm:pt>
    <dgm:pt modelId="{9817077A-A737-5249-9E3C-E9F9576C9376}" type="pres">
      <dgm:prSet presAssocID="{FC71D055-ADCC-0D47-B551-A3D823B8183F}" presName="connectorText" presStyleLbl="sibTrans2D1" presStyleIdx="1" presStyleCnt="2"/>
      <dgm:spPr/>
      <dgm:t>
        <a:bodyPr/>
        <a:lstStyle/>
        <a:p>
          <a:endParaRPr lang="en-GB"/>
        </a:p>
      </dgm:t>
    </dgm:pt>
    <dgm:pt modelId="{FBC5776D-5FDA-4A48-BA63-1646268C428F}" type="pres">
      <dgm:prSet presAssocID="{C66E9F11-C7E6-A941-BBFC-6F564F0FF5C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B8D83D5-6318-EC48-8FD4-E0A1BEFC23A5}" srcId="{85A2592B-0FCC-3F4A-B3F0-602B43AFDCEA}" destId="{B21E3EF8-1506-0948-8EFE-2D7A2B75DE5B}" srcOrd="1" destOrd="0" parTransId="{FC32C61B-12E5-7A47-8641-D38182B3DF4F}" sibTransId="{FC71D055-ADCC-0D47-B551-A3D823B8183F}"/>
    <dgm:cxn modelId="{B9897FC6-C014-0F4D-8504-D2902F27B597}" type="presOf" srcId="{C66E9F11-C7E6-A941-BBFC-6F564F0FF5CD}" destId="{FBC5776D-5FDA-4A48-BA63-1646268C428F}" srcOrd="0" destOrd="0" presId="urn:microsoft.com/office/officeart/2005/8/layout/process1"/>
    <dgm:cxn modelId="{3E98F9AE-EB35-BF4A-A90F-8B3B6C546FD1}" type="presOf" srcId="{FC71D055-ADCC-0D47-B551-A3D823B8183F}" destId="{9817077A-A737-5249-9E3C-E9F9576C9376}" srcOrd="1" destOrd="0" presId="urn:microsoft.com/office/officeart/2005/8/layout/process1"/>
    <dgm:cxn modelId="{63996CB8-0029-DC48-8F4D-8887ACFFE4E1}" srcId="{85A2592B-0FCC-3F4A-B3F0-602B43AFDCEA}" destId="{44CA59B6-4768-0945-B6AF-2752DB98FC3C}" srcOrd="0" destOrd="0" parTransId="{71420D16-8F95-3643-9B8C-ABB76D9AFFD6}" sibTransId="{18E579A2-AC80-8E4A-8A9D-63783C484F3B}"/>
    <dgm:cxn modelId="{2B58BAC5-6AA7-CA45-9D28-1CC50EADCDFD}" type="presOf" srcId="{18E579A2-AC80-8E4A-8A9D-63783C484F3B}" destId="{CB2605C0-656F-DF44-BA58-4A362E2410FA}" srcOrd="1" destOrd="0" presId="urn:microsoft.com/office/officeart/2005/8/layout/process1"/>
    <dgm:cxn modelId="{FF01663D-36BC-DF40-8B67-98FED2B90EB5}" type="presOf" srcId="{FC71D055-ADCC-0D47-B551-A3D823B8183F}" destId="{802E61CD-EB3F-584F-9C1D-6D3BF5184428}" srcOrd="0" destOrd="0" presId="urn:microsoft.com/office/officeart/2005/8/layout/process1"/>
    <dgm:cxn modelId="{226B0CF2-28B9-354F-879F-CB74C7C983D1}" type="presOf" srcId="{44CA59B6-4768-0945-B6AF-2752DB98FC3C}" destId="{183DE563-E759-8847-80F1-BAA8500DC8B9}" srcOrd="0" destOrd="0" presId="urn:microsoft.com/office/officeart/2005/8/layout/process1"/>
    <dgm:cxn modelId="{1A8FAD39-1432-B443-AC52-EFABB759A021}" type="presOf" srcId="{B21E3EF8-1506-0948-8EFE-2D7A2B75DE5B}" destId="{6118533C-18AF-8043-9D04-C256CD109882}" srcOrd="0" destOrd="0" presId="urn:microsoft.com/office/officeart/2005/8/layout/process1"/>
    <dgm:cxn modelId="{408ECA80-78E2-2346-86A6-B10B5D55DB24}" type="presOf" srcId="{85A2592B-0FCC-3F4A-B3F0-602B43AFDCEA}" destId="{552855DE-BD3B-B740-AB82-B9061E848A9E}" srcOrd="0" destOrd="0" presId="urn:microsoft.com/office/officeart/2005/8/layout/process1"/>
    <dgm:cxn modelId="{9BB91290-EDA8-E242-98F0-108D4F9C065E}" type="presOf" srcId="{18E579A2-AC80-8E4A-8A9D-63783C484F3B}" destId="{6F2746C8-33B5-8C4E-8190-995E17348680}" srcOrd="0" destOrd="0" presId="urn:microsoft.com/office/officeart/2005/8/layout/process1"/>
    <dgm:cxn modelId="{4CDD06F9-EDCF-5A4D-BB20-C9D780D3CA52}" srcId="{85A2592B-0FCC-3F4A-B3F0-602B43AFDCEA}" destId="{C66E9F11-C7E6-A941-BBFC-6F564F0FF5CD}" srcOrd="2" destOrd="0" parTransId="{91BD76C9-3717-C445-8B2C-A25ED1C47E01}" sibTransId="{65230D00-2C5E-4240-8213-34D0FB4F88EA}"/>
    <dgm:cxn modelId="{E3EB47B6-4B29-8346-9993-D85F35D8AC10}" type="presParOf" srcId="{552855DE-BD3B-B740-AB82-B9061E848A9E}" destId="{183DE563-E759-8847-80F1-BAA8500DC8B9}" srcOrd="0" destOrd="0" presId="urn:microsoft.com/office/officeart/2005/8/layout/process1"/>
    <dgm:cxn modelId="{4BCB36C7-5648-7D4D-AE00-54667D871C02}" type="presParOf" srcId="{552855DE-BD3B-B740-AB82-B9061E848A9E}" destId="{6F2746C8-33B5-8C4E-8190-995E17348680}" srcOrd="1" destOrd="0" presId="urn:microsoft.com/office/officeart/2005/8/layout/process1"/>
    <dgm:cxn modelId="{D0492E24-D217-6145-945B-411BEFFC9E39}" type="presParOf" srcId="{6F2746C8-33B5-8C4E-8190-995E17348680}" destId="{CB2605C0-656F-DF44-BA58-4A362E2410FA}" srcOrd="0" destOrd="0" presId="urn:microsoft.com/office/officeart/2005/8/layout/process1"/>
    <dgm:cxn modelId="{2B44E959-5690-834F-9D5B-479FC11BAA8F}" type="presParOf" srcId="{552855DE-BD3B-B740-AB82-B9061E848A9E}" destId="{6118533C-18AF-8043-9D04-C256CD109882}" srcOrd="2" destOrd="0" presId="urn:microsoft.com/office/officeart/2005/8/layout/process1"/>
    <dgm:cxn modelId="{3406E30E-30B1-7242-9F03-1C9D5AA24C06}" type="presParOf" srcId="{552855DE-BD3B-B740-AB82-B9061E848A9E}" destId="{802E61CD-EB3F-584F-9C1D-6D3BF5184428}" srcOrd="3" destOrd="0" presId="urn:microsoft.com/office/officeart/2005/8/layout/process1"/>
    <dgm:cxn modelId="{BD248D71-762A-BF4A-8AA2-A060D61B0598}" type="presParOf" srcId="{802E61CD-EB3F-584F-9C1D-6D3BF5184428}" destId="{9817077A-A737-5249-9E3C-E9F9576C9376}" srcOrd="0" destOrd="0" presId="urn:microsoft.com/office/officeart/2005/8/layout/process1"/>
    <dgm:cxn modelId="{0805F65F-C1C0-2B44-803B-CB7A89A07D9F}" type="presParOf" srcId="{552855DE-BD3B-B740-AB82-B9061E848A9E}" destId="{FBC5776D-5FDA-4A48-BA63-1646268C428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DE563-E759-8847-80F1-BAA8500DC8B9}">
      <dsp:nvSpPr>
        <dsp:cNvPr id="0" name=""/>
        <dsp:cNvSpPr/>
      </dsp:nvSpPr>
      <dsp:spPr>
        <a:xfrm>
          <a:off x="7248" y="1382057"/>
          <a:ext cx="2166476" cy="12998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Agricultural Revolution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(10,000 years ago)</a:t>
          </a:r>
          <a:endParaRPr lang="en-GB" sz="2000" kern="1200" dirty="0"/>
        </a:p>
      </dsp:txBody>
      <dsp:txXfrm>
        <a:off x="45320" y="1420129"/>
        <a:ext cx="2090332" cy="1223741"/>
      </dsp:txXfrm>
    </dsp:sp>
    <dsp:sp modelId="{6F2746C8-33B5-8C4E-8190-995E17348680}">
      <dsp:nvSpPr>
        <dsp:cNvPr id="0" name=""/>
        <dsp:cNvSpPr/>
      </dsp:nvSpPr>
      <dsp:spPr>
        <a:xfrm>
          <a:off x="2390372" y="1763356"/>
          <a:ext cx="459293" cy="53728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600" kern="1200"/>
        </a:p>
      </dsp:txBody>
      <dsp:txXfrm>
        <a:off x="2390372" y="1870813"/>
        <a:ext cx="321505" cy="322372"/>
      </dsp:txXfrm>
    </dsp:sp>
    <dsp:sp modelId="{6118533C-18AF-8043-9D04-C256CD109882}">
      <dsp:nvSpPr>
        <dsp:cNvPr id="0" name=""/>
        <dsp:cNvSpPr/>
      </dsp:nvSpPr>
      <dsp:spPr>
        <a:xfrm>
          <a:off x="3040315" y="1382057"/>
          <a:ext cx="2166476" cy="12998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Industrial Revolution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 (300 years ago)</a:t>
          </a:r>
          <a:endParaRPr lang="en-GB" sz="2000" kern="1200" dirty="0"/>
        </a:p>
      </dsp:txBody>
      <dsp:txXfrm>
        <a:off x="3078387" y="1420129"/>
        <a:ext cx="2090332" cy="1223741"/>
      </dsp:txXfrm>
    </dsp:sp>
    <dsp:sp modelId="{802E61CD-EB3F-584F-9C1D-6D3BF5184428}">
      <dsp:nvSpPr>
        <dsp:cNvPr id="0" name=""/>
        <dsp:cNvSpPr/>
      </dsp:nvSpPr>
      <dsp:spPr>
        <a:xfrm>
          <a:off x="5423439" y="1763356"/>
          <a:ext cx="459293" cy="53728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600" kern="1200"/>
        </a:p>
      </dsp:txBody>
      <dsp:txXfrm>
        <a:off x="5423439" y="1870813"/>
        <a:ext cx="321505" cy="322372"/>
      </dsp:txXfrm>
    </dsp:sp>
    <dsp:sp modelId="{FBC5776D-5FDA-4A48-BA63-1646268C428F}">
      <dsp:nvSpPr>
        <dsp:cNvPr id="0" name=""/>
        <dsp:cNvSpPr/>
      </dsp:nvSpPr>
      <dsp:spPr>
        <a:xfrm>
          <a:off x="6073382" y="1382057"/>
          <a:ext cx="2166476" cy="12998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Computational Revolution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(50 years ago)</a:t>
          </a:r>
          <a:endParaRPr lang="en-GB" sz="2000" kern="1200" dirty="0"/>
        </a:p>
      </dsp:txBody>
      <dsp:txXfrm>
        <a:off x="6111454" y="1420129"/>
        <a:ext cx="2090332" cy="12237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24A-3DB7-1C4F-8391-6F62BD492E7B}" type="datetimeFigureOut">
              <a:rPr lang="en-US" smtClean="0"/>
              <a:t>15/10/15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3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24A-3DB7-1C4F-8391-6F62BD492E7B}" type="datetimeFigureOut">
              <a:rPr lang="en-US" smtClean="0"/>
              <a:t>15/10/15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76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24A-3DB7-1C4F-8391-6F62BD492E7B}" type="datetimeFigureOut">
              <a:rPr lang="en-US" smtClean="0"/>
              <a:t>15/10/15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14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15/10/15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68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15/10/15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76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15/10/15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26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15/10/15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77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15/10/15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77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15/10/15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945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15/10/15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61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15/10/15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9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drian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54" y="28856"/>
            <a:ext cx="8229600" cy="1172745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750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15/10/15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810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15/10/15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527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15/10/15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5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24A-3DB7-1C4F-8391-6F62BD492E7B}" type="datetimeFigureOut">
              <a:rPr lang="en-US" smtClean="0"/>
              <a:t>15/10/15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6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24A-3DB7-1C4F-8391-6F62BD492E7B}" type="datetimeFigureOut">
              <a:rPr lang="en-US" smtClean="0"/>
              <a:t>15/10/15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24A-3DB7-1C4F-8391-6F62BD492E7B}" type="datetimeFigureOut">
              <a:rPr lang="en-US" smtClean="0"/>
              <a:t>15/10/15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9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24A-3DB7-1C4F-8391-6F62BD492E7B}" type="datetimeFigureOut">
              <a:rPr lang="en-US" smtClean="0"/>
              <a:t>15/10/15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3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24A-3DB7-1C4F-8391-6F62BD492E7B}" type="datetimeFigureOut">
              <a:rPr lang="en-US" smtClean="0"/>
              <a:t>15/10/15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3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24A-3DB7-1C4F-8391-6F62BD492E7B}" type="datetimeFigureOut">
              <a:rPr lang="en-US" smtClean="0"/>
              <a:t>15/10/15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9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24A-3DB7-1C4F-8391-6F62BD492E7B}" type="datetimeFigureOut">
              <a:rPr lang="en-US" smtClean="0"/>
              <a:t>15/10/15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9724A-3DB7-1C4F-8391-6F62BD492E7B}" type="datetimeFigureOut">
              <a:rPr lang="en-US" smtClean="0"/>
              <a:t>15/10/15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2" r:id="rId2"/>
    <p:sldLayoutId id="2147483698" r:id="rId3"/>
    <p:sldLayoutId id="2147483699" r:id="rId4"/>
    <p:sldLayoutId id="2147483700" r:id="rId5"/>
    <p:sldLayoutId id="2147483701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82012-E8AA-FA4D-A25C-FEF5C160069B}" type="datetimeFigureOut">
              <a:rPr lang="en-US" smtClean="0"/>
              <a:t>15/10/15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01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sW04COJ0n5s" TargetMode="External"/><Relationship Id="rId3" Type="http://schemas.openxmlformats.org/officeDocument/2006/relationships/hyperlink" Target="http://software-carpentry.org/lessons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SUPA COO (C++)</a:t>
            </a:r>
            <a:br>
              <a:rPr lang="en-US" dirty="0" smtClean="0"/>
            </a:br>
            <a:r>
              <a:rPr lang="en-US" dirty="0" smtClean="0"/>
              <a:t>Lecture 1 – 15 Oct 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925" y="3886199"/>
            <a:ext cx="8588329" cy="285616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Dr. Adrian Buzatu</a:t>
            </a:r>
          </a:p>
          <a:p>
            <a:r>
              <a:rPr lang="en-US" dirty="0" smtClean="0"/>
              <a:t>University of Glasgow, adrian.buzatu@glasgow.ac.uk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Thanks to to some usage of previous lecturer’s materials </a:t>
            </a:r>
          </a:p>
          <a:p>
            <a:r>
              <a:rPr lang="en-US" dirty="0" smtClean="0"/>
              <a:t>(S</a:t>
            </a:r>
            <a:r>
              <a:rPr lang="en-US" dirty="0"/>
              <a:t>. </a:t>
            </a:r>
            <a:r>
              <a:rPr lang="en-US" dirty="0" err="1"/>
              <a:t>Allwood-Spiers</a:t>
            </a:r>
            <a:r>
              <a:rPr lang="en-US" dirty="0"/>
              <a:t> </a:t>
            </a:r>
            <a:r>
              <a:rPr lang="en-US" dirty="0" smtClean="0"/>
              <a:t>&amp;  W. H. Bell)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91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lab logistics</a:t>
            </a:r>
            <a:endParaRPr lang="en-GB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79208" y="1248642"/>
            <a:ext cx="8855046" cy="5227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Where: University of Glasgow, Comp. lab 333</a:t>
            </a:r>
          </a:p>
          <a:p>
            <a:r>
              <a:rPr lang="en-GB" dirty="0" smtClean="0"/>
              <a:t>Time: 1.30 pm – 4.30 pm</a:t>
            </a:r>
          </a:p>
          <a:p>
            <a:endParaRPr lang="en-GB" dirty="0" smtClean="0"/>
          </a:p>
          <a:p>
            <a:r>
              <a:rPr lang="en-GB" dirty="0" smtClean="0"/>
              <a:t>Exceptionally the second lecture from Oct 21 will be moved right after the first lab  the same lab 4.30 pm to 5.30 pm, as I am travelling.</a:t>
            </a:r>
          </a:p>
          <a:p>
            <a:endParaRPr lang="en-GB" dirty="0" smtClean="0"/>
          </a:p>
          <a:p>
            <a:r>
              <a:rPr lang="en-GB" dirty="0" smtClean="0"/>
              <a:t>If possible, bring your Laptop with Mac OS or Linux (not Windows). For the rest we will provide access to a Linux machine at Glasgow.</a:t>
            </a:r>
          </a:p>
          <a:p>
            <a:endParaRPr lang="en-GB" dirty="0"/>
          </a:p>
          <a:p>
            <a:r>
              <a:rPr lang="en-GB" dirty="0" smtClean="0"/>
              <a:t>Make sure you know some basic Linux (cd, </a:t>
            </a:r>
            <a:r>
              <a:rPr lang="en-GB" dirty="0" err="1" smtClean="0"/>
              <a:t>ls</a:t>
            </a:r>
            <a:r>
              <a:rPr lang="en-GB" dirty="0" smtClean="0"/>
              <a:t>, </a:t>
            </a:r>
            <a:r>
              <a:rPr lang="en-GB" dirty="0" err="1" smtClean="0"/>
              <a:t>mkdir</a:t>
            </a:r>
            <a:r>
              <a:rPr lang="en-GB" dirty="0" smtClean="0"/>
              <a:t>, </a:t>
            </a:r>
            <a:r>
              <a:rPr lang="en-GB" dirty="0" err="1" smtClean="0"/>
              <a:t>etc</a:t>
            </a:r>
            <a:r>
              <a:rPr lang="en-GB" dirty="0" smtClean="0"/>
              <a:t>) and text editor (</a:t>
            </a:r>
            <a:r>
              <a:rPr lang="en-GB" dirty="0" err="1" smtClean="0"/>
              <a:t>emacs</a:t>
            </a:r>
            <a:r>
              <a:rPr lang="en-GB" dirty="0" smtClean="0"/>
              <a:t>, or vim). </a:t>
            </a:r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15590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C++ syntax and basic introduction</a:t>
            </a:r>
            <a:endParaRPr lang="en-GB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79208" y="1248642"/>
            <a:ext cx="8855046" cy="5227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Done very nicely by Sarah, </a:t>
            </a:r>
          </a:p>
          <a:p>
            <a:r>
              <a:rPr lang="en-GB" dirty="0" smtClean="0"/>
              <a:t>so let’s move to the resource file SarahLecture1.pdf!</a:t>
            </a:r>
          </a:p>
        </p:txBody>
      </p:sp>
    </p:spTree>
    <p:extLst>
      <p:ext uri="{BB962C8B-B14F-4D97-AF65-F5344CB8AC3E}">
        <p14:creationId xmlns:p14="http://schemas.microsoft.com/office/powerpoint/2010/main" val="233731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54" y="28856"/>
            <a:ext cx="8229600" cy="183705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Why programming? </a:t>
            </a:r>
            <a:br>
              <a:rPr lang="en-GB" dirty="0" smtClean="0"/>
            </a:br>
            <a:r>
              <a:rPr lang="en-GB" dirty="0" smtClean="0"/>
              <a:t>Lets humans be creative, analyse, design, while leaving repetitive calculations to computers.</a:t>
            </a:r>
            <a:endParaRPr lang="en-GB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627609430"/>
              </p:ext>
            </p:extLst>
          </p:nvPr>
        </p:nvGraphicFramePr>
        <p:xfrm>
          <a:off x="376263" y="2118276"/>
          <a:ext cx="824710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4838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buzz word: “Big Data”</a:t>
            </a:r>
            <a:endParaRPr lang="en-GB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88954" y="2273587"/>
            <a:ext cx="8229600" cy="4061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Particle physics and astronomy</a:t>
            </a:r>
          </a:p>
          <a:p>
            <a:r>
              <a:rPr lang="en-GB" dirty="0" smtClean="0"/>
              <a:t>Biology (genome)</a:t>
            </a:r>
          </a:p>
          <a:p>
            <a:r>
              <a:rPr lang="en-GB" dirty="0" smtClean="0"/>
              <a:t>Retailers, Facebook, … (clients preferences)</a:t>
            </a:r>
          </a:p>
          <a:p>
            <a:r>
              <a:rPr lang="en-GB" dirty="0" smtClean="0"/>
              <a:t>National security</a:t>
            </a:r>
          </a:p>
          <a:p>
            <a:r>
              <a:rPr lang="en-GB" dirty="0" smtClean="0"/>
              <a:t>Car manufacturers, </a:t>
            </a:r>
            <a:r>
              <a:rPr lang="en-GB" dirty="0" err="1" smtClean="0"/>
              <a:t>etc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Plenty of jobs now available.</a:t>
            </a:r>
          </a:p>
          <a:p>
            <a:r>
              <a:rPr lang="en-GB" dirty="0" smtClean="0"/>
              <a:t>once you have programming skills.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42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54" y="28856"/>
            <a:ext cx="8229600" cy="168025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Why C++?</a:t>
            </a:r>
            <a:br>
              <a:rPr lang="en-GB" dirty="0" smtClean="0"/>
            </a:br>
            <a:r>
              <a:rPr lang="en-GB" dirty="0" smtClean="0"/>
              <a:t>Programming must be fast, while offering flexibility to solve a wide range of problems.</a:t>
            </a:r>
            <a:endParaRPr lang="en-GB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88954" y="2273587"/>
            <a:ext cx="8229600" cy="4061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About 70% of a smart phone software</a:t>
            </a:r>
          </a:p>
          <a:p>
            <a:r>
              <a:rPr lang="en-GB" dirty="0" smtClean="0"/>
              <a:t>Works on any operating system</a:t>
            </a:r>
          </a:p>
          <a:p>
            <a:r>
              <a:rPr lang="en-GB" dirty="0" smtClean="0"/>
              <a:t>Object orientated programming</a:t>
            </a:r>
          </a:p>
          <a:p>
            <a:r>
              <a:rPr lang="en-GB" dirty="0" smtClean="0"/>
              <a:t>Keeps being improved:</a:t>
            </a:r>
          </a:p>
          <a:p>
            <a:r>
              <a:rPr lang="en-GB" dirty="0" smtClean="0"/>
              <a:t>C++(95), C++11, C++14</a:t>
            </a:r>
          </a:p>
          <a:p>
            <a:r>
              <a:rPr lang="en-GB" dirty="0" smtClean="0"/>
              <a:t>In science C++ under Linux is the standard.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223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the four lectures about?</a:t>
            </a:r>
            <a:endParaRPr lang="en-GB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79208" y="1709111"/>
            <a:ext cx="8855046" cy="4233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Broad context,</a:t>
            </a:r>
          </a:p>
          <a:p>
            <a:r>
              <a:rPr lang="en-GB" dirty="0"/>
              <a:t>s</a:t>
            </a:r>
            <a:r>
              <a:rPr lang="en-GB" dirty="0" smtClean="0"/>
              <a:t>imple problems you can solve,</a:t>
            </a:r>
          </a:p>
          <a:p>
            <a:r>
              <a:rPr lang="en-GB" dirty="0" smtClean="0"/>
              <a:t>so </a:t>
            </a:r>
            <a:r>
              <a:rPr lang="en-GB" dirty="0"/>
              <a:t>that you know what to search </a:t>
            </a:r>
            <a:r>
              <a:rPr lang="en-GB" dirty="0" smtClean="0"/>
              <a:t>for,</a:t>
            </a:r>
          </a:p>
          <a:p>
            <a:r>
              <a:rPr lang="en-GB" dirty="0"/>
              <a:t>w</a:t>
            </a:r>
            <a:r>
              <a:rPr lang="en-GB" dirty="0" smtClean="0"/>
              <a:t>hen dividing a big problem into small problems</a:t>
            </a:r>
          </a:p>
          <a:p>
            <a:r>
              <a:rPr lang="en-GB" dirty="0" smtClean="0"/>
              <a:t>In the following computer lab.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Plenty of excellent C++ tutorials online,</a:t>
            </a:r>
          </a:p>
          <a:p>
            <a:r>
              <a:rPr lang="en-GB" dirty="0"/>
              <a:t>a</a:t>
            </a:r>
            <a:r>
              <a:rPr lang="en-GB" dirty="0" smtClean="0"/>
              <a:t>nd on SUPA lectures from previous tutor Sarah</a:t>
            </a:r>
          </a:p>
          <a:p>
            <a:r>
              <a:rPr lang="en-GB" dirty="0" smtClean="0"/>
              <a:t>(see on </a:t>
            </a:r>
            <a:r>
              <a:rPr lang="en-GB" dirty="0" err="1" smtClean="0"/>
              <a:t>my.SUPA</a:t>
            </a:r>
            <a:r>
              <a:rPr lang="en-GB" dirty="0" smtClean="0"/>
              <a:t> course resources right under description)</a:t>
            </a:r>
          </a:p>
          <a:p>
            <a:endParaRPr lang="en-GB" dirty="0" smtClean="0"/>
          </a:p>
          <a:p>
            <a:r>
              <a:rPr lang="en-GB" dirty="0"/>
              <a:t>G</a:t>
            </a:r>
            <a:r>
              <a:rPr lang="en-GB" dirty="0" smtClean="0"/>
              <a:t>oogle what you want to do and you find it!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6985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the labs about?</a:t>
            </a:r>
            <a:endParaRPr lang="en-GB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79208" y="1740471"/>
            <a:ext cx="8855046" cy="4202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The things I found most useful to me in my C++ usage with research, as problems and solutions. </a:t>
            </a:r>
          </a:p>
          <a:p>
            <a:endParaRPr lang="en-GB" dirty="0"/>
          </a:p>
          <a:p>
            <a:r>
              <a:rPr lang="en-GB" dirty="0" smtClean="0"/>
              <a:t>You try them in the lab and them I provide the solutions as well. </a:t>
            </a:r>
          </a:p>
        </p:txBody>
      </p:sp>
    </p:spTree>
    <p:extLst>
      <p:ext uri="{BB962C8B-B14F-4D97-AF65-F5344CB8AC3E}">
        <p14:creationId xmlns:p14="http://schemas.microsoft.com/office/powerpoint/2010/main" val="1386258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This is just an introduction to C++!</a:t>
            </a:r>
            <a:endParaRPr lang="en-GB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79208" y="1740471"/>
            <a:ext cx="8855046" cy="4970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Learning programming and C++ </a:t>
            </a:r>
          </a:p>
          <a:p>
            <a:r>
              <a:rPr lang="en-GB" dirty="0" smtClean="0"/>
              <a:t>takes several years at least to master. </a:t>
            </a:r>
          </a:p>
          <a:p>
            <a:endParaRPr lang="en-GB" dirty="0" smtClean="0"/>
          </a:p>
          <a:p>
            <a:r>
              <a:rPr lang="en-GB" dirty="0" smtClean="0"/>
              <a:t>One learns by practice and experience.</a:t>
            </a:r>
          </a:p>
          <a:p>
            <a:endParaRPr lang="en-GB" dirty="0" smtClean="0"/>
          </a:p>
          <a:p>
            <a:r>
              <a:rPr lang="en-GB" dirty="0" smtClean="0"/>
              <a:t>The most powerful features of C++, </a:t>
            </a:r>
          </a:p>
          <a:p>
            <a:r>
              <a:rPr lang="en-GB" dirty="0" smtClean="0"/>
              <a:t>classes and objects (object oriented features), </a:t>
            </a:r>
          </a:p>
          <a:p>
            <a:r>
              <a:rPr lang="en-GB" dirty="0" smtClean="0"/>
              <a:t>will be touched on in the last lecture and lab.</a:t>
            </a:r>
          </a:p>
        </p:txBody>
      </p:sp>
    </p:spTree>
    <p:extLst>
      <p:ext uri="{BB962C8B-B14F-4D97-AF65-F5344CB8AC3E}">
        <p14:creationId xmlns:p14="http://schemas.microsoft.com/office/powerpoint/2010/main" val="1505401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54" y="28856"/>
            <a:ext cx="8229600" cy="1742974"/>
          </a:xfrm>
        </p:spPr>
        <p:txBody>
          <a:bodyPr>
            <a:normAutofit/>
          </a:bodyPr>
          <a:lstStyle/>
          <a:p>
            <a:r>
              <a:rPr lang="en-GB" dirty="0" smtClean="0"/>
              <a:t>Code design is key </a:t>
            </a:r>
            <a:br>
              <a:rPr lang="en-GB" dirty="0" smtClean="0"/>
            </a:br>
            <a:r>
              <a:rPr lang="en-GB" dirty="0" smtClean="0"/>
              <a:t>to maintain code </a:t>
            </a:r>
            <a:br>
              <a:rPr lang="en-GB" dirty="0" smtClean="0"/>
            </a:br>
            <a:r>
              <a:rPr lang="en-GB" dirty="0" smtClean="0"/>
              <a:t>and add easily new features later on!</a:t>
            </a:r>
            <a:endParaRPr lang="en-GB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79208" y="2979183"/>
            <a:ext cx="8855046" cy="3731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9208" y="3308461"/>
            <a:ext cx="8855046" cy="3402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Software-</a:t>
            </a:r>
            <a:r>
              <a:rPr lang="en-GB" dirty="0" err="1" smtClean="0"/>
              <a:t>Carpentry.org</a:t>
            </a:r>
            <a:endParaRPr lang="en-GB" dirty="0"/>
          </a:p>
          <a:p>
            <a:r>
              <a:rPr lang="en-GB" dirty="0" smtClean="0"/>
              <a:t>Best </a:t>
            </a:r>
            <a:r>
              <a:rPr lang="en-GB" dirty="0"/>
              <a:t>practices: </a:t>
            </a:r>
            <a:endParaRPr lang="en-GB" dirty="0" smtClean="0"/>
          </a:p>
          <a:p>
            <a:r>
              <a:rPr lang="en-GB" sz="2900" dirty="0" err="1" smtClean="0"/>
              <a:t>swcarpentry.github.io</a:t>
            </a:r>
            <a:r>
              <a:rPr lang="en-GB" sz="2900" dirty="0"/>
              <a:t>/slideshows/best-practices/</a:t>
            </a:r>
            <a:r>
              <a:rPr lang="en-GB" sz="2900" dirty="0" err="1" smtClean="0"/>
              <a:t>index.html</a:t>
            </a:r>
            <a:endParaRPr lang="en-GB" sz="2900" dirty="0" smtClean="0"/>
          </a:p>
          <a:p>
            <a:r>
              <a:rPr lang="en-GB" dirty="0"/>
              <a:t>Program design: </a:t>
            </a:r>
          </a:p>
          <a:p>
            <a:r>
              <a:rPr lang="en-GB" dirty="0"/>
              <a:t>https://www.youtube.com/watch?v=</a:t>
            </a:r>
            <a:r>
              <a:rPr lang="en-GB" dirty="0" smtClean="0"/>
              <a:t>F1tAUPVzYs4</a:t>
            </a:r>
          </a:p>
          <a:p>
            <a:r>
              <a:rPr lang="en-GB" dirty="0" smtClean="0"/>
              <a:t>Unix shell:</a:t>
            </a:r>
          </a:p>
          <a:p>
            <a:r>
              <a:rPr lang="en-GB" dirty="0">
                <a:hlinkClick r:id="rId2"/>
              </a:rPr>
              <a:t>https://www.youtube.com/watch?v=</a:t>
            </a:r>
            <a:r>
              <a:rPr lang="en-GB" dirty="0" smtClean="0">
                <a:hlinkClick r:id="rId2"/>
              </a:rPr>
              <a:t>sW04COJ0n5s</a:t>
            </a:r>
            <a:endParaRPr lang="en-GB" dirty="0" smtClean="0"/>
          </a:p>
          <a:p>
            <a:r>
              <a:rPr lang="en-GB" dirty="0" smtClean="0"/>
              <a:t>Lessons:</a:t>
            </a:r>
            <a:endParaRPr lang="en-GB" dirty="0"/>
          </a:p>
          <a:p>
            <a:r>
              <a:rPr lang="en-GB" dirty="0">
                <a:hlinkClick r:id="rId3"/>
              </a:rPr>
              <a:t>http://software-carpentry.org/</a:t>
            </a:r>
            <a:r>
              <a:rPr lang="en-GB" dirty="0" smtClean="0">
                <a:hlinkClick r:id="rId3"/>
              </a:rPr>
              <a:t>lessons.html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They also have Bash, Python, Make, etc.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9070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lab exercises</a:t>
            </a:r>
            <a:endParaRPr lang="en-GB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79208" y="2210868"/>
            <a:ext cx="8855046" cy="4029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Hello World in .h and .cxx</a:t>
            </a:r>
          </a:p>
          <a:p>
            <a:r>
              <a:rPr lang="en-GB" dirty="0" smtClean="0"/>
              <a:t>Read from a file, write to a file</a:t>
            </a:r>
          </a:p>
          <a:p>
            <a:r>
              <a:rPr lang="en-GB" dirty="0" smtClean="0"/>
              <a:t>Receive command line arguments</a:t>
            </a:r>
          </a:p>
          <a:p>
            <a:r>
              <a:rPr lang="en-GB" dirty="0" smtClean="0"/>
              <a:t>Overloading functions</a:t>
            </a:r>
          </a:p>
          <a:p>
            <a:r>
              <a:rPr lang="en-GB" dirty="0" err="1" smtClean="0"/>
              <a:t>Templating</a:t>
            </a:r>
            <a:r>
              <a:rPr lang="en-GB" dirty="0" smtClean="0"/>
              <a:t> functions</a:t>
            </a:r>
          </a:p>
          <a:p>
            <a:endParaRPr lang="en-GB" dirty="0"/>
          </a:p>
          <a:p>
            <a:r>
              <a:rPr lang="en-GB" dirty="0" smtClean="0"/>
              <a:t>See on </a:t>
            </a:r>
            <a:r>
              <a:rPr lang="en-GB" dirty="0" err="1" smtClean="0"/>
              <a:t>my.SUPA</a:t>
            </a:r>
            <a:r>
              <a:rPr lang="en-GB" dirty="0" smtClean="0"/>
              <a:t> the lab1 folder with instructions and input files, give the exercises a try before the lab on Tuesday.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8625025"/>
      </p:ext>
    </p:extLst>
  </p:cSld>
  <p:clrMapOvr>
    <a:masterClrMapping/>
  </p:clrMapOvr>
</p:sld>
</file>

<file path=ppt/theme/theme1.xml><?xml version="1.0" encoding="utf-8"?>
<a:theme xmlns:a="http://schemas.openxmlformats.org/drawingml/2006/main" name="AdrianOutreac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AdrianOutreach.potx</Template>
  <TotalTime>105</TotalTime>
  <Words>589</Words>
  <Application>Microsoft Macintosh PowerPoint</Application>
  <PresentationFormat>On-screen Show (4:3)</PresentationFormat>
  <Paragraphs>87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AdrianOutreach</vt:lpstr>
      <vt:lpstr>Custom Design</vt:lpstr>
      <vt:lpstr>SUPA COO (C++) Lecture 1 – 15 Oct 2015</vt:lpstr>
      <vt:lpstr>Why programming?  Lets humans be creative, analyse, design, while leaving repetitive calculations to computers.</vt:lpstr>
      <vt:lpstr>New buzz word: “Big Data”</vt:lpstr>
      <vt:lpstr>Why C++? Programming must be fast, while offering flexibility to solve a wide range of problems.</vt:lpstr>
      <vt:lpstr>What are the four lectures about?</vt:lpstr>
      <vt:lpstr>What are the labs about?</vt:lpstr>
      <vt:lpstr>This is just an introduction to C++!</vt:lpstr>
      <vt:lpstr>Code design is key  to maintain code  and add easily new features later on!</vt:lpstr>
      <vt:lpstr>First lab exercises</vt:lpstr>
      <vt:lpstr>First lab logistics</vt:lpstr>
      <vt:lpstr>C++ syntax and basic introduction</vt:lpstr>
    </vt:vector>
  </TitlesOfParts>
  <Manager/>
  <Company>University of Glasgow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SUPACOO1</dc:title>
  <dc:subject/>
  <dc:creator>Adrian Buzatu</dc:creator>
  <cp:keywords/>
  <dc:description/>
  <cp:lastModifiedBy>Adrian Buzatu</cp:lastModifiedBy>
  <cp:revision>37</cp:revision>
  <cp:lastPrinted>2015-10-15T14:07:21Z</cp:lastPrinted>
  <dcterms:created xsi:type="dcterms:W3CDTF">2013-09-03T11:58:15Z</dcterms:created>
  <dcterms:modified xsi:type="dcterms:W3CDTF">2015-10-15T14:07:34Z</dcterms:modified>
  <cp:category/>
</cp:coreProperties>
</file>