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  <p:sldMasterId id="2147483720" r:id="rId2"/>
    <p:sldMasterId id="2147483708" r:id="rId3"/>
  </p:sldMasterIdLst>
  <p:sldIdLst>
    <p:sldId id="256" r:id="rId4"/>
    <p:sldId id="257" r:id="rId5"/>
    <p:sldId id="258" r:id="rId6"/>
    <p:sldId id="259" r:id="rId7"/>
    <p:sldId id="260" r:id="rId8"/>
    <p:sldId id="262" r:id="rId9"/>
    <p:sldId id="261" r:id="rId10"/>
    <p:sldId id="263" r:id="rId11"/>
    <p:sldId id="264" r:id="rId12"/>
    <p:sldId id="266" r:id="rId13"/>
    <p:sldId id="265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2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27/10/15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3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27/10/15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27/10/15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14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41E-2583-9647-89BC-EF2C02EC49F4}" type="datetimeFigureOut">
              <a:rPr lang="en-US" smtClean="0"/>
              <a:t>27/10/15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728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41E-2583-9647-89BC-EF2C02EC49F4}" type="datetimeFigureOut">
              <a:rPr lang="en-US" smtClean="0"/>
              <a:t>27/10/15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628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41E-2583-9647-89BC-EF2C02EC49F4}" type="datetimeFigureOut">
              <a:rPr lang="en-US" smtClean="0"/>
              <a:t>27/10/15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01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41E-2583-9647-89BC-EF2C02EC49F4}" type="datetimeFigureOut">
              <a:rPr lang="en-US" smtClean="0"/>
              <a:t>27/10/15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595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41E-2583-9647-89BC-EF2C02EC49F4}" type="datetimeFigureOut">
              <a:rPr lang="en-US" smtClean="0"/>
              <a:t>27/10/15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500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41E-2583-9647-89BC-EF2C02EC49F4}" type="datetimeFigureOut">
              <a:rPr lang="en-US" smtClean="0"/>
              <a:t>27/10/15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518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41E-2583-9647-89BC-EF2C02EC49F4}" type="datetimeFigureOut">
              <a:rPr lang="en-US" smtClean="0"/>
              <a:t>27/10/15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211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41E-2583-9647-89BC-EF2C02EC49F4}" type="datetimeFigureOut">
              <a:rPr lang="en-US" smtClean="0"/>
              <a:t>27/10/15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69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drian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54" y="28856"/>
            <a:ext cx="8794914" cy="1172745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750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41E-2583-9647-89BC-EF2C02EC49F4}" type="datetimeFigureOut">
              <a:rPr lang="en-US" smtClean="0"/>
              <a:t>27/10/15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3333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41E-2583-9647-89BC-EF2C02EC49F4}" type="datetimeFigureOut">
              <a:rPr lang="en-US" smtClean="0"/>
              <a:t>27/10/15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7926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441E-2583-9647-89BC-EF2C02EC49F4}" type="datetimeFigureOut">
              <a:rPr lang="en-US" smtClean="0"/>
              <a:t>27/10/15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2728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27/10/15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68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27/10/15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768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27/10/15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261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27/10/15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770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27/10/15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770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27/10/15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945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27/10/15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6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27/10/15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604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27/10/15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922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27/10/15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810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27/10/15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527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2012-E8AA-FA4D-A25C-FEF5C160069B}" type="datetimeFigureOut">
              <a:rPr lang="en-US" smtClean="0"/>
              <a:t>27/10/15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5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27/10/15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27/10/15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9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27/10/15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3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27/10/15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3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27/10/15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9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724A-3DB7-1C4F-8391-6F62BD492E7B}" type="datetimeFigureOut">
              <a:rPr lang="en-US" smtClean="0"/>
              <a:t>27/10/15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9724A-3DB7-1C4F-8391-6F62BD492E7B}" type="datetimeFigureOut">
              <a:rPr lang="en-US" smtClean="0"/>
              <a:t>27/10/15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02C65-FF92-F442-8F69-D39CCB2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2" r:id="rId2"/>
    <p:sldLayoutId id="2147483698" r:id="rId3"/>
    <p:sldLayoutId id="2147483699" r:id="rId4"/>
    <p:sldLayoutId id="2147483700" r:id="rId5"/>
    <p:sldLayoutId id="2147483701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1441E-2583-9647-89BC-EF2C02EC49F4}" type="datetimeFigureOut">
              <a:rPr lang="en-US" smtClean="0"/>
              <a:t>27/10/15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C3B74-2010-0B4B-9B81-054B73B5E3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08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82012-E8AA-FA4D-A25C-FEF5C160069B}" type="datetimeFigureOut">
              <a:rPr lang="en-US" smtClean="0"/>
              <a:t>27/10/15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0FFF0-2EF5-4846-A825-8B660545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0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SUPA COO (C++)</a:t>
            </a:r>
            <a:br>
              <a:rPr lang="en-US" dirty="0" smtClean="0"/>
            </a:br>
            <a:r>
              <a:rPr lang="en-US" dirty="0" smtClean="0"/>
              <a:t>Lecture </a:t>
            </a:r>
            <a:r>
              <a:rPr lang="en-US" dirty="0" smtClean="0"/>
              <a:t>3 </a:t>
            </a:r>
            <a:r>
              <a:rPr lang="en-US" dirty="0" smtClean="0"/>
              <a:t>– </a:t>
            </a:r>
            <a:r>
              <a:rPr lang="en-US" dirty="0" smtClean="0"/>
              <a:t>29 </a:t>
            </a:r>
            <a:r>
              <a:rPr lang="en-US" dirty="0" smtClean="0"/>
              <a:t>Oct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925" y="3886199"/>
            <a:ext cx="8588329" cy="285616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Dr. Adrian Buzatu</a:t>
            </a:r>
          </a:p>
          <a:p>
            <a:r>
              <a:rPr lang="en-US" dirty="0" smtClean="0"/>
              <a:t>University of Glasgow, adrian.buzatu@glasgow.ac.uk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Thanks to to some usage of previous lecturer’s materials </a:t>
            </a:r>
          </a:p>
          <a:p>
            <a:r>
              <a:rPr lang="en-US" dirty="0" smtClean="0"/>
              <a:t>(S</a:t>
            </a:r>
            <a:r>
              <a:rPr lang="en-US" dirty="0"/>
              <a:t>. </a:t>
            </a:r>
            <a:r>
              <a:rPr lang="en-US" dirty="0" err="1"/>
              <a:t>Allwood-Spiers</a:t>
            </a:r>
            <a:r>
              <a:rPr lang="en-US" dirty="0"/>
              <a:t> </a:t>
            </a:r>
            <a:r>
              <a:rPr lang="en-US" dirty="0" smtClean="0"/>
              <a:t>&amp;  W. H. Bell)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1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53" y="-162808"/>
            <a:ext cx="8728903" cy="1172745"/>
          </a:xfrm>
        </p:spPr>
        <p:txBody>
          <a:bodyPr>
            <a:normAutofit/>
          </a:bodyPr>
          <a:lstStyle/>
          <a:p>
            <a:r>
              <a:rPr lang="en-GB" dirty="0" smtClean="0"/>
              <a:t>If we want the object to never be changed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39606" y="1064832"/>
            <a:ext cx="8410204" cy="4893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 smtClean="0"/>
              <a:t>If I know I don’t want to change the object, then I force the reference or point to be to an object of the type const. </a:t>
            </a:r>
          </a:p>
          <a:p>
            <a:endParaRPr lang="en-GB" sz="2600" dirty="0"/>
          </a:p>
          <a:p>
            <a:endParaRPr lang="en-GB" sz="2600" dirty="0" smtClean="0"/>
          </a:p>
          <a:p>
            <a:r>
              <a:rPr lang="en-GB" sz="2600" i="1" dirty="0" err="1" smtClean="0"/>
              <a:t>const</a:t>
            </a:r>
            <a:r>
              <a:rPr lang="en-GB" sz="2600" i="1" dirty="0" smtClean="0"/>
              <a:t> double a = 3.0;</a:t>
            </a:r>
          </a:p>
          <a:p>
            <a:r>
              <a:rPr lang="en-GB" sz="2600" i="1" dirty="0" err="1"/>
              <a:t>c</a:t>
            </a:r>
            <a:r>
              <a:rPr lang="en-GB" sz="2600" i="1" dirty="0" err="1" smtClean="0"/>
              <a:t>onst</a:t>
            </a:r>
            <a:r>
              <a:rPr lang="en-GB" sz="2600" i="1" dirty="0" smtClean="0"/>
              <a:t> double&amp; r = a; </a:t>
            </a:r>
          </a:p>
          <a:p>
            <a:r>
              <a:rPr lang="en-GB" sz="2600" i="1" dirty="0" err="1" smtClean="0"/>
              <a:t>const</a:t>
            </a:r>
            <a:r>
              <a:rPr lang="en-GB" sz="2600" i="1" dirty="0" smtClean="0"/>
              <a:t> double* p = &amp;a;</a:t>
            </a:r>
          </a:p>
          <a:p>
            <a:endParaRPr lang="en-GB" sz="2600" dirty="0"/>
          </a:p>
          <a:p>
            <a:r>
              <a:rPr lang="en-GB" sz="2600" dirty="0" smtClean="0"/>
              <a:t>All these will get compilation error:</a:t>
            </a:r>
          </a:p>
          <a:p>
            <a:r>
              <a:rPr lang="en-GB" sz="2600" i="1" dirty="0" smtClean="0"/>
              <a:t>a = 4.0;</a:t>
            </a:r>
          </a:p>
          <a:p>
            <a:r>
              <a:rPr lang="en-GB" sz="2600" i="1" dirty="0" smtClean="0"/>
              <a:t>r = 4.0;</a:t>
            </a:r>
          </a:p>
          <a:p>
            <a:r>
              <a:rPr lang="en-GB" sz="2600" i="1" dirty="0" smtClean="0"/>
              <a:t>*p = 4.0;</a:t>
            </a:r>
          </a:p>
        </p:txBody>
      </p:sp>
    </p:spTree>
    <p:extLst>
      <p:ext uri="{BB962C8B-B14F-4D97-AF65-F5344CB8AC3E}">
        <p14:creationId xmlns:p14="http://schemas.microsoft.com/office/powerpoint/2010/main" val="1371539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53" y="-162808"/>
            <a:ext cx="8728903" cy="117274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If we want the pointer to point to only one object!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39606" y="1064832"/>
            <a:ext cx="8410204" cy="569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 smtClean="0"/>
              <a:t>We force the point to be of the type </a:t>
            </a:r>
            <a:r>
              <a:rPr lang="en-GB" sz="2600" dirty="0" err="1" smtClean="0"/>
              <a:t>const</a:t>
            </a:r>
            <a:r>
              <a:rPr lang="en-GB" sz="2600" dirty="0" smtClean="0"/>
              <a:t>, but the object can still be changed.</a:t>
            </a:r>
          </a:p>
          <a:p>
            <a:endParaRPr lang="en-GB" sz="2600" dirty="0" smtClean="0"/>
          </a:p>
          <a:p>
            <a:r>
              <a:rPr lang="en-GB" sz="2600" i="1" dirty="0" smtClean="0"/>
              <a:t>double a = 3.0;</a:t>
            </a:r>
          </a:p>
          <a:p>
            <a:r>
              <a:rPr lang="en-GB" sz="2600" i="1" dirty="0"/>
              <a:t>d</a:t>
            </a:r>
            <a:r>
              <a:rPr lang="en-GB" sz="2600" i="1" dirty="0" smtClean="0"/>
              <a:t>ouble b = 4.0;</a:t>
            </a:r>
          </a:p>
          <a:p>
            <a:r>
              <a:rPr lang="en-GB" sz="2600" i="1" dirty="0"/>
              <a:t>d</a:t>
            </a:r>
            <a:r>
              <a:rPr lang="en-GB" sz="2600" i="1" dirty="0" smtClean="0"/>
              <a:t>ouble* </a:t>
            </a:r>
            <a:r>
              <a:rPr lang="en-GB" sz="2600" i="1" dirty="0" err="1" smtClean="0"/>
              <a:t>const</a:t>
            </a:r>
            <a:r>
              <a:rPr lang="en-GB" sz="2600" i="1" dirty="0" smtClean="0"/>
              <a:t> p = &amp;a;</a:t>
            </a:r>
          </a:p>
          <a:p>
            <a:r>
              <a:rPr lang="en-GB" sz="2600" dirty="0" smtClean="0"/>
              <a:t>p is of the type “double*” and is “</a:t>
            </a:r>
            <a:r>
              <a:rPr lang="en-GB" sz="2600" dirty="0" err="1" smtClean="0"/>
              <a:t>const</a:t>
            </a:r>
            <a:r>
              <a:rPr lang="en-GB" sz="2600" dirty="0" smtClean="0"/>
              <a:t>”</a:t>
            </a:r>
          </a:p>
          <a:p>
            <a:r>
              <a:rPr lang="en-GB" sz="2600" i="1" dirty="0" smtClean="0"/>
              <a:t>*p=5.0; //allows me to change the value of a</a:t>
            </a:r>
          </a:p>
          <a:p>
            <a:r>
              <a:rPr lang="en-GB" sz="2600" i="1" dirty="0" smtClean="0"/>
              <a:t>p=&amp;b; //compilation error can not point p to b now.</a:t>
            </a:r>
          </a:p>
          <a:p>
            <a:endParaRPr lang="en-GB" sz="2600" dirty="0" smtClean="0"/>
          </a:p>
          <a:p>
            <a:r>
              <a:rPr lang="en-GB" sz="2600" dirty="0" smtClean="0"/>
              <a:t>You can have both.</a:t>
            </a:r>
          </a:p>
          <a:p>
            <a:r>
              <a:rPr lang="en-GB" sz="2600" i="1" dirty="0" err="1"/>
              <a:t>c</a:t>
            </a:r>
            <a:r>
              <a:rPr lang="en-GB" sz="2600" i="1" dirty="0" err="1" smtClean="0"/>
              <a:t>onst</a:t>
            </a:r>
            <a:r>
              <a:rPr lang="en-GB" sz="2600" i="1" dirty="0" smtClean="0"/>
              <a:t> point* </a:t>
            </a:r>
            <a:r>
              <a:rPr lang="en-GB" sz="2600" i="1" dirty="0" err="1" smtClean="0"/>
              <a:t>const</a:t>
            </a:r>
            <a:r>
              <a:rPr lang="en-GB" sz="2600" i="1" dirty="0" smtClean="0"/>
              <a:t> p = &amp;a;</a:t>
            </a:r>
          </a:p>
          <a:p>
            <a:r>
              <a:rPr lang="en-GB" sz="2600" dirty="0" smtClean="0"/>
              <a:t>p is “</a:t>
            </a:r>
            <a:r>
              <a:rPr lang="en-GB" sz="2600" dirty="0" err="1" smtClean="0"/>
              <a:t>const</a:t>
            </a:r>
            <a:r>
              <a:rPr lang="en-GB" sz="2600" dirty="0" smtClean="0"/>
              <a:t>” and of the type “</a:t>
            </a:r>
            <a:r>
              <a:rPr lang="en-GB" sz="2600" dirty="0" err="1" smtClean="0"/>
              <a:t>const</a:t>
            </a:r>
            <a:r>
              <a:rPr lang="en-GB" sz="2600" dirty="0" smtClean="0"/>
              <a:t> point*”</a:t>
            </a:r>
          </a:p>
          <a:p>
            <a:r>
              <a:rPr lang="en-GB" sz="2600" i="1" dirty="0" smtClean="0"/>
              <a:t>*p=5.0; //compilation error here too now</a:t>
            </a:r>
            <a:endParaRPr lang="en-GB" sz="2600" i="1" dirty="0"/>
          </a:p>
        </p:txBody>
      </p:sp>
    </p:spTree>
    <p:extLst>
      <p:ext uri="{BB962C8B-B14F-4D97-AF65-F5344CB8AC3E}">
        <p14:creationId xmlns:p14="http://schemas.microsoft.com/office/powerpoint/2010/main" val="321000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“new” needs “delete”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39606" y="1064832"/>
            <a:ext cx="8410204" cy="3693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i="1" dirty="0"/>
              <a:t>d</a:t>
            </a:r>
            <a:r>
              <a:rPr lang="en-GB" sz="2600" i="1" dirty="0" smtClean="0"/>
              <a:t>ouble* p = new double(3.0);</a:t>
            </a:r>
          </a:p>
          <a:p>
            <a:r>
              <a:rPr lang="en-GB" sz="2600" i="1" dirty="0"/>
              <a:t>d</a:t>
            </a:r>
            <a:r>
              <a:rPr lang="en-GB" sz="2600" i="1" dirty="0" smtClean="0"/>
              <a:t>elete p;</a:t>
            </a:r>
          </a:p>
          <a:p>
            <a:endParaRPr lang="en-GB" sz="2600" dirty="0"/>
          </a:p>
          <a:p>
            <a:r>
              <a:rPr lang="en-GB" sz="2600" dirty="0" smtClean="0"/>
              <a:t>Or you can use smart pointers that delete automatically as it happens for objects and references.</a:t>
            </a:r>
          </a:p>
          <a:p>
            <a:endParaRPr lang="en-GB" sz="2600" dirty="0" smtClean="0"/>
          </a:p>
          <a:p>
            <a:r>
              <a:rPr lang="en-GB" sz="2600" dirty="0" err="1"/>
              <a:t>s</a:t>
            </a:r>
            <a:r>
              <a:rPr lang="en-GB" sz="2600" dirty="0" err="1" smtClean="0"/>
              <a:t>td</a:t>
            </a:r>
            <a:r>
              <a:rPr lang="en-GB" sz="2600" dirty="0" smtClean="0"/>
              <a:t>::</a:t>
            </a:r>
            <a:r>
              <a:rPr lang="en-GB" sz="2600" dirty="0" err="1" smtClean="0"/>
              <a:t>shared_ptr</a:t>
            </a:r>
            <a:endParaRPr lang="en-GB" sz="2600" dirty="0" smtClean="0"/>
          </a:p>
          <a:p>
            <a:r>
              <a:rPr lang="en-GB" sz="2600" dirty="0" err="1"/>
              <a:t>s</a:t>
            </a:r>
            <a:r>
              <a:rPr lang="en-GB" sz="2600" dirty="0" err="1" smtClean="0"/>
              <a:t>td</a:t>
            </a:r>
            <a:r>
              <a:rPr lang="en-GB" sz="2600" dirty="0" smtClean="0"/>
              <a:t>::</a:t>
            </a:r>
            <a:r>
              <a:rPr lang="en-GB" sz="2600" dirty="0" err="1" smtClean="0"/>
              <a:t>unique_ptr</a:t>
            </a:r>
            <a:endParaRPr lang="en-GB" sz="2600" dirty="0"/>
          </a:p>
          <a:p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916042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54" y="-138849"/>
            <a:ext cx="8794914" cy="1035976"/>
          </a:xfrm>
        </p:spPr>
        <p:txBody>
          <a:bodyPr>
            <a:normAutofit/>
          </a:bodyPr>
          <a:lstStyle/>
          <a:p>
            <a:r>
              <a:rPr lang="en-GB" dirty="0" smtClean="0"/>
              <a:t>Arrays and pointers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43762" y="657546"/>
            <a:ext cx="8410204" cy="6432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600" i="1" dirty="0"/>
              <a:t>double a[3] = {1.2, 4.4, 5.5}</a:t>
            </a:r>
            <a:r>
              <a:rPr lang="nb-NO" sz="2600" i="1" dirty="0" smtClean="0"/>
              <a:t>;</a:t>
            </a:r>
          </a:p>
          <a:p>
            <a:r>
              <a:rPr lang="en-US" sz="2600" i="1" dirty="0"/>
              <a:t> </a:t>
            </a:r>
            <a:r>
              <a:rPr lang="en-US" sz="2600" i="1" dirty="0" err="1"/>
              <a:t>std</a:t>
            </a:r>
            <a:r>
              <a:rPr lang="en-US" sz="2600" i="1" dirty="0"/>
              <a:t>::</a:t>
            </a:r>
            <a:r>
              <a:rPr lang="en-US" sz="2600" i="1" dirty="0" err="1"/>
              <a:t>cout</a:t>
            </a:r>
            <a:r>
              <a:rPr lang="en-US" sz="2600" i="1" dirty="0"/>
              <a:t>&lt;&lt;a[0]&lt;&lt;" "&lt;&lt;a[1]&lt;&lt;" "&lt;&lt;a[2]&lt;&lt;</a:t>
            </a:r>
            <a:r>
              <a:rPr lang="en-US" sz="2600" i="1" dirty="0" err="1"/>
              <a:t>std</a:t>
            </a:r>
            <a:r>
              <a:rPr lang="en-US" sz="2600" i="1" dirty="0"/>
              <a:t>::</a:t>
            </a:r>
            <a:r>
              <a:rPr lang="en-US" sz="2600" i="1" dirty="0" err="1"/>
              <a:t>endl</a:t>
            </a:r>
            <a:r>
              <a:rPr lang="en-US" sz="2600" i="1" dirty="0" smtClean="0"/>
              <a:t>;</a:t>
            </a:r>
          </a:p>
          <a:p>
            <a:r>
              <a:rPr lang="en-GB" sz="2800" dirty="0"/>
              <a:t>1.2 4.4 </a:t>
            </a:r>
            <a:r>
              <a:rPr lang="en-GB" sz="2800" dirty="0" smtClean="0"/>
              <a:t>5.5</a:t>
            </a:r>
          </a:p>
          <a:p>
            <a:r>
              <a:rPr lang="en-US" sz="2600" i="1" dirty="0"/>
              <a:t> </a:t>
            </a:r>
            <a:r>
              <a:rPr lang="en-US" sz="2600" i="1" dirty="0" err="1"/>
              <a:t>std</a:t>
            </a:r>
            <a:r>
              <a:rPr lang="en-US" sz="2600" i="1" dirty="0"/>
              <a:t>::</a:t>
            </a:r>
            <a:r>
              <a:rPr lang="en-US" sz="2600" i="1" dirty="0" err="1"/>
              <a:t>cout</a:t>
            </a:r>
            <a:r>
              <a:rPr lang="en-US" sz="2600" i="1" dirty="0"/>
              <a:t>&lt;&lt;&amp;a[0]&lt;&lt;" "&lt;&lt;&amp;a[1]&lt;&lt;" "&lt;&lt;&amp;a[2]&lt;&lt;</a:t>
            </a:r>
            <a:r>
              <a:rPr lang="en-US" sz="2600" i="1" dirty="0" err="1"/>
              <a:t>std</a:t>
            </a:r>
            <a:r>
              <a:rPr lang="en-US" sz="2600" i="1" dirty="0"/>
              <a:t>::</a:t>
            </a:r>
            <a:r>
              <a:rPr lang="en-US" sz="2600" i="1" dirty="0" err="1"/>
              <a:t>endl</a:t>
            </a:r>
            <a:r>
              <a:rPr lang="en-US" sz="2600" i="1" dirty="0" smtClean="0"/>
              <a:t>;</a:t>
            </a:r>
          </a:p>
          <a:p>
            <a:r>
              <a:rPr lang="en-GB" sz="2800" dirty="0"/>
              <a:t>0x7fff5bd8d660 0x7fff5bd8d668 </a:t>
            </a:r>
            <a:r>
              <a:rPr lang="en-GB" sz="2800" dirty="0" smtClean="0"/>
              <a:t>0x7fff5bd8d670</a:t>
            </a:r>
          </a:p>
          <a:p>
            <a:r>
              <a:rPr lang="en-GB" sz="2800" i="1" dirty="0" err="1"/>
              <a:t>std</a:t>
            </a:r>
            <a:r>
              <a:rPr lang="en-GB" sz="2800" i="1" dirty="0"/>
              <a:t>::</a:t>
            </a:r>
            <a:r>
              <a:rPr lang="en-GB" sz="2800" i="1" dirty="0" err="1"/>
              <a:t>cout</a:t>
            </a:r>
            <a:r>
              <a:rPr lang="en-GB" sz="2800" i="1" dirty="0"/>
              <a:t>&lt;&lt;&amp;a&lt;&lt;</a:t>
            </a:r>
            <a:r>
              <a:rPr lang="en-GB" sz="2800" i="1" dirty="0" err="1"/>
              <a:t>std</a:t>
            </a:r>
            <a:r>
              <a:rPr lang="en-GB" sz="2800" i="1" dirty="0"/>
              <a:t>::</a:t>
            </a:r>
            <a:r>
              <a:rPr lang="en-GB" sz="2800" i="1" dirty="0" err="1"/>
              <a:t>endl</a:t>
            </a:r>
            <a:r>
              <a:rPr lang="en-GB" sz="2800" i="1" dirty="0" smtClean="0"/>
              <a:t>;</a:t>
            </a:r>
          </a:p>
          <a:p>
            <a:r>
              <a:rPr lang="en-GB" sz="2800" dirty="0" smtClean="0"/>
              <a:t>0x7fff5eadc660</a:t>
            </a:r>
          </a:p>
          <a:p>
            <a:r>
              <a:rPr lang="en-GB" sz="2800" dirty="0" smtClean="0"/>
              <a:t>The address of the entire array is identical with the address of the first element!</a:t>
            </a:r>
          </a:p>
          <a:p>
            <a:r>
              <a:rPr lang="en-GB" sz="2800" i="1" dirty="0"/>
              <a:t>d</a:t>
            </a:r>
            <a:r>
              <a:rPr lang="en-GB" sz="2800" i="1" dirty="0" smtClean="0"/>
              <a:t>ouble* p = &amp;a[0]; </a:t>
            </a:r>
            <a:r>
              <a:rPr lang="en-GB" sz="2800" dirty="0" smtClean="0"/>
              <a:t>//create p and assign to first element</a:t>
            </a:r>
          </a:p>
          <a:p>
            <a:r>
              <a:rPr lang="en-GB" sz="2800" i="1" dirty="0" err="1"/>
              <a:t>s</a:t>
            </a:r>
            <a:r>
              <a:rPr lang="en-GB" sz="2800" i="1" dirty="0" err="1" smtClean="0"/>
              <a:t>td</a:t>
            </a:r>
            <a:r>
              <a:rPr lang="en-GB" sz="2800" i="1" dirty="0" smtClean="0"/>
              <a:t>::</a:t>
            </a:r>
            <a:r>
              <a:rPr lang="en-GB" sz="2800" i="1" dirty="0" err="1" smtClean="0"/>
              <a:t>cout</a:t>
            </a:r>
            <a:r>
              <a:rPr lang="en-GB" sz="2800" i="1" dirty="0" smtClean="0"/>
              <a:t>&lt;&lt;*p&lt;&lt;</a:t>
            </a:r>
            <a:r>
              <a:rPr lang="en-GB" sz="2800" i="1" dirty="0" err="1" smtClean="0"/>
              <a:t>std</a:t>
            </a:r>
            <a:r>
              <a:rPr lang="en-GB" sz="2800" i="1" dirty="0" smtClean="0"/>
              <a:t>::</a:t>
            </a:r>
            <a:r>
              <a:rPr lang="en-GB" sz="2800" i="1" dirty="0" err="1" smtClean="0"/>
              <a:t>endl</a:t>
            </a:r>
            <a:r>
              <a:rPr lang="en-GB" sz="2800" i="1" dirty="0" smtClean="0"/>
              <a:t>;</a:t>
            </a:r>
            <a:r>
              <a:rPr lang="en-GB" sz="2800" dirty="0" smtClean="0"/>
              <a:t>// will print 1.2</a:t>
            </a:r>
          </a:p>
          <a:p>
            <a:r>
              <a:rPr lang="en-GB" sz="2800" i="1" dirty="0" smtClean="0"/>
              <a:t>p++; </a:t>
            </a:r>
            <a:r>
              <a:rPr lang="en-GB" sz="2800" dirty="0" smtClean="0"/>
              <a:t>// increasing the value of the pointer by 1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             moves you to the next element! </a:t>
            </a:r>
          </a:p>
          <a:p>
            <a:r>
              <a:rPr lang="en-GB" sz="2800" i="1" dirty="0" err="1"/>
              <a:t>std</a:t>
            </a:r>
            <a:r>
              <a:rPr lang="en-GB" sz="2800" i="1" dirty="0"/>
              <a:t>::</a:t>
            </a:r>
            <a:r>
              <a:rPr lang="en-GB" sz="2800" i="1" dirty="0" err="1"/>
              <a:t>cout</a:t>
            </a:r>
            <a:r>
              <a:rPr lang="en-GB" sz="2800" i="1" dirty="0"/>
              <a:t>&lt;&lt;*p&lt;&lt;</a:t>
            </a:r>
            <a:r>
              <a:rPr lang="en-GB" sz="2800" i="1" dirty="0" err="1"/>
              <a:t>std</a:t>
            </a:r>
            <a:r>
              <a:rPr lang="en-GB" sz="2800" i="1" dirty="0"/>
              <a:t>::</a:t>
            </a:r>
            <a:r>
              <a:rPr lang="en-GB" sz="2800" i="1" dirty="0" err="1"/>
              <a:t>endl</a:t>
            </a:r>
            <a:r>
              <a:rPr lang="en-GB" sz="2800" i="1" dirty="0"/>
              <a:t>;</a:t>
            </a:r>
            <a:r>
              <a:rPr lang="en-GB" sz="2800" dirty="0"/>
              <a:t>// will </a:t>
            </a:r>
            <a:r>
              <a:rPr lang="en-GB" sz="2800" dirty="0" smtClean="0"/>
              <a:t>print 4.4</a:t>
            </a:r>
            <a:endParaRPr lang="en-GB" sz="2800" dirty="0"/>
          </a:p>
          <a:p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2445866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54" y="-138849"/>
            <a:ext cx="8794914" cy="1035976"/>
          </a:xfrm>
        </p:spPr>
        <p:txBody>
          <a:bodyPr>
            <a:normAutofit/>
          </a:bodyPr>
          <a:lstStyle/>
          <a:p>
            <a:r>
              <a:rPr lang="en-GB" dirty="0" err="1"/>
              <a:t>s</a:t>
            </a:r>
            <a:r>
              <a:rPr lang="en-GB" dirty="0" err="1" smtClean="0"/>
              <a:t>td</a:t>
            </a:r>
            <a:r>
              <a:rPr lang="en-GB" dirty="0" smtClean="0"/>
              <a:t>::vectors and iterators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43762" y="657546"/>
            <a:ext cx="841020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v</a:t>
            </a:r>
            <a:r>
              <a:rPr lang="en-GB" sz="2800" dirty="0" smtClean="0"/>
              <a:t>ectors are arrays, but also have extra functionality, </a:t>
            </a:r>
          </a:p>
          <a:p>
            <a:r>
              <a:rPr lang="en-GB" sz="2800" dirty="0" smtClean="0"/>
              <a:t>For example sort(), </a:t>
            </a:r>
            <a:r>
              <a:rPr lang="en-GB" sz="2800" dirty="0" err="1" smtClean="0"/>
              <a:t>push_back</a:t>
            </a:r>
            <a:r>
              <a:rPr lang="en-GB" sz="2800" dirty="0" smtClean="0"/>
              <a:t>(), </a:t>
            </a:r>
            <a:r>
              <a:rPr lang="en-GB" sz="2800" dirty="0" err="1" smtClean="0"/>
              <a:t>pop_back</a:t>
            </a:r>
            <a:r>
              <a:rPr lang="en-GB" sz="2800" dirty="0" smtClean="0"/>
              <a:t>(), at()</a:t>
            </a:r>
          </a:p>
          <a:p>
            <a:r>
              <a:rPr lang="en-GB" sz="2800" dirty="0"/>
              <a:t>i</a:t>
            </a:r>
            <a:r>
              <a:rPr lang="en-GB" sz="2800" dirty="0" smtClean="0"/>
              <a:t>terator is a pointer, but also has extra functionality</a:t>
            </a:r>
          </a:p>
          <a:p>
            <a:r>
              <a:rPr lang="en-GB" sz="2800" dirty="0" smtClean="0"/>
              <a:t>This allows us to loop over elements in a vector easily</a:t>
            </a:r>
          </a:p>
          <a:p>
            <a:endParaRPr lang="en-GB" sz="2800" dirty="0"/>
          </a:p>
          <a:p>
            <a:r>
              <a:rPr lang="en-GB" sz="2800" dirty="0"/>
              <a:t> </a:t>
            </a:r>
            <a:r>
              <a:rPr lang="en-GB" sz="2800" dirty="0" err="1"/>
              <a:t>std</a:t>
            </a:r>
            <a:r>
              <a:rPr lang="en-GB" sz="2800" dirty="0"/>
              <a:t>::vector&lt;double&gt;::iterator </a:t>
            </a:r>
            <a:r>
              <a:rPr lang="en-GB" sz="2800" dirty="0" err="1"/>
              <a:t>iter_double</a:t>
            </a:r>
            <a:r>
              <a:rPr lang="en-GB" sz="2800" dirty="0"/>
              <a:t>;</a:t>
            </a:r>
          </a:p>
          <a:p>
            <a:r>
              <a:rPr lang="en-GB" sz="2800" dirty="0" smtClean="0"/>
              <a:t>for</a:t>
            </a:r>
            <a:r>
              <a:rPr lang="en-GB" sz="2800" dirty="0"/>
              <a:t>(</a:t>
            </a:r>
            <a:r>
              <a:rPr lang="en-GB" sz="2800" dirty="0" err="1"/>
              <a:t>iter_double</a:t>
            </a:r>
            <a:r>
              <a:rPr lang="en-GB" sz="2800" dirty="0"/>
              <a:t>=</a:t>
            </a:r>
            <a:r>
              <a:rPr lang="en-GB" sz="2800" dirty="0" err="1"/>
              <a:t>v_double.begin</a:t>
            </a:r>
            <a:r>
              <a:rPr lang="en-GB" sz="2800" dirty="0"/>
              <a:t>(); </a:t>
            </a:r>
            <a:endParaRPr lang="en-GB" sz="2800" dirty="0" smtClean="0"/>
          </a:p>
          <a:p>
            <a:r>
              <a:rPr lang="en-GB" sz="2800" dirty="0"/>
              <a:t>	</a:t>
            </a:r>
            <a:r>
              <a:rPr lang="en-GB" sz="2800" dirty="0" err="1" smtClean="0"/>
              <a:t>iter_double</a:t>
            </a:r>
            <a:r>
              <a:rPr lang="en-GB" sz="2800" dirty="0"/>
              <a:t>!=</a:t>
            </a:r>
            <a:r>
              <a:rPr lang="en-GB" sz="2800" dirty="0" err="1"/>
              <a:t>v_double.end</a:t>
            </a:r>
            <a:r>
              <a:rPr lang="en-GB" sz="2800" dirty="0"/>
              <a:t>(); </a:t>
            </a:r>
            <a:endParaRPr lang="en-GB" sz="2800" dirty="0" smtClean="0"/>
          </a:p>
          <a:p>
            <a:r>
              <a:rPr lang="en-GB" sz="2800" dirty="0"/>
              <a:t>	</a:t>
            </a:r>
            <a:r>
              <a:rPr lang="en-GB" sz="2800" dirty="0" err="1" smtClean="0"/>
              <a:t>iter_double</a:t>
            </a:r>
            <a:r>
              <a:rPr lang="en-GB" sz="2800" dirty="0"/>
              <a:t>++)</a:t>
            </a:r>
          </a:p>
          <a:p>
            <a:r>
              <a:rPr lang="en-GB" sz="2800" dirty="0"/>
              <a:t>    {</a:t>
            </a:r>
          </a:p>
          <a:p>
            <a:r>
              <a:rPr lang="en-GB" sz="2800" dirty="0"/>
              <a:t>      //</a:t>
            </a:r>
            <a:r>
              <a:rPr lang="en-GB" sz="2800" dirty="0" err="1"/>
              <a:t>iter</a:t>
            </a:r>
            <a:r>
              <a:rPr lang="en-GB" sz="2800" dirty="0"/>
              <a:t> is a pointer to the </a:t>
            </a:r>
            <a:r>
              <a:rPr lang="en-GB" sz="2800" dirty="0" smtClean="0"/>
              <a:t>element</a:t>
            </a:r>
            <a:endParaRPr lang="en-GB" sz="2800" dirty="0"/>
          </a:p>
          <a:p>
            <a:r>
              <a:rPr lang="en-GB" sz="2800" dirty="0" smtClean="0"/>
              <a:t>      // </a:t>
            </a:r>
            <a:r>
              <a:rPr lang="en-GB" sz="2800" dirty="0"/>
              <a:t>*</a:t>
            </a:r>
            <a:r>
              <a:rPr lang="en-GB" sz="2800" dirty="0" err="1"/>
              <a:t>iter</a:t>
            </a:r>
            <a:r>
              <a:rPr lang="en-GB" sz="2800" dirty="0"/>
              <a:t> is the value</a:t>
            </a:r>
          </a:p>
          <a:p>
            <a:r>
              <a:rPr lang="en-GB" sz="2800" dirty="0"/>
              <a:t>      </a:t>
            </a:r>
            <a:r>
              <a:rPr lang="en-GB" sz="2800" dirty="0" err="1"/>
              <a:t>std</a:t>
            </a:r>
            <a:r>
              <a:rPr lang="en-GB" sz="2800" dirty="0"/>
              <a:t>::</a:t>
            </a:r>
            <a:r>
              <a:rPr lang="en-GB" sz="2800" dirty="0" err="1"/>
              <a:t>cout</a:t>
            </a:r>
            <a:r>
              <a:rPr lang="en-GB" sz="2800" dirty="0"/>
              <a:t>&lt;&lt;"current="&lt;&lt;*</a:t>
            </a:r>
            <a:r>
              <a:rPr lang="en-GB" sz="2800" dirty="0" err="1"/>
              <a:t>iter_double</a:t>
            </a:r>
            <a:r>
              <a:rPr lang="en-GB" sz="2800" dirty="0"/>
              <a:t>&lt;&lt;</a:t>
            </a:r>
            <a:r>
              <a:rPr lang="en-GB" sz="2800" dirty="0" err="1"/>
              <a:t>std</a:t>
            </a:r>
            <a:r>
              <a:rPr lang="en-GB" sz="2800" dirty="0"/>
              <a:t>::</a:t>
            </a:r>
            <a:r>
              <a:rPr lang="en-GB" sz="2800" dirty="0" err="1"/>
              <a:t>endl</a:t>
            </a:r>
            <a:r>
              <a:rPr lang="en-GB" sz="2800" dirty="0"/>
              <a:t>;</a:t>
            </a:r>
          </a:p>
          <a:p>
            <a:r>
              <a:rPr lang="en-GB" sz="2800" dirty="0"/>
              <a:t>    }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466079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54" y="-138849"/>
            <a:ext cx="8794914" cy="1035976"/>
          </a:xfrm>
        </p:spPr>
        <p:txBody>
          <a:bodyPr>
            <a:normAutofit/>
          </a:bodyPr>
          <a:lstStyle/>
          <a:p>
            <a:r>
              <a:rPr lang="en-GB" dirty="0" err="1" smtClean="0"/>
              <a:t>std:maps</a:t>
            </a:r>
            <a:r>
              <a:rPr lang="en-GB" dirty="0" smtClean="0"/>
              <a:t> and iterators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43762" y="657546"/>
            <a:ext cx="841020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Because of </a:t>
            </a:r>
            <a:r>
              <a:rPr lang="en-GB" sz="2800" dirty="0" err="1" smtClean="0"/>
              <a:t>templating</a:t>
            </a:r>
            <a:r>
              <a:rPr lang="en-GB" sz="2800" dirty="0" smtClean="0"/>
              <a:t>, all </a:t>
            </a:r>
            <a:r>
              <a:rPr lang="en-GB" sz="2800" dirty="0" err="1" smtClean="0"/>
              <a:t>containters</a:t>
            </a:r>
            <a:r>
              <a:rPr lang="en-GB" sz="2800" dirty="0" smtClean="0"/>
              <a:t> from the Standard Template Library can be iterated on in the same way, using iterators. Here’s for a map of string to double.</a:t>
            </a:r>
          </a:p>
          <a:p>
            <a:endParaRPr lang="en-GB" sz="2800" dirty="0"/>
          </a:p>
          <a:p>
            <a:r>
              <a:rPr lang="en-GB" sz="2800" dirty="0"/>
              <a:t> </a:t>
            </a:r>
            <a:r>
              <a:rPr lang="en-GB" sz="2800" dirty="0" err="1"/>
              <a:t>std</a:t>
            </a:r>
            <a:r>
              <a:rPr lang="en-GB" sz="2800" dirty="0"/>
              <a:t>::map&lt;</a:t>
            </a:r>
            <a:r>
              <a:rPr lang="en-GB" sz="2800" dirty="0" err="1"/>
              <a:t>std</a:t>
            </a:r>
            <a:r>
              <a:rPr lang="en-GB" sz="2800" dirty="0"/>
              <a:t>::</a:t>
            </a:r>
            <a:r>
              <a:rPr lang="en-GB" sz="2800" dirty="0" err="1"/>
              <a:t>string,double</a:t>
            </a:r>
            <a:r>
              <a:rPr lang="en-GB" sz="2800" dirty="0"/>
              <a:t>&gt;::iterator </a:t>
            </a:r>
            <a:r>
              <a:rPr lang="en-GB" sz="2800" dirty="0" err="1"/>
              <a:t>iter</a:t>
            </a:r>
            <a:r>
              <a:rPr lang="en-GB" sz="2800" dirty="0"/>
              <a:t>;</a:t>
            </a:r>
          </a:p>
          <a:p>
            <a:r>
              <a:rPr lang="en-GB" sz="2800" dirty="0"/>
              <a:t>  for(</a:t>
            </a:r>
            <a:r>
              <a:rPr lang="en-GB" sz="2800" dirty="0" err="1"/>
              <a:t>iter</a:t>
            </a:r>
            <a:r>
              <a:rPr lang="en-GB" sz="2800" dirty="0"/>
              <a:t>=</a:t>
            </a:r>
            <a:r>
              <a:rPr lang="en-GB" sz="2800" dirty="0" err="1"/>
              <a:t>m.begin</a:t>
            </a:r>
            <a:r>
              <a:rPr lang="en-GB" sz="2800" dirty="0"/>
              <a:t>(); </a:t>
            </a:r>
            <a:r>
              <a:rPr lang="en-GB" sz="2800" dirty="0" err="1"/>
              <a:t>iter</a:t>
            </a:r>
            <a:r>
              <a:rPr lang="en-GB" sz="2800" dirty="0"/>
              <a:t>!=</a:t>
            </a:r>
            <a:r>
              <a:rPr lang="en-GB" sz="2800" dirty="0" err="1"/>
              <a:t>m.end</a:t>
            </a:r>
            <a:r>
              <a:rPr lang="en-GB" sz="2800" dirty="0"/>
              <a:t>(); </a:t>
            </a:r>
            <a:r>
              <a:rPr lang="en-GB" sz="2800" dirty="0" err="1"/>
              <a:t>iter</a:t>
            </a:r>
            <a:r>
              <a:rPr lang="en-GB" sz="2800" dirty="0"/>
              <a:t>++)</a:t>
            </a:r>
          </a:p>
          <a:p>
            <a:r>
              <a:rPr lang="en-GB" sz="2800" dirty="0"/>
              <a:t>    {</a:t>
            </a:r>
          </a:p>
          <a:p>
            <a:r>
              <a:rPr lang="en-GB" sz="2800" dirty="0"/>
              <a:t>  </a:t>
            </a:r>
            <a:r>
              <a:rPr lang="en-GB" sz="2400" dirty="0"/>
              <a:t>    //notice how </a:t>
            </a:r>
            <a:r>
              <a:rPr lang="en-GB" sz="2400" dirty="0" err="1"/>
              <a:t>iter</a:t>
            </a:r>
            <a:r>
              <a:rPr lang="en-GB" sz="2400" dirty="0"/>
              <a:t> is an iterator, that's why we use </a:t>
            </a:r>
            <a:r>
              <a:rPr lang="en-GB" sz="2400" dirty="0" err="1"/>
              <a:t>iter</a:t>
            </a:r>
            <a:r>
              <a:rPr lang="en-GB" sz="2400" dirty="0"/>
              <a:t>-&gt;</a:t>
            </a:r>
          </a:p>
          <a:p>
            <a:r>
              <a:rPr lang="en-GB" sz="2400" dirty="0"/>
              <a:t>      //we access the first element of the map (key) by </a:t>
            </a:r>
            <a:r>
              <a:rPr lang="en-GB" sz="2400" dirty="0" err="1"/>
              <a:t>iter</a:t>
            </a:r>
            <a:r>
              <a:rPr lang="en-GB" sz="2400" dirty="0"/>
              <a:t>-&gt;first</a:t>
            </a:r>
          </a:p>
          <a:p>
            <a:r>
              <a:rPr lang="en-GB" sz="2400" dirty="0"/>
              <a:t>      //and the second element of the map (value) by </a:t>
            </a:r>
            <a:r>
              <a:rPr lang="en-GB" sz="2400" dirty="0" err="1"/>
              <a:t>iter</a:t>
            </a:r>
            <a:r>
              <a:rPr lang="en-GB" sz="2400" dirty="0"/>
              <a:t>-&gt;second</a:t>
            </a:r>
          </a:p>
          <a:p>
            <a:r>
              <a:rPr lang="en-GB" sz="2400" dirty="0"/>
              <a:t>      </a:t>
            </a:r>
            <a:r>
              <a:rPr lang="en-GB" sz="2400" dirty="0" err="1"/>
              <a:t>std</a:t>
            </a:r>
            <a:r>
              <a:rPr lang="en-GB" sz="2400" dirty="0"/>
              <a:t>::</a:t>
            </a:r>
            <a:r>
              <a:rPr lang="en-GB" sz="2400" dirty="0" err="1"/>
              <a:t>cout</a:t>
            </a:r>
            <a:r>
              <a:rPr lang="en-GB" sz="2400" dirty="0"/>
              <a:t>&lt;&lt;"</a:t>
            </a:r>
            <a:r>
              <a:rPr lang="en-GB" sz="2400" dirty="0" err="1"/>
              <a:t>current_first</a:t>
            </a:r>
            <a:r>
              <a:rPr lang="en-GB" sz="2400" dirty="0"/>
              <a:t>="&lt;&lt;</a:t>
            </a:r>
            <a:r>
              <a:rPr lang="en-GB" sz="2400" dirty="0" err="1"/>
              <a:t>iter</a:t>
            </a:r>
            <a:r>
              <a:rPr lang="en-GB" sz="2400" dirty="0"/>
              <a:t>-&gt;first</a:t>
            </a:r>
          </a:p>
          <a:p>
            <a:r>
              <a:rPr lang="en-US" sz="2400" dirty="0"/>
              <a:t>               &lt;&lt;" </a:t>
            </a:r>
            <a:r>
              <a:rPr lang="en-US" sz="2400" dirty="0" err="1"/>
              <a:t>current_second</a:t>
            </a:r>
            <a:r>
              <a:rPr lang="en-US" sz="2400" dirty="0"/>
              <a:t>="&lt;&lt;</a:t>
            </a:r>
            <a:r>
              <a:rPr lang="en-US" sz="2400" dirty="0" err="1"/>
              <a:t>iter</a:t>
            </a:r>
            <a:r>
              <a:rPr lang="en-US" sz="2400" dirty="0"/>
              <a:t>-&gt;second</a:t>
            </a:r>
          </a:p>
          <a:p>
            <a:r>
              <a:rPr lang="en-US" sz="2400" dirty="0"/>
              <a:t>               &lt;&lt;</a:t>
            </a:r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r>
              <a:rPr lang="en-US" sz="2800" dirty="0"/>
              <a:t>    }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92338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54" y="-162808"/>
            <a:ext cx="8229600" cy="1172745"/>
          </a:xfrm>
        </p:spPr>
        <p:txBody>
          <a:bodyPr/>
          <a:lstStyle/>
          <a:p>
            <a:r>
              <a:rPr lang="en-GB" dirty="0"/>
              <a:t>R</a:t>
            </a:r>
            <a:r>
              <a:rPr lang="en-GB" dirty="0" smtClean="0"/>
              <a:t>eference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60515" y="876042"/>
            <a:ext cx="9007446" cy="1951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600" i="1" dirty="0" smtClean="0"/>
              <a:t>double a=3.0;</a:t>
            </a:r>
          </a:p>
          <a:p>
            <a:r>
              <a:rPr lang="en-GB" sz="2600" dirty="0" smtClean="0"/>
              <a:t>Creates a new object of type double, name a, and value 3.0.</a:t>
            </a:r>
          </a:p>
          <a:p>
            <a:r>
              <a:rPr lang="en-GB" sz="2600" i="1" dirty="0"/>
              <a:t>a</a:t>
            </a:r>
            <a:r>
              <a:rPr lang="en-GB" sz="2600" i="1" dirty="0" smtClean="0"/>
              <a:t>=5.0;</a:t>
            </a:r>
          </a:p>
          <a:p>
            <a:r>
              <a:rPr lang="en-GB" sz="2600" dirty="0" smtClean="0"/>
              <a:t>The same object at the same address has a new value 5.0.</a:t>
            </a:r>
            <a:endParaRPr lang="en-GB" sz="2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9149" y="2873214"/>
            <a:ext cx="9007446" cy="1757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600" i="1" dirty="0" err="1"/>
              <a:t>c</a:t>
            </a:r>
            <a:r>
              <a:rPr lang="en-GB" sz="2600" i="1" dirty="0" err="1" smtClean="0"/>
              <a:t>onst</a:t>
            </a:r>
            <a:r>
              <a:rPr lang="en-GB" sz="2600" i="1" dirty="0" smtClean="0"/>
              <a:t> double a=3.0;</a:t>
            </a:r>
          </a:p>
          <a:p>
            <a:r>
              <a:rPr lang="en-GB" sz="2600" dirty="0" smtClean="0"/>
              <a:t>Creates a new object of type double, name a, and value 3.0.</a:t>
            </a:r>
          </a:p>
          <a:p>
            <a:r>
              <a:rPr lang="en-GB" sz="2600" i="1" dirty="0"/>
              <a:t>a=</a:t>
            </a:r>
            <a:r>
              <a:rPr lang="en-GB" sz="2600" i="1" dirty="0" smtClean="0"/>
              <a:t>5.0;</a:t>
            </a:r>
            <a:endParaRPr lang="en-GB" sz="2600" i="1" dirty="0"/>
          </a:p>
          <a:p>
            <a:r>
              <a:rPr lang="en-GB" sz="2600" dirty="0" smtClean="0"/>
              <a:t>Compilation error. We are not allowed to change its value.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1744" y="4798506"/>
            <a:ext cx="9007446" cy="1813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600" i="1" dirty="0"/>
              <a:t>d</a:t>
            </a:r>
            <a:r>
              <a:rPr lang="en-GB" sz="2600" i="1" dirty="0" smtClean="0"/>
              <a:t>ouble&amp; r=a;</a:t>
            </a:r>
          </a:p>
          <a:p>
            <a:r>
              <a:rPr lang="en-GB" sz="2600" dirty="0" smtClean="0"/>
              <a:t>No new object created. r must be initialized to an existing object.</a:t>
            </a:r>
          </a:p>
          <a:p>
            <a:r>
              <a:rPr lang="en-GB" sz="2600" i="1" dirty="0" smtClean="0"/>
              <a:t>r=5.0;</a:t>
            </a:r>
            <a:endParaRPr lang="en-GB" sz="2600" i="1" dirty="0"/>
          </a:p>
          <a:p>
            <a:r>
              <a:rPr lang="en-GB" sz="2600" dirty="0" smtClean="0"/>
              <a:t>Changes the value of a to 5. </a:t>
            </a:r>
            <a:r>
              <a:rPr lang="en-GB" sz="2600" dirty="0"/>
              <a:t>. r usage syntax as if instead of r is a</a:t>
            </a:r>
            <a:r>
              <a:rPr lang="en-GB" sz="2600" dirty="0" smtClean="0"/>
              <a:t>.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2230676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54" y="-162808"/>
            <a:ext cx="8229600" cy="1172745"/>
          </a:xfrm>
        </p:spPr>
        <p:txBody>
          <a:bodyPr/>
          <a:lstStyle/>
          <a:p>
            <a:r>
              <a:rPr lang="en-GB" dirty="0" smtClean="0"/>
              <a:t>Pass arguments to functions by value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39606" y="1064832"/>
            <a:ext cx="841020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i="1" dirty="0" smtClean="0"/>
              <a:t>void change (double a) { a = 7.0;}</a:t>
            </a:r>
          </a:p>
          <a:p>
            <a:r>
              <a:rPr lang="en-GB" sz="2600" i="1" dirty="0" smtClean="0"/>
              <a:t>double a = 3.0; </a:t>
            </a:r>
          </a:p>
          <a:p>
            <a:r>
              <a:rPr lang="en-GB" sz="2600" i="1" dirty="0" smtClean="0"/>
              <a:t>change(a);</a:t>
            </a:r>
          </a:p>
          <a:p>
            <a:r>
              <a:rPr lang="en-GB" sz="2600" i="1" dirty="0" err="1"/>
              <a:t>s</a:t>
            </a:r>
            <a:r>
              <a:rPr lang="en-GB" sz="2600" i="1" dirty="0" err="1" smtClean="0"/>
              <a:t>td</a:t>
            </a:r>
            <a:r>
              <a:rPr lang="en-GB" sz="2600" i="1" dirty="0" smtClean="0"/>
              <a:t>::</a:t>
            </a:r>
            <a:r>
              <a:rPr lang="en-GB" sz="2600" i="1" dirty="0" err="1" smtClean="0"/>
              <a:t>cout</a:t>
            </a:r>
            <a:r>
              <a:rPr lang="en-GB" sz="2600" i="1" dirty="0" smtClean="0"/>
              <a:t>&lt;&lt;a&lt;&lt;</a:t>
            </a:r>
            <a:r>
              <a:rPr lang="en-GB" sz="2600" i="1" dirty="0" err="1" smtClean="0"/>
              <a:t>std</a:t>
            </a:r>
            <a:r>
              <a:rPr lang="en-GB" sz="2600" i="1" dirty="0" smtClean="0"/>
              <a:t>::</a:t>
            </a:r>
            <a:r>
              <a:rPr lang="en-GB" sz="2600" i="1" dirty="0" err="1" smtClean="0"/>
              <a:t>endl</a:t>
            </a:r>
            <a:r>
              <a:rPr lang="en-GB" sz="2600" i="1" dirty="0" smtClean="0"/>
              <a:t>;  </a:t>
            </a:r>
            <a:r>
              <a:rPr lang="en-GB" sz="2600" dirty="0" smtClean="0"/>
              <a:t>What do we see?</a:t>
            </a:r>
          </a:p>
          <a:p>
            <a:r>
              <a:rPr lang="en-GB" sz="2600" dirty="0" smtClean="0"/>
              <a:t>Answer: 3!</a:t>
            </a:r>
          </a:p>
          <a:p>
            <a:r>
              <a:rPr lang="en-GB" sz="2600" dirty="0" smtClean="0"/>
              <a:t>An object is created in memory inside the function by copying the original object a, by cloning it. also called a, also with a value 3.0. but a different object. That object is changed from 3.0 to 7.0. That object is then destroyed when the function gets out of scope. So no effect on the original a.</a:t>
            </a:r>
          </a:p>
          <a:p>
            <a:endParaRPr lang="en-GB" sz="2600" dirty="0"/>
          </a:p>
          <a:p>
            <a:r>
              <a:rPr lang="en-GB" sz="2600" dirty="0" smtClean="0"/>
              <a:t>If a is a very large object (not double as here), then this takes time, making C++ running slower! </a:t>
            </a:r>
          </a:p>
        </p:txBody>
      </p:sp>
    </p:spTree>
    <p:extLst>
      <p:ext uri="{BB962C8B-B14F-4D97-AF65-F5344CB8AC3E}">
        <p14:creationId xmlns:p14="http://schemas.microsoft.com/office/powerpoint/2010/main" val="3017872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54" y="-162808"/>
            <a:ext cx="8229600" cy="1172745"/>
          </a:xfrm>
        </p:spPr>
        <p:txBody>
          <a:bodyPr/>
          <a:lstStyle/>
          <a:p>
            <a:r>
              <a:rPr lang="en-GB" dirty="0" smtClean="0"/>
              <a:t>Pass arguments to functions by reference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39606" y="1064832"/>
            <a:ext cx="841020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i="1" dirty="0" smtClean="0"/>
              <a:t>void change (double&amp; a) { a = 7.0;}</a:t>
            </a:r>
          </a:p>
          <a:p>
            <a:r>
              <a:rPr lang="en-GB" sz="2600" i="1" dirty="0" smtClean="0"/>
              <a:t>double a = 3.0; </a:t>
            </a:r>
          </a:p>
          <a:p>
            <a:r>
              <a:rPr lang="en-GB" sz="2600" i="1" dirty="0" smtClean="0"/>
              <a:t>change(a);</a:t>
            </a:r>
          </a:p>
          <a:p>
            <a:r>
              <a:rPr lang="en-GB" sz="2600" i="1" dirty="0" err="1"/>
              <a:t>s</a:t>
            </a:r>
            <a:r>
              <a:rPr lang="en-GB" sz="2600" i="1" dirty="0" err="1" smtClean="0"/>
              <a:t>td</a:t>
            </a:r>
            <a:r>
              <a:rPr lang="en-GB" sz="2600" i="1" dirty="0" smtClean="0"/>
              <a:t>::</a:t>
            </a:r>
            <a:r>
              <a:rPr lang="en-GB" sz="2600" i="1" dirty="0" err="1" smtClean="0"/>
              <a:t>cout</a:t>
            </a:r>
            <a:r>
              <a:rPr lang="en-GB" sz="2600" i="1" dirty="0" smtClean="0"/>
              <a:t>&lt;&lt;a&lt;&lt;</a:t>
            </a:r>
            <a:r>
              <a:rPr lang="en-GB" sz="2600" i="1" dirty="0" err="1" smtClean="0"/>
              <a:t>std</a:t>
            </a:r>
            <a:r>
              <a:rPr lang="en-GB" sz="2600" i="1" dirty="0" smtClean="0"/>
              <a:t>::</a:t>
            </a:r>
            <a:r>
              <a:rPr lang="en-GB" sz="2600" i="1" dirty="0" err="1" smtClean="0"/>
              <a:t>endl</a:t>
            </a:r>
            <a:r>
              <a:rPr lang="en-GB" sz="2600" i="1" dirty="0" smtClean="0"/>
              <a:t>;  </a:t>
            </a:r>
            <a:r>
              <a:rPr lang="en-GB" sz="2600" dirty="0" smtClean="0"/>
              <a:t>What do we see?</a:t>
            </a:r>
          </a:p>
          <a:p>
            <a:r>
              <a:rPr lang="en-GB" sz="2600" dirty="0" smtClean="0"/>
              <a:t>Answer: 7!</a:t>
            </a:r>
          </a:p>
          <a:p>
            <a:r>
              <a:rPr lang="en-GB" sz="2600" dirty="0" smtClean="0"/>
              <a:t>We passed the reference to a, meaning the address in memory where a resides, which means we change a!</a:t>
            </a:r>
          </a:p>
        </p:txBody>
      </p:sp>
    </p:spTree>
    <p:extLst>
      <p:ext uri="{BB962C8B-B14F-4D97-AF65-F5344CB8AC3E}">
        <p14:creationId xmlns:p14="http://schemas.microsoft.com/office/powerpoint/2010/main" val="3474068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54" y="-162808"/>
            <a:ext cx="8229600" cy="1172745"/>
          </a:xfrm>
        </p:spPr>
        <p:txBody>
          <a:bodyPr/>
          <a:lstStyle/>
          <a:p>
            <a:r>
              <a:rPr lang="en-GB" dirty="0" smtClean="0"/>
              <a:t>Pass arguments to functions by reference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39606" y="1064832"/>
            <a:ext cx="84102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i="1" dirty="0" smtClean="0"/>
              <a:t>void change (double&amp; a, double&amp; b) { a = 7.0; b=8.0;}</a:t>
            </a:r>
          </a:p>
          <a:p>
            <a:r>
              <a:rPr lang="en-GB" sz="2600" i="1" dirty="0" smtClean="0"/>
              <a:t>double a = 3.0; </a:t>
            </a:r>
          </a:p>
          <a:p>
            <a:r>
              <a:rPr lang="en-GB" sz="2600" i="1" dirty="0" smtClean="0"/>
              <a:t>Double b = 4.0;</a:t>
            </a:r>
          </a:p>
          <a:p>
            <a:r>
              <a:rPr lang="en-GB" sz="2600" i="1" dirty="0" smtClean="0"/>
              <a:t>change(</a:t>
            </a:r>
            <a:r>
              <a:rPr lang="en-GB" sz="2600" i="1" dirty="0" err="1" smtClean="0"/>
              <a:t>a,b</a:t>
            </a:r>
            <a:r>
              <a:rPr lang="en-GB" sz="2600" i="1" dirty="0" smtClean="0"/>
              <a:t>);</a:t>
            </a:r>
          </a:p>
          <a:p>
            <a:r>
              <a:rPr lang="en-GB" sz="2600" i="1" dirty="0" err="1"/>
              <a:t>s</a:t>
            </a:r>
            <a:r>
              <a:rPr lang="en-GB" sz="2600" i="1" dirty="0" err="1" smtClean="0"/>
              <a:t>td</a:t>
            </a:r>
            <a:r>
              <a:rPr lang="en-GB" sz="2600" i="1" dirty="0" smtClean="0"/>
              <a:t>::</a:t>
            </a:r>
            <a:r>
              <a:rPr lang="en-GB" sz="2600" i="1" dirty="0" err="1" smtClean="0"/>
              <a:t>cout</a:t>
            </a:r>
            <a:r>
              <a:rPr lang="en-GB" sz="2600" i="1" dirty="0" smtClean="0"/>
              <a:t>&lt;&lt;a&lt;&lt;“ “&lt;&lt;b&lt;&lt;</a:t>
            </a:r>
            <a:r>
              <a:rPr lang="en-GB" sz="2600" i="1" dirty="0" err="1" smtClean="0"/>
              <a:t>std</a:t>
            </a:r>
            <a:r>
              <a:rPr lang="en-GB" sz="2600" i="1" dirty="0" smtClean="0"/>
              <a:t>::</a:t>
            </a:r>
            <a:r>
              <a:rPr lang="en-GB" sz="2600" i="1" dirty="0" err="1" smtClean="0"/>
              <a:t>endl</a:t>
            </a:r>
            <a:r>
              <a:rPr lang="en-GB" sz="2600" i="1" dirty="0" smtClean="0"/>
              <a:t>;  </a:t>
            </a:r>
            <a:r>
              <a:rPr lang="en-GB" sz="2600" dirty="0" smtClean="0"/>
              <a:t>What do we see?</a:t>
            </a:r>
          </a:p>
          <a:p>
            <a:r>
              <a:rPr lang="en-GB" sz="2600" dirty="0" smtClean="0"/>
              <a:t>Answer: 7.0 8.0 </a:t>
            </a:r>
          </a:p>
          <a:p>
            <a:r>
              <a:rPr lang="en-GB" sz="2600" dirty="0" smtClean="0"/>
              <a:t>We can change to or more variables. That is when we want our function to return several variables changes. </a:t>
            </a:r>
          </a:p>
        </p:txBody>
      </p:sp>
    </p:spTree>
    <p:extLst>
      <p:ext uri="{BB962C8B-B14F-4D97-AF65-F5344CB8AC3E}">
        <p14:creationId xmlns:p14="http://schemas.microsoft.com/office/powerpoint/2010/main" val="3288872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54" y="-162808"/>
            <a:ext cx="8229600" cy="1172745"/>
          </a:xfrm>
        </p:spPr>
        <p:txBody>
          <a:bodyPr/>
          <a:lstStyle/>
          <a:p>
            <a:r>
              <a:rPr lang="en-GB" dirty="0" smtClean="0"/>
              <a:t>Pass arguments to functions by reference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39606" y="1064832"/>
            <a:ext cx="84102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i="1" dirty="0" smtClean="0"/>
              <a:t>void change (double&amp; a, double&amp; b) { a = 7.0; b=8.0;}</a:t>
            </a:r>
          </a:p>
          <a:p>
            <a:r>
              <a:rPr lang="en-GB" sz="2600" i="1" dirty="0" smtClean="0"/>
              <a:t>double a = 3.0; </a:t>
            </a:r>
          </a:p>
          <a:p>
            <a:r>
              <a:rPr lang="en-GB" sz="2600" i="1" dirty="0" smtClean="0"/>
              <a:t>Double b = 4.0;</a:t>
            </a:r>
          </a:p>
          <a:p>
            <a:r>
              <a:rPr lang="en-GB" sz="2600" i="1" dirty="0" smtClean="0"/>
              <a:t>change(</a:t>
            </a:r>
            <a:r>
              <a:rPr lang="en-GB" sz="2600" i="1" dirty="0" err="1" smtClean="0"/>
              <a:t>a,b</a:t>
            </a:r>
            <a:r>
              <a:rPr lang="en-GB" sz="2600" i="1" dirty="0" smtClean="0"/>
              <a:t>);</a:t>
            </a:r>
          </a:p>
          <a:p>
            <a:r>
              <a:rPr lang="en-GB" sz="2600" i="1" dirty="0" err="1"/>
              <a:t>s</a:t>
            </a:r>
            <a:r>
              <a:rPr lang="en-GB" sz="2600" i="1" dirty="0" err="1" smtClean="0"/>
              <a:t>td</a:t>
            </a:r>
            <a:r>
              <a:rPr lang="en-GB" sz="2600" i="1" dirty="0" smtClean="0"/>
              <a:t>::</a:t>
            </a:r>
            <a:r>
              <a:rPr lang="en-GB" sz="2600" i="1" dirty="0" err="1" smtClean="0"/>
              <a:t>cout</a:t>
            </a:r>
            <a:r>
              <a:rPr lang="en-GB" sz="2600" i="1" dirty="0" smtClean="0"/>
              <a:t>&lt;&lt;a&lt;&lt;“ “&lt;&lt;b&lt;&lt;</a:t>
            </a:r>
            <a:r>
              <a:rPr lang="en-GB" sz="2600" i="1" dirty="0" err="1" smtClean="0"/>
              <a:t>std</a:t>
            </a:r>
            <a:r>
              <a:rPr lang="en-GB" sz="2600" i="1" dirty="0" smtClean="0"/>
              <a:t>::</a:t>
            </a:r>
            <a:r>
              <a:rPr lang="en-GB" sz="2600" i="1" dirty="0" err="1" smtClean="0"/>
              <a:t>endl</a:t>
            </a:r>
            <a:r>
              <a:rPr lang="en-GB" sz="2600" i="1" dirty="0" smtClean="0"/>
              <a:t>;  </a:t>
            </a:r>
            <a:r>
              <a:rPr lang="en-GB" sz="2600" dirty="0" smtClean="0"/>
              <a:t>What do we see?</a:t>
            </a:r>
          </a:p>
          <a:p>
            <a:r>
              <a:rPr lang="en-GB" sz="2600" dirty="0" smtClean="0"/>
              <a:t>Answer: 7.0 8.0 </a:t>
            </a:r>
          </a:p>
          <a:p>
            <a:r>
              <a:rPr lang="en-GB" sz="2600" dirty="0" smtClean="0"/>
              <a:t>We can change to or more variables. That is when we want our function to return several variables changes. </a:t>
            </a:r>
          </a:p>
        </p:txBody>
      </p:sp>
    </p:spTree>
    <p:extLst>
      <p:ext uri="{BB962C8B-B14F-4D97-AF65-F5344CB8AC3E}">
        <p14:creationId xmlns:p14="http://schemas.microsoft.com/office/powerpoint/2010/main" val="2536219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53" y="-162808"/>
            <a:ext cx="8728903" cy="1172745"/>
          </a:xfrm>
        </p:spPr>
        <p:txBody>
          <a:bodyPr>
            <a:normAutofit/>
          </a:bodyPr>
          <a:lstStyle/>
          <a:p>
            <a:r>
              <a:rPr lang="en-GB" dirty="0" smtClean="0"/>
              <a:t>Pass </a:t>
            </a:r>
            <a:r>
              <a:rPr lang="en-GB" dirty="0" err="1" smtClean="0"/>
              <a:t>args</a:t>
            </a:r>
            <a:r>
              <a:rPr lang="en-GB" dirty="0" smtClean="0"/>
              <a:t> to functions by </a:t>
            </a:r>
            <a:r>
              <a:rPr lang="en-GB" dirty="0" err="1" smtClean="0"/>
              <a:t>const</a:t>
            </a:r>
            <a:r>
              <a:rPr lang="en-GB" dirty="0" smtClean="0"/>
              <a:t> reference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39606" y="1064832"/>
            <a:ext cx="841020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i="1" dirty="0"/>
              <a:t>v</a:t>
            </a:r>
            <a:r>
              <a:rPr lang="en-GB" sz="2600" i="1" dirty="0" smtClean="0"/>
              <a:t>oid average (</a:t>
            </a:r>
            <a:r>
              <a:rPr lang="en-GB" sz="2600" i="1" dirty="0" err="1" smtClean="0"/>
              <a:t>const</a:t>
            </a:r>
            <a:r>
              <a:rPr lang="en-GB" sz="2600" i="1" dirty="0" smtClean="0"/>
              <a:t> double&amp; a, </a:t>
            </a:r>
            <a:r>
              <a:rPr lang="en-GB" sz="2600" i="1" dirty="0" err="1" smtClean="0"/>
              <a:t>const</a:t>
            </a:r>
            <a:r>
              <a:rPr lang="en-GB" sz="2600" i="1" dirty="0" smtClean="0"/>
              <a:t> double&amp; b) </a:t>
            </a:r>
          </a:p>
          <a:p>
            <a:r>
              <a:rPr lang="en-GB" sz="2600" i="1" dirty="0" smtClean="0"/>
              <a:t>{</a:t>
            </a:r>
          </a:p>
          <a:p>
            <a:r>
              <a:rPr lang="en-GB" sz="2600" i="1" dirty="0" smtClean="0"/>
              <a:t>	double average=(</a:t>
            </a:r>
            <a:r>
              <a:rPr lang="en-GB" sz="2600" i="1" dirty="0" err="1" smtClean="0"/>
              <a:t>a+b</a:t>
            </a:r>
            <a:r>
              <a:rPr lang="en-GB" sz="2600" i="1" dirty="0" smtClean="0"/>
              <a:t>)/2;</a:t>
            </a:r>
          </a:p>
          <a:p>
            <a:r>
              <a:rPr lang="en-GB" sz="2600" i="1" dirty="0"/>
              <a:t>	</a:t>
            </a:r>
            <a:r>
              <a:rPr lang="en-GB" sz="2600" i="1" dirty="0" err="1" smtClean="0"/>
              <a:t>std</a:t>
            </a:r>
            <a:r>
              <a:rPr lang="en-GB" sz="2600" i="1" dirty="0" smtClean="0"/>
              <a:t>::</a:t>
            </a:r>
            <a:r>
              <a:rPr lang="en-GB" sz="2600" i="1" dirty="0" err="1" smtClean="0"/>
              <a:t>cout</a:t>
            </a:r>
            <a:r>
              <a:rPr lang="en-GB" sz="2600" i="1" dirty="0" smtClean="0"/>
              <a:t>&lt;&lt;“average=“&lt;&lt;average&lt;&lt;</a:t>
            </a:r>
            <a:r>
              <a:rPr lang="en-GB" sz="2600" i="1" dirty="0" err="1" smtClean="0"/>
              <a:t>std</a:t>
            </a:r>
            <a:r>
              <a:rPr lang="en-GB" sz="2600" i="1" dirty="0" smtClean="0"/>
              <a:t>::</a:t>
            </a:r>
            <a:r>
              <a:rPr lang="en-GB" sz="2600" i="1" dirty="0" err="1" smtClean="0"/>
              <a:t>endl</a:t>
            </a:r>
            <a:r>
              <a:rPr lang="en-GB" sz="2600" i="1" dirty="0" smtClean="0"/>
              <a:t>;</a:t>
            </a:r>
            <a:endParaRPr lang="en-GB" sz="2600" i="1" dirty="0"/>
          </a:p>
          <a:p>
            <a:r>
              <a:rPr lang="en-GB" sz="2600" i="1" dirty="0" smtClean="0"/>
              <a:t>}</a:t>
            </a:r>
          </a:p>
          <a:p>
            <a:r>
              <a:rPr lang="en-GB" sz="2600" dirty="0"/>
              <a:t>d</a:t>
            </a:r>
            <a:r>
              <a:rPr lang="en-GB" sz="2600" dirty="0" smtClean="0"/>
              <a:t>ouble a=3; double b=4; average(</a:t>
            </a:r>
            <a:r>
              <a:rPr lang="en-GB" sz="2600" dirty="0" err="1" smtClean="0"/>
              <a:t>a,b</a:t>
            </a:r>
            <a:r>
              <a:rPr lang="en-GB" sz="2600" dirty="0" smtClean="0"/>
              <a:t>);</a:t>
            </a:r>
          </a:p>
          <a:p>
            <a:r>
              <a:rPr lang="en-GB" sz="2600" dirty="0" smtClean="0"/>
              <a:t>If we don’t want to change a and b, force the reference to be to a </a:t>
            </a:r>
            <a:r>
              <a:rPr lang="en-GB" sz="2600" dirty="0" err="1" smtClean="0"/>
              <a:t>const</a:t>
            </a:r>
            <a:r>
              <a:rPr lang="en-GB" sz="2600" dirty="0" smtClean="0"/>
              <a:t> object. For double, </a:t>
            </a:r>
            <a:r>
              <a:rPr lang="en-GB" sz="2600" dirty="0" err="1" smtClean="0"/>
              <a:t>int</a:t>
            </a:r>
            <a:r>
              <a:rPr lang="en-GB" sz="2600" dirty="0" smtClean="0"/>
              <a:t>, bool, does not make a difference on the speed. </a:t>
            </a:r>
          </a:p>
          <a:p>
            <a:endParaRPr lang="en-GB" sz="2600" dirty="0" smtClean="0"/>
          </a:p>
          <a:p>
            <a:r>
              <a:rPr lang="en-GB" sz="2600" dirty="0" smtClean="0"/>
              <a:t>But for larger objects we create in our own class, it does. </a:t>
            </a:r>
          </a:p>
          <a:p>
            <a:r>
              <a:rPr lang="en-GB" sz="2600" dirty="0"/>
              <a:t>v</a:t>
            </a:r>
            <a:r>
              <a:rPr lang="en-GB" sz="2600" dirty="0" smtClean="0"/>
              <a:t>oid </a:t>
            </a:r>
            <a:r>
              <a:rPr lang="en-GB" sz="2600" dirty="0" err="1" smtClean="0"/>
              <a:t>read_string</a:t>
            </a:r>
            <a:r>
              <a:rPr lang="en-GB" sz="2600" dirty="0" smtClean="0"/>
              <a:t> </a:t>
            </a:r>
            <a:r>
              <a:rPr lang="en-GB" sz="2600" dirty="0"/>
              <a:t>(</a:t>
            </a:r>
            <a:r>
              <a:rPr lang="en-GB" sz="2600" dirty="0" err="1"/>
              <a:t>const</a:t>
            </a:r>
            <a:r>
              <a:rPr lang="en-GB" sz="2600" dirty="0"/>
              <a:t> </a:t>
            </a:r>
            <a:r>
              <a:rPr lang="en-GB" sz="2600" dirty="0" err="1" smtClean="0"/>
              <a:t>std</a:t>
            </a:r>
            <a:r>
              <a:rPr lang="en-GB" sz="2600" dirty="0" smtClean="0"/>
              <a:t>::string&amp; s) { </a:t>
            </a:r>
            <a:r>
              <a:rPr lang="en-GB" sz="2600" dirty="0" err="1" smtClean="0"/>
              <a:t>std</a:t>
            </a:r>
            <a:r>
              <a:rPr lang="en-GB" sz="2600" dirty="0" smtClean="0"/>
              <a:t>::</a:t>
            </a:r>
            <a:r>
              <a:rPr lang="en-GB" sz="2600" dirty="0" err="1" smtClean="0"/>
              <a:t>cout</a:t>
            </a:r>
            <a:r>
              <a:rPr lang="en-GB" sz="2600" dirty="0" smtClean="0"/>
              <a:t>&lt;&lt;s&lt;&lt;</a:t>
            </a:r>
            <a:r>
              <a:rPr lang="en-GB" sz="2600" dirty="0" err="1" smtClean="0"/>
              <a:t>std</a:t>
            </a:r>
            <a:r>
              <a:rPr lang="en-GB" sz="2600" dirty="0" smtClean="0"/>
              <a:t>::</a:t>
            </a:r>
            <a:r>
              <a:rPr lang="en-GB" sz="2600" dirty="0" err="1" smtClean="0"/>
              <a:t>endl</a:t>
            </a:r>
            <a:r>
              <a:rPr lang="en-GB" sz="2600" dirty="0" smtClean="0"/>
              <a:t>; }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707757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53" y="-162808"/>
            <a:ext cx="8728903" cy="1172745"/>
          </a:xfrm>
        </p:spPr>
        <p:txBody>
          <a:bodyPr>
            <a:normAutofit/>
          </a:bodyPr>
          <a:lstStyle/>
          <a:p>
            <a:r>
              <a:rPr lang="en-GB" dirty="0" smtClean="0"/>
              <a:t>Pointers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39606" y="1064832"/>
            <a:ext cx="841020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i="1" dirty="0" smtClean="0"/>
              <a:t>double* p= new double(3.0);</a:t>
            </a:r>
          </a:p>
          <a:p>
            <a:r>
              <a:rPr lang="en-GB" sz="2600" dirty="0" smtClean="0"/>
              <a:t>First creates reserves memory for a double and fills it with the value 3.0. So creates a new object of type double, with no name, and the value 3.0.</a:t>
            </a:r>
          </a:p>
          <a:p>
            <a:r>
              <a:rPr lang="en-GB" sz="2600" dirty="0" smtClean="0"/>
              <a:t>Then creates a new object o type “double*” (not “double” !),</a:t>
            </a:r>
          </a:p>
          <a:p>
            <a:r>
              <a:rPr lang="en-GB" sz="2600" dirty="0"/>
              <a:t>c</a:t>
            </a:r>
            <a:r>
              <a:rPr lang="en-GB" sz="2600" dirty="0" smtClean="0"/>
              <a:t>alled p which has the value 0xfg… (the address of the first created object).</a:t>
            </a:r>
          </a:p>
          <a:p>
            <a:endParaRPr lang="en-GB" sz="2600" dirty="0"/>
          </a:p>
          <a:p>
            <a:r>
              <a:rPr lang="en-GB" sz="2600" dirty="0" smtClean="0"/>
              <a:t>Access that object by *p, like change its value.</a:t>
            </a:r>
            <a:endParaRPr lang="en-GB" sz="2600" dirty="0"/>
          </a:p>
          <a:p>
            <a:r>
              <a:rPr lang="en-GB" sz="2600" i="1" dirty="0" smtClean="0"/>
              <a:t>*p = 4.0;</a:t>
            </a:r>
          </a:p>
          <a:p>
            <a:r>
              <a:rPr lang="en-GB" sz="2600" i="1" dirty="0" err="1" smtClean="0"/>
              <a:t>std</a:t>
            </a:r>
            <a:r>
              <a:rPr lang="en-GB" sz="2600" i="1" dirty="0" smtClean="0"/>
              <a:t>::</a:t>
            </a:r>
            <a:r>
              <a:rPr lang="en-GB" sz="2600" i="1" dirty="0" err="1" smtClean="0"/>
              <a:t>cout</a:t>
            </a:r>
            <a:r>
              <a:rPr lang="en-GB" sz="2600" i="1" dirty="0" smtClean="0"/>
              <a:t>&lt;&lt;*p&lt;&lt;</a:t>
            </a:r>
            <a:r>
              <a:rPr lang="en-GB" sz="2600" i="1" dirty="0" err="1" smtClean="0"/>
              <a:t>std</a:t>
            </a:r>
            <a:r>
              <a:rPr lang="en-GB" sz="2600" i="1" dirty="0" smtClean="0"/>
              <a:t>::</a:t>
            </a:r>
            <a:r>
              <a:rPr lang="en-GB" sz="2600" i="1" dirty="0" err="1" smtClean="0"/>
              <a:t>endl</a:t>
            </a:r>
            <a:r>
              <a:rPr lang="en-GB" sz="2600" i="1" dirty="0" smtClean="0"/>
              <a:t>;</a:t>
            </a:r>
            <a:endParaRPr lang="en-GB" sz="2600" i="1" dirty="0"/>
          </a:p>
        </p:txBody>
      </p:sp>
    </p:spTree>
    <p:extLst>
      <p:ext uri="{BB962C8B-B14F-4D97-AF65-F5344CB8AC3E}">
        <p14:creationId xmlns:p14="http://schemas.microsoft.com/office/powerpoint/2010/main" val="3409198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53" y="-162808"/>
            <a:ext cx="8728903" cy="1172745"/>
          </a:xfrm>
        </p:spPr>
        <p:txBody>
          <a:bodyPr>
            <a:normAutofit/>
          </a:bodyPr>
          <a:lstStyle/>
          <a:p>
            <a:r>
              <a:rPr lang="en-GB" dirty="0" smtClean="0"/>
              <a:t>We can make a pointer point to a new object!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39606" y="1064832"/>
            <a:ext cx="8410204" cy="569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 smtClean="0"/>
              <a:t>This is not possible for references, which are stuck to the object they were defined to!</a:t>
            </a:r>
          </a:p>
          <a:p>
            <a:r>
              <a:rPr lang="en-GB" sz="2600" i="1" dirty="0" smtClean="0"/>
              <a:t>double a = 6.0;</a:t>
            </a:r>
          </a:p>
          <a:p>
            <a:r>
              <a:rPr lang="en-GB" sz="2600" dirty="0" smtClean="0"/>
              <a:t>What is the address of a? It is “&amp;a”, and looks like 0x…</a:t>
            </a:r>
          </a:p>
          <a:p>
            <a:r>
              <a:rPr lang="en-GB" sz="2600" dirty="0" smtClean="0"/>
              <a:t>Now let’s point p to the new object a.</a:t>
            </a:r>
          </a:p>
          <a:p>
            <a:r>
              <a:rPr lang="en-GB" sz="2600" i="1" dirty="0"/>
              <a:t>p</a:t>
            </a:r>
            <a:r>
              <a:rPr lang="en-GB" sz="2600" i="1" dirty="0" smtClean="0"/>
              <a:t>=&amp;a;</a:t>
            </a:r>
          </a:p>
          <a:p>
            <a:r>
              <a:rPr lang="en-GB" sz="2600" dirty="0" smtClean="0"/>
              <a:t>Now if I do </a:t>
            </a:r>
          </a:p>
          <a:p>
            <a:r>
              <a:rPr lang="en-GB" sz="2600" i="1" dirty="0" smtClean="0"/>
              <a:t>*p=5.0;</a:t>
            </a:r>
          </a:p>
          <a:p>
            <a:r>
              <a:rPr lang="en-GB" sz="2600" dirty="0" smtClean="0"/>
              <a:t>I have changed the value of a, as *p is the object located in the memory of the computer at the address represented by the value of p, which is thanks to p=&amp;a, the address of a, so in other words p points to a!</a:t>
            </a:r>
          </a:p>
          <a:p>
            <a:r>
              <a:rPr lang="en-GB" sz="2600" i="1" dirty="0" err="1"/>
              <a:t>s</a:t>
            </a:r>
            <a:r>
              <a:rPr lang="en-GB" sz="2600" i="1" dirty="0" err="1" smtClean="0"/>
              <a:t>td</a:t>
            </a:r>
            <a:r>
              <a:rPr lang="en-GB" sz="2600" i="1" dirty="0" smtClean="0"/>
              <a:t>::</a:t>
            </a:r>
            <a:r>
              <a:rPr lang="en-GB" sz="2600" i="1" dirty="0" err="1" smtClean="0"/>
              <a:t>cout</a:t>
            </a:r>
            <a:r>
              <a:rPr lang="en-GB" sz="2600" i="1" dirty="0" smtClean="0"/>
              <a:t>&lt;&lt;a&lt;&lt;</a:t>
            </a:r>
            <a:r>
              <a:rPr lang="en-GB" sz="2600" i="1" dirty="0" err="1" smtClean="0"/>
              <a:t>std</a:t>
            </a:r>
            <a:r>
              <a:rPr lang="en-GB" sz="2600" i="1" dirty="0" smtClean="0"/>
              <a:t>::</a:t>
            </a:r>
            <a:r>
              <a:rPr lang="en-GB" sz="2600" i="1" dirty="0" err="1" smtClean="0"/>
              <a:t>endl</a:t>
            </a:r>
            <a:r>
              <a:rPr lang="en-GB" sz="2600" i="1" dirty="0" smtClean="0"/>
              <a:t>;</a:t>
            </a:r>
          </a:p>
          <a:p>
            <a:r>
              <a:rPr lang="en-GB" sz="2600" dirty="0" smtClean="0"/>
              <a:t>Answer 5: 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803304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rianOutreac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AdrianOutreach.potx</Template>
  <TotalTime>605</TotalTime>
  <Words>1582</Words>
  <Application>Microsoft Macintosh PowerPoint</Application>
  <PresentationFormat>On-screen Show (4:3)</PresentationFormat>
  <Paragraphs>159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AdrianOutreach</vt:lpstr>
      <vt:lpstr>1_Custom Design</vt:lpstr>
      <vt:lpstr>Custom Design</vt:lpstr>
      <vt:lpstr>SUPA COO (C++) Lecture 3 – 29 Oct 2015</vt:lpstr>
      <vt:lpstr>Reference</vt:lpstr>
      <vt:lpstr>Pass arguments to functions by value</vt:lpstr>
      <vt:lpstr>Pass arguments to functions by reference</vt:lpstr>
      <vt:lpstr>Pass arguments to functions by reference</vt:lpstr>
      <vt:lpstr>Pass arguments to functions by reference</vt:lpstr>
      <vt:lpstr>Pass args to functions by const reference</vt:lpstr>
      <vt:lpstr>Pointers</vt:lpstr>
      <vt:lpstr>We can make a pointer point to a new object!</vt:lpstr>
      <vt:lpstr>If we want the object to never be changed</vt:lpstr>
      <vt:lpstr>If we want the pointer to point to only one object!</vt:lpstr>
      <vt:lpstr>“new” needs “delete”</vt:lpstr>
      <vt:lpstr>Arrays and pointers</vt:lpstr>
      <vt:lpstr>std::vectors and iterators</vt:lpstr>
      <vt:lpstr>std:maps and iterators</vt:lpstr>
    </vt:vector>
  </TitlesOfParts>
  <Manager/>
  <Company>University of Glasgow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SUPACOO1</dc:title>
  <dc:subject/>
  <dc:creator>Adrian Buzatu</dc:creator>
  <cp:keywords/>
  <dc:description/>
  <cp:lastModifiedBy>Adrian Buzatu</cp:lastModifiedBy>
  <cp:revision>80</cp:revision>
  <cp:lastPrinted>2015-10-15T14:07:21Z</cp:lastPrinted>
  <dcterms:created xsi:type="dcterms:W3CDTF">2013-09-03T11:58:15Z</dcterms:created>
  <dcterms:modified xsi:type="dcterms:W3CDTF">2015-10-27T22:43:56Z</dcterms:modified>
  <cp:category/>
</cp:coreProperties>
</file>