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0961" autoAdjust="0"/>
  </p:normalViewPr>
  <p:slideViewPr>
    <p:cSldViewPr snapToGrid="0">
      <p:cViewPr varScale="1">
        <p:scale>
          <a:sx n="67" d="100"/>
          <a:sy n="67" d="100"/>
        </p:scale>
        <p:origin x="2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5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74745-9710-4D21-9956-DA863C7B337E}" type="datetimeFigureOut">
              <a:rPr lang="en-IN" smtClean="0"/>
              <a:t>05-11-2018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E7D6-CAAB-42C7-85E4-8E5AC9B34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5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endParaRPr lang="en-US" dirty="0" smtClean="0"/>
          </a:p>
          <a:p>
            <a:r>
              <a:rPr lang="en-US" dirty="0" smtClean="0"/>
              <a:t>from socket import *</a:t>
            </a:r>
          </a:p>
          <a:p>
            <a:r>
              <a:rPr lang="en-US" dirty="0" smtClean="0"/>
              <a:t>from time import </a:t>
            </a:r>
            <a:r>
              <a:rPr lang="en-US" dirty="0" err="1" smtClean="0"/>
              <a:t>ctime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HOST = ''</a:t>
            </a:r>
          </a:p>
          <a:p>
            <a:r>
              <a:rPr lang="en-US" dirty="0" smtClean="0"/>
              <a:t>PORT = 21567</a:t>
            </a:r>
          </a:p>
          <a:p>
            <a:r>
              <a:rPr lang="en-US" dirty="0" err="1" smtClean="0"/>
              <a:t>BUFSIZ</a:t>
            </a:r>
            <a:r>
              <a:rPr lang="en-US" dirty="0" smtClean="0"/>
              <a:t> = 1024</a:t>
            </a:r>
          </a:p>
          <a:p>
            <a:r>
              <a:rPr lang="en-US" dirty="0" err="1" smtClean="0"/>
              <a:t>ADDR</a:t>
            </a:r>
            <a:r>
              <a:rPr lang="en-US" dirty="0" smtClean="0"/>
              <a:t> = (HOST, PORT)</a:t>
            </a:r>
          </a:p>
          <a:p>
            <a:endParaRPr lang="en-US" dirty="0" smtClean="0"/>
          </a:p>
          <a:p>
            <a:r>
              <a:rPr lang="en-US" dirty="0" err="1" smtClean="0"/>
              <a:t>tcpSerSock</a:t>
            </a:r>
            <a:r>
              <a:rPr lang="en-US" dirty="0" smtClean="0"/>
              <a:t> = socket(</a:t>
            </a:r>
            <a:r>
              <a:rPr lang="en-US" dirty="0" err="1" smtClean="0"/>
              <a:t>AF_INET</a:t>
            </a:r>
            <a:r>
              <a:rPr lang="en-US" dirty="0" smtClean="0"/>
              <a:t>, </a:t>
            </a:r>
            <a:r>
              <a:rPr lang="en-US" dirty="0" err="1" smtClean="0"/>
              <a:t>SOCK_STREAM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tcpSerSock.bind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tcpSerSock.listen</a:t>
            </a:r>
            <a:r>
              <a:rPr lang="en-US" dirty="0" smtClean="0"/>
              <a:t>(5)</a:t>
            </a:r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print('waiting for connection...')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tcpCliSock</a:t>
            </a:r>
            <a:r>
              <a:rPr lang="en-US" dirty="0" smtClean="0"/>
              <a:t>, </a:t>
            </a:r>
            <a:r>
              <a:rPr lang="en-US" dirty="0" err="1" smtClean="0"/>
              <a:t>addr</a:t>
            </a:r>
            <a:r>
              <a:rPr lang="en-US" dirty="0" smtClean="0"/>
              <a:t> = </a:t>
            </a:r>
            <a:r>
              <a:rPr lang="en-US" dirty="0" err="1" smtClean="0"/>
              <a:t>tcpSerSock.accept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print('...connected from:', 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while True:</a:t>
            </a:r>
          </a:p>
          <a:p>
            <a:r>
              <a:rPr lang="en-US" dirty="0" smtClean="0"/>
              <a:t>        data = </a:t>
            </a:r>
            <a:r>
              <a:rPr lang="en-US" dirty="0" err="1" smtClean="0"/>
              <a:t>tcpCliSock.recv</a:t>
            </a:r>
            <a:r>
              <a:rPr lang="en-US" dirty="0" smtClean="0"/>
              <a:t>(</a:t>
            </a:r>
            <a:r>
              <a:rPr lang="en-US" dirty="0" err="1" smtClean="0"/>
              <a:t>BUFSIZ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if not data:</a:t>
            </a:r>
          </a:p>
          <a:p>
            <a:r>
              <a:rPr lang="en-US" dirty="0" smtClean="0"/>
              <a:t>            break</a:t>
            </a:r>
          </a:p>
          <a:p>
            <a:r>
              <a:rPr lang="en-US" dirty="0" smtClean="0"/>
              <a:t>        #</a:t>
            </a:r>
            <a:r>
              <a:rPr lang="en-US" dirty="0" err="1" smtClean="0"/>
              <a:t>tcpCliSock.send</a:t>
            </a:r>
            <a:r>
              <a:rPr lang="en-US" dirty="0" smtClean="0"/>
              <a:t>('[%s] %s' % (bytes(</a:t>
            </a:r>
            <a:r>
              <a:rPr lang="en-US" dirty="0" err="1" smtClean="0"/>
              <a:t>ctime</a:t>
            </a:r>
            <a:r>
              <a:rPr lang="en-US" dirty="0" smtClean="0"/>
              <a:t>(), '</a:t>
            </a:r>
            <a:r>
              <a:rPr lang="en-US" dirty="0" err="1" smtClean="0"/>
              <a:t>utf</a:t>
            </a:r>
            <a:r>
              <a:rPr lang="en-US" dirty="0" smtClean="0"/>
              <a:t>-8'), data))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tcpCliSock.send</a:t>
            </a:r>
            <a:r>
              <a:rPr lang="en-US" dirty="0" smtClean="0"/>
              <a:t>(bytes('[%s] %s' % (</a:t>
            </a:r>
            <a:r>
              <a:rPr lang="en-US" dirty="0" err="1" smtClean="0"/>
              <a:t>ctime</a:t>
            </a:r>
            <a:r>
              <a:rPr lang="en-US" dirty="0" smtClean="0"/>
              <a:t>(), </a:t>
            </a:r>
            <a:r>
              <a:rPr lang="en-US" dirty="0" err="1" smtClean="0"/>
              <a:t>data.decode</a:t>
            </a:r>
            <a:r>
              <a:rPr lang="en-US" dirty="0" smtClean="0"/>
              <a:t>('</a:t>
            </a:r>
            <a:r>
              <a:rPr lang="en-US" dirty="0" err="1" smtClean="0"/>
              <a:t>utf</a:t>
            </a:r>
            <a:r>
              <a:rPr lang="en-US" dirty="0" smtClean="0"/>
              <a:t>-8')), '</a:t>
            </a:r>
            <a:r>
              <a:rPr lang="en-US" dirty="0" err="1" smtClean="0"/>
              <a:t>utf</a:t>
            </a:r>
            <a:r>
              <a:rPr lang="en-US" dirty="0" smtClean="0"/>
              <a:t>-8'))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tcpCliSock.close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tcpSerSock.close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1–4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Unix start-up line, we import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time.ctime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and all the attributes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socket module.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6–13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HOST variable is blank, which is an indication to the bind() method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it can use any available address. We also choose a random port number,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does not appear to be used or reserved by the system. For 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we set the buffer size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can vary this size based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networking capability and application needs. The argument for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listen() method is simply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number of incoming connection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to accept before connections are turned away or refused.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TCP server socket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tcpSerSock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allocated on line 11, followed by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bind the socket to the server’s address and to start the TCP listener.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15–28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we are inside the server’s infinite loop, we (passively) wait for a connection.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comes in, we enter the dialog loop where we wait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 to send its message. If the message is blank, that means that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has quit, so we would break from the dialog loop, close the client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connection, and then go back to wait for another client. If we did get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from the client, we format and return the same data but prepend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with the current timestamp. The final line is never executed; it is there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reminder to the reader that a close() call should be made if a handler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written to allow for a more graceful exit, as we discussed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3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endParaRPr lang="en-US" dirty="0" smtClean="0"/>
          </a:p>
          <a:p>
            <a:r>
              <a:rPr lang="en-US" dirty="0" smtClean="0"/>
              <a:t>from socket import *</a:t>
            </a:r>
          </a:p>
          <a:p>
            <a:endParaRPr lang="en-US" dirty="0" smtClean="0"/>
          </a:p>
          <a:p>
            <a:r>
              <a:rPr lang="en-US" dirty="0" smtClean="0"/>
              <a:t>HOST = '127.0.0.1'</a:t>
            </a:r>
          </a:p>
          <a:p>
            <a:r>
              <a:rPr lang="en-US" dirty="0" smtClean="0"/>
              <a:t>PORT = 21567</a:t>
            </a:r>
          </a:p>
          <a:p>
            <a:r>
              <a:rPr lang="en-US" dirty="0" err="1" smtClean="0"/>
              <a:t>BUFSIZ</a:t>
            </a:r>
            <a:r>
              <a:rPr lang="en-US" dirty="0" smtClean="0"/>
              <a:t> = 1024</a:t>
            </a:r>
          </a:p>
          <a:p>
            <a:r>
              <a:rPr lang="en-US" dirty="0" err="1" smtClean="0"/>
              <a:t>ADDR</a:t>
            </a:r>
            <a:r>
              <a:rPr lang="en-US" dirty="0" smtClean="0"/>
              <a:t> = (HOST, PORT)</a:t>
            </a:r>
          </a:p>
          <a:p>
            <a:endParaRPr lang="en-US" dirty="0" smtClean="0"/>
          </a:p>
          <a:p>
            <a:r>
              <a:rPr lang="en-US" dirty="0" err="1" smtClean="0"/>
              <a:t>tcpCliSock</a:t>
            </a:r>
            <a:r>
              <a:rPr lang="en-US" dirty="0" smtClean="0"/>
              <a:t> = socket(</a:t>
            </a:r>
            <a:r>
              <a:rPr lang="en-US" dirty="0" err="1" smtClean="0"/>
              <a:t>AF_INET</a:t>
            </a:r>
            <a:r>
              <a:rPr lang="en-US" dirty="0" smtClean="0"/>
              <a:t>, </a:t>
            </a:r>
            <a:r>
              <a:rPr lang="en-US" dirty="0" err="1" smtClean="0"/>
              <a:t>SOCK_STREAM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tcpCliSock.connect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data = input('&gt; ')</a:t>
            </a:r>
          </a:p>
          <a:p>
            <a:r>
              <a:rPr lang="en-US" dirty="0" smtClean="0"/>
              <a:t>    if not data:</a:t>
            </a:r>
          </a:p>
          <a:p>
            <a:r>
              <a:rPr lang="en-US" dirty="0" smtClean="0"/>
              <a:t>        break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tcpCliSock.send</a:t>
            </a:r>
            <a:r>
              <a:rPr lang="en-US" dirty="0" smtClean="0"/>
              <a:t>(bytes(data, '</a:t>
            </a:r>
            <a:r>
              <a:rPr lang="en-US" dirty="0" err="1" smtClean="0"/>
              <a:t>utf</a:t>
            </a:r>
            <a:r>
              <a:rPr lang="en-US" dirty="0" smtClean="0"/>
              <a:t>-8'))</a:t>
            </a:r>
          </a:p>
          <a:p>
            <a:r>
              <a:rPr lang="en-US" dirty="0" smtClean="0"/>
              <a:t>    data = </a:t>
            </a:r>
            <a:r>
              <a:rPr lang="en-US" dirty="0" err="1" smtClean="0"/>
              <a:t>tcpCliSock.recv</a:t>
            </a:r>
            <a:r>
              <a:rPr lang="en-US" dirty="0" smtClean="0"/>
              <a:t>(</a:t>
            </a:r>
            <a:r>
              <a:rPr lang="en-US" dirty="0" err="1" smtClean="0"/>
              <a:t>BUFSIZ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if not data:</a:t>
            </a:r>
          </a:p>
          <a:p>
            <a:r>
              <a:rPr lang="en-US" dirty="0" smtClean="0"/>
              <a:t>        break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data.decode</a:t>
            </a:r>
            <a:r>
              <a:rPr lang="en-US" dirty="0" smtClean="0"/>
              <a:t>('</a:t>
            </a:r>
            <a:r>
              <a:rPr lang="en-US" dirty="0" err="1" smtClean="0"/>
              <a:t>utf</a:t>
            </a:r>
            <a:r>
              <a:rPr lang="en-US" dirty="0" smtClean="0"/>
              <a:t>-8'))</a:t>
            </a:r>
          </a:p>
          <a:p>
            <a:endParaRPr lang="en-US" dirty="0" smtClean="0"/>
          </a:p>
          <a:p>
            <a:r>
              <a:rPr lang="en-US" dirty="0" err="1" smtClean="0"/>
              <a:t>tcpCliSock.close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5–11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HOST and PORT variables refer to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server’s hostname and port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are running our test (in this case) on the same computer,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contains the local hostname (change it accordingly if you are running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server on a different host). The port number PORT should be exactly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as what you set for your server (otherwise, there won’t be much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communication). We also choose the same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 size.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TCP client socket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tcpCliSock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allocated in line 10, followed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 active) call to connect to the server.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13–23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 also has an infinite loop, but it is not meant to run forever like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server’s loop. The client loop will exit on either </a:t>
            </a:r>
            <a:r>
              <a:rPr lang="en-US" sz="1200" b="0" i="0" u="none" strike="noStrike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1" i="0" u="none" strike="noStrike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two conditions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enters no input (lines 14–16), or the server somehow quit and our call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method fails (lines 18–20). Otherwise, in a normal situation,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enters in some string data, which is sent to the server for processing.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timestamped input string is then received and displayed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8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endParaRPr lang="en-US" dirty="0" smtClean="0"/>
          </a:p>
          <a:p>
            <a:r>
              <a:rPr lang="en-US" dirty="0" smtClean="0"/>
              <a:t>from socket import *</a:t>
            </a:r>
          </a:p>
          <a:p>
            <a:r>
              <a:rPr lang="en-US" dirty="0" smtClean="0"/>
              <a:t>from time import </a:t>
            </a:r>
            <a:r>
              <a:rPr lang="en-US" dirty="0" err="1" smtClean="0"/>
              <a:t>ctime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HOST = '127.0.0.1'</a:t>
            </a:r>
          </a:p>
          <a:p>
            <a:r>
              <a:rPr lang="en-US" dirty="0" smtClean="0"/>
              <a:t>PORT = 21567</a:t>
            </a:r>
          </a:p>
          <a:p>
            <a:r>
              <a:rPr lang="en-US" dirty="0" err="1" smtClean="0"/>
              <a:t>BUFSIZ</a:t>
            </a:r>
            <a:r>
              <a:rPr lang="en-US" dirty="0" smtClean="0"/>
              <a:t> = 1024</a:t>
            </a:r>
          </a:p>
          <a:p>
            <a:r>
              <a:rPr lang="en-US" dirty="0" err="1" smtClean="0"/>
              <a:t>ADDR</a:t>
            </a:r>
            <a:r>
              <a:rPr lang="en-US" dirty="0" smtClean="0"/>
              <a:t> = (HOST, PORT)</a:t>
            </a:r>
          </a:p>
          <a:p>
            <a:endParaRPr lang="en-US" dirty="0" smtClean="0"/>
          </a:p>
          <a:p>
            <a:r>
              <a:rPr lang="en-US" dirty="0" err="1" smtClean="0"/>
              <a:t>udpSerSock</a:t>
            </a:r>
            <a:r>
              <a:rPr lang="en-US" dirty="0" smtClean="0"/>
              <a:t> = socket(</a:t>
            </a:r>
            <a:r>
              <a:rPr lang="en-US" dirty="0" err="1" smtClean="0"/>
              <a:t>AF_INET</a:t>
            </a:r>
            <a:r>
              <a:rPr lang="en-US" dirty="0" smtClean="0"/>
              <a:t>, </a:t>
            </a:r>
            <a:r>
              <a:rPr lang="en-US" dirty="0" err="1" smtClean="0"/>
              <a:t>SOCK_DGRAM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udpSerSock.bind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print ('waiting for message...')</a:t>
            </a:r>
          </a:p>
          <a:p>
            <a:r>
              <a:rPr lang="en-US" dirty="0" smtClean="0"/>
              <a:t>    data, </a:t>
            </a:r>
            <a:r>
              <a:rPr lang="en-US" dirty="0" err="1" smtClean="0"/>
              <a:t>addr</a:t>
            </a:r>
            <a:r>
              <a:rPr lang="en-US" dirty="0" smtClean="0"/>
              <a:t> = </a:t>
            </a:r>
            <a:r>
              <a:rPr lang="en-US" dirty="0" err="1" smtClean="0"/>
              <a:t>udpSerSock.recvfrom</a:t>
            </a:r>
            <a:r>
              <a:rPr lang="en-US" dirty="0" smtClean="0"/>
              <a:t>(</a:t>
            </a:r>
            <a:r>
              <a:rPr lang="en-US" dirty="0" err="1" smtClean="0"/>
              <a:t>BUFSIZ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#</a:t>
            </a:r>
            <a:r>
              <a:rPr lang="en-US" dirty="0" err="1" smtClean="0"/>
              <a:t>udpSerSock.sendto</a:t>
            </a:r>
            <a:r>
              <a:rPr lang="en-US" dirty="0" smtClean="0"/>
              <a:t>('[%s] %s' % (</a:t>
            </a:r>
            <a:r>
              <a:rPr lang="en-US" dirty="0" err="1" smtClean="0"/>
              <a:t>ctime</a:t>
            </a:r>
            <a:r>
              <a:rPr lang="en-US" dirty="0" smtClean="0"/>
              <a:t>(), data), 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udpSerSock.sendto</a:t>
            </a:r>
            <a:r>
              <a:rPr lang="en-US" dirty="0" smtClean="0"/>
              <a:t>(bytes('[%s] %s' % (</a:t>
            </a:r>
            <a:r>
              <a:rPr lang="en-US" dirty="0" err="1" smtClean="0"/>
              <a:t>ctime</a:t>
            </a:r>
            <a:r>
              <a:rPr lang="en-US" dirty="0" smtClean="0"/>
              <a:t>(), </a:t>
            </a:r>
            <a:r>
              <a:rPr lang="en-US" dirty="0" err="1" smtClean="0"/>
              <a:t>data.decode</a:t>
            </a:r>
            <a:r>
              <a:rPr lang="en-US" dirty="0" smtClean="0"/>
              <a:t>('</a:t>
            </a:r>
            <a:r>
              <a:rPr lang="en-US" dirty="0" err="1" smtClean="0"/>
              <a:t>utf</a:t>
            </a:r>
            <a:r>
              <a:rPr lang="en-US" dirty="0" smtClean="0"/>
              <a:t>-8')), '</a:t>
            </a:r>
            <a:r>
              <a:rPr lang="en-US" dirty="0" err="1" smtClean="0"/>
              <a:t>utf</a:t>
            </a:r>
            <a:r>
              <a:rPr lang="en-US" dirty="0" smtClean="0"/>
              <a:t>-8'), 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print ('...received from and returned to:', 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udpSerSock.close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1–4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Unix startup line, we import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time.ctime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and all the attributes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socket module, just like the TCP server setup.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6–12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HOST and PORT variables are the same as before, and for all the same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reasons. The call socket() differs only in that we are now requesting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datagram/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 type, but bind() is invoked in the same way as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TCP server version. Again, because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connectionless, no call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“listen for incoming connections” is made here.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14–21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we are inside the server’s infinite loop, we (passively) wait for a message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 datagram). When one comes in, we process it (by adding a timestamp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it), then send it right back and go back to wait for another message.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socket close() method is there for show only, as indicated before.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7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endParaRPr lang="en-US" dirty="0" smtClean="0"/>
          </a:p>
          <a:p>
            <a:r>
              <a:rPr lang="en-US" dirty="0" smtClean="0"/>
              <a:t>from socket import *</a:t>
            </a:r>
          </a:p>
          <a:p>
            <a:endParaRPr lang="en-US" dirty="0" smtClean="0"/>
          </a:p>
          <a:p>
            <a:r>
              <a:rPr lang="en-US" dirty="0" smtClean="0"/>
              <a:t>HOST = '127.0.0.1'</a:t>
            </a:r>
          </a:p>
          <a:p>
            <a:r>
              <a:rPr lang="en-US" dirty="0" smtClean="0"/>
              <a:t>PORT = 21567</a:t>
            </a:r>
          </a:p>
          <a:p>
            <a:r>
              <a:rPr lang="en-US" dirty="0" err="1" smtClean="0"/>
              <a:t>BUFSIZ</a:t>
            </a:r>
            <a:r>
              <a:rPr lang="en-US" dirty="0" smtClean="0"/>
              <a:t> = 1024</a:t>
            </a:r>
          </a:p>
          <a:p>
            <a:r>
              <a:rPr lang="en-US" dirty="0" err="1" smtClean="0"/>
              <a:t>ADDR</a:t>
            </a:r>
            <a:r>
              <a:rPr lang="en-US" dirty="0" smtClean="0"/>
              <a:t> = (HOST, PORT)</a:t>
            </a:r>
          </a:p>
          <a:p>
            <a:endParaRPr lang="en-US" dirty="0" smtClean="0"/>
          </a:p>
          <a:p>
            <a:r>
              <a:rPr lang="en-US" dirty="0" err="1" smtClean="0"/>
              <a:t>udpCliSock</a:t>
            </a:r>
            <a:r>
              <a:rPr lang="en-US" dirty="0" smtClean="0"/>
              <a:t> = socket(</a:t>
            </a:r>
            <a:r>
              <a:rPr lang="en-US" dirty="0" err="1" smtClean="0"/>
              <a:t>AF_INET</a:t>
            </a:r>
            <a:r>
              <a:rPr lang="en-US" dirty="0" smtClean="0"/>
              <a:t>, </a:t>
            </a:r>
            <a:r>
              <a:rPr lang="en-US" dirty="0" err="1" smtClean="0"/>
              <a:t>SOCK_DGRAM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data = input('&gt; ')</a:t>
            </a:r>
          </a:p>
          <a:p>
            <a:r>
              <a:rPr lang="en-US" dirty="0" smtClean="0"/>
              <a:t>    if not data:</a:t>
            </a:r>
          </a:p>
          <a:p>
            <a:r>
              <a:rPr lang="en-US" dirty="0" smtClean="0"/>
              <a:t>        break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udpCliSock.sendto</a:t>
            </a:r>
            <a:r>
              <a:rPr lang="en-US" dirty="0" smtClean="0"/>
              <a:t>(bytes(data, '</a:t>
            </a:r>
            <a:r>
              <a:rPr lang="en-US" dirty="0" err="1" smtClean="0"/>
              <a:t>utf</a:t>
            </a:r>
            <a:r>
              <a:rPr lang="en-US" dirty="0" smtClean="0"/>
              <a:t>-8'), 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data, </a:t>
            </a:r>
            <a:r>
              <a:rPr lang="en-US" dirty="0" err="1" smtClean="0"/>
              <a:t>ADDR</a:t>
            </a:r>
            <a:r>
              <a:rPr lang="en-US" dirty="0" smtClean="0"/>
              <a:t> = </a:t>
            </a:r>
            <a:r>
              <a:rPr lang="en-US" dirty="0" err="1" smtClean="0"/>
              <a:t>udpCliSock.recvfrom</a:t>
            </a:r>
            <a:r>
              <a:rPr lang="en-US" dirty="0" smtClean="0"/>
              <a:t>(</a:t>
            </a:r>
            <a:r>
              <a:rPr lang="en-US" dirty="0" err="1" smtClean="0"/>
              <a:t>BUFSIZ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if not data:</a:t>
            </a:r>
          </a:p>
          <a:p>
            <a:r>
              <a:rPr lang="en-US" dirty="0" smtClean="0"/>
              <a:t>        break</a:t>
            </a:r>
          </a:p>
          <a:p>
            <a:r>
              <a:rPr lang="en-US" dirty="0" smtClean="0"/>
              <a:t>    print (</a:t>
            </a:r>
            <a:r>
              <a:rPr lang="en-US" dirty="0" err="1" smtClean="0"/>
              <a:t>data.decode</a:t>
            </a:r>
            <a:r>
              <a:rPr lang="en-US" dirty="0" smtClean="0"/>
              <a:t>('</a:t>
            </a:r>
            <a:r>
              <a:rPr lang="en-US" dirty="0" err="1" smtClean="0"/>
              <a:t>utf</a:t>
            </a:r>
            <a:r>
              <a:rPr lang="en-US" dirty="0" smtClean="0"/>
              <a:t>-8'))</a:t>
            </a:r>
          </a:p>
          <a:p>
            <a:endParaRPr lang="en-US" dirty="0" smtClean="0"/>
          </a:p>
          <a:p>
            <a:r>
              <a:rPr lang="en-US" dirty="0" err="1" smtClean="0"/>
              <a:t>udpCliSock.close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1–3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Unix startup line, we import all the attributes from the socket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module, again, just like in the TCP version of the client.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5–10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are running the server on our local computer again, we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“localhost” and the same port number on the client side, not to mention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buffer. We allocate our socket object in the same way as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12–22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 loop works in almost the exact manner as the TCP client.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only difference is that we do not have to establish a connection to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first; we simply send a message to it and await the reply. After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timestamped string is returned, we display it to the screen and go back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more. When the input is complete, we break out of the loop and close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8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#----- </a:t>
            </a:r>
            <a:r>
              <a:rPr lang="en-US" dirty="0" smtClean="0"/>
              <a:t>cut code here ----</a:t>
            </a:r>
          </a:p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socketserver</a:t>
            </a:r>
            <a:endParaRPr lang="en-US" dirty="0" smtClean="0"/>
          </a:p>
          <a:p>
            <a:r>
              <a:rPr lang="en-US" dirty="0" smtClean="0"/>
              <a:t>from time import </a:t>
            </a:r>
            <a:r>
              <a:rPr lang="en-US" dirty="0" err="1" smtClean="0"/>
              <a:t>ctime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HOST = ''</a:t>
            </a:r>
          </a:p>
          <a:p>
            <a:r>
              <a:rPr lang="en-US" dirty="0" smtClean="0"/>
              <a:t>PORT = 21567</a:t>
            </a:r>
          </a:p>
          <a:p>
            <a:r>
              <a:rPr lang="en-US" dirty="0" err="1" smtClean="0"/>
              <a:t>ADDR</a:t>
            </a:r>
            <a:r>
              <a:rPr lang="en-US" dirty="0" smtClean="0"/>
              <a:t> = (HOST, PORT)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MyRequestHandler</a:t>
            </a:r>
            <a:r>
              <a:rPr lang="en-US" dirty="0" smtClean="0"/>
              <a:t>(</a:t>
            </a:r>
            <a:r>
              <a:rPr lang="en-US" dirty="0" err="1" smtClean="0"/>
              <a:t>socketserver.StreamRequestHandler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handle(self):</a:t>
            </a:r>
          </a:p>
          <a:p>
            <a:r>
              <a:rPr lang="en-US" dirty="0" smtClean="0"/>
              <a:t>        print ('...connected from:', </a:t>
            </a:r>
            <a:r>
              <a:rPr lang="en-US" dirty="0" err="1" smtClean="0"/>
              <a:t>self.client_address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#</a:t>
            </a:r>
            <a:r>
              <a:rPr lang="en-US" dirty="0" err="1" smtClean="0"/>
              <a:t>elf.wfile.write</a:t>
            </a:r>
            <a:r>
              <a:rPr lang="en-US" dirty="0" smtClean="0"/>
              <a:t>(b'[%s] %s\n' % (</a:t>
            </a:r>
          </a:p>
          <a:p>
            <a:r>
              <a:rPr lang="en-US" dirty="0" smtClean="0"/>
              <a:t>        #    </a:t>
            </a:r>
            <a:r>
              <a:rPr lang="en-US" dirty="0" err="1" smtClean="0"/>
              <a:t>ctime</a:t>
            </a:r>
            <a:r>
              <a:rPr lang="en-US" dirty="0" smtClean="0"/>
              <a:t>(), </a:t>
            </a:r>
            <a:r>
              <a:rPr lang="en-US" dirty="0" err="1" smtClean="0"/>
              <a:t>self.rfile.readline</a:t>
            </a:r>
            <a:r>
              <a:rPr lang="en-US" dirty="0" smtClean="0"/>
              <a:t>().strip())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self.wfile.write</a:t>
            </a:r>
            <a:r>
              <a:rPr lang="en-US" dirty="0" smtClean="0"/>
              <a:t>(bytes ('hello'))</a:t>
            </a:r>
          </a:p>
          <a:p>
            <a:r>
              <a:rPr lang="en-US" dirty="0" smtClean="0"/>
              <a:t>        </a:t>
            </a:r>
          </a:p>
          <a:p>
            <a:endParaRPr lang="en-US" dirty="0" smtClean="0"/>
          </a:p>
          <a:p>
            <a:r>
              <a:rPr lang="en-US" dirty="0" err="1" smtClean="0"/>
              <a:t>tcpSerSock</a:t>
            </a:r>
            <a:r>
              <a:rPr lang="en-US" dirty="0" smtClean="0"/>
              <a:t> = </a:t>
            </a:r>
            <a:r>
              <a:rPr lang="en-US" dirty="0" err="1" smtClean="0"/>
              <a:t>socketserver.TCPServer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MyRequestHandler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('waiting for connection...')</a:t>
            </a:r>
          </a:p>
          <a:p>
            <a:r>
              <a:rPr lang="en-US" dirty="0" err="1" smtClean="0"/>
              <a:t>tcpSerSock.serve_forever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#-----</a:t>
            </a:r>
            <a:r>
              <a:rPr lang="en-US" baseline="0" dirty="0" smtClean="0"/>
              <a:t> </a:t>
            </a:r>
            <a:r>
              <a:rPr lang="en-US" baseline="0" dirty="0" smtClean="0"/>
              <a:t>end code here ---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1–9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initial stuff consists of importing the right classes from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SocketServer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11–15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bulk of the work happens here. We derive our request handler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MyRequestHandler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subclass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SocketServer’s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StreamRequestHandler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override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handle()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method, which is stubbed out in the Base Request class with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default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as: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handle(self):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handle() method is called when an incoming message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received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client. The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StreamRequestHandler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treats input and output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 as </a:t>
            </a:r>
            <a:r>
              <a:rPr lang="en-US" sz="1200" b="1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file-like objects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we will use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readline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get the client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and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write()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send a string back to the client.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need additional carriage return and NEWLINE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client and server code. Actually, you will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it 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are just reusing those which come from the client.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minor differences, it should look just like our earlier server.</a:t>
            </a:r>
          </a:p>
          <a:p>
            <a:endParaRPr lang="en-US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17–19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bits of code create the TCP server with the given host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handler class. We then have our entire infinite loop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servicing client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7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#---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 code here ----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#!/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socket import *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= '127.0.0.1'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= 21567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BUFSIZ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1024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(HOST, PORT)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tcpCliSock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socket(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AF_INET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SOCK_STREAM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tcpCliSock.connect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 = input('&gt; ')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not data: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break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tcpCliSock.send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(bytes(data, '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-8'))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tcpCliSock.recv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BUFSIZ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not data: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break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 (data)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tcpCliSock.close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#----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code here ----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timestamp TCP client that knows how to speak to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file-like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StreamRequestHandler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1–8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 special here; this is an exact replica of our original client code.</a:t>
            </a:r>
          </a:p>
          <a:p>
            <a:endParaRPr lang="en-US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10–21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behavior of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SocketServer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handlers is to accept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connection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get the request, and then close the connection. This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we cannot keep our connection throughout the execution of 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so we need to create a new socket each time we send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server.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makes the TCP server act more like a UDP server; however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changed by overriding the appropriate methods 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request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 classes.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fact that our client is somewhat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“inside-out”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have to create a connection each time), the only other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minor difference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previewed in the line-by-line explanation for 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handler class we are using treats socket communication like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we have to send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line-termination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(carriage return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NEWLINE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each way. The server just retains and reuses the ones we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here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we get a message back from the server, we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strip()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use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is automatically provided by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Hyves</a:t>
            </a:r>
            <a:r>
              <a:rPr lang="en-US" dirty="0" smtClean="0"/>
              <a:t> was a social networking site in the Netherlands with mainly Dutch visitors and members, where it competed with sites such as Facebook and </a:t>
            </a:r>
            <a:r>
              <a:rPr lang="en-US" dirty="0" err="1" smtClean="0"/>
              <a:t>MySpace</a:t>
            </a:r>
            <a:r>
              <a:rPr lang="en-US" dirty="0" smtClean="0"/>
              <a:t>. </a:t>
            </a:r>
            <a:r>
              <a:rPr lang="en-US" dirty="0" err="1" smtClean="0"/>
              <a:t>Hyves</a:t>
            </a:r>
            <a:r>
              <a:rPr lang="en-US" dirty="0" smtClean="0"/>
              <a:t> was founded in 2004 by Raymond </a:t>
            </a:r>
            <a:r>
              <a:rPr lang="en-US" dirty="0" err="1" smtClean="0"/>
              <a:t>Spanjar</a:t>
            </a:r>
            <a:r>
              <a:rPr lang="en-US" dirty="0" smtClean="0"/>
              <a:t> and Floris </a:t>
            </a:r>
            <a:r>
              <a:rPr lang="en-US" dirty="0" err="1" smtClean="0"/>
              <a:t>Rost</a:t>
            </a:r>
            <a:r>
              <a:rPr lang="en-US" dirty="0" smtClean="0"/>
              <a:t> van </a:t>
            </a:r>
            <a:r>
              <a:rPr lang="en-US" dirty="0" err="1" smtClean="0"/>
              <a:t>Tonningen</a:t>
            </a:r>
            <a:r>
              <a:rPr lang="en-US" dirty="0" smtClean="0"/>
              <a:t>. The service was available in both Dutch and English. https://en.wikipedia.org/wiki/Hyves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E7D6-CAAB-42C7-85E4-8E5AC9B34966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47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E6143-7CF6-472A-8C6E-6AACB598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FF7C21-5310-4915-8154-26A2B0B5E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993241-243A-486C-8CCD-DD96CBDE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F9C027-E8D1-4EC8-8DA2-B33A6DC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4CBA0-6915-45E2-A61E-B462D73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4CC4-8963-4659-99E4-86C7DFD3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A21B25-E629-4644-AAB1-42293138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B9CB5-198A-4A50-ABAB-C3E15D3B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98FCD0-446B-4619-AEBD-76133ECC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D8413E-4B77-4F6D-8FBC-FEDCBF42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3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25AAA8-85AE-4102-9BEE-E85FC7D39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147757-4C98-42D6-805B-07276F5F9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29A8DC-A763-4A99-A44E-A92D307F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E7169D-5E18-4A68-823F-A977ADA6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F40C26-702B-4498-AFF2-6D6E2C30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3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42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7610F-7324-4AC3-99DD-E3408EA1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070D7-EFD1-41C1-950F-B07540A7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06444E-73BC-402D-91D7-ABE53C2D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40AEC1-6604-4B4C-B395-8C41AC5F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F2C844-8B83-42B7-87DC-A3D52B68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6CE8E-BF82-4A06-ADA2-563B80D2E28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02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6C0F0-7351-49CC-92F8-3F1F9A84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FC5C1A-860F-4730-BAC9-9FCFD946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40C836-F5C4-4713-AA80-E0999EEB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2AE28F-DB0A-4D20-9834-78CCD660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12FDA-8C58-4AF6-96EC-EB90C64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A1569-FB29-430F-9B31-78815249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707050-FBC4-4F01-8AEB-569C25F0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BB354D-E867-473F-8104-A7F2EDFB1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94409F-C80A-44C3-A99C-0230A2DD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15144F-A4B9-4A3A-A994-18DADBB2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314DC1-B8D2-4CEC-9D30-3E7736AA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8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2862C-A127-4323-8753-0025757E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F3739-BBA5-4266-9DA2-278B2835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E143C-E1EE-4E4F-BFC1-32AC0F21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AB428E-5A3C-4A99-8021-981BA5CD1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0636AF-C8C1-422C-87D6-99775642A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9E09CA-A20B-4499-B6E0-593A81B1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8F7E9D-8DE2-49EF-8137-F87A5470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DD2D81-47C4-476C-AA02-9467DE62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8F6C2-EE12-475C-A4CE-2726B47D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B79314-E41F-411A-8ED8-973720A6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1AABFA-4491-4EB8-A92C-13584C35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571C57-9DF8-44F3-964B-B766C13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8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E6DE5EB-4FAA-4419-A17B-3D845B94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BE3169-1A5D-479A-B68D-B721DFD5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BF707F-DEC7-434E-AF1E-0032FCC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87A88-8B38-454E-A54D-1B5C9CD7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224498-0889-4247-BBD1-E47595F5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BA1DEE-0B74-43BA-8F52-800C7B6B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4633FB-26AE-4A17-93B5-03393C97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030E80-8009-4371-A875-AEAEBB10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CA27D5-A045-4A48-93D7-A107B542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3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B649F-5EEC-4ADD-A5C1-99BC22F2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E824C46-FD46-4DBF-80C6-EDA4D38C0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0E3528-664D-40F7-8798-0A6EDD7F0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1F6DBB-FB0E-44E2-A8B7-02FAED7A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AE133F-3744-4AAC-9035-E60F88C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0B401B-BC7C-4EE4-9B5E-66E6A7F1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53ABCF2-8B6E-4955-BAC5-4618EE20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D3BA06-15BD-47B5-B577-35CA96C0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0AB74E-63E9-4B90-91AB-911ECD91F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36816C-5FC5-4677-A77B-E3A86BE0C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IN" dirty="0" smtClean="0"/>
              <a:t>Python Programming,  </a:t>
            </a:r>
            <a:r>
              <a:rPr lang="en-IN" dirty="0" err="1" smtClean="0"/>
              <a:t>Dr.</a:t>
            </a:r>
            <a:r>
              <a:rPr lang="en-IN" dirty="0" smtClean="0"/>
              <a:t>  </a:t>
            </a:r>
            <a:r>
              <a:rPr lang="en-IN" dirty="0" err="1" smtClean="0"/>
              <a:t>Shakour</a:t>
            </a:r>
            <a:r>
              <a:rPr lang="en-IN" dirty="0" smtClean="0"/>
              <a:t> </a:t>
            </a:r>
            <a:r>
              <a:rPr lang="en-IN" dirty="0" err="1" smtClean="0"/>
              <a:t>Abuzneid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D87BB4-50AF-42B2-B620-2141843A4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8515-CBD3-4F7C-8835-C0F54F17A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twistedmatrix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hyves.org/concur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ockets/#background" TargetMode="External"/><Relationship Id="rId2" Type="http://schemas.openxmlformats.org/officeDocument/2006/relationships/hyperlink" Target="https://pythonprogramming.net/urllib-tutorial-python-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5D1177-2CFD-4688-8697-1DEE1E3E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170236"/>
            <a:ext cx="8230313" cy="45175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6B2AFCB-45D5-4F0E-9A92-B8D55116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515-CBD3-4F7C-8835-C0F54F17A5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Networked-based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AF_INET</a:t>
            </a:r>
            <a:r>
              <a:rPr lang="en-US" dirty="0"/>
              <a:t>, or </a:t>
            </a:r>
            <a:r>
              <a:rPr lang="en-US" i="1" dirty="0"/>
              <a:t>address family</a:t>
            </a:r>
            <a:r>
              <a:rPr lang="en-US" dirty="0"/>
              <a:t>: Internet</a:t>
            </a:r>
            <a:r>
              <a:rPr lang="en-US" dirty="0" smtClean="0"/>
              <a:t>. The </a:t>
            </a:r>
            <a:r>
              <a:rPr lang="en-US" dirty="0"/>
              <a:t>most widely used.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AF_INET6</a:t>
            </a:r>
            <a:r>
              <a:rPr lang="en-US" dirty="0"/>
              <a:t>, </a:t>
            </a:r>
            <a:r>
              <a:rPr lang="en-US" dirty="0" smtClean="0"/>
              <a:t>is used </a:t>
            </a:r>
            <a:r>
              <a:rPr lang="en-US" dirty="0"/>
              <a:t>for Internet Protocol version 6 (</a:t>
            </a:r>
            <a:r>
              <a:rPr lang="en-US" dirty="0" err="1"/>
              <a:t>IPv6</a:t>
            </a:r>
            <a:r>
              <a:rPr lang="en-US" dirty="0"/>
              <a:t>) addressing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AF_NETLINK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family of (</a:t>
            </a:r>
            <a:r>
              <a:rPr lang="en-US" dirty="0" smtClean="0"/>
              <a:t>connectionless) sockets allow </a:t>
            </a:r>
            <a:r>
              <a:rPr lang="en-US" dirty="0"/>
              <a:t>for </a:t>
            </a:r>
            <a:r>
              <a:rPr lang="en-US" dirty="0" err="1"/>
              <a:t>IPC</a:t>
            </a:r>
            <a:r>
              <a:rPr lang="en-US" dirty="0"/>
              <a:t> between user and kernel-level code using the standard </a:t>
            </a:r>
            <a:r>
              <a:rPr lang="en-US" dirty="0" smtClean="0"/>
              <a:t>BSD socket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r>
              <a:rPr lang="en-US" dirty="0"/>
              <a:t>The Python </a:t>
            </a:r>
            <a:r>
              <a:rPr lang="en-US" dirty="0" smtClean="0"/>
              <a:t>support </a:t>
            </a:r>
            <a:r>
              <a:rPr lang="en-US" dirty="0" err="1">
                <a:solidFill>
                  <a:srgbClr val="FF0000"/>
                </a:solidFill>
              </a:rPr>
              <a:t>AF_TIPC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family. </a:t>
            </a:r>
            <a:r>
              <a:rPr lang="en-US" dirty="0" smtClean="0">
                <a:solidFill>
                  <a:srgbClr val="7030A0"/>
                </a:solidFill>
              </a:rPr>
              <a:t>Transparent </a:t>
            </a:r>
            <a:r>
              <a:rPr lang="en-US" dirty="0" err="1" smtClean="0">
                <a:solidFill>
                  <a:srgbClr val="7030A0"/>
                </a:solidFill>
              </a:rPr>
              <a:t>Interprocess</a:t>
            </a:r>
            <a:r>
              <a:rPr lang="en-US" dirty="0" smtClean="0">
                <a:solidFill>
                  <a:srgbClr val="7030A0"/>
                </a:solidFill>
              </a:rPr>
              <a:t> Communication (</a:t>
            </a:r>
            <a:r>
              <a:rPr lang="en-US" dirty="0" err="1" smtClean="0">
                <a:solidFill>
                  <a:srgbClr val="7030A0"/>
                </a:solidFill>
              </a:rPr>
              <a:t>TIPC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is used </a:t>
            </a:r>
            <a:r>
              <a:rPr lang="en-US" dirty="0" smtClean="0"/>
              <a:t>to allow </a:t>
            </a:r>
            <a:r>
              <a:rPr lang="en-US" dirty="0"/>
              <a:t>clusters of computers to “talk” to each other without using </a:t>
            </a:r>
            <a:r>
              <a:rPr lang="en-US" dirty="0" smtClean="0"/>
              <a:t>IP-based addressing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2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Addresses: Host-Port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socket is like a telephone jack—a piece of infrastructure that </a:t>
            </a:r>
            <a:r>
              <a:rPr lang="en-US" dirty="0" smtClean="0"/>
              <a:t>enables communication—then </a:t>
            </a:r>
            <a:r>
              <a:rPr lang="en-US" dirty="0"/>
              <a:t>a </a:t>
            </a:r>
            <a:r>
              <a:rPr lang="en-US" i="1" dirty="0">
                <a:solidFill>
                  <a:srgbClr val="7030A0"/>
                </a:solidFill>
              </a:rPr>
              <a:t>hostname</a:t>
            </a:r>
            <a:r>
              <a:rPr lang="en-US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port</a:t>
            </a:r>
            <a:r>
              <a:rPr lang="en-US" dirty="0"/>
              <a:t> number are like an </a:t>
            </a:r>
            <a:r>
              <a:rPr lang="en-US" i="1" dirty="0">
                <a:solidFill>
                  <a:srgbClr val="7030A0"/>
                </a:solidFill>
              </a:rPr>
              <a:t>area </a:t>
            </a:r>
            <a:r>
              <a:rPr lang="en-US" i="1" dirty="0" smtClean="0">
                <a:solidFill>
                  <a:srgbClr val="7030A0"/>
                </a:solidFill>
              </a:rPr>
              <a:t>code </a:t>
            </a:r>
            <a:r>
              <a:rPr lang="en-US" dirty="0" smtClean="0"/>
              <a:t>and </a:t>
            </a:r>
            <a:r>
              <a:rPr lang="en-US" i="1" dirty="0">
                <a:solidFill>
                  <a:srgbClr val="00B0F0"/>
                </a:solidFill>
              </a:rPr>
              <a:t>telephone number </a:t>
            </a:r>
            <a:r>
              <a:rPr lang="en-US" dirty="0"/>
              <a:t>combination</a:t>
            </a:r>
            <a:r>
              <a:rPr lang="en-US" dirty="0" smtClean="0"/>
              <a:t>.</a:t>
            </a:r>
          </a:p>
          <a:p>
            <a:r>
              <a:rPr lang="en-US" dirty="0"/>
              <a:t>An </a:t>
            </a:r>
            <a:r>
              <a:rPr lang="en-US" b="1" dirty="0"/>
              <a:t>Internet address </a:t>
            </a:r>
            <a:r>
              <a:rPr lang="en-US" dirty="0"/>
              <a:t>is comprised of a </a:t>
            </a:r>
            <a:r>
              <a:rPr lang="en-US" dirty="0">
                <a:solidFill>
                  <a:srgbClr val="FF0000"/>
                </a:solidFill>
              </a:rPr>
              <a:t>hostname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port </a:t>
            </a:r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 smtClean="0"/>
              <a:t>pair.</a:t>
            </a:r>
          </a:p>
          <a:p>
            <a:r>
              <a:rPr lang="en-US" dirty="0"/>
              <a:t>Valid port numbers range from </a:t>
            </a:r>
            <a:r>
              <a:rPr lang="en-US" dirty="0">
                <a:solidFill>
                  <a:srgbClr val="FF0000"/>
                </a:solidFill>
              </a:rPr>
              <a:t>0–65535</a:t>
            </a:r>
            <a:r>
              <a:rPr lang="en-US" dirty="0"/>
              <a:t>, although those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 smtClean="0">
                <a:solidFill>
                  <a:srgbClr val="FF0000"/>
                </a:solidFill>
              </a:rPr>
              <a:t>1024 </a:t>
            </a:r>
            <a:r>
              <a:rPr lang="en-US" dirty="0" smtClean="0"/>
              <a:t>are </a:t>
            </a:r>
            <a:r>
              <a:rPr lang="en-US" dirty="0"/>
              <a:t>reserved for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list </a:t>
            </a:r>
            <a:r>
              <a:rPr lang="en-US" dirty="0"/>
              <a:t>of well-known port numbers is accessible at this Web site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www.iana.org/assignments/port-numbers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7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Connection-Oriented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connection </a:t>
            </a:r>
            <a:r>
              <a:rPr lang="en-US" dirty="0"/>
              <a:t>must be established before </a:t>
            </a:r>
            <a:r>
              <a:rPr lang="en-US" dirty="0" smtClean="0"/>
              <a:t>communication.</a:t>
            </a:r>
          </a:p>
          <a:p>
            <a:r>
              <a:rPr lang="en-US" i="1" dirty="0"/>
              <a:t>V</a:t>
            </a:r>
            <a:r>
              <a:rPr lang="en-US" i="1" dirty="0" smtClean="0"/>
              <a:t>irtual </a:t>
            </a:r>
            <a:r>
              <a:rPr lang="en-US" i="1" dirty="0"/>
              <a:t>C</a:t>
            </a:r>
            <a:r>
              <a:rPr lang="en-US" i="1" dirty="0" smtClean="0"/>
              <a:t>ircuit </a:t>
            </a:r>
            <a:r>
              <a:rPr lang="en-US" dirty="0"/>
              <a:t>or </a:t>
            </a:r>
            <a:r>
              <a:rPr lang="en-US" i="1" dirty="0"/>
              <a:t>S</a:t>
            </a:r>
            <a:r>
              <a:rPr lang="en-US" i="1" dirty="0" smtClean="0"/>
              <a:t>tream </a:t>
            </a:r>
            <a:r>
              <a:rPr lang="en-US" i="1" dirty="0"/>
              <a:t>S</a:t>
            </a:r>
            <a:r>
              <a:rPr lang="en-US" i="1" dirty="0" smtClean="0"/>
              <a:t>ocket</a:t>
            </a:r>
            <a:r>
              <a:rPr lang="en-US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ffers </a:t>
            </a:r>
            <a:r>
              <a:rPr lang="en-US" dirty="0"/>
              <a:t>sequenced, reliable, </a:t>
            </a:r>
            <a:r>
              <a:rPr lang="en-US" dirty="0" smtClean="0"/>
              <a:t>and unduplicated </a:t>
            </a:r>
            <a:r>
              <a:rPr lang="en-US" dirty="0"/>
              <a:t>delivery of data, without record boundaries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i="1" dirty="0">
                <a:solidFill>
                  <a:srgbClr val="FF0000"/>
                </a:solidFill>
              </a:rPr>
              <a:t>message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may be broken up into multiple pieces, </a:t>
            </a:r>
            <a:r>
              <a:rPr lang="en-US" dirty="0" smtClean="0"/>
              <a:t>which are </a:t>
            </a:r>
            <a:r>
              <a:rPr lang="en-US" dirty="0"/>
              <a:t>all guaranteed to arrive at their destination, put back together and </a:t>
            </a:r>
            <a:r>
              <a:rPr lang="en-US" dirty="0" smtClean="0"/>
              <a:t>in order</a:t>
            </a:r>
            <a:r>
              <a:rPr lang="en-US" dirty="0"/>
              <a:t>, and delivered to the waiting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primary </a:t>
            </a:r>
            <a:r>
              <a:rPr lang="en-US" dirty="0"/>
              <a:t>protocol </a:t>
            </a:r>
            <a:r>
              <a:rPr lang="en-US" dirty="0" smtClean="0"/>
              <a:t>is the </a:t>
            </a:r>
            <a:r>
              <a:rPr lang="en-US" i="1" dirty="0" smtClean="0">
                <a:solidFill>
                  <a:srgbClr val="00B050"/>
                </a:solidFill>
              </a:rPr>
              <a:t>Transmission </a:t>
            </a:r>
            <a:r>
              <a:rPr lang="en-US" i="1" dirty="0">
                <a:solidFill>
                  <a:srgbClr val="00B050"/>
                </a:solidFill>
              </a:rPr>
              <a:t>Control Protocol </a:t>
            </a:r>
            <a:r>
              <a:rPr lang="en-US" dirty="0" smtClean="0">
                <a:solidFill>
                  <a:srgbClr val="00B050"/>
                </a:solidFill>
              </a:rPr>
              <a:t>(TCP).</a:t>
            </a:r>
          </a:p>
          <a:p>
            <a:r>
              <a:rPr lang="en-US" dirty="0" smtClean="0"/>
              <a:t>Socket Type: </a:t>
            </a:r>
            <a:r>
              <a:rPr lang="en-US" dirty="0" err="1" smtClean="0">
                <a:solidFill>
                  <a:srgbClr val="FF0000"/>
                </a:solidFill>
              </a:rPr>
              <a:t>SOCK_STREAM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AF_INET</a:t>
            </a:r>
            <a:r>
              <a:rPr lang="en-US" dirty="0"/>
              <a:t>) use the </a:t>
            </a:r>
            <a:r>
              <a:rPr lang="en-US" i="1" dirty="0"/>
              <a:t>Internet Protocol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</a:t>
            </a:r>
            <a:r>
              <a:rPr lang="en-US" dirty="0"/>
              <a:t>) to find hosts in the </a:t>
            </a:r>
            <a:r>
              <a:rPr lang="en-US" dirty="0" smtClean="0"/>
              <a:t>network (</a:t>
            </a:r>
            <a:r>
              <a:rPr lang="en-US" dirty="0" smtClean="0">
                <a:solidFill>
                  <a:srgbClr val="FF0000"/>
                </a:solidFill>
              </a:rPr>
              <a:t>TCP/IP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02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Connectionless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connection is necessary before </a:t>
            </a:r>
            <a:r>
              <a:rPr lang="en-US" dirty="0" smtClean="0"/>
              <a:t>communication can begin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datagram</a:t>
            </a:r>
            <a:r>
              <a:rPr lang="en-US" i="1" dirty="0" smtClean="0"/>
              <a:t>).</a:t>
            </a:r>
          </a:p>
          <a:p>
            <a:r>
              <a:rPr lang="en-US" dirty="0" smtClean="0"/>
              <a:t>Datagrams </a:t>
            </a:r>
            <a:r>
              <a:rPr lang="en-US" dirty="0"/>
              <a:t>do preserve </a:t>
            </a:r>
            <a:r>
              <a:rPr lang="en-US" dirty="0" smtClean="0"/>
              <a:t>record </a:t>
            </a:r>
            <a:r>
              <a:rPr lang="en-US" dirty="0" smtClean="0"/>
              <a:t>boundaries → </a:t>
            </a:r>
            <a:r>
              <a:rPr lang="en-US" dirty="0"/>
              <a:t>entire messages are sent rather than </a:t>
            </a:r>
            <a:r>
              <a:rPr lang="en-US" dirty="0" smtClean="0"/>
              <a:t>being broken </a:t>
            </a:r>
            <a:r>
              <a:rPr lang="en-US" dirty="0"/>
              <a:t>into </a:t>
            </a:r>
            <a:r>
              <a:rPr lang="en-US" dirty="0" smtClean="0"/>
              <a:t>pieces.</a:t>
            </a:r>
          </a:p>
          <a:p>
            <a:r>
              <a:rPr lang="en-US" dirty="0"/>
              <a:t>So with all this negativity, why use datagrams at all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Datagrams do not have this </a:t>
            </a:r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smtClean="0"/>
              <a:t>setup </a:t>
            </a:r>
            <a:r>
              <a:rPr lang="en-US" dirty="0"/>
              <a:t>as well as in </a:t>
            </a:r>
            <a:r>
              <a:rPr lang="en-US" dirty="0" smtClean="0"/>
              <a:t>maintaining </a:t>
            </a:r>
            <a:r>
              <a:rPr lang="en-US" dirty="0"/>
              <a:t>the virtual circuit </a:t>
            </a:r>
            <a:r>
              <a:rPr lang="en-US" dirty="0" smtClean="0"/>
              <a:t>connection.</a:t>
            </a:r>
          </a:p>
          <a:p>
            <a:r>
              <a:rPr lang="en-US" dirty="0"/>
              <a:t>Socket Type</a:t>
            </a:r>
            <a:r>
              <a:rPr lang="en-US" dirty="0" smtClean="0"/>
              <a:t>: 	</a:t>
            </a:r>
            <a:r>
              <a:rPr lang="en-US" dirty="0" err="1" smtClean="0">
                <a:solidFill>
                  <a:srgbClr val="FF0000"/>
                </a:solidFill>
              </a:rPr>
              <a:t>SOCK_DGRAM</a:t>
            </a:r>
            <a:r>
              <a:rPr lang="en-US" dirty="0" smtClean="0"/>
              <a:t>.</a:t>
            </a:r>
          </a:p>
          <a:p>
            <a:r>
              <a:rPr lang="en-US" dirty="0"/>
              <a:t>G</a:t>
            </a:r>
            <a:r>
              <a:rPr lang="en-US" dirty="0" smtClean="0"/>
              <a:t>eneral name</a:t>
            </a:r>
            <a:r>
              <a:rPr lang="en-US" dirty="0"/>
              <a:t>:</a:t>
            </a:r>
            <a:r>
              <a:rPr lang="en-US" dirty="0" smtClean="0"/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UDP</a:t>
            </a:r>
            <a:r>
              <a:rPr lang="en-US" dirty="0" smtClean="0">
                <a:solidFill>
                  <a:srgbClr val="FF0000"/>
                </a:solidFill>
              </a:rPr>
              <a:t>/IP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1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socket() Module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socket, you must use the </a:t>
            </a:r>
            <a:r>
              <a:rPr lang="en-US" dirty="0" err="1">
                <a:solidFill>
                  <a:srgbClr val="FF0000"/>
                </a:solidFill>
              </a:rPr>
              <a:t>socket.socket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 smtClean="0"/>
              <a:t>function:</a:t>
            </a:r>
          </a:p>
          <a:p>
            <a:r>
              <a:rPr lang="en-US" dirty="0"/>
              <a:t>socket(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i="1" dirty="0" err="1">
                <a:solidFill>
                  <a:srgbClr val="00B050"/>
                </a:solidFill>
              </a:rPr>
              <a:t>ocket_family</a:t>
            </a:r>
            <a:r>
              <a:rPr lang="en-US" dirty="0"/>
              <a:t>, </a:t>
            </a:r>
            <a:r>
              <a:rPr lang="en-US" i="1" dirty="0" err="1" smtClean="0">
                <a:solidFill>
                  <a:srgbClr val="00B0F0"/>
                </a:solidFill>
              </a:rPr>
              <a:t>socket_type</a:t>
            </a:r>
            <a:r>
              <a:rPr lang="en-US" dirty="0" smtClean="0"/>
              <a:t>, </a:t>
            </a:r>
            <a:r>
              <a:rPr lang="en-US" i="1" dirty="0">
                <a:solidFill>
                  <a:srgbClr val="002060"/>
                </a:solidFill>
              </a:rPr>
              <a:t>protocol</a:t>
            </a:r>
            <a:r>
              <a:rPr lang="en-US" dirty="0">
                <a:solidFill>
                  <a:srgbClr val="002060"/>
                </a:solidFill>
              </a:rPr>
              <a:t>=0</a:t>
            </a:r>
            <a:r>
              <a:rPr lang="en-US" dirty="0" smtClean="0"/>
              <a:t>)</a:t>
            </a:r>
          </a:p>
          <a:p>
            <a:r>
              <a:rPr lang="en-US" dirty="0"/>
              <a:t>The </a:t>
            </a:r>
            <a:r>
              <a:rPr lang="en-US" i="1" dirty="0" err="1">
                <a:solidFill>
                  <a:srgbClr val="00B050"/>
                </a:solidFill>
              </a:rPr>
              <a:t>socket_family</a:t>
            </a:r>
            <a:r>
              <a:rPr lang="en-US" i="1" dirty="0"/>
              <a:t> </a:t>
            </a:r>
            <a:r>
              <a:rPr lang="en-US" dirty="0"/>
              <a:t>is either </a:t>
            </a:r>
            <a:r>
              <a:rPr lang="en-US" dirty="0" err="1"/>
              <a:t>AF_UNIX</a:t>
            </a:r>
            <a:r>
              <a:rPr lang="en-US" dirty="0"/>
              <a:t> or </a:t>
            </a:r>
            <a:r>
              <a:rPr lang="en-US" dirty="0" err="1" smtClean="0"/>
              <a:t>AF_INET</a:t>
            </a:r>
            <a:endParaRPr lang="en-US" dirty="0" smtClean="0"/>
          </a:p>
          <a:p>
            <a:r>
              <a:rPr lang="en-US" i="1" dirty="0" err="1">
                <a:solidFill>
                  <a:srgbClr val="00B0F0"/>
                </a:solidFill>
              </a:rPr>
              <a:t>socket_type</a:t>
            </a:r>
            <a:r>
              <a:rPr lang="en-US" i="1" dirty="0"/>
              <a:t> </a:t>
            </a:r>
            <a:r>
              <a:rPr lang="en-US" dirty="0"/>
              <a:t>is either </a:t>
            </a:r>
            <a:r>
              <a:rPr lang="en-US" dirty="0" err="1"/>
              <a:t>SOCK_STREAM</a:t>
            </a:r>
            <a:r>
              <a:rPr lang="en-US" dirty="0"/>
              <a:t> or SOCK_ </a:t>
            </a:r>
            <a:r>
              <a:rPr lang="en-US" dirty="0" err="1" smtClean="0"/>
              <a:t>DGRAM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002060"/>
                </a:solidFill>
              </a:rPr>
              <a:t>protocol</a:t>
            </a:r>
            <a:r>
              <a:rPr lang="en-US" i="1" dirty="0"/>
              <a:t> </a:t>
            </a:r>
            <a:r>
              <a:rPr lang="en-US" dirty="0"/>
              <a:t>is usually left out, defaulting to 0</a:t>
            </a:r>
            <a:r>
              <a:rPr lang="en-US" dirty="0" smtClean="0"/>
              <a:t>.</a:t>
            </a:r>
          </a:p>
          <a:p>
            <a:r>
              <a:rPr lang="en-US" dirty="0"/>
              <a:t>So to create a TCP/IP socket, you call </a:t>
            </a:r>
            <a:r>
              <a:rPr lang="en-US" dirty="0" err="1"/>
              <a:t>socket.socket</a:t>
            </a:r>
            <a:r>
              <a:rPr lang="en-US" dirty="0"/>
              <a:t>() like this:</a:t>
            </a:r>
          </a:p>
          <a:p>
            <a:pPr marL="457200" lvl="1" indent="0" algn="ctr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tcpSock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socket.socket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rgbClr val="FF0000"/>
                </a:solidFill>
              </a:rPr>
              <a:t>socket.AF_INET</a:t>
            </a:r>
            <a:r>
              <a:rPr lang="en-US" sz="2800" b="1" dirty="0"/>
              <a:t>,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socket.SOCK_STREAM</a:t>
            </a:r>
            <a:r>
              <a:rPr lang="en-US" sz="2800" b="1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create a </a:t>
            </a:r>
            <a:r>
              <a:rPr lang="en-US" dirty="0" err="1"/>
              <a:t>UDP</a:t>
            </a:r>
            <a:r>
              <a:rPr lang="en-US" dirty="0"/>
              <a:t>/IP socket you perform:</a:t>
            </a:r>
          </a:p>
          <a:p>
            <a:pPr marL="457200" lvl="1" indent="0" algn="ctr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udpSock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socket.socket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rgbClr val="FF0000"/>
                </a:solidFill>
              </a:rPr>
              <a:t>socket.AF_INET</a:t>
            </a:r>
            <a:r>
              <a:rPr lang="en-US" sz="2800" b="1" dirty="0"/>
              <a:t>,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socket.SOCK_DGRAM</a:t>
            </a:r>
            <a:r>
              <a:rPr lang="en-US" sz="2800" b="1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 </a:t>
            </a:r>
            <a:r>
              <a:rPr lang="en-US" dirty="0"/>
              <a:t>socket </a:t>
            </a:r>
            <a:r>
              <a:rPr lang="en-US" b="1" dirty="0"/>
              <a:t>import </a:t>
            </a:r>
            <a:r>
              <a:rPr lang="en-US" dirty="0" smtClean="0"/>
              <a:t>*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bring the socket attributes into </a:t>
            </a:r>
            <a:r>
              <a:rPr lang="en-US" dirty="0" smtClean="0"/>
              <a:t>our namespace</a:t>
            </a:r>
            <a:r>
              <a:rPr lang="en-US" dirty="0"/>
              <a:t>, but our code is shortened </a:t>
            </a:r>
            <a:r>
              <a:rPr lang="en-US" dirty="0" smtClean="0"/>
              <a:t>considerably.</a:t>
            </a:r>
          </a:p>
          <a:p>
            <a:r>
              <a:rPr lang="en-US" dirty="0" smtClean="0"/>
              <a:t>Example:</a:t>
            </a:r>
          </a:p>
          <a:p>
            <a:pPr marL="457200" lvl="1" indent="0" algn="ctr">
              <a:buNone/>
            </a:pPr>
            <a:r>
              <a:rPr lang="en-US" sz="4400" dirty="0" err="1">
                <a:solidFill>
                  <a:srgbClr val="FF0000"/>
                </a:solidFill>
              </a:rPr>
              <a:t>tcpSock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=</a:t>
            </a:r>
            <a:r>
              <a:rPr lang="en-US" sz="4400" dirty="0">
                <a:solidFill>
                  <a:srgbClr val="FF0000"/>
                </a:solidFill>
              </a:rPr>
              <a:t> socket</a:t>
            </a:r>
            <a:r>
              <a:rPr lang="en-US" sz="4400" dirty="0"/>
              <a:t>(</a:t>
            </a:r>
            <a:r>
              <a:rPr lang="en-US" sz="4400" dirty="0" err="1">
                <a:solidFill>
                  <a:srgbClr val="FF0000"/>
                </a:solidFill>
              </a:rPr>
              <a:t>AF_INET</a:t>
            </a:r>
            <a:r>
              <a:rPr lang="en-US" sz="4400" dirty="0"/>
              <a:t>,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SOCK_STREAM</a:t>
            </a:r>
            <a:r>
              <a:rPr lang="en-US" sz="4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9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Socket Object Methods and Attributes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6" y="1318726"/>
            <a:ext cx="10053637" cy="50376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3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Socket Object Methods and Attributes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99" y="1380780"/>
            <a:ext cx="4394177" cy="49719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9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Socket Object Methods and Attributes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069" y="1259550"/>
            <a:ext cx="8414131" cy="5096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39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TCP Server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68" y="1899037"/>
            <a:ext cx="11373863" cy="354450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88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0A0E401-A193-4810-AE83-718FA06F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accent1"/>
                </a:solidFill>
              </a:rPr>
              <a:t>Python Network </a:t>
            </a:r>
            <a:r>
              <a:rPr lang="en-IN" sz="6000" b="1" dirty="0" smtClean="0">
                <a:solidFill>
                  <a:schemeClr val="accent1"/>
                </a:solidFill>
              </a:rPr>
              <a:t>Programming</a:t>
            </a:r>
            <a:endParaRPr lang="en-IN" sz="6000" b="1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BA221CA-FA73-40A7-82D6-472CD50C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78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TCP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sockets are created by using the </a:t>
            </a:r>
            <a:r>
              <a:rPr lang="en-US" dirty="0" err="1">
                <a:solidFill>
                  <a:srgbClr val="FF0000"/>
                </a:solidFill>
              </a:rPr>
              <a:t>socket.socket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Servers need </a:t>
            </a:r>
            <a:r>
              <a:rPr lang="en-US" dirty="0"/>
              <a:t>to “sit on a port” and wait for requests, so they all must </a:t>
            </a:r>
            <a:r>
              <a:rPr lang="en-US" i="1" dirty="0">
                <a:solidFill>
                  <a:srgbClr val="FF0000"/>
                </a:solidFill>
              </a:rPr>
              <a:t>bind </a:t>
            </a:r>
            <a:r>
              <a:rPr lang="en-US" dirty="0">
                <a:solidFill>
                  <a:srgbClr val="FF0000"/>
                </a:solidFill>
              </a:rPr>
              <a:t>to a </a:t>
            </a:r>
            <a:r>
              <a:rPr lang="en-US" dirty="0" smtClean="0">
                <a:solidFill>
                  <a:srgbClr val="FF0000"/>
                </a:solidFill>
              </a:rPr>
              <a:t>local address.</a:t>
            </a:r>
          </a:p>
          <a:p>
            <a:r>
              <a:rPr lang="en-US" dirty="0"/>
              <a:t>TCP servers must </a:t>
            </a:r>
            <a:r>
              <a:rPr lang="en-US" dirty="0">
                <a:solidFill>
                  <a:srgbClr val="FF0000"/>
                </a:solidFill>
              </a:rPr>
              <a:t>“listen” </a:t>
            </a:r>
            <a:r>
              <a:rPr lang="en-US" dirty="0"/>
              <a:t>for (incoming) connections</a:t>
            </a:r>
            <a:r>
              <a:rPr lang="en-US" dirty="0" smtClean="0"/>
              <a:t>.</a:t>
            </a:r>
          </a:p>
          <a:p>
            <a:r>
              <a:rPr lang="en-US" dirty="0"/>
              <a:t>Once this setup process is complete, a server can start its </a:t>
            </a:r>
            <a:r>
              <a:rPr lang="en-US" dirty="0">
                <a:solidFill>
                  <a:srgbClr val="FF0000"/>
                </a:solidFill>
              </a:rPr>
              <a:t>infinite loop</a:t>
            </a:r>
            <a:r>
              <a:rPr lang="en-US" dirty="0" smtClean="0"/>
              <a:t>.</a:t>
            </a:r>
          </a:p>
          <a:p>
            <a:r>
              <a:rPr lang="en-US" dirty="0"/>
              <a:t>A simple (single-threaded) server will then sit on an </a:t>
            </a:r>
            <a:r>
              <a:rPr lang="en-US" dirty="0">
                <a:solidFill>
                  <a:srgbClr val="FF0000"/>
                </a:solidFill>
              </a:rPr>
              <a:t>accept() </a:t>
            </a:r>
            <a:r>
              <a:rPr lang="en-US" dirty="0"/>
              <a:t>call, </a:t>
            </a:r>
            <a:r>
              <a:rPr lang="en-US" dirty="0" smtClean="0"/>
              <a:t>waiting for </a:t>
            </a:r>
            <a:r>
              <a:rPr lang="en-US" dirty="0"/>
              <a:t>a connection</a:t>
            </a:r>
            <a:r>
              <a:rPr lang="en-US" dirty="0" smtClean="0"/>
              <a:t>.</a:t>
            </a:r>
          </a:p>
          <a:p>
            <a:r>
              <a:rPr lang="en-US" dirty="0"/>
              <a:t>By default, </a:t>
            </a:r>
            <a:r>
              <a:rPr lang="en-US" dirty="0">
                <a:solidFill>
                  <a:srgbClr val="FF0000"/>
                </a:solidFill>
              </a:rPr>
              <a:t>accept() is blocking</a:t>
            </a:r>
            <a:r>
              <a:rPr lang="en-US" dirty="0"/>
              <a:t>, meaning that </a:t>
            </a:r>
            <a:r>
              <a:rPr lang="en-US" dirty="0" smtClean="0"/>
              <a:t>execution is </a:t>
            </a:r>
            <a:r>
              <a:rPr lang="en-US" dirty="0"/>
              <a:t>suspended until a connection arrives.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8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TCP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a connection is accepted, a separate </a:t>
            </a:r>
            <a:r>
              <a:rPr lang="en-US" dirty="0">
                <a:solidFill>
                  <a:srgbClr val="00B050"/>
                </a:solidFill>
              </a:rPr>
              <a:t>client socket </a:t>
            </a:r>
            <a:r>
              <a:rPr lang="en-US" dirty="0"/>
              <a:t>is returned (</a:t>
            </a:r>
            <a:r>
              <a:rPr lang="en-US" dirty="0" smtClean="0"/>
              <a:t>by accept</a:t>
            </a:r>
            <a:r>
              <a:rPr lang="en-US" dirty="0"/>
              <a:t>()) for the upcoming message interchange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an incoming request arrives, a </a:t>
            </a:r>
            <a:r>
              <a:rPr lang="en-US" b="1" u="sng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communication port </a:t>
            </a:r>
            <a:r>
              <a:rPr lang="en-US" dirty="0"/>
              <a:t>is created to converse directly with that client, again, leaving </a:t>
            </a:r>
            <a:r>
              <a:rPr lang="en-US" dirty="0" smtClean="0"/>
              <a:t>the main </a:t>
            </a:r>
            <a:r>
              <a:rPr lang="en-US" dirty="0"/>
              <a:t>port free to accept new client connections</a:t>
            </a:r>
            <a:r>
              <a:rPr lang="en-US" dirty="0" smtClean="0"/>
              <a:t>.</a:t>
            </a:r>
          </a:p>
          <a:p>
            <a:r>
              <a:rPr lang="en-US" dirty="0"/>
              <a:t>Once the </a:t>
            </a:r>
            <a:r>
              <a:rPr lang="en-US" dirty="0">
                <a:solidFill>
                  <a:srgbClr val="FF0000"/>
                </a:solidFill>
              </a:rPr>
              <a:t>temporary socket </a:t>
            </a:r>
            <a:r>
              <a:rPr lang="en-US" dirty="0"/>
              <a:t>is created, communication can commence</a:t>
            </a:r>
            <a:r>
              <a:rPr lang="en-US" dirty="0" smtClean="0"/>
              <a:t>, and </a:t>
            </a:r>
            <a:r>
              <a:rPr lang="en-US" dirty="0"/>
              <a:t>both client and server proceed to engage in a dialog of sending </a:t>
            </a:r>
            <a:r>
              <a:rPr lang="en-US" dirty="0" smtClean="0"/>
              <a:t>and receiving</a:t>
            </a:r>
            <a:r>
              <a:rPr lang="en-US" dirty="0"/>
              <a:t>, using this new socket until the connection is terminated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usually </a:t>
            </a:r>
            <a:r>
              <a:rPr lang="en-US" dirty="0"/>
              <a:t>happens when one of the parties either </a:t>
            </a:r>
            <a:r>
              <a:rPr lang="en-US" dirty="0">
                <a:solidFill>
                  <a:srgbClr val="FF0000"/>
                </a:solidFill>
              </a:rPr>
              <a:t>closes its connection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sends </a:t>
            </a:r>
            <a:r>
              <a:rPr lang="en-US" dirty="0">
                <a:solidFill>
                  <a:srgbClr val="FF0000"/>
                </a:solidFill>
              </a:rPr>
              <a:t>an empty string </a:t>
            </a:r>
            <a:r>
              <a:rPr lang="en-US" dirty="0"/>
              <a:t>to its counterpart.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82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TCP Timestamp Server (</a:t>
            </a:r>
            <a:r>
              <a:rPr lang="en-US" b="1" dirty="0" err="1" smtClean="0"/>
              <a:t>tsTserv3.py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614988" y="1367522"/>
            <a:ext cx="6409864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TCP server program that </a:t>
            </a:r>
            <a:r>
              <a:rPr lang="en-US" sz="2000" dirty="0" smtClean="0"/>
              <a:t>takes the </a:t>
            </a:r>
            <a:r>
              <a:rPr lang="en-US" sz="2000" dirty="0"/>
              <a:t>data string </a:t>
            </a:r>
            <a:r>
              <a:rPr lang="en-US" sz="2000" dirty="0" smtClean="0"/>
              <a:t>sent from </a:t>
            </a:r>
            <a:r>
              <a:rPr lang="en-US" sz="2000" dirty="0"/>
              <a:t>a client and returns it timestamped </a:t>
            </a:r>
            <a:r>
              <a:rPr lang="en-US" sz="2000" dirty="0" smtClean="0"/>
              <a:t>back </a:t>
            </a:r>
            <a:r>
              <a:rPr lang="en-US" sz="2000" dirty="0"/>
              <a:t>to the client.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46" y="2118827"/>
            <a:ext cx="6601746" cy="42773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6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TCP Client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1690688"/>
            <a:ext cx="7229992" cy="152024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63561" y="3647768"/>
            <a:ext cx="8701549" cy="310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ll </a:t>
            </a:r>
            <a:r>
              <a:rPr lang="en-US" sz="2800" dirty="0"/>
              <a:t>sockets are created by using </a:t>
            </a:r>
            <a:r>
              <a:rPr lang="en-US" sz="2800" b="1" dirty="0" err="1"/>
              <a:t>socket.socket</a:t>
            </a:r>
            <a:r>
              <a:rPr lang="en-US" sz="2800" b="1" dirty="0" smtClean="0"/>
              <a:t>()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Client </a:t>
            </a:r>
            <a:r>
              <a:rPr lang="en-US" sz="2800" dirty="0"/>
              <a:t>can immediately make a </a:t>
            </a:r>
            <a:r>
              <a:rPr lang="en-US" sz="2800" dirty="0" smtClean="0"/>
              <a:t>connection to </a:t>
            </a:r>
            <a:r>
              <a:rPr lang="en-US" sz="2800" dirty="0"/>
              <a:t>a server by using the socket’s </a:t>
            </a:r>
            <a:r>
              <a:rPr lang="en-US" sz="2800" b="1" dirty="0"/>
              <a:t>connect() </a:t>
            </a:r>
            <a:r>
              <a:rPr lang="en-US" sz="2800" dirty="0" smtClean="0"/>
              <a:t>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Then, the client can </a:t>
            </a:r>
            <a:r>
              <a:rPr lang="en-US" sz="2800" dirty="0"/>
              <a:t>participate in a dialog with the </a:t>
            </a:r>
            <a:r>
              <a:rPr lang="en-US" sz="2800" dirty="0" smtClean="0"/>
              <a:t>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At the end, the client </a:t>
            </a:r>
            <a:r>
              <a:rPr lang="en-US" sz="2800" dirty="0"/>
              <a:t>can close its socket, </a:t>
            </a:r>
            <a:r>
              <a:rPr lang="en-US" sz="2800" dirty="0" smtClean="0"/>
              <a:t>terminating the </a:t>
            </a:r>
            <a:r>
              <a:rPr lang="en-US" sz="2800" dirty="0"/>
              <a:t>connection.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69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Timestamp Client (</a:t>
            </a:r>
            <a:r>
              <a:rPr lang="en-US" dirty="0" err="1" smtClean="0"/>
              <a:t>tsTclnt3.py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0" y="1432371"/>
            <a:ext cx="4941118" cy="47476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25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Executing Our TCP Server and Client(s)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is considered a </a:t>
            </a:r>
            <a:r>
              <a:rPr lang="en-US" dirty="0">
                <a:solidFill>
                  <a:srgbClr val="00B050"/>
                </a:solidFill>
              </a:rPr>
              <a:t>passive</a:t>
            </a:r>
            <a:r>
              <a:rPr lang="en-US" dirty="0"/>
              <a:t> partner because </a:t>
            </a:r>
            <a:r>
              <a:rPr lang="en-US" dirty="0" smtClean="0"/>
              <a:t>it has </a:t>
            </a:r>
            <a:r>
              <a:rPr lang="en-US" dirty="0"/>
              <a:t>to establish itself first and passively wait for a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client is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active</a:t>
            </a:r>
            <a:r>
              <a:rPr lang="en-US" dirty="0"/>
              <a:t> partner because it actively initiates a connection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31" y="3194050"/>
            <a:ext cx="6276975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3" y="3716159"/>
            <a:ext cx="4840565" cy="197671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26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UDP</a:t>
            </a:r>
            <a:r>
              <a:rPr lang="en-US" b="1" dirty="0"/>
              <a:t> Server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56" y="2406723"/>
            <a:ext cx="9843160" cy="196863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30708" y="4503174"/>
            <a:ext cx="1035336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One other significant difference between </a:t>
            </a:r>
            <a:r>
              <a:rPr lang="en-US" sz="2400" dirty="0" err="1"/>
              <a:t>UDP</a:t>
            </a:r>
            <a:r>
              <a:rPr lang="en-US" sz="2400" dirty="0"/>
              <a:t> and TCP servers is </a:t>
            </a:r>
            <a:r>
              <a:rPr lang="en-US" sz="2400" dirty="0" smtClean="0"/>
              <a:t>that because </a:t>
            </a:r>
            <a:r>
              <a:rPr lang="en-US" sz="2400" dirty="0"/>
              <a:t>datagram sockets </a:t>
            </a:r>
            <a:r>
              <a:rPr lang="en-US" sz="2400" dirty="0" smtClean="0"/>
              <a:t>are connectionless</a:t>
            </a:r>
            <a:r>
              <a:rPr lang="en-US" sz="2400" dirty="0"/>
              <a:t>, there </a:t>
            </a:r>
            <a:r>
              <a:rPr lang="en-US" sz="2400" dirty="0">
                <a:solidFill>
                  <a:srgbClr val="FF0000"/>
                </a:solidFill>
              </a:rPr>
              <a:t>is no “handing off” </a:t>
            </a:r>
            <a:r>
              <a:rPr lang="en-US" sz="2400" dirty="0" smtClean="0"/>
              <a:t>of a </a:t>
            </a:r>
            <a:r>
              <a:rPr lang="en-US" sz="2400" dirty="0"/>
              <a:t>client connection to a separate socket for succeeding communication.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91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UDP</a:t>
            </a:r>
            <a:r>
              <a:rPr lang="en-US" dirty="0"/>
              <a:t> Timestamp Server (</a:t>
            </a:r>
            <a:r>
              <a:rPr lang="en-US" dirty="0" err="1" smtClean="0"/>
              <a:t>tsUserv3.py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2237"/>
            <a:ext cx="9707285" cy="44941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87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UDP</a:t>
            </a:r>
            <a:r>
              <a:rPr lang="en-US" dirty="0"/>
              <a:t> Timestamp Client (</a:t>
            </a:r>
            <a:r>
              <a:rPr lang="en-US" dirty="0" err="1" smtClean="0"/>
              <a:t>tsUclnt3.py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96"/>
            <a:ext cx="5888039" cy="48322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0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29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46237"/>
            <a:ext cx="6276975" cy="452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717674"/>
            <a:ext cx="6276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6FC75-AC58-493D-A79D-7C4FBEE2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80" y="4953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6A45D-325E-42A7-8BCB-14CB790B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759"/>
            <a:ext cx="4510635" cy="477747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What </a:t>
            </a:r>
            <a:r>
              <a:rPr lang="en-US" dirty="0"/>
              <a:t>Is Client/Server</a:t>
            </a:r>
          </a:p>
          <a:p>
            <a:r>
              <a:rPr lang="en-US" dirty="0"/>
              <a:t>Architecture?</a:t>
            </a:r>
          </a:p>
          <a:p>
            <a:r>
              <a:rPr lang="en-US" dirty="0" smtClean="0"/>
              <a:t>Sockets</a:t>
            </a:r>
            <a:r>
              <a:rPr lang="en-US" dirty="0"/>
              <a:t>: </a:t>
            </a:r>
            <a:r>
              <a:rPr lang="en-US" dirty="0" smtClean="0"/>
              <a:t>Communication Endpoints</a:t>
            </a:r>
            <a:endParaRPr lang="en-US" dirty="0"/>
          </a:p>
          <a:p>
            <a:r>
              <a:rPr lang="en-US" dirty="0" smtClean="0"/>
              <a:t>Network </a:t>
            </a:r>
            <a:r>
              <a:rPr lang="en-US" dirty="0"/>
              <a:t>Programming in Python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AB3A9E-F961-4EA3-8B69-88D83A91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219FDD05-5F19-491C-B1E8-B34F80C41943}"/>
              </a:ext>
            </a:extLst>
          </p:cNvPr>
          <p:cNvSpPr txBox="1"/>
          <p:nvPr/>
        </p:nvSpPr>
        <p:spPr>
          <a:xfrm>
            <a:off x="5826265" y="1618407"/>
            <a:ext cx="480667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>
                <a:solidFill>
                  <a:srgbClr val="FF0000"/>
                </a:solidFill>
              </a:rPr>
              <a:t>SocketServer</a:t>
            </a:r>
            <a:r>
              <a:rPr lang="en-US" sz="2800" dirty="0"/>
              <a:t> </a:t>
            </a:r>
            <a:r>
              <a:rPr lang="en-US" sz="2800" dirty="0" smtClean="0"/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Introduction </a:t>
            </a:r>
            <a:r>
              <a:rPr lang="en-US" sz="2800" dirty="0"/>
              <a:t>to the </a:t>
            </a:r>
            <a:r>
              <a:rPr lang="en-US" sz="2800" dirty="0" smtClean="0">
                <a:solidFill>
                  <a:srgbClr val="FF0000"/>
                </a:solidFill>
              </a:rPr>
              <a:t>Twisted</a:t>
            </a:r>
            <a:r>
              <a:rPr lang="en-US" sz="2800" dirty="0" smtClean="0"/>
              <a:t>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Modules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05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248"/>
            <a:ext cx="10515600" cy="1325563"/>
          </a:xfrm>
        </p:spPr>
        <p:txBody>
          <a:bodyPr/>
          <a:lstStyle/>
          <a:p>
            <a:r>
              <a:rPr lang="en-US" b="1" dirty="0"/>
              <a:t>socket Module Attributes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621" y="1185863"/>
            <a:ext cx="9789151" cy="50212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788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Module Attributes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1" y="1356176"/>
            <a:ext cx="8134351" cy="500017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76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Module Attributes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3677"/>
            <a:ext cx="4461387" cy="49712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934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socketserver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ocketserver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higher-level module in the standard library.</a:t>
            </a:r>
          </a:p>
          <a:p>
            <a:r>
              <a:rPr lang="en-US" dirty="0" smtClean="0"/>
              <a:t>Simplifies a lot of code that is necessary to create networked clients and servers.</a:t>
            </a:r>
          </a:p>
          <a:p>
            <a:r>
              <a:rPr lang="en-US" dirty="0" smtClean="0"/>
              <a:t>Several classes created on your behalf.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08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socketserver</a:t>
            </a:r>
            <a:r>
              <a:rPr lang="en-US" dirty="0" smtClean="0"/>
              <a:t> </a:t>
            </a:r>
            <a:r>
              <a:rPr lang="en-US" dirty="0"/>
              <a:t>Module Classes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1" y="1373340"/>
            <a:ext cx="5449984" cy="51253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697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socketserver</a:t>
            </a:r>
            <a:r>
              <a:rPr lang="en-US" dirty="0" smtClean="0"/>
              <a:t> over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Simpler code by </a:t>
            </a:r>
            <a:r>
              <a:rPr lang="en-US" dirty="0">
                <a:solidFill>
                  <a:srgbClr val="FF0000"/>
                </a:solidFill>
              </a:rPr>
              <a:t>hiding implementation details </a:t>
            </a:r>
            <a:r>
              <a:rPr lang="en-US" dirty="0"/>
              <a:t>from </a:t>
            </a:r>
            <a:r>
              <a:rPr lang="en-US" dirty="0" smtClean="0"/>
              <a:t>you.</a:t>
            </a:r>
          </a:p>
          <a:p>
            <a:r>
              <a:rPr lang="en-US" dirty="0"/>
              <a:t>W</a:t>
            </a:r>
            <a:r>
              <a:rPr lang="en-US" dirty="0" smtClean="0"/>
              <a:t>riting </a:t>
            </a:r>
            <a:r>
              <a:rPr lang="en-US" dirty="0"/>
              <a:t>our applications using </a:t>
            </a:r>
            <a:r>
              <a:rPr lang="en-US" dirty="0" smtClean="0"/>
              <a:t>classes which </a:t>
            </a:r>
            <a:r>
              <a:rPr lang="en-US" dirty="0"/>
              <a:t>helps us organize our data and </a:t>
            </a:r>
            <a:r>
              <a:rPr lang="en-US" dirty="0" smtClean="0"/>
              <a:t>logically direct </a:t>
            </a:r>
            <a:r>
              <a:rPr lang="en-US" dirty="0"/>
              <a:t>functionality to the right places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event-driven</a:t>
            </a:r>
            <a:r>
              <a:rPr lang="en-US" i="1" dirty="0" smtClean="0"/>
              <a:t> Applications</a:t>
            </a:r>
            <a:r>
              <a:rPr lang="en-US" dirty="0" smtClean="0"/>
              <a:t>, </a:t>
            </a:r>
            <a:r>
              <a:rPr lang="en-US" dirty="0"/>
              <a:t>meaning that they only work when </a:t>
            </a:r>
            <a:r>
              <a:rPr lang="en-US" dirty="0" smtClean="0"/>
              <a:t>reacting to </a:t>
            </a:r>
            <a:r>
              <a:rPr lang="en-US" dirty="0"/>
              <a:t>an occurrence of an </a:t>
            </a:r>
            <a:r>
              <a:rPr lang="en-US" i="1" dirty="0">
                <a:solidFill>
                  <a:srgbClr val="FF0000"/>
                </a:solidFill>
              </a:rPr>
              <a:t>event</a:t>
            </a:r>
            <a:r>
              <a:rPr lang="en-US" i="1" dirty="0"/>
              <a:t> </a:t>
            </a:r>
            <a:r>
              <a:rPr lang="en-US" dirty="0"/>
              <a:t>in our system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Events include the sending and receiving of messages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definition only consists of an event handler for </a:t>
            </a:r>
            <a:r>
              <a:rPr lang="en-US" dirty="0" smtClean="0"/>
              <a:t>receiving a </a:t>
            </a:r>
            <a:r>
              <a:rPr lang="en-US" dirty="0"/>
              <a:t>client message</a:t>
            </a:r>
            <a:r>
              <a:rPr lang="en-US" dirty="0" smtClean="0"/>
              <a:t>. </a:t>
            </a:r>
            <a:r>
              <a:rPr lang="en-US" dirty="0"/>
              <a:t>All other functionality is taken from the </a:t>
            </a:r>
            <a:r>
              <a:rPr lang="en-US" dirty="0" err="1" smtClean="0"/>
              <a:t>socketserver</a:t>
            </a:r>
            <a:r>
              <a:rPr lang="en-US" dirty="0" smtClean="0"/>
              <a:t> classes </a:t>
            </a:r>
            <a:r>
              <a:rPr lang="en-US" dirty="0"/>
              <a:t>we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line </a:t>
            </a:r>
            <a:r>
              <a:rPr lang="en-US" dirty="0"/>
              <a:t>of our code is usually a </a:t>
            </a:r>
            <a:r>
              <a:rPr lang="en-US" dirty="0">
                <a:solidFill>
                  <a:srgbClr val="7030A0"/>
                </a:solidFill>
              </a:rPr>
              <a:t>server’s infinite loop</a:t>
            </a:r>
            <a:r>
              <a:rPr lang="en-US" dirty="0"/>
              <a:t> waiting for and </a:t>
            </a:r>
            <a:r>
              <a:rPr lang="en-US" dirty="0" smtClean="0"/>
              <a:t>responding to </a:t>
            </a:r>
            <a:r>
              <a:rPr lang="en-US" dirty="0"/>
              <a:t>client service requests.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531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 smtClean="0"/>
              <a:t>socketserver</a:t>
            </a:r>
            <a:r>
              <a:rPr lang="en-US" b="1" dirty="0" smtClean="0"/>
              <a:t> </a:t>
            </a:r>
            <a:r>
              <a:rPr lang="en-US" b="1" dirty="0"/>
              <a:t>TCP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original server loop, we block waiting for a request, service it </a:t>
            </a:r>
            <a:r>
              <a:rPr lang="en-US" dirty="0" smtClean="0"/>
              <a:t>when something </a:t>
            </a:r>
            <a:r>
              <a:rPr lang="en-US" dirty="0"/>
              <a:t>comes in, and then go back to waiting</a:t>
            </a:r>
            <a:r>
              <a:rPr lang="en-US" dirty="0" smtClean="0"/>
              <a:t>.</a:t>
            </a:r>
          </a:p>
          <a:p>
            <a:r>
              <a:rPr lang="en-US" dirty="0"/>
              <a:t>In the server loop here</a:t>
            </a:r>
            <a:r>
              <a:rPr lang="en-US" dirty="0" smtClean="0"/>
              <a:t>, instead </a:t>
            </a:r>
            <a:r>
              <a:rPr lang="en-US" dirty="0"/>
              <a:t>of building your code in the server, you </a:t>
            </a:r>
            <a:r>
              <a:rPr lang="en-US" dirty="0">
                <a:solidFill>
                  <a:srgbClr val="FF0000"/>
                </a:solidFill>
              </a:rPr>
              <a:t>define a handler </a:t>
            </a:r>
            <a:r>
              <a:rPr lang="en-US" dirty="0"/>
              <a:t>so that </a:t>
            </a:r>
            <a:r>
              <a:rPr lang="en-US" dirty="0" smtClean="0"/>
              <a:t>the server </a:t>
            </a:r>
            <a:r>
              <a:rPr lang="en-US" dirty="0"/>
              <a:t>can just call your function when it receives an incoming request.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889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socketserver</a:t>
            </a:r>
            <a:r>
              <a:rPr lang="en-US" sz="4000" dirty="0" smtClean="0"/>
              <a:t> </a:t>
            </a:r>
            <a:r>
              <a:rPr lang="en-US" sz="4000" dirty="0"/>
              <a:t>Timestamp TCP Server (tsTservSS.py)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415"/>
            <a:ext cx="7249098" cy="484764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736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 smtClean="0"/>
              <a:t>socketserver</a:t>
            </a:r>
            <a:r>
              <a:rPr lang="en-US" b="1" dirty="0" smtClean="0"/>
              <a:t> </a:t>
            </a:r>
            <a:r>
              <a:rPr lang="en-US" b="1" dirty="0"/>
              <a:t>TCP Client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3" y="1319782"/>
            <a:ext cx="6282000" cy="53891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57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Executing our TCP Server and Client(s)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Here is the output of our </a:t>
            </a:r>
            <a:r>
              <a:rPr lang="en-US" sz="2400" dirty="0" err="1" smtClean="0"/>
              <a:t>socketserver</a:t>
            </a:r>
            <a:r>
              <a:rPr lang="en-US" sz="2400" dirty="0" smtClean="0"/>
              <a:t> </a:t>
            </a:r>
            <a:r>
              <a:rPr lang="en-US" sz="2400" dirty="0"/>
              <a:t>TCP client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here is the server’s output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output is similar to that of our original TCP client and servers; however</a:t>
            </a:r>
            <a:r>
              <a:rPr lang="en-US" sz="2400" dirty="0" smtClean="0"/>
              <a:t>, you </a:t>
            </a:r>
            <a:r>
              <a:rPr lang="en-US" sz="2400" dirty="0"/>
              <a:t>will notice that we connected to the server twice.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20" y="2324004"/>
            <a:ext cx="3395955" cy="1121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20" y="4001294"/>
            <a:ext cx="4310355" cy="10102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5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Client/Server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server</a:t>
            </a:r>
            <a:r>
              <a:rPr lang="en-US" dirty="0"/>
              <a:t>—a piece of hardware or software—provides a “service” that </a:t>
            </a:r>
            <a:r>
              <a:rPr lang="en-US" dirty="0" smtClean="0"/>
              <a:t>is needed </a:t>
            </a:r>
            <a:r>
              <a:rPr lang="en-US" dirty="0"/>
              <a:t>by one or more </a:t>
            </a:r>
            <a:r>
              <a:rPr lang="en-US" i="1" dirty="0"/>
              <a:t>clients </a:t>
            </a:r>
            <a:r>
              <a:rPr lang="en-US" dirty="0"/>
              <a:t>(users of the service</a:t>
            </a:r>
            <a:r>
              <a:rPr lang="en-US" dirty="0" smtClean="0"/>
              <a:t>).</a:t>
            </a:r>
          </a:p>
          <a:p>
            <a:r>
              <a:rPr lang="en-US" dirty="0"/>
              <a:t>wait for (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) requests, respond to those clients (</a:t>
            </a:r>
            <a:r>
              <a:rPr lang="en-US" dirty="0" smtClean="0"/>
              <a:t>provide the </a:t>
            </a:r>
            <a:r>
              <a:rPr lang="en-US" dirty="0"/>
              <a:t>service), and then wait for more requests.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17" y="3524676"/>
            <a:ext cx="7938451" cy="288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28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the Twisted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Twisted </a:t>
            </a:r>
            <a:r>
              <a:rPr lang="en-US" dirty="0"/>
              <a:t>is a complete event-driven networking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Used for </a:t>
            </a:r>
            <a:r>
              <a:rPr lang="en-US" i="1" dirty="0">
                <a:solidFill>
                  <a:srgbClr val="FF0000"/>
                </a:solidFill>
              </a:rPr>
              <a:t>asynchronous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networked </a:t>
            </a:r>
            <a:r>
              <a:rPr lang="en-US" dirty="0" smtClean="0"/>
              <a:t>applications and </a:t>
            </a:r>
            <a:r>
              <a:rPr lang="en-US" dirty="0"/>
              <a:t>protocols</a:t>
            </a:r>
            <a:r>
              <a:rPr lang="en-US" dirty="0" smtClean="0"/>
              <a:t>.</a:t>
            </a:r>
          </a:p>
          <a:p>
            <a:r>
              <a:rPr lang="en-US" dirty="0"/>
              <a:t>It is </a:t>
            </a:r>
            <a:r>
              <a:rPr lang="en-US" i="1" dirty="0"/>
              <a:t>not </a:t>
            </a:r>
            <a:r>
              <a:rPr lang="en-US" dirty="0"/>
              <a:t>part of the Python Standard </a:t>
            </a:r>
            <a:r>
              <a:rPr lang="en-US" dirty="0" smtClean="0"/>
              <a:t>Library.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http://twistedmatrix.com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Twisted provides a much </a:t>
            </a:r>
            <a:r>
              <a:rPr lang="en-US" dirty="0" smtClean="0"/>
              <a:t>more powerful </a:t>
            </a:r>
            <a:r>
              <a:rPr lang="en-US" dirty="0"/>
              <a:t>and flexible framework and has implemented many </a:t>
            </a:r>
            <a:r>
              <a:rPr lang="en-US" dirty="0" smtClean="0"/>
              <a:t>protocols for </a:t>
            </a:r>
            <a:r>
              <a:rPr lang="en-US" dirty="0"/>
              <a:t>you already</a:t>
            </a:r>
            <a:r>
              <a:rPr lang="en-US" dirty="0" smtClean="0"/>
              <a:t>.</a:t>
            </a:r>
          </a:p>
          <a:p>
            <a:r>
              <a:rPr lang="en-US" dirty="0"/>
              <a:t>It provides a significant amount of </a:t>
            </a:r>
            <a:r>
              <a:rPr lang="en-US" dirty="0" smtClean="0"/>
              <a:t>support for </a:t>
            </a:r>
            <a:r>
              <a:rPr lang="en-US" dirty="0"/>
              <a:t>you to build complete systems, including network protocols, threading</a:t>
            </a:r>
            <a:r>
              <a:rPr lang="en-US" dirty="0" smtClean="0"/>
              <a:t>, security </a:t>
            </a:r>
            <a:r>
              <a:rPr lang="en-US" dirty="0"/>
              <a:t>and authentication, chat/IM, DBM and RDBMS database integration</a:t>
            </a:r>
            <a:r>
              <a:rPr lang="en-US" dirty="0" smtClean="0"/>
              <a:t>, </a:t>
            </a:r>
            <a:r>
              <a:rPr lang="fr-FR" dirty="0" smtClean="0"/>
              <a:t>Web/Internet</a:t>
            </a:r>
            <a:r>
              <a:rPr lang="fr-FR" dirty="0"/>
              <a:t>, e-mail, command-line arguments, GUI </a:t>
            </a:r>
            <a:r>
              <a:rPr lang="fr-FR" dirty="0" err="1"/>
              <a:t>toolkit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, etc</a:t>
            </a:r>
            <a:r>
              <a:rPr lang="fr-FR" dirty="0" smtClean="0"/>
              <a:t>.</a:t>
            </a:r>
          </a:p>
          <a:p>
            <a:r>
              <a:rPr lang="en-US" dirty="0"/>
              <a:t>Like </a:t>
            </a:r>
            <a:r>
              <a:rPr lang="en-US" i="1" dirty="0" err="1" smtClean="0">
                <a:solidFill>
                  <a:srgbClr val="FF0000"/>
                </a:solidFill>
              </a:rPr>
              <a:t>socketserver</a:t>
            </a:r>
            <a:r>
              <a:rPr lang="en-US" dirty="0"/>
              <a:t>, most of the functionality of Twisted lies in </a:t>
            </a:r>
            <a:r>
              <a:rPr lang="en-US" dirty="0" smtClean="0"/>
              <a:t>its classes.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0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Network/Socket Programming Related Modules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222"/>
            <a:ext cx="10480042" cy="438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7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sed in conjunction </a:t>
            </a:r>
            <a:r>
              <a:rPr lang="en-US" dirty="0"/>
              <a:t>with the </a:t>
            </a:r>
            <a:r>
              <a:rPr lang="en-US" dirty="0">
                <a:solidFill>
                  <a:srgbClr val="FF0000"/>
                </a:solidFill>
              </a:rPr>
              <a:t>socket module </a:t>
            </a:r>
            <a:r>
              <a:rPr lang="en-US" dirty="0"/>
              <a:t>when developing lower-level </a:t>
            </a:r>
            <a:r>
              <a:rPr lang="en-US" dirty="0" smtClean="0"/>
              <a:t>socket applications.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select() </a:t>
            </a:r>
            <a:r>
              <a:rPr lang="en-US" dirty="0" smtClean="0"/>
              <a:t>function</a:t>
            </a:r>
            <a:r>
              <a:rPr lang="en-US" dirty="0"/>
              <a:t>, which manages sets </a:t>
            </a:r>
            <a:r>
              <a:rPr lang="en-US" dirty="0" smtClean="0"/>
              <a:t>of socket </a:t>
            </a:r>
            <a:r>
              <a:rPr lang="en-US" dirty="0"/>
              <a:t>objects</a:t>
            </a:r>
            <a:r>
              <a:rPr lang="en-US" dirty="0" smtClean="0"/>
              <a:t>.</a:t>
            </a:r>
          </a:p>
          <a:p>
            <a:r>
              <a:rPr lang="en-US" dirty="0"/>
              <a:t>One of the most useful things it does is to take a </a:t>
            </a:r>
            <a:r>
              <a:rPr lang="en-US" dirty="0">
                <a:solidFill>
                  <a:srgbClr val="FF0000"/>
                </a:solidFill>
              </a:rPr>
              <a:t>set of </a:t>
            </a:r>
            <a:r>
              <a:rPr lang="en-US" dirty="0" smtClean="0">
                <a:solidFill>
                  <a:srgbClr val="FF0000"/>
                </a:solidFill>
              </a:rPr>
              <a:t>sockets </a:t>
            </a:r>
            <a:r>
              <a:rPr lang="en-US" dirty="0" smtClean="0"/>
              <a:t>and </a:t>
            </a:r>
            <a:r>
              <a:rPr lang="en-US" dirty="0"/>
              <a:t>listen for active connections on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select() function </a:t>
            </a:r>
            <a:r>
              <a:rPr lang="en-US" dirty="0" smtClean="0"/>
              <a:t>will block </a:t>
            </a:r>
            <a:r>
              <a:rPr lang="en-US" dirty="0"/>
              <a:t>until at least one socket is ready for communication, and when </a:t>
            </a:r>
            <a:r>
              <a:rPr lang="en-US" dirty="0" smtClean="0"/>
              <a:t>that happens</a:t>
            </a:r>
            <a:r>
              <a:rPr lang="en-US" dirty="0"/>
              <a:t>, it provides you with a set of those that are ready for reading.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019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* and </a:t>
            </a:r>
            <a:r>
              <a:rPr lang="en-US" dirty="0" err="1" smtClean="0"/>
              <a:t>socketserver</a:t>
            </a:r>
            <a:r>
              <a:rPr lang="en-US" dirty="0" smtClean="0"/>
              <a:t> </a:t>
            </a:r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higher-level </a:t>
            </a:r>
            <a:r>
              <a:rPr lang="en-US" dirty="0" smtClean="0"/>
              <a:t>functionality.</a:t>
            </a:r>
          </a:p>
          <a:p>
            <a:r>
              <a:rPr lang="en-US" dirty="0"/>
              <a:t>Written on top of </a:t>
            </a:r>
            <a:r>
              <a:rPr lang="en-US" dirty="0" smtClean="0"/>
              <a:t>the socket </a:t>
            </a:r>
            <a:r>
              <a:rPr lang="en-US" dirty="0"/>
              <a:t>and/or select modules, they enable more rapid development </a:t>
            </a:r>
            <a:r>
              <a:rPr lang="en-US" dirty="0" smtClean="0"/>
              <a:t>of client/server </a:t>
            </a:r>
            <a:r>
              <a:rPr lang="en-US" dirty="0"/>
              <a:t>systems because all the lower-level code is handled for you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socketserver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even </a:t>
            </a:r>
            <a:r>
              <a:rPr lang="en-US" dirty="0" smtClean="0"/>
              <a:t>provides the </a:t>
            </a:r>
            <a:r>
              <a:rPr lang="en-US" dirty="0"/>
              <a:t>capability of </a:t>
            </a:r>
            <a:r>
              <a:rPr lang="en-US" dirty="0">
                <a:solidFill>
                  <a:srgbClr val="FF0000"/>
                </a:solidFill>
              </a:rPr>
              <a:t>integrating threading </a:t>
            </a:r>
            <a:r>
              <a:rPr lang="en-US" dirty="0"/>
              <a:t>or new processes into </a:t>
            </a:r>
            <a:r>
              <a:rPr lang="en-US" dirty="0" smtClean="0"/>
              <a:t>the server</a:t>
            </a:r>
            <a:r>
              <a:rPr lang="en-US" dirty="0"/>
              <a:t>, which affords a more </a:t>
            </a:r>
            <a:r>
              <a:rPr lang="en-US" dirty="0">
                <a:solidFill>
                  <a:srgbClr val="FF0000"/>
                </a:solidFill>
              </a:rPr>
              <a:t>parallel-like </a:t>
            </a:r>
            <a:r>
              <a:rPr lang="en-US" dirty="0"/>
              <a:t>processing of client requests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provides the only asynchronous development </a:t>
            </a:r>
            <a:r>
              <a:rPr lang="en-US" dirty="0" smtClean="0"/>
              <a:t>support in </a:t>
            </a:r>
            <a:r>
              <a:rPr lang="en-US" dirty="0"/>
              <a:t>the standard </a:t>
            </a:r>
            <a:r>
              <a:rPr lang="en-US" dirty="0" smtClean="0"/>
              <a:t>library.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8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Concurrence is modern </a:t>
            </a:r>
            <a:r>
              <a:rPr lang="en-US" dirty="0"/>
              <a:t>networking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The engine </a:t>
            </a:r>
            <a:r>
              <a:rPr lang="en-US" dirty="0"/>
              <a:t>behind the Dutch social network, </a:t>
            </a:r>
            <a:r>
              <a:rPr lang="en-US" dirty="0" err="1">
                <a:solidFill>
                  <a:srgbClr val="FF0000"/>
                </a:solidFill>
              </a:rPr>
              <a:t>Hyves</a:t>
            </a:r>
            <a:r>
              <a:rPr lang="en-US" dirty="0" smtClean="0"/>
              <a:t>.</a:t>
            </a:r>
          </a:p>
          <a:p>
            <a:r>
              <a:rPr lang="en-US" dirty="0"/>
              <a:t>Concurrence is a </a:t>
            </a:r>
            <a:r>
              <a:rPr lang="en-US" dirty="0" smtClean="0"/>
              <a:t>high-performance I/O </a:t>
            </a:r>
            <a:r>
              <a:rPr lang="en-US" dirty="0"/>
              <a:t>system paired with </a:t>
            </a:r>
            <a:r>
              <a:rPr lang="en-US" i="1" dirty="0" err="1">
                <a:solidFill>
                  <a:srgbClr val="FF0000"/>
                </a:solidFill>
              </a:rPr>
              <a:t>libevent</a:t>
            </a:r>
            <a:r>
              <a:rPr lang="en-US" dirty="0"/>
              <a:t>, the lower-level event </a:t>
            </a:r>
            <a:r>
              <a:rPr lang="en-US" dirty="0" smtClean="0"/>
              <a:t>callback dispatching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/>
              <a:t>Concurrence follows an asynchronous model</a:t>
            </a:r>
            <a:r>
              <a:rPr lang="en-US" dirty="0" smtClean="0"/>
              <a:t>, using </a:t>
            </a:r>
            <a:r>
              <a:rPr lang="en-US" dirty="0"/>
              <a:t>lightweight threads (executing callbacks) in an event-driven way </a:t>
            </a:r>
            <a:r>
              <a:rPr lang="en-US" dirty="0" smtClean="0"/>
              <a:t>to do </a:t>
            </a:r>
            <a:r>
              <a:rPr lang="en-US" dirty="0"/>
              <a:t>the work and message-passing for </a:t>
            </a:r>
            <a:r>
              <a:rPr lang="en-US" dirty="0" err="1"/>
              <a:t>interthread</a:t>
            </a:r>
            <a:r>
              <a:rPr lang="en-US" dirty="0"/>
              <a:t> communication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info about Concurrence at: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opensource.hyves.org/concurrence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875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networking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one of many </a:t>
            </a:r>
            <a:r>
              <a:rPr lang="en-US" dirty="0" smtClean="0"/>
              <a:t>asynchronous models </a:t>
            </a:r>
            <a:r>
              <a:rPr lang="en-US" dirty="0"/>
              <a:t>(</a:t>
            </a:r>
            <a:r>
              <a:rPr lang="en-US" dirty="0" err="1"/>
              <a:t>greenlets</a:t>
            </a:r>
            <a:r>
              <a:rPr lang="en-US" dirty="0"/>
              <a:t>, generators, etc.) to provide high-performance </a:t>
            </a:r>
            <a:r>
              <a:rPr lang="en-US" dirty="0" smtClean="0"/>
              <a:t>asynchronous servers.</a:t>
            </a:r>
          </a:p>
          <a:p>
            <a:r>
              <a:rPr lang="en-US" dirty="0"/>
              <a:t>One of the goals of these frameworks is to push the </a:t>
            </a:r>
            <a:r>
              <a:rPr lang="en-US" dirty="0" smtClean="0"/>
              <a:t>complexity of </a:t>
            </a:r>
            <a:r>
              <a:rPr lang="en-US" dirty="0"/>
              <a:t>asynchronous programming so as to allow users to code in </a:t>
            </a:r>
            <a:r>
              <a:rPr lang="en-US" dirty="0" smtClean="0"/>
              <a:t>a more </a:t>
            </a:r>
            <a:r>
              <a:rPr lang="en-US" dirty="0"/>
              <a:t>familiar, synchronous manner.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86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Python Applications Programming, 3</a:t>
            </a:r>
            <a:r>
              <a:rPr lang="en-US" baseline="30000" dirty="0" smtClean="0"/>
              <a:t>rd</a:t>
            </a:r>
            <a:r>
              <a:rPr lang="en-US" dirty="0" smtClean="0"/>
              <a:t> Edition by Wesley J. Chun, Prentice Hall.</a:t>
            </a:r>
          </a:p>
          <a:p>
            <a:r>
              <a:rPr lang="en-US" dirty="0">
                <a:hlinkClick r:id="rId2"/>
              </a:rPr>
              <a:t>https://pythonprogramming.net/urllib-tutorial-python-3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Socket Programming in Python (Guide) https://realpython.com/python-sockets/#</a:t>
            </a:r>
            <a:r>
              <a:rPr lang="en-US" dirty="0" smtClean="0">
                <a:hlinkClick r:id="rId3"/>
              </a:rPr>
              <a:t>background</a:t>
            </a:r>
            <a:endParaRPr lang="en-US" dirty="0" smtClean="0"/>
          </a:p>
          <a:p>
            <a:r>
              <a:rPr lang="en-US" dirty="0"/>
              <a:t>socket — Low-level networking interfacehttps://</a:t>
            </a:r>
            <a:r>
              <a:rPr lang="en-US" dirty="0" smtClean="0"/>
              <a:t>docs.python.org/3/library/socket.html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24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er</a:t>
            </a:r>
            <a:r>
              <a:rPr lang="en-US" dirty="0"/>
              <a:t>) servers are examples of hardware servers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file server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Sun </a:t>
            </a:r>
            <a:r>
              <a:rPr lang="en-US" dirty="0" err="1" smtClean="0"/>
              <a:t>Microsystems’Network</a:t>
            </a:r>
            <a:r>
              <a:rPr lang="en-US" dirty="0" smtClean="0"/>
              <a:t> </a:t>
            </a:r>
            <a:r>
              <a:rPr lang="en-US" dirty="0"/>
              <a:t>File System (NFS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3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Software servers </a:t>
            </a:r>
            <a:r>
              <a:rPr lang="en-US" dirty="0"/>
              <a:t>also run on a </a:t>
            </a:r>
            <a:r>
              <a:rPr lang="en-US" dirty="0">
                <a:solidFill>
                  <a:srgbClr val="FF0000"/>
                </a:solidFill>
              </a:rPr>
              <a:t>piece of hardware </a:t>
            </a:r>
            <a:r>
              <a:rPr lang="en-US" dirty="0"/>
              <a:t>but do not have </a:t>
            </a:r>
            <a:r>
              <a:rPr lang="en-US" dirty="0" smtClean="0"/>
              <a:t>dedicated peripheral devices.</a:t>
            </a:r>
          </a:p>
          <a:p>
            <a:r>
              <a:rPr lang="en-US" dirty="0"/>
              <a:t>The primary services provided by software servers include </a:t>
            </a:r>
            <a:r>
              <a:rPr lang="en-US" dirty="0" smtClean="0"/>
              <a:t>program execution</a:t>
            </a:r>
            <a:r>
              <a:rPr lang="en-US" dirty="0"/>
              <a:t>, data transfer retrieval, aggregation, update, or other types </a:t>
            </a:r>
            <a:r>
              <a:rPr lang="en-US" dirty="0" smtClean="0"/>
              <a:t>of programmed </a:t>
            </a:r>
            <a:r>
              <a:rPr lang="en-US" dirty="0"/>
              <a:t>or data manipulation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00B050"/>
                </a:solidFill>
              </a:rPr>
              <a:t>Web servers.</a:t>
            </a:r>
          </a:p>
          <a:p>
            <a:r>
              <a:rPr lang="en-US" dirty="0"/>
              <a:t>The job of such a </a:t>
            </a:r>
            <a:r>
              <a:rPr lang="en-US" dirty="0" smtClean="0"/>
              <a:t>server is </a:t>
            </a:r>
            <a:r>
              <a:rPr lang="en-US" dirty="0"/>
              <a:t>to accept client requests, send back Web pages to (Web) clients, that is</a:t>
            </a:r>
            <a:r>
              <a:rPr lang="en-US" dirty="0" smtClean="0"/>
              <a:t>, browsers </a:t>
            </a:r>
            <a:r>
              <a:rPr lang="en-US" dirty="0"/>
              <a:t>on users’ computers, and then wait for the next client request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Database servers </a:t>
            </a:r>
            <a:r>
              <a:rPr lang="en-US" dirty="0"/>
              <a:t>are another kind of software server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rgbClr val="00B050"/>
                </a:solidFill>
              </a:rPr>
              <a:t>indows </a:t>
            </a:r>
            <a:r>
              <a:rPr lang="en-US" dirty="0">
                <a:solidFill>
                  <a:srgbClr val="00B050"/>
                </a:solidFill>
              </a:rPr>
              <a:t>servers.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7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Client/Server Network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communication </a:t>
            </a:r>
            <a:r>
              <a:rPr lang="en-US" i="1" dirty="0">
                <a:solidFill>
                  <a:srgbClr val="FF0000"/>
                </a:solidFill>
              </a:rPr>
              <a:t>endpoint </a:t>
            </a:r>
            <a:r>
              <a:rPr lang="en-US" dirty="0"/>
              <a:t>is created which allows a </a:t>
            </a:r>
            <a:r>
              <a:rPr lang="en-US" dirty="0">
                <a:solidFill>
                  <a:srgbClr val="00B050"/>
                </a:solidFill>
              </a:rPr>
              <a:t>server</a:t>
            </a:r>
            <a:r>
              <a:rPr lang="en-US" dirty="0"/>
              <a:t> to listen </a:t>
            </a:r>
            <a:r>
              <a:rPr lang="en-US" dirty="0" smtClean="0"/>
              <a:t>for requests.</a:t>
            </a:r>
          </a:p>
          <a:p>
            <a:r>
              <a:rPr lang="en-US" dirty="0"/>
              <a:t>O</a:t>
            </a:r>
            <a:r>
              <a:rPr lang="en-US" dirty="0" smtClean="0"/>
              <a:t>nce </a:t>
            </a:r>
            <a:r>
              <a:rPr lang="en-US" dirty="0"/>
              <a:t>a </a:t>
            </a:r>
            <a:r>
              <a:rPr lang="en-US" dirty="0" smtClean="0"/>
              <a:t>communication endpoint </a:t>
            </a:r>
            <a:r>
              <a:rPr lang="en-US" dirty="0"/>
              <a:t>has been established, our listening server can now enter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rgbClr val="FF0000"/>
                </a:solidFill>
              </a:rPr>
              <a:t>infinite </a:t>
            </a:r>
            <a:r>
              <a:rPr lang="en-US" dirty="0">
                <a:solidFill>
                  <a:srgbClr val="FF0000"/>
                </a:solidFill>
              </a:rPr>
              <a:t>loop</a:t>
            </a:r>
            <a:r>
              <a:rPr lang="en-US" dirty="0"/>
              <a:t>, waiting for clients to connect, and responding to requests</a:t>
            </a:r>
            <a:r>
              <a:rPr lang="en-US" dirty="0" smtClean="0"/>
              <a:t>.</a:t>
            </a:r>
          </a:p>
          <a:p>
            <a:r>
              <a:rPr lang="en-US" dirty="0"/>
              <a:t>All the </a:t>
            </a:r>
            <a:r>
              <a:rPr lang="en-US" dirty="0">
                <a:solidFill>
                  <a:srgbClr val="00B050"/>
                </a:solidFill>
              </a:rPr>
              <a:t>client</a:t>
            </a:r>
            <a:r>
              <a:rPr lang="en-US" dirty="0"/>
              <a:t> has to do is to create its </a:t>
            </a:r>
            <a:r>
              <a:rPr lang="en-US" dirty="0">
                <a:solidFill>
                  <a:srgbClr val="FF0000"/>
                </a:solidFill>
              </a:rPr>
              <a:t>single </a:t>
            </a:r>
            <a:r>
              <a:rPr lang="en-US" dirty="0" smtClean="0">
                <a:solidFill>
                  <a:srgbClr val="FF0000"/>
                </a:solidFill>
              </a:rPr>
              <a:t>communication endpoint</a:t>
            </a:r>
            <a:r>
              <a:rPr lang="en-US" dirty="0"/>
              <a:t>, and then establish a connection to the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client </a:t>
            </a:r>
            <a:r>
              <a:rPr lang="en-US" dirty="0"/>
              <a:t>can now make a request, which includes any necessary </a:t>
            </a:r>
            <a:r>
              <a:rPr lang="en-US" dirty="0">
                <a:solidFill>
                  <a:srgbClr val="FF0000"/>
                </a:solidFill>
              </a:rPr>
              <a:t>exchange</a:t>
            </a:r>
            <a:r>
              <a:rPr lang="en-US" dirty="0"/>
              <a:t> </a:t>
            </a:r>
            <a:r>
              <a:rPr lang="en-US" dirty="0" smtClean="0"/>
              <a:t>of data.</a:t>
            </a:r>
          </a:p>
          <a:p>
            <a:r>
              <a:rPr lang="en-US" dirty="0"/>
              <a:t>Once the request has been processed and the client has received </a:t>
            </a:r>
            <a:r>
              <a:rPr lang="en-US" dirty="0" smtClean="0"/>
              <a:t>the result </a:t>
            </a:r>
            <a:r>
              <a:rPr lang="en-US" dirty="0"/>
              <a:t>or some sort of acknowledgement, communication is </a:t>
            </a:r>
            <a:r>
              <a:rPr lang="en-US" i="1" dirty="0">
                <a:solidFill>
                  <a:srgbClr val="FF0000"/>
                </a:solidFill>
              </a:rPr>
              <a:t>terminated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9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Sockets: Communication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Sockets</a:t>
            </a:r>
            <a:r>
              <a:rPr lang="en-US" dirty="0"/>
              <a:t> are computer networking data structures that embody the </a:t>
            </a:r>
            <a:r>
              <a:rPr lang="en-US" dirty="0" smtClean="0"/>
              <a:t>concept of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“communication </a:t>
            </a:r>
            <a:r>
              <a:rPr lang="en-US" dirty="0" smtClean="0">
                <a:solidFill>
                  <a:srgbClr val="FF0000"/>
                </a:solidFill>
              </a:rPr>
              <a:t>endpoint”.</a:t>
            </a:r>
          </a:p>
          <a:p>
            <a:r>
              <a:rPr lang="en-US" dirty="0"/>
              <a:t>Sockets were originally created for same-host applications </a:t>
            </a:r>
            <a:r>
              <a:rPr lang="en-US" dirty="0" smtClean="0"/>
              <a:t>where they </a:t>
            </a:r>
            <a:r>
              <a:rPr lang="en-US" dirty="0"/>
              <a:t>would enable one running program (a.k.a. a process) to </a:t>
            </a:r>
            <a:r>
              <a:rPr lang="en-US" dirty="0" smtClean="0"/>
              <a:t>communicate with </a:t>
            </a:r>
            <a:r>
              <a:rPr lang="en-US" dirty="0"/>
              <a:t>another running </a:t>
            </a:r>
            <a:r>
              <a:rPr lang="en-US" dirty="0" smtClean="0"/>
              <a:t>program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interprocess</a:t>
            </a:r>
            <a:r>
              <a:rPr lang="en-US" i="1" dirty="0">
                <a:solidFill>
                  <a:srgbClr val="00B050"/>
                </a:solidFill>
              </a:rPr>
              <a:t> communication</a:t>
            </a:r>
            <a:r>
              <a:rPr lang="en-US" i="1" dirty="0" smtClean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or </a:t>
            </a:r>
            <a:r>
              <a:rPr lang="en-US" dirty="0" err="1" smtClean="0">
                <a:solidFill>
                  <a:srgbClr val="00B050"/>
                </a:solidFill>
              </a:rPr>
              <a:t>IPC</a:t>
            </a:r>
            <a:r>
              <a:rPr lang="en-US" dirty="0" smtClean="0">
                <a:solidFill>
                  <a:srgbClr val="00B050"/>
                </a:solidFill>
              </a:rPr>
              <a:t>).</a:t>
            </a:r>
          </a:p>
          <a:p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wo </a:t>
            </a:r>
            <a:r>
              <a:rPr lang="en-US" dirty="0">
                <a:solidFill>
                  <a:srgbClr val="7030A0"/>
                </a:solidFill>
              </a:rPr>
              <a:t>types of sockets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ile-based and,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Network-oriented</a:t>
            </a:r>
          </a:p>
          <a:p>
            <a:r>
              <a:rPr lang="en-US" dirty="0">
                <a:solidFill>
                  <a:srgbClr val="7030A0"/>
                </a:solidFill>
              </a:rPr>
              <a:t>Python supports </a:t>
            </a:r>
            <a:r>
              <a:rPr lang="en-US" dirty="0" smtClean="0">
                <a:solidFill>
                  <a:srgbClr val="7030A0"/>
                </a:solidFill>
              </a:rPr>
              <a:t>only the following families: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AF_UNIX</a:t>
            </a:r>
            <a:r>
              <a:rPr lang="en-US" dirty="0" smtClean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AF_NETLINK</a:t>
            </a:r>
            <a:r>
              <a:rPr lang="en-US" dirty="0"/>
              <a:t>,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AF_TIPC</a:t>
            </a:r>
            <a:r>
              <a:rPr lang="en-US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AF_INET</a:t>
            </a:r>
            <a:r>
              <a:rPr lang="en-US" dirty="0"/>
              <a:t>{,6}</a:t>
            </a:r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3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ile-based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“family name” of </a:t>
            </a:r>
            <a:r>
              <a:rPr lang="en-US" dirty="0" err="1" smtClean="0">
                <a:solidFill>
                  <a:srgbClr val="FF0000"/>
                </a:solidFill>
              </a:rPr>
              <a:t>AF_UNIX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AF_LOCAL</a:t>
            </a:r>
            <a:r>
              <a:rPr lang="en-US" dirty="0"/>
              <a:t>, as specified in </a:t>
            </a:r>
            <a:r>
              <a:rPr lang="en-US" dirty="0" smtClean="0"/>
              <a:t>the </a:t>
            </a:r>
            <a:r>
              <a:rPr lang="en-US" dirty="0" err="1" smtClean="0"/>
              <a:t>POSIX1.g</a:t>
            </a:r>
            <a:r>
              <a:rPr lang="en-US" dirty="0" smtClean="0"/>
              <a:t> standard.</a:t>
            </a:r>
          </a:p>
          <a:p>
            <a:r>
              <a:rPr lang="en-US" dirty="0"/>
              <a:t>Python, use the term </a:t>
            </a:r>
            <a:r>
              <a:rPr lang="en-US" i="1" dirty="0">
                <a:solidFill>
                  <a:srgbClr val="7030A0"/>
                </a:solidFill>
              </a:rPr>
              <a:t>address families </a:t>
            </a:r>
            <a:r>
              <a:rPr lang="en-US" dirty="0"/>
              <a:t>and the </a:t>
            </a:r>
            <a:r>
              <a:rPr lang="en-US" dirty="0" smtClean="0"/>
              <a:t>abbreviation </a:t>
            </a:r>
            <a:r>
              <a:rPr lang="en-US" i="1" dirty="0" smtClean="0">
                <a:solidFill>
                  <a:srgbClr val="7030A0"/>
                </a:solidFill>
              </a:rPr>
              <a:t>AF</a:t>
            </a:r>
            <a:r>
              <a:rPr lang="en-US" i="1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AF_LOCAL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(standardized in 2000–2001) is supposed to replace </a:t>
            </a:r>
            <a:r>
              <a:rPr lang="en-US" dirty="0" err="1" smtClean="0"/>
              <a:t>AF_UNIX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</a:t>
            </a:r>
            <a:r>
              <a:rPr lang="en-US" dirty="0"/>
              <a:t>for </a:t>
            </a:r>
            <a:r>
              <a:rPr lang="en-US" dirty="0" smtClean="0"/>
              <a:t>backward-compatibility use both.</a:t>
            </a:r>
          </a:p>
          <a:p>
            <a:r>
              <a:rPr lang="en-US" dirty="0"/>
              <a:t>Because both processes run on the same computer, </a:t>
            </a:r>
            <a:r>
              <a:rPr lang="en-US" dirty="0">
                <a:solidFill>
                  <a:srgbClr val="7030A0"/>
                </a:solidFill>
              </a:rPr>
              <a:t>these sockets </a:t>
            </a:r>
            <a:r>
              <a:rPr lang="en-US" dirty="0" smtClean="0">
                <a:solidFill>
                  <a:srgbClr val="7030A0"/>
                </a:solidFill>
              </a:rPr>
              <a:t>are file-based</a:t>
            </a:r>
            <a:r>
              <a:rPr lang="en-US" dirty="0"/>
              <a:t>, meaning that their underlying infrastructure is supported </a:t>
            </a:r>
            <a:r>
              <a:rPr lang="en-US" dirty="0" smtClean="0"/>
              <a:t>by the </a:t>
            </a:r>
            <a:r>
              <a:rPr lang="en-US" dirty="0"/>
              <a:t>file system.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system is a shared </a:t>
            </a:r>
            <a:r>
              <a:rPr lang="en-US" dirty="0" smtClean="0"/>
              <a:t>constant between </a:t>
            </a:r>
            <a:r>
              <a:rPr lang="en-US" dirty="0"/>
              <a:t>processes running on the same host.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Python Programming,  Dr.  Shakour Abuzneid.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CE8E-BF82-4A06-ADA2-563B80D2E286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46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4378</Words>
  <Application>Microsoft Office PowerPoint</Application>
  <PresentationFormat>Widescreen</PresentationFormat>
  <Paragraphs>533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Python Network Programming</vt:lpstr>
      <vt:lpstr>Topics</vt:lpstr>
      <vt:lpstr>What is Client/Server Architecture?</vt:lpstr>
      <vt:lpstr>Hardware Client/Server Architecture</vt:lpstr>
      <vt:lpstr>Software Client/Server Architecture</vt:lpstr>
      <vt:lpstr>Client/Server Network Programming</vt:lpstr>
      <vt:lpstr>Sockets: Communication Endpoints</vt:lpstr>
      <vt:lpstr>File-based Sockets</vt:lpstr>
      <vt:lpstr>Networked-based Socket</vt:lpstr>
      <vt:lpstr>Socket Addresses: Host-Port Pairs</vt:lpstr>
      <vt:lpstr>Connection-Oriented Sockets</vt:lpstr>
      <vt:lpstr>Connectionless Sockets</vt:lpstr>
      <vt:lpstr>socket() Module Function</vt:lpstr>
      <vt:lpstr>Importing the socket module</vt:lpstr>
      <vt:lpstr>Common Socket Object Methods and Attributes</vt:lpstr>
      <vt:lpstr>Common Socket Object Methods and Attributes</vt:lpstr>
      <vt:lpstr>Common Socket Object Methods and Attributes</vt:lpstr>
      <vt:lpstr>Creating a TCP Server</vt:lpstr>
      <vt:lpstr>Creating a TCP Server</vt:lpstr>
      <vt:lpstr>Creating a TCP Server</vt:lpstr>
      <vt:lpstr>Example: TCP Timestamp Server (tsTserv3.py)</vt:lpstr>
      <vt:lpstr>Creating a TCP Client</vt:lpstr>
      <vt:lpstr>TCP Timestamp Client (tsTclnt3.py)</vt:lpstr>
      <vt:lpstr>Executing Our TCP Server and Client(s)</vt:lpstr>
      <vt:lpstr>Creating a UDP Server</vt:lpstr>
      <vt:lpstr>UDP Timestamp Server (tsUserv3.py)</vt:lpstr>
      <vt:lpstr>UDP Timestamp Client (tsUclnt3.py)</vt:lpstr>
      <vt:lpstr>Output </vt:lpstr>
      <vt:lpstr>socket Module Attributes</vt:lpstr>
      <vt:lpstr>socket Module Attributes</vt:lpstr>
      <vt:lpstr>socket Module Attributes</vt:lpstr>
      <vt:lpstr>The socketserver Module</vt:lpstr>
      <vt:lpstr>socketserver Module Classes</vt:lpstr>
      <vt:lpstr>Advantages of socketserver over socket</vt:lpstr>
      <vt:lpstr>Creating a socketserver TCP Server</vt:lpstr>
      <vt:lpstr>socketserver Timestamp TCP Server (tsTservSS.py)</vt:lpstr>
      <vt:lpstr>Creating a socketserver TCP Client</vt:lpstr>
      <vt:lpstr>Executing our TCP Server and Client(s)</vt:lpstr>
      <vt:lpstr>Introduction to the Twisted Framework</vt:lpstr>
      <vt:lpstr>Network/Socket Programming Related Modules</vt:lpstr>
      <vt:lpstr>select module</vt:lpstr>
      <vt:lpstr>async* and socketserver modules</vt:lpstr>
      <vt:lpstr>Concurrence</vt:lpstr>
      <vt:lpstr>Modern networking frameworks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Sreeram Pulavarthi</dc:creator>
  <cp:lastModifiedBy>Windows User</cp:lastModifiedBy>
  <cp:revision>256</cp:revision>
  <dcterms:created xsi:type="dcterms:W3CDTF">2017-09-05T03:27:06Z</dcterms:created>
  <dcterms:modified xsi:type="dcterms:W3CDTF">2018-11-05T12:53:50Z</dcterms:modified>
</cp:coreProperties>
</file>