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65" r:id="rId3"/>
    <p:sldId id="266" r:id="rId4"/>
    <p:sldId id="29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mil shah" initials="ss" lastIdx="1" clrIdx="0">
    <p:extLst>
      <p:ext uri="{19B8F6BF-5375-455C-9EA6-DF929625EA0E}">
        <p15:presenceInfo xmlns:p15="http://schemas.microsoft.com/office/powerpoint/2012/main" userId="0604268ecb6835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2217" autoAdjust="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1T09:46:00.414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08323-7683-41AC-BF59-2499091DC3B9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F9CE7-9BBB-4036-9AE8-BEF7F878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8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Serverless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Self-Contained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 is self-contained means it requires minimal support from the operating system or external library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Zero-configuration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F9CE7-9BBB-4036-9AE8-BEF7F878F5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790009A-0AD9-43AD-838B-CE41C629C076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0047A6-54AD-490D-9242-2A586D7D51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009A-0AD9-43AD-838B-CE41C629C076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47A6-54AD-490D-9242-2A586D7D5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1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009A-0AD9-43AD-838B-CE41C629C076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47A6-54AD-490D-9242-2A586D7D51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63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009A-0AD9-43AD-838B-CE41C629C076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47A6-54AD-490D-9242-2A586D7D51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45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009A-0AD9-43AD-838B-CE41C629C076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47A6-54AD-490D-9242-2A586D7D5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1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009A-0AD9-43AD-838B-CE41C629C076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47A6-54AD-490D-9242-2A586D7D51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994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009A-0AD9-43AD-838B-CE41C629C076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47A6-54AD-490D-9242-2A586D7D51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88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009A-0AD9-43AD-838B-CE41C629C076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47A6-54AD-490D-9242-2A586D7D515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84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009A-0AD9-43AD-838B-CE41C629C076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47A6-54AD-490D-9242-2A586D7D515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7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009A-0AD9-43AD-838B-CE41C629C076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47A6-54AD-490D-9242-2A586D7D5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009A-0AD9-43AD-838B-CE41C629C076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47A6-54AD-490D-9242-2A586D7D515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9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009A-0AD9-43AD-838B-CE41C629C076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47A6-54AD-490D-9242-2A586D7D5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8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009A-0AD9-43AD-838B-CE41C629C076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47A6-54AD-490D-9242-2A586D7D515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009A-0AD9-43AD-838B-CE41C629C076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47A6-54AD-490D-9242-2A586D7D515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30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009A-0AD9-43AD-838B-CE41C629C076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47A6-54AD-490D-9242-2A586D7D5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8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009A-0AD9-43AD-838B-CE41C629C076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47A6-54AD-490D-9242-2A586D7D515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3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009A-0AD9-43AD-838B-CE41C629C076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47A6-54AD-490D-9242-2A586D7D5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1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90009A-0AD9-43AD-838B-CE41C629C076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0047A6-54AD-490D-9242-2A586D7D5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7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soushah@my.Bridgeport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469B-DE43-4AB2-9FE3-EEAA9C785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3642"/>
            <a:ext cx="9144000" cy="2387600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SQLite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BootCamp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CF7EA-47F6-4782-9295-ACA3B5EE8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2415" y="3562920"/>
            <a:ext cx="8521722" cy="175374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Soumil Nitin Shah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Bachelor in Electronic Engineering 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Master in Electrical Engineering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Master in Computer Engineering </a:t>
            </a:r>
          </a:p>
          <a:p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Graduate Research and Teaching Assistant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 descr="Image result for python logo">
            <a:extLst>
              <a:ext uri="{FF2B5EF4-FFF2-40B4-BE49-F238E27FC236}">
                <a16:creationId xmlns:a16="http://schemas.microsoft.com/office/drawing/2014/main" id="{53ADAD29-F6D7-4632-8FFA-2027E4CEF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3" y="221453"/>
            <a:ext cx="4197112" cy="10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commons/thumb/3/38/SQLite370.svg/1200px-SQLite370.svg.png">
            <a:extLst>
              <a:ext uri="{FF2B5EF4-FFF2-40B4-BE49-F238E27FC236}">
                <a16:creationId xmlns:a16="http://schemas.microsoft.com/office/drawing/2014/main" id="{AB5E4A34-F065-471A-A0E1-F36DB2E87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527" y="79715"/>
            <a:ext cx="2212538" cy="104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matplotlib.org/_static/logo2.png">
            <a:extLst>
              <a:ext uri="{FF2B5EF4-FFF2-40B4-BE49-F238E27FC236}">
                <a16:creationId xmlns:a16="http://schemas.microsoft.com/office/drawing/2014/main" id="{A8437714-F0B1-41AE-BD16-DA2684DDF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3" y="5914454"/>
            <a:ext cx="3488704" cy="83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A9A16-84AF-4E57-8935-53D2C4B1F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6641" y1="12891" x2="35156" y2="2344"/>
                        <a14:foregroundMark x1="35156" y1="2344" x2="91797" y2="12109"/>
                        <a14:foregroundMark x1="91797" y1="12109" x2="58203" y2="11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9335" y="5006021"/>
            <a:ext cx="1642450" cy="164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2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D589-E27E-43D4-AB34-D9E42D7B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and cursor close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F98D-BBD5-44D5-A5C5-03060BF6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executing a </a:t>
            </a:r>
            <a:r>
              <a:rPr lang="en-US" dirty="0" err="1"/>
              <a:t>sql</a:t>
            </a:r>
            <a:r>
              <a:rPr lang="en-US" dirty="0"/>
              <a:t> statements you need to close connection you can do that by following commands.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Following commands shows its important to close a connection after use other CPU memory and processing is wasted its usually a good practice to write after the work is done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02305-7462-411B-84BE-77E2DF00F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4812"/>
              </p:ext>
            </p:extLst>
          </p:nvPr>
        </p:nvGraphicFramePr>
        <p:xfrm>
          <a:off x="1547905" y="3487315"/>
          <a:ext cx="8128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0523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conn.commit</a:t>
                      </a:r>
                      <a:r>
                        <a:rPr lang="en-US" dirty="0"/>
                        <a:t>()</a:t>
                      </a:r>
                      <a:br>
                        <a:rPr lang="en-US" dirty="0"/>
                      </a:br>
                      <a:r>
                        <a:rPr lang="en-US" dirty="0" err="1"/>
                        <a:t>cursor.close</a:t>
                      </a:r>
                      <a:r>
                        <a:rPr lang="en-US" dirty="0"/>
                        <a:t>()</a:t>
                      </a:r>
                      <a:br>
                        <a:rPr lang="en-US" dirty="0"/>
                      </a:br>
                      <a:r>
                        <a:rPr lang="en-US" dirty="0" err="1"/>
                        <a:t>conn.close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862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9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CB64-EA74-4117-B81D-DF20CFA0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C4D3-237E-4DAD-95C5-C6E2972C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data into a table, you use the </a:t>
            </a:r>
            <a:r>
              <a:rPr lang="en-US" b="1" dirty="0"/>
              <a:t>INSERT</a:t>
            </a:r>
            <a:r>
              <a:rPr lang="en-US" dirty="0"/>
              <a:t> statement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9D4EDD-1E16-48E6-961D-A78B4E2F3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53935"/>
              </p:ext>
            </p:extLst>
          </p:nvPr>
        </p:nvGraphicFramePr>
        <p:xfrm>
          <a:off x="1655267" y="3058160"/>
          <a:ext cx="812800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32279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table1 (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column1,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column2 ,..)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value1,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value2 ,...);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61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75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987B-9A2D-443B-BF4C-6CB734ED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037" y="982132"/>
            <a:ext cx="9601196" cy="1303867"/>
          </a:xfrm>
        </p:spPr>
        <p:txBody>
          <a:bodyPr/>
          <a:lstStyle/>
          <a:p>
            <a:r>
              <a:rPr lang="en-US" dirty="0"/>
              <a:t>WHERE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E463-9656-4D21-B824-C2E1D2C85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122190"/>
            <a:ext cx="9601196" cy="3753678"/>
          </a:xfrm>
        </p:spPr>
        <p:txBody>
          <a:bodyPr/>
          <a:lstStyle/>
          <a:p>
            <a:endParaRPr lang="en-US" dirty="0"/>
          </a:p>
          <a:p>
            <a:r>
              <a:rPr lang="en-US" sz="1800" dirty="0"/>
              <a:t>The </a:t>
            </a:r>
            <a:r>
              <a:rPr lang="en-US" sz="1800" b="1" dirty="0"/>
              <a:t>WHERE</a:t>
            </a:r>
            <a:r>
              <a:rPr lang="en-US" sz="1800" dirty="0"/>
              <a:t> clause is an optional clause of the </a:t>
            </a:r>
            <a:r>
              <a:rPr lang="en-US" sz="1800" b="1" dirty="0"/>
              <a:t>SELECT</a:t>
            </a:r>
            <a:r>
              <a:rPr lang="en-US" sz="1800" dirty="0"/>
              <a:t> statement. It appears after the </a:t>
            </a:r>
            <a:r>
              <a:rPr lang="en-US" sz="1800" b="1" dirty="0"/>
              <a:t>FROM</a:t>
            </a:r>
            <a:r>
              <a:rPr lang="en-US" sz="1800" dirty="0"/>
              <a:t> clause as the following statement: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To pass variable we use ? And pass in the variable as shown below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D9AB55-635E-4407-A27B-66386D2F0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15003"/>
              </p:ext>
            </p:extLst>
          </p:nvPr>
        </p:nvGraphicFramePr>
        <p:xfrm>
          <a:off x="1601694" y="3404669"/>
          <a:ext cx="819384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93844">
                  <a:extLst>
                    <a:ext uri="{9D8B030D-6E8A-4147-A177-3AD203B41FA5}">
                      <a16:colId xmlns:a16="http://schemas.microsoft.com/office/drawing/2014/main" val="1498416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cursor.execute</a:t>
                      </a:r>
                      <a:r>
                        <a:rPr lang="en-US" dirty="0"/>
                        <a:t>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my_table_name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"Soumil"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2052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C7CA6B-3A4A-4214-81EF-EEDF32476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02991"/>
              </p:ext>
            </p:extLst>
          </p:nvPr>
        </p:nvGraphicFramePr>
        <p:xfrm>
          <a:off x="1601694" y="7353938"/>
          <a:ext cx="8128000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8425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my_variable</a:t>
                      </a:r>
                      <a:r>
                        <a:rPr lang="en-US" dirty="0"/>
                        <a:t>=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"soumil"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dirty="0" err="1"/>
                        <a:t>cursor.execute</a:t>
                      </a:r>
                      <a:r>
                        <a:rPr lang="en-US" dirty="0"/>
                        <a:t>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my_table_name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?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r>
                        <a:rPr lang="en-US" dirty="0"/>
                        <a:t>,(</a:t>
                      </a:r>
                      <a:r>
                        <a:rPr lang="en-US" dirty="0" err="1"/>
                        <a:t>my_variable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8782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BFC99D-7F36-4BD5-87F3-3EF31F6C0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16928"/>
              </p:ext>
            </p:extLst>
          </p:nvPr>
        </p:nvGraphicFramePr>
        <p:xfrm>
          <a:off x="1601694" y="4902382"/>
          <a:ext cx="8128000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63413622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my_variable</a:t>
                      </a:r>
                      <a:r>
                        <a:rPr lang="en-US" sz="1600" dirty="0"/>
                        <a:t>=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"soumil"</a:t>
                      </a:r>
                      <a:b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dirty="0" err="1"/>
                        <a:t>cursor.execute</a:t>
                      </a:r>
                      <a:r>
                        <a:rPr lang="en-US" sz="1600" dirty="0"/>
                        <a:t>(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b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my_table_name</a:t>
                      </a:r>
                      <a:b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?</a:t>
                      </a:r>
                      <a:b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r>
                        <a:rPr lang="en-US" sz="1600" dirty="0"/>
                        <a:t>,(</a:t>
                      </a:r>
                      <a:r>
                        <a:rPr lang="en-US" sz="1600" dirty="0" err="1"/>
                        <a:t>my_variable</a:t>
                      </a:r>
                      <a:r>
                        <a:rPr lang="en-US" sz="160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4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16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0D45-E7CC-496B-A4F6-2E7E1ACA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6C41-24A4-4E02-A919-DA278684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statements are used to specify condition. Example shown below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FC7D4D-E896-4A3A-B0F6-6E0D254D2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3348"/>
              </p:ext>
            </p:extLst>
          </p:nvPr>
        </p:nvGraphicFramePr>
        <p:xfrm>
          <a:off x="1777728" y="3058160"/>
          <a:ext cx="8128000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197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my_first</a:t>
                      </a:r>
                      <a:r>
                        <a:rPr lang="en-US" dirty="0"/>
                        <a:t>=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"soumil"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dirty="0" err="1"/>
                        <a:t>my_last</a:t>
                      </a:r>
                      <a:r>
                        <a:rPr lang="en-US" dirty="0"/>
                        <a:t>=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"Shah"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dirty="0" err="1"/>
                        <a:t>cursor.execute</a:t>
                      </a:r>
                      <a:r>
                        <a:rPr lang="en-US" dirty="0"/>
                        <a:t>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my_table_name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? AND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?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r>
                        <a:rPr lang="en-US" dirty="0"/>
                        <a:t>,(</a:t>
                      </a:r>
                      <a:r>
                        <a:rPr lang="en-US" dirty="0" err="1"/>
                        <a:t>my_first,my_last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77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8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F53E-5809-4386-9516-FC947A32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6C8C-46BD-4F63-AEE1-B2AED519A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update existing data in a table, you use SQLite </a:t>
            </a:r>
            <a:r>
              <a:rPr lang="en-US" b="1" dirty="0"/>
              <a:t>UPDATE</a:t>
            </a:r>
            <a:r>
              <a:rPr lang="en-US" dirty="0"/>
              <a:t> statement. The following illustrates the syntax of the </a:t>
            </a:r>
            <a:r>
              <a:rPr lang="en-US" b="1" dirty="0"/>
              <a:t>UPDATE </a:t>
            </a:r>
            <a:r>
              <a:rPr lang="en-US" dirty="0"/>
              <a:t>statement: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B56A35-B257-42B6-BFDD-D3C91D471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77353"/>
              </p:ext>
            </p:extLst>
          </p:nvPr>
        </p:nvGraphicFramePr>
        <p:xfrm>
          <a:off x="1723940" y="3487315"/>
          <a:ext cx="81280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81281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cursor.execute</a:t>
                      </a:r>
                      <a:r>
                        <a:rPr lang="en-US" dirty="0"/>
                        <a:t>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my_table_name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SET column_name_1 = 22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WHERE column_name_1 = 2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61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25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D9E3-8296-4780-BC9C-5E23EAE6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D01F-B70B-499E-B2B1-3B98C382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SQLite</a:t>
            </a:r>
            <a:r>
              <a:rPr lang="en-US" b="1" dirty="0"/>
              <a:t> DELETE </a:t>
            </a:r>
            <a:r>
              <a:rPr lang="en-US" dirty="0"/>
              <a:t>statement allows you to delete one row, multiple rows, and all rows in a table. The syntax of the SQLite </a:t>
            </a:r>
            <a:r>
              <a:rPr lang="en-US" b="1" dirty="0"/>
              <a:t>DELETE</a:t>
            </a:r>
            <a:r>
              <a:rPr lang="en-US" dirty="0"/>
              <a:t> statement is as follows: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3537EA-CC6E-4BA8-A797-B21518E88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84310"/>
              </p:ext>
            </p:extLst>
          </p:nvPr>
        </p:nvGraphicFramePr>
        <p:xfrm>
          <a:off x="1474558" y="3790486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12346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cursor.execute</a:t>
                      </a:r>
                      <a:r>
                        <a:rPr lang="en-US" dirty="0"/>
                        <a:t>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my_table_name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WHERE column_name_1 = 2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661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836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15B8-BD1C-4624-A74D-C05ECBA3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5251-2D59-4711-B67E-4FEBC513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</a:t>
            </a:r>
            <a:r>
              <a:rPr lang="en-US" b="1" dirty="0"/>
              <a:t>COUNT</a:t>
            </a:r>
            <a:r>
              <a:rPr lang="en-US" dirty="0"/>
              <a:t> is an aggregate function that returns the number of items in a group. For example, you can use the </a:t>
            </a:r>
            <a:r>
              <a:rPr lang="en-US" b="1" dirty="0"/>
              <a:t>COUNT</a:t>
            </a:r>
            <a:r>
              <a:rPr lang="en-US" dirty="0"/>
              <a:t> function to get the number of tracks, the number of artists, playlists and the number of tracks in each playlist, and so 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F23927-2AAF-41BA-997B-99C17C12A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24039"/>
              </p:ext>
            </p:extLst>
          </p:nvPr>
        </p:nvGraphicFramePr>
        <p:xfrm>
          <a:off x="1596804" y="4147444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4270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cursor.execute</a:t>
                      </a:r>
                      <a:r>
                        <a:rPr lang="en-US" dirty="0"/>
                        <a:t>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COUNT (DISTINCT (column_name_1))\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my_table_name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56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50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0427-9666-4D28-BB15-E1D5411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76DCF-16FC-4461-A7E4-A3B0C7BC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LIMIT</a:t>
            </a:r>
            <a:r>
              <a:rPr lang="en-US" dirty="0"/>
              <a:t> clause is an optional part of the </a:t>
            </a:r>
            <a:r>
              <a:rPr lang="en-US" b="1" dirty="0"/>
              <a:t>SELECT</a:t>
            </a:r>
            <a:r>
              <a:rPr lang="en-US" dirty="0"/>
              <a:t> statement. You use the </a:t>
            </a:r>
            <a:r>
              <a:rPr lang="en-US" b="1" dirty="0"/>
              <a:t>LIMIT</a:t>
            </a:r>
            <a:r>
              <a:rPr lang="en-US" dirty="0"/>
              <a:t> clause to constrain the number of rows returned by the query.</a:t>
            </a:r>
          </a:p>
          <a:p>
            <a:endParaRPr lang="en-US" dirty="0"/>
          </a:p>
          <a:p>
            <a:r>
              <a:rPr lang="en-US" dirty="0"/>
              <a:t>For example, a </a:t>
            </a:r>
            <a:r>
              <a:rPr lang="en-US" b="1" dirty="0"/>
              <a:t>SELECT</a:t>
            </a:r>
            <a:r>
              <a:rPr lang="en-US" dirty="0"/>
              <a:t> statement returns one million rows. However, if you just need the first 10 rows in the result set, you add the LIMIT clause to the </a:t>
            </a:r>
            <a:r>
              <a:rPr lang="en-US" b="1" dirty="0"/>
              <a:t>SELECT</a:t>
            </a:r>
            <a:r>
              <a:rPr lang="en-US" dirty="0"/>
              <a:t> statement to get exact 10 rows.</a:t>
            </a:r>
          </a:p>
        </p:txBody>
      </p:sp>
    </p:spTree>
    <p:extLst>
      <p:ext uri="{BB962C8B-B14F-4D97-AF65-F5344CB8AC3E}">
        <p14:creationId xmlns:p14="http://schemas.microsoft.com/office/powerpoint/2010/main" val="175511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EA9A-4287-4824-9B39-1F3797CA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LIMIT Statement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E7C867-78DE-4C21-85C1-7CFDF64A3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907418"/>
              </p:ext>
            </p:extLst>
          </p:nvPr>
        </p:nvGraphicFramePr>
        <p:xfrm>
          <a:off x="1295400" y="2557463"/>
          <a:ext cx="960120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0">
                  <a:extLst>
                    <a:ext uri="{9D8B030D-6E8A-4147-A177-3AD203B41FA5}">
                      <a16:colId xmlns:a16="http://schemas.microsoft.com/office/drawing/2014/main" val="828092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my_first</a:t>
                      </a:r>
                      <a:r>
                        <a:rPr lang="en-US" dirty="0"/>
                        <a:t>=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"soumil"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dirty="0" err="1"/>
                        <a:t>my_last</a:t>
                      </a:r>
                      <a:r>
                        <a:rPr lang="en-US" dirty="0"/>
                        <a:t>=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"Shah"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dirty="0" err="1"/>
                        <a:t>cursor.execute</a:t>
                      </a:r>
                      <a:r>
                        <a:rPr lang="en-US" dirty="0"/>
                        <a:t>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my_table_name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? AND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?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 5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r>
                        <a:rPr lang="en-US" dirty="0"/>
                        <a:t>,(</a:t>
                      </a:r>
                      <a:r>
                        <a:rPr lang="en-US" dirty="0" err="1"/>
                        <a:t>my_first,my_last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6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823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8C1D-566C-4D8C-8E78-DFD3BE8B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F5CF-C24B-48E6-B906-97E44472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stores rows in a table in an unspecified order. It means that the rows in the table may or may not be in the order that they were inserted.</a:t>
            </a:r>
          </a:p>
          <a:p>
            <a:endParaRPr lang="en-US" dirty="0"/>
          </a:p>
          <a:p>
            <a:r>
              <a:rPr lang="en-US" dirty="0"/>
              <a:t>If you use the </a:t>
            </a:r>
            <a:r>
              <a:rPr lang="en-US" b="1" dirty="0"/>
              <a:t>SELECT</a:t>
            </a:r>
            <a:r>
              <a:rPr lang="en-US" dirty="0"/>
              <a:t> statement to query data from a table, the order of rows in the result set is unspecified. To sort the result set, you add the </a:t>
            </a:r>
            <a:r>
              <a:rPr lang="en-US" b="1" dirty="0"/>
              <a:t>ORDER</a:t>
            </a:r>
            <a:r>
              <a:rPr lang="en-US" dirty="0"/>
              <a:t> BY clause in the </a:t>
            </a:r>
            <a:r>
              <a:rPr lang="en-US" b="1" dirty="0"/>
              <a:t>SELECT</a:t>
            </a:r>
            <a:r>
              <a:rPr lang="en-US" dirty="0"/>
              <a:t> statement as follows</a:t>
            </a:r>
          </a:p>
        </p:txBody>
      </p:sp>
    </p:spTree>
    <p:extLst>
      <p:ext uri="{BB962C8B-B14F-4D97-AF65-F5344CB8AC3E}">
        <p14:creationId xmlns:p14="http://schemas.microsoft.com/office/powerpoint/2010/main" val="25042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62B6-09B2-42FD-98FA-78A47AF2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SQLite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8F6D-FC7C-48E2-BE1F-8C0857E1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is a software library that provides a relational database management system. The lite in SQLite means light weight in terms of setup, database administration, and required resource.</a:t>
            </a:r>
          </a:p>
        </p:txBody>
      </p:sp>
    </p:spTree>
    <p:extLst>
      <p:ext uri="{BB962C8B-B14F-4D97-AF65-F5344CB8AC3E}">
        <p14:creationId xmlns:p14="http://schemas.microsoft.com/office/powerpoint/2010/main" val="295985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7039-6157-44BA-9F40-67436F13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ORDER BY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16AD91-2B3F-47CF-8BE1-5B525E066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251443"/>
              </p:ext>
            </p:extLst>
          </p:nvPr>
        </p:nvGraphicFramePr>
        <p:xfrm>
          <a:off x="1295400" y="2557463"/>
          <a:ext cx="960120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0">
                  <a:extLst>
                    <a:ext uri="{9D8B030D-6E8A-4147-A177-3AD203B41FA5}">
                      <a16:colId xmlns:a16="http://schemas.microsoft.com/office/drawing/2014/main" val="4170428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my_first</a:t>
                      </a:r>
                      <a:r>
                        <a:rPr lang="en-US" dirty="0"/>
                        <a:t>=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"soumil"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dirty="0" err="1"/>
                        <a:t>my_last</a:t>
                      </a:r>
                      <a:r>
                        <a:rPr lang="en-US" dirty="0"/>
                        <a:t>=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"Shah"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dirty="0" err="1"/>
                        <a:t>cursor.execute</a:t>
                      </a:r>
                      <a:r>
                        <a:rPr lang="en-US" dirty="0"/>
                        <a:t>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my_table_name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? AND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?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 5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ASC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r>
                        <a:rPr lang="en-US" dirty="0"/>
                        <a:t>,(</a:t>
                      </a:r>
                      <a:r>
                        <a:rPr lang="en-US" dirty="0" err="1"/>
                        <a:t>my_first,my_last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4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202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8591-D7F8-4AFF-B1B6-2C0FBDB6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1F3D-C7AA-49A5-9A88-01583D2E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SQLite IN operator is used to determine whether a value matches any value in a list or a subquery. The syntax of the </a:t>
            </a:r>
            <a:r>
              <a:rPr lang="en-US" b="1" dirty="0"/>
              <a:t>IN</a:t>
            </a:r>
            <a:r>
              <a:rPr lang="en-US" dirty="0"/>
              <a:t> operator is as follows: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52B7EE-5A2E-4DF8-B495-DD26FE8E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6242"/>
              </p:ext>
            </p:extLst>
          </p:nvPr>
        </p:nvGraphicFramePr>
        <p:xfrm>
          <a:off x="1704380" y="347264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004">
                  <a:extLst>
                    <a:ext uri="{9D8B030D-6E8A-4147-A177-3AD203B41FA5}">
                      <a16:colId xmlns:a16="http://schemas.microsoft.com/office/drawing/2014/main" val="2694890381"/>
                    </a:ext>
                  </a:extLst>
                </a:gridCol>
                <a:gridCol w="7851996">
                  <a:extLst>
                    <a:ext uri="{9D8B030D-6E8A-4147-A177-3AD203B41FA5}">
                      <a16:colId xmlns:a16="http://schemas.microsoft.com/office/drawing/2014/main" val="48397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expression [NOT] IN (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value_list|subquery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464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F0C9-3CCE-4B18-BF64-887F64D7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Statements (Pattern Matching)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AD29-6458-43FB-9F4A-6AE9B7E3F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Sometimes, you don’t know exactly the complete keyword that you want to query. For example, you may know that your most favorite song contains the </a:t>
            </a:r>
            <a:r>
              <a:rPr lang="en-US" dirty="0" err="1"/>
              <a:t>word,elevator</a:t>
            </a:r>
            <a:r>
              <a:rPr lang="en-US" dirty="0"/>
              <a:t> but you don’t know exactly the name.</a:t>
            </a:r>
          </a:p>
          <a:p>
            <a:endParaRPr lang="en-US" dirty="0"/>
          </a:p>
          <a:p>
            <a:r>
              <a:rPr lang="en-US" dirty="0"/>
              <a:t>To query data based on partial information, you use the SQLite </a:t>
            </a:r>
            <a:r>
              <a:rPr lang="en-US" b="1" dirty="0"/>
              <a:t>LIKE</a:t>
            </a:r>
            <a:r>
              <a:rPr lang="en-US" dirty="0"/>
              <a:t> operator in the </a:t>
            </a:r>
            <a:r>
              <a:rPr lang="en-US" b="1" dirty="0"/>
              <a:t>WHERE</a:t>
            </a:r>
            <a:r>
              <a:rPr lang="en-US" dirty="0"/>
              <a:t> clause of the </a:t>
            </a:r>
            <a:r>
              <a:rPr lang="en-US" b="1" dirty="0"/>
              <a:t>SELECT</a:t>
            </a:r>
            <a:r>
              <a:rPr lang="en-US" dirty="0"/>
              <a:t> statement as follows:</a:t>
            </a:r>
          </a:p>
          <a:p>
            <a:r>
              <a:rPr lang="en-US" dirty="0"/>
              <a:t>Two important stuff to remember is </a:t>
            </a:r>
          </a:p>
          <a:p>
            <a:r>
              <a:rPr lang="en-US" b="1" dirty="0"/>
              <a:t>% For Matching any Sequence </a:t>
            </a:r>
          </a:p>
          <a:p>
            <a:r>
              <a:rPr lang="en-US" b="1" dirty="0"/>
              <a:t>_ Underscore operator for matching any single character.</a:t>
            </a:r>
          </a:p>
        </p:txBody>
      </p:sp>
    </p:spTree>
    <p:extLst>
      <p:ext uri="{BB962C8B-B14F-4D97-AF65-F5344CB8AC3E}">
        <p14:creationId xmlns:p14="http://schemas.microsoft.com/office/powerpoint/2010/main" val="329306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33DE-A9AD-4F14-8F4E-06D6ACDA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LIKE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D611-2D88-4B6F-821D-4792D96AA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 dirty="0"/>
              <a:t>S% </a:t>
            </a:r>
            <a:r>
              <a:rPr lang="en-US" sz="2200" dirty="0"/>
              <a:t>means select everything in database from the column_name_1 starting with  Letter 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%S means  all first name whose ending letter has S </a:t>
            </a:r>
          </a:p>
          <a:p>
            <a:pPr marL="0" indent="0">
              <a:buNone/>
            </a:pPr>
            <a:r>
              <a:rPr lang="en-US" sz="2200" dirty="0"/>
              <a:t>%S%  means select all names with has Letter S in Between.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89EC5F-ED78-4FEC-B5CE-735F1BF86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274060"/>
              </p:ext>
            </p:extLst>
          </p:nvPr>
        </p:nvGraphicFramePr>
        <p:xfrm>
          <a:off x="1373639" y="2946753"/>
          <a:ext cx="8128000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30163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cursor.execute</a:t>
                      </a:r>
                      <a:r>
                        <a:rPr lang="en-US" dirty="0"/>
                        <a:t>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my_table_name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 'S%'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 5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ASC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24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119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2B71-2431-4238-B005-2E38C3DD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Aggregate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FC78-3FB6-4A4A-B986-7570F642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function used to perform Mathematical Operations</a:t>
            </a:r>
          </a:p>
          <a:p>
            <a:r>
              <a:rPr lang="en-US" b="1" dirty="0"/>
              <a:t>MAX</a:t>
            </a:r>
          </a:p>
          <a:p>
            <a:r>
              <a:rPr lang="en-US" b="1" dirty="0"/>
              <a:t>MIN</a:t>
            </a:r>
          </a:p>
          <a:p>
            <a:r>
              <a:rPr lang="en-US" b="1" dirty="0"/>
              <a:t>AVG</a:t>
            </a:r>
          </a:p>
          <a:p>
            <a:r>
              <a:rPr lang="en-US" b="1" dirty="0"/>
              <a:t>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74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B932-A0C4-49D5-B8C6-EE7AAF0C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8130-8DEB-48CD-B562-7B162D20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AVG function is an aggregate function that calculates the average value of all </a:t>
            </a:r>
            <a:r>
              <a:rPr lang="en-US" b="1" dirty="0"/>
              <a:t>non-NULL</a:t>
            </a:r>
            <a:r>
              <a:rPr lang="en-US" dirty="0"/>
              <a:t> values within a group.</a:t>
            </a:r>
          </a:p>
          <a:p>
            <a:endParaRPr lang="en-US" dirty="0"/>
          </a:p>
          <a:p>
            <a:r>
              <a:rPr lang="en-US" dirty="0"/>
              <a:t>The following illustrates the syntax of the </a:t>
            </a:r>
            <a:r>
              <a:rPr lang="en-US" b="1" dirty="0"/>
              <a:t>AVG</a:t>
            </a:r>
            <a:r>
              <a:rPr lang="en-US" dirty="0"/>
              <a:t> function: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CA93BF-768E-413F-9106-99C67BF03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624896"/>
              </p:ext>
            </p:extLst>
          </p:nvPr>
        </p:nvGraphicFramePr>
        <p:xfrm>
          <a:off x="1601694" y="4489732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858680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cursor.execute</a:t>
                      </a:r>
                      <a:r>
                        <a:rPr lang="en-US" dirty="0"/>
                        <a:t>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AVG(amount) FROM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my_table_name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01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649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58A2-924C-4C20-8FB5-7244BACD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E94E-71A5-447B-9B15-0796E01C6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 </a:t>
            </a:r>
            <a:r>
              <a:rPr lang="en-US" dirty="0"/>
              <a:t>statement allows us to rename the column an example is shown below</a:t>
            </a:r>
          </a:p>
          <a:p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64DB26-D8CD-403D-A6B1-E77AFE8AF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760035"/>
              </p:ext>
            </p:extLst>
          </p:nvPr>
        </p:nvGraphicFramePr>
        <p:xfrm>
          <a:off x="1616364" y="3140137"/>
          <a:ext cx="8128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01906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cursor.execute</a:t>
                      </a:r>
                      <a:r>
                        <a:rPr lang="en-US" dirty="0"/>
                        <a:t>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payment AS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my_payments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2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629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F004-56A1-477F-B839-5032BECB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4F75F-6F48-4497-9ADD-E860C50F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relational databases, data is often distributed in many related tables. A table is associated with another table using foreign keys.</a:t>
            </a:r>
          </a:p>
          <a:p>
            <a:r>
              <a:rPr lang="en-US" dirty="0"/>
              <a:t>To query data from multiple tables, you use INNER JOIN clause. The INNER </a:t>
            </a:r>
            <a:r>
              <a:rPr lang="en-US" b="1" dirty="0"/>
              <a:t>JOIN</a:t>
            </a:r>
            <a:r>
              <a:rPr lang="en-US" dirty="0"/>
              <a:t> clause combines columns from correlated tables.</a:t>
            </a:r>
          </a:p>
          <a:p>
            <a:r>
              <a:rPr lang="en-US" dirty="0"/>
              <a:t>Suppose you have two tables: A and B.</a:t>
            </a:r>
          </a:p>
          <a:p>
            <a:r>
              <a:rPr lang="en-US" dirty="0"/>
              <a:t>A has a1, a2, and f columns. B has b1, b2, and f column. The A table links to the B table using a foreign key column named f.</a:t>
            </a:r>
          </a:p>
          <a:p>
            <a:r>
              <a:rPr lang="en-US" dirty="0"/>
              <a:t>The following illustrates the syntax of the inner join clause:</a:t>
            </a:r>
          </a:p>
        </p:txBody>
      </p:sp>
    </p:spTree>
    <p:extLst>
      <p:ext uri="{BB962C8B-B14F-4D97-AF65-F5344CB8AC3E}">
        <p14:creationId xmlns:p14="http://schemas.microsoft.com/office/powerpoint/2010/main" val="2186715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3447-EB8E-463C-A1D7-6DCB83FF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Explanation Inner 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DF4D-9DBB-44FC-84FB-D22AB258A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row in the A table, the INNER JOIN clause compares the value of the f column with the value of the f column in the B table. If the value of the f column in the A table equals the value of the f column in the B table, it combines data from a1, a2, b1, b2, columns and includes this row in the result set.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6035EE-16C3-4D02-B8AF-330DFCD83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4661"/>
              </p:ext>
            </p:extLst>
          </p:nvPr>
        </p:nvGraphicFramePr>
        <p:xfrm>
          <a:off x="1844765" y="2556932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78532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a1, a2, b1, b2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A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 JOIN B on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B.f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A.f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80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210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5AC7-07DE-4592-A83E-9B2AADC6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Explanation 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1EA6-C4C4-4013-9711-B809E2C41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In other words, the INNER JOIN clause returns rows from the A table that has the corresponding row in B table.</a:t>
            </a:r>
          </a:p>
          <a:p>
            <a:r>
              <a:rPr lang="en-US" dirty="0">
                <a:solidFill>
                  <a:srgbClr val="262626"/>
                </a:solidFill>
              </a:rPr>
              <a:t>This logic is applied if you join more than 2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D3262-708D-46B8-96D2-3EDC4767D1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9717" r="53862" b="13205"/>
          <a:stretch/>
        </p:blipFill>
        <p:spPr>
          <a:xfrm>
            <a:off x="8085026" y="3174223"/>
            <a:ext cx="2739728" cy="1906554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0112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754B-A16A-4D5A-96EF-39A69BC7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SQLite has following features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BAD2-65BE-4757-89D9-B9436FF39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Serverless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SQLite is self-contained means it requires minimal support from the operating system or external library</a:t>
            </a:r>
            <a:endParaRPr lang="en-US" dirty="0"/>
          </a:p>
          <a:p>
            <a:r>
              <a:rPr lang="en-US" b="1" dirty="0"/>
              <a:t>Zero-configuration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Because of the serverless architecture, you don’t need to “install” SQLite before using it. There is no server process that needs to be configured, started, and stopped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93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F599-4729-4225-B646-7A07F4E2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following diagram illustrates the INNER JOIN clause:</a:t>
            </a:r>
          </a:p>
        </p:txBody>
      </p:sp>
      <p:pic>
        <p:nvPicPr>
          <p:cNvPr id="10244" name="Picture 4" descr="SQLite inner join venn diagram">
            <a:extLst>
              <a:ext uri="{FF2B5EF4-FFF2-40B4-BE49-F238E27FC236}">
                <a16:creationId xmlns:a16="http://schemas.microsoft.com/office/drawing/2014/main" id="{CFEFD55E-7EB6-4012-9F81-5DD5C5E67B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7" y="3154363"/>
            <a:ext cx="25241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15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B29-7529-4AA2-9F8D-9790F217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 Diagram of Inner Join</a:t>
            </a:r>
          </a:p>
        </p:txBody>
      </p:sp>
      <p:pic>
        <p:nvPicPr>
          <p:cNvPr id="11266" name="Picture 2" descr="http://i.stack.imgur.com/udQpD.jpg">
            <a:extLst>
              <a:ext uri="{FF2B5EF4-FFF2-40B4-BE49-F238E27FC236}">
                <a16:creationId xmlns:a16="http://schemas.microsoft.com/office/drawing/2014/main" id="{B0E46C2C-C64A-44C9-8CCF-88C18336B9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03" y="2557463"/>
            <a:ext cx="4217193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68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4BAE-D784-4C6A-AB9C-805DEA38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0052-ADD1-47F8-8F60-3570FA6A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new table in SQLite, you use CREATE TABLE statement using the following syntax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B21AD5-0497-4280-B095-426F78936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35837"/>
              </p:ext>
            </p:extLst>
          </p:nvPr>
        </p:nvGraphicFramePr>
        <p:xfrm>
          <a:off x="1702589" y="3485584"/>
          <a:ext cx="8128000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1943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 [IF NOT EXISTS] 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column_1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data_type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PRIMARY KEY,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column_2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data_type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 NULL,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column_3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data_type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DEFAULT 0,</a:t>
                      </a:r>
                    </a:p>
                    <a:p>
                      <a:pPr latinLnBrk="1"/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table_constraint</a:t>
                      </a:r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70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805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4C8D-B522-48D2-98C2-F6DFBC88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4522-BDB6-4B44-97DF-E0FDE1316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of the table: you are not allowed to create a table with the name starting with </a:t>
            </a:r>
            <a:r>
              <a:rPr lang="en-US" b="1" dirty="0" err="1"/>
              <a:t>sqlite</a:t>
            </a:r>
            <a:r>
              <a:rPr lang="en-US" b="1" dirty="0"/>
              <a:t>_</a:t>
            </a:r>
            <a:r>
              <a:rPr lang="en-US" dirty="0"/>
              <a:t> because these names are reserved for </a:t>
            </a:r>
            <a:r>
              <a:rPr lang="en-US" b="1" dirty="0"/>
              <a:t>SQLite’s</a:t>
            </a:r>
            <a:r>
              <a:rPr lang="en-US" dirty="0"/>
              <a:t> internal use. In addition, you cannot create a table that already exists in the current database. To avoid this, you can use an optional clause </a:t>
            </a:r>
            <a:r>
              <a:rPr lang="en-US" b="1" dirty="0"/>
              <a:t>IF NOT EXISTS </a:t>
            </a:r>
            <a:r>
              <a:rPr lang="en-US" dirty="0"/>
              <a:t>to instruct SQLite to create a new table if the table does not exist, otherwise, just ignore the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09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D7EF-823F-4A7B-B2C9-123404C5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DA7E-4427-4573-986F-6748E270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of each column, its data type, and an optional constraint. SQLite supports PRIMARY KEY, UNIQUE, NOT NULL, and CHECK constraints</a:t>
            </a:r>
          </a:p>
          <a:p>
            <a:r>
              <a:rPr lang="en-US" dirty="0"/>
              <a:t>The primary key of the table: is a column or a group of columns that uniquely identifies a row in the table. In case the primary key consists of multiple columns, you need to use table constraint instead of </a:t>
            </a:r>
            <a:r>
              <a:rPr lang="en-US" b="1" dirty="0"/>
              <a:t>PRIMARY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 column constraint.</a:t>
            </a:r>
          </a:p>
        </p:txBody>
      </p:sp>
    </p:spTree>
    <p:extLst>
      <p:ext uri="{BB962C8B-B14F-4D97-AF65-F5344CB8AC3E}">
        <p14:creationId xmlns:p14="http://schemas.microsoft.com/office/powerpoint/2010/main" val="1147361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0287-8D5B-4812-9CEC-01B94790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0D5B43-EE7F-4C73-AE39-DFCA3E4AD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080940"/>
              </p:ext>
            </p:extLst>
          </p:nvPr>
        </p:nvGraphicFramePr>
        <p:xfrm>
          <a:off x="1295400" y="2557463"/>
          <a:ext cx="9601200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0">
                  <a:extLst>
                    <a:ext uri="{9D8B030D-6E8A-4147-A177-3AD203B41FA5}">
                      <a16:colId xmlns:a16="http://schemas.microsoft.com/office/drawing/2014/main" val="315061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 contacts (</a:t>
                      </a:r>
                    </a:p>
                    <a:p>
                      <a:pPr latinLnBrk="1"/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contact_id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INTEGER PRIMARY KEY,</a:t>
                      </a:r>
                    </a:p>
                    <a:p>
                      <a:pPr latinLnBrk="1"/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 NOT NULL,</a:t>
                      </a:r>
                    </a:p>
                    <a:p>
                      <a:pPr latinLnBrk="1"/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 NOT NULL,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text NOT NULL UNIQUE,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 text NOT NULL UNIQUE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2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209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E581-BD5E-4585-9D92-CE5DC438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1C41-116D-4ECE-881A-0C422DED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contact_id</a:t>
            </a:r>
            <a:r>
              <a:rPr lang="en-US" dirty="0"/>
              <a:t> is the primary key of the contacts table</a:t>
            </a:r>
          </a:p>
          <a:p>
            <a:r>
              <a:rPr lang="en-US" dirty="0"/>
              <a:t>The </a:t>
            </a:r>
            <a:r>
              <a:rPr lang="en-US" dirty="0" err="1"/>
              <a:t>first_name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 columns have </a:t>
            </a:r>
            <a:r>
              <a:rPr lang="en-US" b="1" dirty="0"/>
              <a:t>TEXT</a:t>
            </a:r>
            <a:r>
              <a:rPr lang="en-US" dirty="0"/>
              <a:t> storage class and those columns are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NULL</a:t>
            </a:r>
            <a:r>
              <a:rPr lang="en-US" dirty="0"/>
              <a:t>. It means you must provide values when you insert or update rows in the contacts table</a:t>
            </a:r>
          </a:p>
          <a:p>
            <a:r>
              <a:rPr lang="en-US" dirty="0"/>
              <a:t>The email and phone are unique therefore you use the </a:t>
            </a:r>
            <a:r>
              <a:rPr lang="en-US" b="1" dirty="0"/>
              <a:t>UNIQUE</a:t>
            </a:r>
            <a:r>
              <a:rPr lang="en-US" dirty="0"/>
              <a:t> constraint for each column</a:t>
            </a:r>
          </a:p>
        </p:txBody>
      </p:sp>
    </p:spTree>
    <p:extLst>
      <p:ext uri="{BB962C8B-B14F-4D97-AF65-F5344CB8AC3E}">
        <p14:creationId xmlns:p14="http://schemas.microsoft.com/office/powerpoint/2010/main" val="334733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7331-3DE4-4B09-AA65-437B4CE8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6382-8538-4B15-9861-9032BFCB8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subquery is a </a:t>
            </a:r>
            <a:r>
              <a:rPr lang="en-US" b="1" dirty="0"/>
              <a:t>SELECT</a:t>
            </a:r>
            <a:r>
              <a:rPr lang="en-US" dirty="0"/>
              <a:t> statement nested in another statement. See the following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must use a pair of parentheses to enclose a subquery. Note that you can nest a subquery inside another subquery with a certain depth.</a:t>
            </a:r>
            <a:br>
              <a:rPr lang="en-US" dirty="0"/>
            </a:b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988395-9962-4B64-A7CA-BCA14E952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47371"/>
              </p:ext>
            </p:extLst>
          </p:nvPr>
        </p:nvGraphicFramePr>
        <p:xfrm>
          <a:off x="1655483" y="2858410"/>
          <a:ext cx="8128000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410464626"/>
                    </a:ext>
                  </a:extLst>
                </a:gridCol>
              </a:tblGrid>
              <a:tr h="708837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column_1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table_1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</a:p>
                    <a:p>
                      <a:pPr latinLnBrk="1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column_1 = (SELECT column_1 FROM table_2);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40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00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CBF8-BFD0-4066-B04A-90312940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C37DD-2CF0-4F6A-BE53-8D946EA46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 you enjoyed learning </a:t>
            </a:r>
            <a:r>
              <a:rPr lang="en-US" dirty="0" err="1"/>
              <a:t>MYSqlite</a:t>
            </a:r>
            <a:r>
              <a:rPr lang="en-US" dirty="0"/>
              <a:t> with python </a:t>
            </a:r>
          </a:p>
          <a:p>
            <a:r>
              <a:rPr lang="en-US" dirty="0"/>
              <a:t>If you have any question please ask your questions now.</a:t>
            </a:r>
          </a:p>
          <a:p>
            <a:r>
              <a:rPr lang="en-US" dirty="0"/>
              <a:t>Send me feedback on </a:t>
            </a:r>
            <a:r>
              <a:rPr lang="en-US" dirty="0">
                <a:hlinkClick r:id="rId2"/>
              </a:rPr>
              <a:t>soushah@my.Bridgeport.edu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3ADA-F09B-4DC9-AF46-3F331772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81FC-B986-47A2-8E4A-6DF970D9C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Database have wide variety of user !</a:t>
            </a:r>
          </a:p>
          <a:p>
            <a:pPr marL="0" indent="0">
              <a:buNone/>
            </a:pPr>
            <a:r>
              <a:rPr lang="en-US" b="1" dirty="0"/>
              <a:t>Analysts</a:t>
            </a:r>
          </a:p>
          <a:p>
            <a:pPr marL="0" indent="0">
              <a:buNone/>
            </a:pPr>
            <a:r>
              <a:rPr lang="en-US" dirty="0"/>
              <a:t>1. 	Marketing</a:t>
            </a:r>
          </a:p>
          <a:p>
            <a:pPr marL="0" indent="0">
              <a:buNone/>
            </a:pPr>
            <a:r>
              <a:rPr lang="en-US" dirty="0"/>
              <a:t>2. 	Business</a:t>
            </a:r>
          </a:p>
          <a:p>
            <a:pPr marL="0" indent="0">
              <a:buNone/>
            </a:pPr>
            <a:r>
              <a:rPr lang="en-US" dirty="0"/>
              <a:t>3. 	Sales</a:t>
            </a:r>
          </a:p>
          <a:p>
            <a:pPr marL="0" indent="0">
              <a:buNone/>
            </a:pPr>
            <a:r>
              <a:rPr lang="en-US" b="1" dirty="0"/>
              <a:t>Technical People   </a:t>
            </a:r>
          </a:p>
          <a:p>
            <a:pPr marL="457200" indent="-457200">
              <a:buAutoNum type="arabicPeriod"/>
            </a:pPr>
            <a:r>
              <a:rPr lang="en-US" dirty="0"/>
              <a:t>Data Scientist </a:t>
            </a:r>
          </a:p>
          <a:p>
            <a:pPr marL="457200" indent="-457200">
              <a:buAutoNum type="arabicPeriod"/>
            </a:pPr>
            <a:r>
              <a:rPr lang="en-US" dirty="0"/>
              <a:t>Software Engineers</a:t>
            </a:r>
          </a:p>
          <a:p>
            <a:pPr marL="457200" indent="-457200">
              <a:buAutoNum type="arabicPeriod"/>
            </a:pPr>
            <a:r>
              <a:rPr lang="en-US" dirty="0"/>
              <a:t>Web Developers </a:t>
            </a:r>
          </a:p>
          <a:p>
            <a:pPr marL="457200" indent="-457200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886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D182-34EE-4356-8A4F-7B75CC8E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DataBase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21E6-3476-4CA9-9626-165B7975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simple word Database can be thought of table that’s has several rows and columns.</a:t>
            </a:r>
          </a:p>
          <a:p>
            <a:r>
              <a:rPr lang="en-US" dirty="0"/>
              <a:t>You can imagine database to look much  like Excel Spread Sheet </a:t>
            </a:r>
            <a:r>
              <a:rPr lang="en-US" dirty="0" err="1"/>
              <a:t>shwown</a:t>
            </a:r>
            <a:r>
              <a:rPr lang="en-US" dirty="0"/>
              <a:t> in Figure 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03EF3-60EE-4D3E-997E-4E993E4A5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76" r="72396" b="43196"/>
          <a:stretch/>
        </p:blipFill>
        <p:spPr>
          <a:xfrm>
            <a:off x="4051190" y="3949776"/>
            <a:ext cx="3209904" cy="1924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1F7180-7E28-4429-AD13-AAE8E261161F}"/>
              </a:ext>
            </a:extLst>
          </p:cNvPr>
          <p:cNvSpPr txBox="1"/>
          <p:nvPr/>
        </p:nvSpPr>
        <p:spPr>
          <a:xfrm>
            <a:off x="4343968" y="5874686"/>
            <a:ext cx="2021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399739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2BC3-B615-44B8-BDB8-7835127D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started with Python and My </a:t>
            </a:r>
            <a:r>
              <a:rPr lang="en-US" dirty="0" err="1"/>
              <a:t>Sqlite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478A-FF8E-4043-8F2C-060C4B05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dirty="0"/>
              <a:t>We need to import the necessary library in order to use </a:t>
            </a:r>
            <a:r>
              <a:rPr lang="en-US" dirty="0" err="1"/>
              <a:t>MySqlite</a:t>
            </a:r>
            <a:r>
              <a:rPr lang="en-US" dirty="0"/>
              <a:t> with python. By default its  already installed when you install python if not installed you can enter following command.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DB0727-2B87-480E-8BE6-C3C1199B0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71234"/>
              </p:ext>
            </p:extLst>
          </p:nvPr>
        </p:nvGraphicFramePr>
        <p:xfrm>
          <a:off x="1672522" y="2632228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7583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import </a:t>
                      </a:r>
                      <a:r>
                        <a:rPr lang="en-US" dirty="0"/>
                        <a:t>sqlite3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75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A00047-27A1-4300-A8B7-6811AD1CF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90101"/>
              </p:ext>
            </p:extLst>
          </p:nvPr>
        </p:nvGraphicFramePr>
        <p:xfrm>
          <a:off x="1672522" y="4254048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70889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 install MySqlite3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1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01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E4C9-D1CD-4E7A-A913-567C6305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connection with Server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374CC1-11B3-42BA-BCDC-C7F065E5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Establish connection with database or to create a database we have to enter following command. Note if the database doesn’t exists if would automatically create database with that name 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A42143-E38E-4E84-A532-83D032760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23080"/>
              </p:ext>
            </p:extLst>
          </p:nvPr>
        </p:nvGraphicFramePr>
        <p:xfrm>
          <a:off x="1676853" y="3794427"/>
          <a:ext cx="8128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42364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conn=sqlite3.connect(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My_name.db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37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91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1059-6263-4710-B935-592957DA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Cursor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8AD8-B404-458D-993E-9D0E6F31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cursor </a:t>
            </a:r>
            <a:r>
              <a:rPr lang="en-US" dirty="0" err="1"/>
              <a:t>inDatabase</a:t>
            </a:r>
            <a:r>
              <a:rPr lang="en-US" dirty="0"/>
              <a:t> can be thought of mouse or a pointer that is used to select the particular row or columns.</a:t>
            </a:r>
          </a:p>
          <a:p>
            <a:r>
              <a:rPr lang="en-US" dirty="0"/>
              <a:t>The Figure shown below in order to select the Row 1 and column A you have to move the mouse o that cell in order to edit that cell.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674EC-3D76-4CCB-9668-8962156B1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76" r="72396" b="43196"/>
          <a:stretch/>
        </p:blipFill>
        <p:spPr>
          <a:xfrm>
            <a:off x="8249684" y="4316936"/>
            <a:ext cx="2709505" cy="162483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E37B91-364C-4A1C-96ED-ABD9AD25F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65569"/>
              </p:ext>
            </p:extLst>
          </p:nvPr>
        </p:nvGraphicFramePr>
        <p:xfrm>
          <a:off x="1581240" y="4316936"/>
          <a:ext cx="644659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46592">
                  <a:extLst>
                    <a:ext uri="{9D8B030D-6E8A-4147-A177-3AD203B41FA5}">
                      <a16:colId xmlns:a16="http://schemas.microsoft.com/office/drawing/2014/main" val="1489929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cursor=</a:t>
                      </a:r>
                      <a:r>
                        <a:rPr lang="en-US" dirty="0" err="1"/>
                        <a:t>conn.cursor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450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73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93A6-71A9-4901-B1A2-3E33C9F1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MySQL Command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77EE-F27A-43FC-A36A-1508FB188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us learn how to create a table in a database and name the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Following command creates a table with name </a:t>
            </a:r>
            <a:r>
              <a:rPr lang="en-US" dirty="0" err="1"/>
              <a:t>table_name</a:t>
            </a:r>
            <a:r>
              <a:rPr lang="en-US" dirty="0"/>
              <a:t> and we want two columns the name of column should be </a:t>
            </a:r>
            <a:r>
              <a:rPr lang="en-US" dirty="0" err="1"/>
              <a:t>first_name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0AF8F3-AAF4-4DE1-AA23-621AF0968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47569"/>
              </p:ext>
            </p:extLst>
          </p:nvPr>
        </p:nvGraphicFramePr>
        <p:xfrm>
          <a:off x="1666719" y="2997607"/>
          <a:ext cx="8128000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1002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cursor.execute</a:t>
                      </a:r>
                      <a:r>
                        <a:rPr lang="en-US" dirty="0"/>
                        <a:t>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 IF NOT EXISTS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name_table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first_name,last_name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10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773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1750</Words>
  <Application>Microsoft Office PowerPoint</Application>
  <PresentationFormat>Widescreen</PresentationFormat>
  <Paragraphs>195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Garamond</vt:lpstr>
      <vt:lpstr>inherit</vt:lpstr>
      <vt:lpstr>Times New Roman</vt:lpstr>
      <vt:lpstr>Organic</vt:lpstr>
      <vt:lpstr>My SQLite BootCamp with Python</vt:lpstr>
      <vt:lpstr>What is SQLite </vt:lpstr>
      <vt:lpstr>SQLite has following features  </vt:lpstr>
      <vt:lpstr>Typical User</vt:lpstr>
      <vt:lpstr>What is DataBase ?</vt:lpstr>
      <vt:lpstr>Lets get started with Python and My Sqlite </vt:lpstr>
      <vt:lpstr>Establishing connection with Server</vt:lpstr>
      <vt:lpstr>Defining a Cursor </vt:lpstr>
      <vt:lpstr>Executing a MySQL Command </vt:lpstr>
      <vt:lpstr>Commit and cursor close statements </vt:lpstr>
      <vt:lpstr>INSERT Statement</vt:lpstr>
      <vt:lpstr>WHERE Statement</vt:lpstr>
      <vt:lpstr>AND OR Statements</vt:lpstr>
      <vt:lpstr>UPDATE Statements</vt:lpstr>
      <vt:lpstr>DELETE Statement</vt:lpstr>
      <vt:lpstr>COUNT Statement</vt:lpstr>
      <vt:lpstr>LIMIT Statements </vt:lpstr>
      <vt:lpstr>Example of LIMIT Statement</vt:lpstr>
      <vt:lpstr>PowerPoint Presentation</vt:lpstr>
      <vt:lpstr>Example of ORDER BY</vt:lpstr>
      <vt:lpstr>IN Statements</vt:lpstr>
      <vt:lpstr>LIKE Statements (Pattern Matching)</vt:lpstr>
      <vt:lpstr>Example on LIKE Statements</vt:lpstr>
      <vt:lpstr>Aggregate Functions </vt:lpstr>
      <vt:lpstr>AVG Statement</vt:lpstr>
      <vt:lpstr>AS Statement</vt:lpstr>
      <vt:lpstr>INNER JOIN Statement</vt:lpstr>
      <vt:lpstr>Explanation Inner Join</vt:lpstr>
      <vt:lpstr>Explanation Inner Join</vt:lpstr>
      <vt:lpstr>The following diagram illustrates the INNER JOIN clause:</vt:lpstr>
      <vt:lpstr>Ven Diagram of Inner Join</vt:lpstr>
      <vt:lpstr>CREATE Statement</vt:lpstr>
      <vt:lpstr>CREATE Statement</vt:lpstr>
      <vt:lpstr>PowerPoint Presentation</vt:lpstr>
      <vt:lpstr>PowerPoint Presentation</vt:lpstr>
      <vt:lpstr>PowerPoint Presentation</vt:lpstr>
      <vt:lpstr>Subquery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SQLite with Python</dc:title>
  <dc:creator>soumil shah</dc:creator>
  <cp:lastModifiedBy>soumil shah</cp:lastModifiedBy>
  <cp:revision>12</cp:revision>
  <dcterms:created xsi:type="dcterms:W3CDTF">2019-01-21T15:54:42Z</dcterms:created>
  <dcterms:modified xsi:type="dcterms:W3CDTF">2019-01-22T13:43:41Z</dcterms:modified>
</cp:coreProperties>
</file>