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2DF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259661-4412-4812-BC82-9B9D7CB04706}" v="102" dt="2023-05-05T14:09:44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1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3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784B-F737-403B-B8F8-172337134F0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7A7E-041D-419F-860C-F62F76D0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3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784B-F737-403B-B8F8-172337134F0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7A7E-041D-419F-860C-F62F76D0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0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784B-F737-403B-B8F8-172337134F0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7A7E-041D-419F-860C-F62F76D0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9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784B-F737-403B-B8F8-172337134F0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7A7E-041D-419F-860C-F62F76D0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9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784B-F737-403B-B8F8-172337134F0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7A7E-041D-419F-860C-F62F76D0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784B-F737-403B-B8F8-172337134F0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7A7E-041D-419F-860C-F62F76D0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0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784B-F737-403B-B8F8-172337134F0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7A7E-041D-419F-860C-F62F76D0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3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784B-F737-403B-B8F8-172337134F0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7A7E-041D-419F-860C-F62F76D0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8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784B-F737-403B-B8F8-172337134F0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7A7E-041D-419F-860C-F62F76D0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9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784B-F737-403B-B8F8-172337134F0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7A7E-041D-419F-860C-F62F76D0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2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784B-F737-403B-B8F8-172337134F0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7A7E-041D-419F-860C-F62F76D0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4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1784B-F737-403B-B8F8-172337134F0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B7A7E-041D-419F-860C-F62F76D0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2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4.png"/><Relationship Id="rId39" Type="http://schemas.openxmlformats.org/officeDocument/2006/relationships/image" Target="../media/image32.png"/><Relationship Id="rId21" Type="http://schemas.openxmlformats.org/officeDocument/2006/relationships/image" Target="../media/image20.png"/><Relationship Id="rId34" Type="http://schemas.openxmlformats.org/officeDocument/2006/relationships/image" Target="../media/image28.png"/><Relationship Id="rId42" Type="http://schemas.openxmlformats.org/officeDocument/2006/relationships/image" Target="../media/image35.svg"/><Relationship Id="rId47" Type="http://schemas.openxmlformats.org/officeDocument/2006/relationships/image" Target="../media/image40.png"/><Relationship Id="rId50" Type="http://schemas.openxmlformats.org/officeDocument/2006/relationships/image" Target="../media/image43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hyperlink" Target="https://www.logo.wine/logo/Fiserv" TargetMode="External"/><Relationship Id="rId11" Type="http://schemas.openxmlformats.org/officeDocument/2006/relationships/image" Target="../media/image10.svg"/><Relationship Id="rId24" Type="http://schemas.openxmlformats.org/officeDocument/2006/relationships/hyperlink" Target="https://www.fedssoccer.ca/page/show/5673829-our-community-sponsors" TargetMode="External"/><Relationship Id="rId32" Type="http://schemas.openxmlformats.org/officeDocument/2006/relationships/image" Target="../media/image27.jpg"/><Relationship Id="rId37" Type="http://schemas.openxmlformats.org/officeDocument/2006/relationships/image" Target="../media/image30.png"/><Relationship Id="rId40" Type="http://schemas.openxmlformats.org/officeDocument/2006/relationships/image" Target="../media/image33.emf"/><Relationship Id="rId45" Type="http://schemas.openxmlformats.org/officeDocument/2006/relationships/image" Target="../media/image38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jpg"/><Relationship Id="rId28" Type="http://schemas.openxmlformats.org/officeDocument/2006/relationships/image" Target="../media/image25.png"/><Relationship Id="rId36" Type="http://schemas.openxmlformats.org/officeDocument/2006/relationships/hyperlink" Target="https://commons.wikimedia.org/wiki/File:YouTube_full-color_icon_(2017).svg" TargetMode="External"/><Relationship Id="rId49" Type="http://schemas.openxmlformats.org/officeDocument/2006/relationships/image" Target="../media/image4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hyperlink" Target="https://www.retailbankerinternational.com/news/bmo-harris-bank-taps-fis-core-banking-systems/attachment/bmo-harris-logo/" TargetMode="External"/><Relationship Id="rId44" Type="http://schemas.openxmlformats.org/officeDocument/2006/relationships/image" Target="../media/image37.svg"/><Relationship Id="rId52" Type="http://schemas.openxmlformats.org/officeDocument/2006/relationships/image" Target="../media/image45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emf"/><Relationship Id="rId27" Type="http://schemas.openxmlformats.org/officeDocument/2006/relationships/hyperlink" Target="https://engageforgood.com/northwestern-mutual-showcases-ongoing-commitment-to-diversity-and-inclusion-with-national-conference-sponsorships/" TargetMode="External"/><Relationship Id="rId30" Type="http://schemas.openxmlformats.org/officeDocument/2006/relationships/image" Target="../media/image26.jpg"/><Relationship Id="rId35" Type="http://schemas.openxmlformats.org/officeDocument/2006/relationships/image" Target="../media/image29.png"/><Relationship Id="rId43" Type="http://schemas.openxmlformats.org/officeDocument/2006/relationships/image" Target="../media/image36.png"/><Relationship Id="rId48" Type="http://schemas.openxmlformats.org/officeDocument/2006/relationships/image" Target="../media/image41.svg"/><Relationship Id="rId8" Type="http://schemas.openxmlformats.org/officeDocument/2006/relationships/image" Target="../media/image7.png"/><Relationship Id="rId51" Type="http://schemas.openxmlformats.org/officeDocument/2006/relationships/image" Target="../media/image44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3.png"/><Relationship Id="rId33" Type="http://schemas.openxmlformats.org/officeDocument/2006/relationships/hyperlink" Target="https://www.prnewswire.com/news-releases/associated-bank-announces-community-commitment-of-3-37-billion-301264278.html" TargetMode="External"/><Relationship Id="rId38" Type="http://schemas.openxmlformats.org/officeDocument/2006/relationships/image" Target="../media/image31.emf"/><Relationship Id="rId46" Type="http://schemas.openxmlformats.org/officeDocument/2006/relationships/image" Target="../media/image39.svg"/><Relationship Id="rId20" Type="http://schemas.openxmlformats.org/officeDocument/2006/relationships/image" Target="../media/image19.svg"/><Relationship Id="rId41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emf"/><Relationship Id="rId18" Type="http://schemas.openxmlformats.org/officeDocument/2006/relationships/image" Target="../media/image58.emf"/><Relationship Id="rId26" Type="http://schemas.openxmlformats.org/officeDocument/2006/relationships/image" Target="../media/image63.png"/><Relationship Id="rId39" Type="http://schemas.openxmlformats.org/officeDocument/2006/relationships/image" Target="../media/image39.svg"/><Relationship Id="rId21" Type="http://schemas.openxmlformats.org/officeDocument/2006/relationships/image" Target="../media/image60.emf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7" Type="http://schemas.openxmlformats.org/officeDocument/2006/relationships/image" Target="../media/image51.svg"/><Relationship Id="rId2" Type="http://schemas.openxmlformats.org/officeDocument/2006/relationships/image" Target="../media/image46.png"/><Relationship Id="rId16" Type="http://schemas.openxmlformats.org/officeDocument/2006/relationships/image" Target="../media/image56.emf"/><Relationship Id="rId29" Type="http://schemas.openxmlformats.org/officeDocument/2006/relationships/hyperlink" Target="https://www.greatcollegedeals.net/school-profile/lakeland-university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19.svg"/><Relationship Id="rId24" Type="http://schemas.openxmlformats.org/officeDocument/2006/relationships/image" Target="../media/image61.png"/><Relationship Id="rId32" Type="http://schemas.openxmlformats.org/officeDocument/2006/relationships/image" Target="../media/image66.jpg"/><Relationship Id="rId37" Type="http://schemas.openxmlformats.org/officeDocument/2006/relationships/image" Target="../media/image37.svg"/><Relationship Id="rId40" Type="http://schemas.openxmlformats.org/officeDocument/2006/relationships/image" Target="../media/image40.png"/><Relationship Id="rId45" Type="http://schemas.openxmlformats.org/officeDocument/2006/relationships/image" Target="../media/image45.svg"/><Relationship Id="rId5" Type="http://schemas.openxmlformats.org/officeDocument/2006/relationships/image" Target="../media/image49.svg"/><Relationship Id="rId15" Type="http://schemas.openxmlformats.org/officeDocument/2006/relationships/image" Target="../media/image55.emf"/><Relationship Id="rId23" Type="http://schemas.openxmlformats.org/officeDocument/2006/relationships/image" Target="../media/image32.png"/><Relationship Id="rId28" Type="http://schemas.openxmlformats.org/officeDocument/2006/relationships/image" Target="../media/image64.png"/><Relationship Id="rId36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59.emf"/><Relationship Id="rId31" Type="http://schemas.openxmlformats.org/officeDocument/2006/relationships/hyperlink" Target="https://www.gradreports.com/colleges/cardinal-stritch-university" TargetMode="External"/><Relationship Id="rId44" Type="http://schemas.openxmlformats.org/officeDocument/2006/relationships/image" Target="../media/image44.png"/><Relationship Id="rId4" Type="http://schemas.openxmlformats.org/officeDocument/2006/relationships/image" Target="../media/image48.png"/><Relationship Id="rId9" Type="http://schemas.openxmlformats.org/officeDocument/2006/relationships/image" Target="../media/image53.svg"/><Relationship Id="rId14" Type="http://schemas.openxmlformats.org/officeDocument/2006/relationships/image" Target="../media/image17.png"/><Relationship Id="rId22" Type="http://schemas.openxmlformats.org/officeDocument/2006/relationships/image" Target="../media/image33.emf"/><Relationship Id="rId27" Type="http://schemas.openxmlformats.org/officeDocument/2006/relationships/hyperlink" Target="https://clipartcraft.com/explore/cornell-university-logo/" TargetMode="External"/><Relationship Id="rId30" Type="http://schemas.openxmlformats.org/officeDocument/2006/relationships/image" Target="../media/image65.png"/><Relationship Id="rId35" Type="http://schemas.openxmlformats.org/officeDocument/2006/relationships/image" Target="../media/image35.svg"/><Relationship Id="rId43" Type="http://schemas.openxmlformats.org/officeDocument/2006/relationships/image" Target="../media/image43.svg"/><Relationship Id="rId8" Type="http://schemas.openxmlformats.org/officeDocument/2006/relationships/image" Target="../media/image52.png"/><Relationship Id="rId3" Type="http://schemas.openxmlformats.org/officeDocument/2006/relationships/image" Target="../media/image47.svg"/><Relationship Id="rId12" Type="http://schemas.openxmlformats.org/officeDocument/2006/relationships/image" Target="../media/image20.png"/><Relationship Id="rId17" Type="http://schemas.openxmlformats.org/officeDocument/2006/relationships/image" Target="../media/image57.emf"/><Relationship Id="rId25" Type="http://schemas.openxmlformats.org/officeDocument/2006/relationships/image" Target="../media/image62.emf"/><Relationship Id="rId33" Type="http://schemas.openxmlformats.org/officeDocument/2006/relationships/hyperlink" Target="http://retailmanagementcertificate.com/college/milwaukee-area-technical-college/" TargetMode="External"/><Relationship Id="rId38" Type="http://schemas.openxmlformats.org/officeDocument/2006/relationships/image" Target="../media/image38.png"/><Relationship Id="rId20" Type="http://schemas.openxmlformats.org/officeDocument/2006/relationships/image" Target="../media/image31.emf"/><Relationship Id="rId41" Type="http://schemas.openxmlformats.org/officeDocument/2006/relationships/image" Target="../media/image4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emf"/><Relationship Id="rId4" Type="http://schemas.openxmlformats.org/officeDocument/2006/relationships/image" Target="../media/image5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FC7DDC1-E837-E334-7A89-1658E665956A}"/>
              </a:ext>
            </a:extLst>
          </p:cNvPr>
          <p:cNvSpPr/>
          <p:nvPr/>
        </p:nvSpPr>
        <p:spPr>
          <a:xfrm>
            <a:off x="1555093" y="976385"/>
            <a:ext cx="5301713" cy="779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6A1D1F-F824-C3AF-3A05-E96D22AE05E2}"/>
              </a:ext>
            </a:extLst>
          </p:cNvPr>
          <p:cNvSpPr/>
          <p:nvPr/>
        </p:nvSpPr>
        <p:spPr>
          <a:xfrm>
            <a:off x="762" y="-1"/>
            <a:ext cx="6857238" cy="9722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42FD26-9C4B-0693-F5B4-29E291E77382}"/>
              </a:ext>
            </a:extLst>
          </p:cNvPr>
          <p:cNvSpPr/>
          <p:nvPr/>
        </p:nvSpPr>
        <p:spPr>
          <a:xfrm>
            <a:off x="762" y="8773610"/>
            <a:ext cx="6857238" cy="37039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D86760-D335-6366-A369-B351CFC9A152}"/>
              </a:ext>
            </a:extLst>
          </p:cNvPr>
          <p:cNvSpPr/>
          <p:nvPr/>
        </p:nvSpPr>
        <p:spPr>
          <a:xfrm>
            <a:off x="-6350" y="109415"/>
            <a:ext cx="1553902" cy="8824063"/>
          </a:xfrm>
          <a:prstGeom prst="rect">
            <a:avLst/>
          </a:prstGeom>
          <a:gradFill>
            <a:gsLst>
              <a:gs pos="52000">
                <a:srgbClr val="CCD2DF"/>
              </a:gs>
              <a:gs pos="100000">
                <a:srgbClr val="00206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C8EFA5-5541-4D7C-E965-83ED4C820CAC}"/>
              </a:ext>
            </a:extLst>
          </p:cNvPr>
          <p:cNvGrpSpPr/>
          <p:nvPr/>
        </p:nvGrpSpPr>
        <p:grpSpPr>
          <a:xfrm>
            <a:off x="2054242" y="182057"/>
            <a:ext cx="4303418" cy="675667"/>
            <a:chOff x="1948890" y="210522"/>
            <a:chExt cx="4303418" cy="67566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A62B91-F551-C4B9-A675-F93E037E6533}"/>
                </a:ext>
              </a:extLst>
            </p:cNvPr>
            <p:cNvSpPr/>
            <p:nvPr/>
          </p:nvSpPr>
          <p:spPr>
            <a:xfrm>
              <a:off x="1948890" y="210522"/>
              <a:ext cx="4303418" cy="581909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30FEB4-B35F-82D5-C60E-77872AF5F2E1}"/>
                </a:ext>
              </a:extLst>
            </p:cNvPr>
            <p:cNvSpPr/>
            <p:nvPr/>
          </p:nvSpPr>
          <p:spPr>
            <a:xfrm>
              <a:off x="3233091" y="710910"/>
              <a:ext cx="1735015" cy="1752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C9AF62F-943E-2253-BF05-8705EBE0410A}"/>
              </a:ext>
            </a:extLst>
          </p:cNvPr>
          <p:cNvSpPr txBox="1"/>
          <p:nvPr/>
        </p:nvSpPr>
        <p:spPr>
          <a:xfrm>
            <a:off x="4727" y="1595671"/>
            <a:ext cx="1022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Next LT Pro Demi" panose="020B0704020202020204" pitchFamily="34" charset="0"/>
              </a:rPr>
              <a:t>CONTACT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E196B4-1B5F-CB56-15B3-B443B9CEBCBF}"/>
              </a:ext>
            </a:extLst>
          </p:cNvPr>
          <p:cNvSpPr txBox="1"/>
          <p:nvPr/>
        </p:nvSpPr>
        <p:spPr>
          <a:xfrm>
            <a:off x="7112" y="3769781"/>
            <a:ext cx="961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Next LT Pro Demi" panose="020B0704020202020204" pitchFamily="34" charset="0"/>
              </a:rPr>
              <a:t>AWARDS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2EB93C-871A-2F80-DBB1-929BCD523411}"/>
              </a:ext>
            </a:extLst>
          </p:cNvPr>
          <p:cNvSpPr txBox="1"/>
          <p:nvPr/>
        </p:nvSpPr>
        <p:spPr>
          <a:xfrm>
            <a:off x="1726714" y="1049570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Next LT Pro Demi" panose="020B0704020202020204" pitchFamily="34" charset="0"/>
              </a:rPr>
              <a:t>PROFILE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F80DEE-DEFF-6CEA-7A35-6F17B7FC5568}"/>
              </a:ext>
            </a:extLst>
          </p:cNvPr>
          <p:cNvSpPr txBox="1"/>
          <p:nvPr/>
        </p:nvSpPr>
        <p:spPr>
          <a:xfrm>
            <a:off x="1726714" y="4302471"/>
            <a:ext cx="2232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Next LT Pro Demi" panose="020B0704020202020204" pitchFamily="34" charset="0"/>
              </a:rPr>
              <a:t>PROFESIONAL EXPERIENCE</a:t>
            </a:r>
          </a:p>
        </p:txBody>
      </p:sp>
      <p:pic>
        <p:nvPicPr>
          <p:cNvPr id="28" name="Graphic 27" descr="Marker with solid fill">
            <a:extLst>
              <a:ext uri="{FF2B5EF4-FFF2-40B4-BE49-F238E27FC236}">
                <a16:creationId xmlns:a16="http://schemas.microsoft.com/office/drawing/2014/main" id="{C3641F34-6B9C-AB64-D871-CCFCD17AB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861010"/>
            <a:ext cx="295848" cy="295848"/>
          </a:xfrm>
          <a:prstGeom prst="rect">
            <a:avLst/>
          </a:prstGeom>
        </p:spPr>
      </p:pic>
      <p:pic>
        <p:nvPicPr>
          <p:cNvPr id="30" name="Graphic 29" descr="Envelope with solid fill">
            <a:extLst>
              <a:ext uri="{FF2B5EF4-FFF2-40B4-BE49-F238E27FC236}">
                <a16:creationId xmlns:a16="http://schemas.microsoft.com/office/drawing/2014/main" id="{604EA8CA-D8EF-4001-608F-405B104E8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662" y="2732962"/>
            <a:ext cx="238525" cy="238525"/>
          </a:xfrm>
          <a:prstGeom prst="rect">
            <a:avLst/>
          </a:prstGeom>
        </p:spPr>
      </p:pic>
      <p:pic>
        <p:nvPicPr>
          <p:cNvPr id="32" name="Graphic 31" descr="Smart Phone with solid fill">
            <a:extLst>
              <a:ext uri="{FF2B5EF4-FFF2-40B4-BE49-F238E27FC236}">
                <a16:creationId xmlns:a16="http://schemas.microsoft.com/office/drawing/2014/main" id="{0B106300-FAC5-D52E-478E-8D41C4E1AC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6" y="2389561"/>
            <a:ext cx="288736" cy="288736"/>
          </a:xfrm>
          <a:prstGeom prst="rect">
            <a:avLst/>
          </a:prstGeom>
        </p:spPr>
      </p:pic>
      <p:pic>
        <p:nvPicPr>
          <p:cNvPr id="34" name="Graphic 33" descr="Trophy with solid fill">
            <a:extLst>
              <a:ext uri="{FF2B5EF4-FFF2-40B4-BE49-F238E27FC236}">
                <a16:creationId xmlns:a16="http://schemas.microsoft.com/office/drawing/2014/main" id="{BE4A3F26-7273-9F77-35A1-72A5E1E54F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0964" y="3832229"/>
            <a:ext cx="182880" cy="1828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CEE2EF-FB97-231B-C07C-F40409CCDB86}"/>
              </a:ext>
            </a:extLst>
          </p:cNvPr>
          <p:cNvSpPr txBox="1"/>
          <p:nvPr/>
        </p:nvSpPr>
        <p:spPr>
          <a:xfrm>
            <a:off x="1726714" y="2228868"/>
            <a:ext cx="2605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Next LT Pro Demi" panose="020B0704020202020204" pitchFamily="34" charset="0"/>
              </a:rPr>
              <a:t>SIGNIFICANT ACOMPLISHMENTS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60168E-217F-02CE-79DB-CF4757C64EB6}"/>
              </a:ext>
            </a:extLst>
          </p:cNvPr>
          <p:cNvSpPr/>
          <p:nvPr/>
        </p:nvSpPr>
        <p:spPr>
          <a:xfrm>
            <a:off x="1802223" y="4565014"/>
            <a:ext cx="4625471" cy="18288"/>
          </a:xfrm>
          <a:prstGeom prst="rect">
            <a:avLst/>
          </a:prstGeom>
          <a:solidFill>
            <a:srgbClr val="CCD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361871-C511-BA70-3A97-8C9F5B39B787}"/>
              </a:ext>
            </a:extLst>
          </p:cNvPr>
          <p:cNvSpPr/>
          <p:nvPr/>
        </p:nvSpPr>
        <p:spPr>
          <a:xfrm>
            <a:off x="1802223" y="2481726"/>
            <a:ext cx="4625471" cy="18288"/>
          </a:xfrm>
          <a:prstGeom prst="rect">
            <a:avLst/>
          </a:prstGeom>
          <a:solidFill>
            <a:srgbClr val="CCD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2D4E88-C3D1-66BA-2805-835F7AB86E2E}"/>
              </a:ext>
            </a:extLst>
          </p:cNvPr>
          <p:cNvSpPr/>
          <p:nvPr/>
        </p:nvSpPr>
        <p:spPr>
          <a:xfrm>
            <a:off x="1787866" y="1300865"/>
            <a:ext cx="4625471" cy="18288"/>
          </a:xfrm>
          <a:prstGeom prst="rect">
            <a:avLst/>
          </a:prstGeom>
          <a:solidFill>
            <a:srgbClr val="CCD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71DA8C8-C2CA-A557-574F-CCD963824CE4}"/>
              </a:ext>
            </a:extLst>
          </p:cNvPr>
          <p:cNvGrpSpPr/>
          <p:nvPr/>
        </p:nvGrpSpPr>
        <p:grpSpPr>
          <a:xfrm>
            <a:off x="1787866" y="1462050"/>
            <a:ext cx="685800" cy="685800"/>
            <a:chOff x="1760372" y="2034731"/>
            <a:chExt cx="685800" cy="6858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50D607B-EF02-B2B8-0C6A-FF7E3FC877F4}"/>
                </a:ext>
              </a:extLst>
            </p:cNvPr>
            <p:cNvSpPr/>
            <p:nvPr/>
          </p:nvSpPr>
          <p:spPr>
            <a:xfrm>
              <a:off x="1760372" y="2034731"/>
              <a:ext cx="685800" cy="6858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aphic 41" descr="Clipboard Badge with solid fill">
              <a:extLst>
                <a:ext uri="{FF2B5EF4-FFF2-40B4-BE49-F238E27FC236}">
                  <a16:creationId xmlns:a16="http://schemas.microsoft.com/office/drawing/2014/main" id="{54F57F59-811E-A703-FBA0-F6408CA5C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816640" y="2070755"/>
              <a:ext cx="573263" cy="573263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A8B0794-4DA8-B63F-AD48-48F377D6D62F}"/>
              </a:ext>
            </a:extLst>
          </p:cNvPr>
          <p:cNvGrpSpPr/>
          <p:nvPr/>
        </p:nvGrpSpPr>
        <p:grpSpPr>
          <a:xfrm>
            <a:off x="5644571" y="3108114"/>
            <a:ext cx="685800" cy="685800"/>
            <a:chOff x="5762207" y="3673543"/>
            <a:chExt cx="685800" cy="6858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192D698-49C6-2750-44CB-835338B30CC6}"/>
                </a:ext>
              </a:extLst>
            </p:cNvPr>
            <p:cNvSpPr/>
            <p:nvPr/>
          </p:nvSpPr>
          <p:spPr>
            <a:xfrm>
              <a:off x="5762207" y="3673543"/>
              <a:ext cx="685800" cy="6858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Climbing with solid fill">
              <a:extLst>
                <a:ext uri="{FF2B5EF4-FFF2-40B4-BE49-F238E27FC236}">
                  <a16:creationId xmlns:a16="http://schemas.microsoft.com/office/drawing/2014/main" id="{B9C7E539-CD36-47BF-DD0E-CF3F14917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879843" y="3791179"/>
              <a:ext cx="450528" cy="450528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7A43A58-D1D2-CAB3-3CA5-0749C2A6DA4A}"/>
              </a:ext>
            </a:extLst>
          </p:cNvPr>
          <p:cNvGrpSpPr/>
          <p:nvPr/>
        </p:nvGrpSpPr>
        <p:grpSpPr>
          <a:xfrm>
            <a:off x="1676204" y="5075452"/>
            <a:ext cx="685800" cy="685800"/>
            <a:chOff x="1802223" y="5397077"/>
            <a:chExt cx="685800" cy="6858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1393FF1-1219-77BF-2E0E-F44C188848ED}"/>
                </a:ext>
              </a:extLst>
            </p:cNvPr>
            <p:cNvSpPr/>
            <p:nvPr/>
          </p:nvSpPr>
          <p:spPr>
            <a:xfrm>
              <a:off x="1802223" y="5397077"/>
              <a:ext cx="685800" cy="6858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" name="Graphic 28" descr="Mountains with solid fill">
              <a:extLst>
                <a:ext uri="{FF2B5EF4-FFF2-40B4-BE49-F238E27FC236}">
                  <a16:creationId xmlns:a16="http://schemas.microsoft.com/office/drawing/2014/main" id="{2E6769DA-3052-B63B-F3B6-F96EF5275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857933" y="5429028"/>
              <a:ext cx="574379" cy="574379"/>
            </a:xfrm>
            <a:prstGeom prst="rect">
              <a:avLst/>
            </a:prstGeom>
          </p:spPr>
        </p:pic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C03EA55B-65FF-119F-F224-127060B13DFF}"/>
              </a:ext>
            </a:extLst>
          </p:cNvPr>
          <p:cNvSpPr/>
          <p:nvPr/>
        </p:nvSpPr>
        <p:spPr>
          <a:xfrm>
            <a:off x="197652" y="6655519"/>
            <a:ext cx="6495740" cy="2020150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C609C87-BA7F-71C2-2809-B834BAFF31AB}"/>
              </a:ext>
            </a:extLst>
          </p:cNvPr>
          <p:cNvGrpSpPr/>
          <p:nvPr/>
        </p:nvGrpSpPr>
        <p:grpSpPr>
          <a:xfrm>
            <a:off x="434051" y="7325663"/>
            <a:ext cx="685800" cy="685800"/>
            <a:chOff x="5762207" y="7342137"/>
            <a:chExt cx="685800" cy="68580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9F0A3E2-FAC7-16A6-C7C3-2CA5111758BF}"/>
                </a:ext>
              </a:extLst>
            </p:cNvPr>
            <p:cNvSpPr/>
            <p:nvPr/>
          </p:nvSpPr>
          <p:spPr>
            <a:xfrm>
              <a:off x="5762207" y="7342137"/>
              <a:ext cx="685800" cy="6858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 descr="Blueprint with solid fill">
              <a:extLst>
                <a:ext uri="{FF2B5EF4-FFF2-40B4-BE49-F238E27FC236}">
                  <a16:creationId xmlns:a16="http://schemas.microsoft.com/office/drawing/2014/main" id="{AAE97310-4F35-EA0F-464A-59D39BA4F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833335" y="7413265"/>
              <a:ext cx="543544" cy="543544"/>
            </a:xfrm>
            <a:prstGeom prst="rect">
              <a:avLst/>
            </a:prstGeom>
          </p:spPr>
        </p:pic>
      </p:grp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1C6B9032-695A-512D-8B86-AE34F8C8FC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357" y="8285850"/>
            <a:ext cx="502028" cy="66937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6BDD059A-8EAF-DE56-01B1-7914BEE35330}"/>
              </a:ext>
            </a:extLst>
          </p:cNvPr>
          <p:cNvSpPr/>
          <p:nvPr/>
        </p:nvSpPr>
        <p:spPr>
          <a:xfrm>
            <a:off x="197652" y="6214934"/>
            <a:ext cx="3984444" cy="348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DB4A2A-1483-E1FE-6B46-324D5306BEA0}"/>
              </a:ext>
            </a:extLst>
          </p:cNvPr>
          <p:cNvSpPr txBox="1"/>
          <p:nvPr/>
        </p:nvSpPr>
        <p:spPr>
          <a:xfrm>
            <a:off x="234796" y="6246193"/>
            <a:ext cx="2050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Next LT Pro Demi" panose="020B0704020202020204" pitchFamily="34" charset="0"/>
              </a:rPr>
              <a:t>TECHNICAL CAPABILITIES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1FEFEC-C536-C499-07E8-37391F411EFE}"/>
              </a:ext>
            </a:extLst>
          </p:cNvPr>
          <p:cNvSpPr/>
          <p:nvPr/>
        </p:nvSpPr>
        <p:spPr>
          <a:xfrm>
            <a:off x="276898" y="6485303"/>
            <a:ext cx="6150798" cy="18288"/>
          </a:xfrm>
          <a:prstGeom prst="rect">
            <a:avLst/>
          </a:prstGeom>
          <a:solidFill>
            <a:srgbClr val="CCD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986BE20-0E50-35F3-FE8B-CB02CFF29046}"/>
              </a:ext>
            </a:extLst>
          </p:cNvPr>
          <p:cNvGrpSpPr/>
          <p:nvPr/>
        </p:nvGrpSpPr>
        <p:grpSpPr>
          <a:xfrm>
            <a:off x="177800" y="279399"/>
            <a:ext cx="1198849" cy="1226989"/>
            <a:chOff x="177800" y="1040685"/>
            <a:chExt cx="1198849" cy="1226989"/>
          </a:xfrm>
        </p:grpSpPr>
        <p:pic>
          <p:nvPicPr>
            <p:cNvPr id="54" name="Graphic 53" descr="Single gear with solid fill">
              <a:extLst>
                <a:ext uri="{FF2B5EF4-FFF2-40B4-BE49-F238E27FC236}">
                  <a16:creationId xmlns:a16="http://schemas.microsoft.com/office/drawing/2014/main" id="{26630194-A442-3B91-B0A9-570DC0173E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 l="11442" t="9943" r="11406" b="11095"/>
            <a:stretch/>
          </p:blipFill>
          <p:spPr>
            <a:xfrm>
              <a:off x="177800" y="1040685"/>
              <a:ext cx="1198849" cy="122698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E26E7DD-F697-C43A-CF52-A22E2D40AEEA}"/>
                </a:ext>
              </a:extLst>
            </p:cNvPr>
            <p:cNvSpPr/>
            <p:nvPr/>
          </p:nvSpPr>
          <p:spPr>
            <a:xfrm>
              <a:off x="401498" y="1281177"/>
              <a:ext cx="750906" cy="763926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86A8A52-9E66-8A3C-616C-7BD3DA8E8478}"/>
                </a:ext>
              </a:extLst>
            </p:cNvPr>
            <p:cNvSpPr/>
            <p:nvPr/>
          </p:nvSpPr>
          <p:spPr>
            <a:xfrm>
              <a:off x="401498" y="1281177"/>
              <a:ext cx="750906" cy="763926"/>
            </a:xfrm>
            <a:prstGeom prst="ellipse">
              <a:avLst/>
            </a:prstGeom>
            <a:blipFill dpi="0"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240A8DAA-FCCB-BF05-76E3-27F6599D813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8662" y="3008158"/>
            <a:ext cx="238525" cy="238525"/>
          </a:xfrm>
          <a:prstGeom prst="rect">
            <a:avLst/>
          </a:prstGeom>
        </p:spPr>
      </p:pic>
      <p:pic>
        <p:nvPicPr>
          <p:cNvPr id="59" name="Picture 58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535E4013-477D-53D6-21E9-8D7E1C0B1F2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5729710" y="4667958"/>
            <a:ext cx="696168" cy="182880"/>
          </a:xfrm>
          <a:prstGeom prst="rect">
            <a:avLst/>
          </a:prstGeom>
        </p:spPr>
      </p:pic>
      <p:pic>
        <p:nvPicPr>
          <p:cNvPr id="62" name="Picture 61" descr="A picture containing logo&#10;&#10;Description automatically generated">
            <a:extLst>
              <a:ext uri="{FF2B5EF4-FFF2-40B4-BE49-F238E27FC236}">
                <a16:creationId xmlns:a16="http://schemas.microsoft.com/office/drawing/2014/main" id="{C3326629-8019-05C0-C727-17152BA6D167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2" t="18368" r="6850" b="20012"/>
          <a:stretch/>
        </p:blipFill>
        <p:spPr>
          <a:xfrm>
            <a:off x="5729710" y="4939061"/>
            <a:ext cx="756166" cy="182880"/>
          </a:xfrm>
          <a:prstGeom prst="rect">
            <a:avLst/>
          </a:prstGeom>
        </p:spPr>
      </p:pic>
      <p:pic>
        <p:nvPicPr>
          <p:cNvPr id="64" name="Picture 63" descr="A picture containing font, logo, graphics, design&#10;&#10;Description automatically generated">
            <a:extLst>
              <a:ext uri="{FF2B5EF4-FFF2-40B4-BE49-F238E27FC236}">
                <a16:creationId xmlns:a16="http://schemas.microsoft.com/office/drawing/2014/main" id="{FFAC6CBE-3FA4-67B8-F21E-34B35A5F0F0E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rcRect l="6485" t="31629" r="6485" b="37856"/>
          <a:stretch/>
        </p:blipFill>
        <p:spPr>
          <a:xfrm>
            <a:off x="5729710" y="5210164"/>
            <a:ext cx="912768" cy="182880"/>
          </a:xfrm>
          <a:prstGeom prst="rect">
            <a:avLst/>
          </a:prstGeom>
        </p:spPr>
      </p:pic>
      <p:pic>
        <p:nvPicPr>
          <p:cNvPr id="66" name="Picture 65" descr="A picture containing font, graphics, text, logo&#10;&#10;Description automatically generated">
            <a:extLst>
              <a:ext uri="{FF2B5EF4-FFF2-40B4-BE49-F238E27FC236}">
                <a16:creationId xmlns:a16="http://schemas.microsoft.com/office/drawing/2014/main" id="{F499EB12-30F2-AE6A-2F5A-0162ED4AC374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9"/>
              </a:ext>
            </a:extLst>
          </a:blip>
          <a:srcRect t="20418" b="20807"/>
          <a:stretch/>
        </p:blipFill>
        <p:spPr>
          <a:xfrm>
            <a:off x="5729710" y="5481267"/>
            <a:ext cx="466723" cy="182880"/>
          </a:xfrm>
          <a:prstGeom prst="rect">
            <a:avLst/>
          </a:prstGeom>
        </p:spPr>
      </p:pic>
      <p:pic>
        <p:nvPicPr>
          <p:cNvPr id="68" name="Picture 67" descr="A picture containing text, font, logo, graphics&#10;&#10;Description automatically generated">
            <a:extLst>
              <a:ext uri="{FF2B5EF4-FFF2-40B4-BE49-F238E27FC236}">
                <a16:creationId xmlns:a16="http://schemas.microsoft.com/office/drawing/2014/main" id="{C0BD0EDE-FCC0-EC9E-BA67-08470A152A9D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1"/>
              </a:ext>
            </a:extLst>
          </a:blip>
          <a:srcRect l="6675" t="35140" r="6500" b="34272"/>
          <a:stretch/>
        </p:blipFill>
        <p:spPr>
          <a:xfrm>
            <a:off x="5729710" y="5752370"/>
            <a:ext cx="991148" cy="182880"/>
          </a:xfrm>
          <a:prstGeom prst="rect">
            <a:avLst/>
          </a:prstGeom>
        </p:spPr>
      </p:pic>
      <p:pic>
        <p:nvPicPr>
          <p:cNvPr id="70" name="Picture 69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C142DBE4-B442-CDC8-3347-299FD3F1A827}"/>
              </a:ext>
            </a:extLst>
          </p:cNvPr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3"/>
              </a:ext>
            </a:extLst>
          </a:blip>
          <a:srcRect l="8988" t="32675" r="9143" b="32418"/>
          <a:stretch/>
        </p:blipFill>
        <p:spPr>
          <a:xfrm>
            <a:off x="5729710" y="6023473"/>
            <a:ext cx="819565" cy="182880"/>
          </a:xfrm>
          <a:prstGeom prst="rect">
            <a:avLst/>
          </a:prstGeom>
        </p:spPr>
      </p:pic>
      <p:pic>
        <p:nvPicPr>
          <p:cNvPr id="72" name="Picture 71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537066BF-D99F-4240-718F-5FCFD2FCFF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331" y="2273172"/>
            <a:ext cx="453277" cy="182880"/>
          </a:xfrm>
          <a:prstGeom prst="rect">
            <a:avLst/>
          </a:prstGeom>
        </p:spPr>
      </p:pic>
      <p:pic>
        <p:nvPicPr>
          <p:cNvPr id="73" name="Picture 72" descr="A red and white flag&#10;&#10;Description automatically generated with medium confidence">
            <a:extLst>
              <a:ext uri="{FF2B5EF4-FFF2-40B4-BE49-F238E27FC236}">
                <a16:creationId xmlns:a16="http://schemas.microsoft.com/office/drawing/2014/main" id="{D3CD86DF-4A0E-2C22-1729-C7D23423B806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6"/>
              </a:ext>
            </a:extLst>
          </a:blip>
          <a:stretch>
            <a:fillRect/>
          </a:stretch>
        </p:blipFill>
        <p:spPr>
          <a:xfrm>
            <a:off x="5135853" y="2273172"/>
            <a:ext cx="264206" cy="182880"/>
          </a:xfrm>
          <a:prstGeom prst="rect">
            <a:avLst/>
          </a:prstGeom>
        </p:spPr>
      </p:pic>
      <p:pic>
        <p:nvPicPr>
          <p:cNvPr id="74" name="Picture 7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E369A2F-0CE7-5414-FA2F-DB69B5DBDEAB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74" b="6927"/>
          <a:stretch/>
        </p:blipFill>
        <p:spPr>
          <a:xfrm>
            <a:off x="5434304" y="2273172"/>
            <a:ext cx="164949" cy="170213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FC33C0AD-0515-0586-BB2B-4A1AF843A3B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498" y="2273172"/>
            <a:ext cx="137161" cy="18288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5C53FAB4-99AB-44B3-7241-ABE9084C0F3E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804904" y="2273172"/>
            <a:ext cx="221035" cy="182880"/>
          </a:xfrm>
          <a:prstGeom prst="rect">
            <a:avLst/>
          </a:prstGeom>
        </p:spPr>
      </p:pic>
      <p:pic>
        <p:nvPicPr>
          <p:cNvPr id="77" name="Picture 76" descr="Shape&#10;&#10;Description automatically generated with medium confidence">
            <a:extLst>
              <a:ext uri="{FF2B5EF4-FFF2-40B4-BE49-F238E27FC236}">
                <a16:creationId xmlns:a16="http://schemas.microsoft.com/office/drawing/2014/main" id="{D5F973CD-17DE-E1C5-8B54-9535EF95160F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484" y="2273172"/>
            <a:ext cx="189899" cy="18288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8F4B7270-8EC7-B091-E0EA-24F9EF1E7C91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6245709" y="2279678"/>
            <a:ext cx="179882" cy="182880"/>
          </a:xfrm>
          <a:prstGeom prst="rect">
            <a:avLst/>
          </a:prstGeom>
        </p:spPr>
      </p:pic>
      <p:pic>
        <p:nvPicPr>
          <p:cNvPr id="80" name="Picture 79" descr="A red and white flag&#10;&#10;Description automatically generated with medium confidence">
            <a:extLst>
              <a:ext uri="{FF2B5EF4-FFF2-40B4-BE49-F238E27FC236}">
                <a16:creationId xmlns:a16="http://schemas.microsoft.com/office/drawing/2014/main" id="{7F2CE25F-9D4F-FA1C-1A16-68BF27E9F4A1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6"/>
              </a:ext>
            </a:extLst>
          </a:blip>
          <a:stretch>
            <a:fillRect/>
          </a:stretch>
        </p:blipFill>
        <p:spPr>
          <a:xfrm>
            <a:off x="15821" y="3287418"/>
            <a:ext cx="264206" cy="182880"/>
          </a:xfrm>
          <a:prstGeom prst="rect">
            <a:avLst/>
          </a:prstGeom>
        </p:spPr>
      </p:pic>
      <p:pic>
        <p:nvPicPr>
          <p:cNvPr id="81" name="Graphic 80" descr="Man with solid fill">
            <a:extLst>
              <a:ext uri="{FF2B5EF4-FFF2-40B4-BE49-F238E27FC236}">
                <a16:creationId xmlns:a16="http://schemas.microsoft.com/office/drawing/2014/main" id="{F96BABD2-97CD-F9B9-4C19-4DF35B7B4AD8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313517" y="8879048"/>
            <a:ext cx="182880" cy="182880"/>
          </a:xfrm>
          <a:prstGeom prst="rect">
            <a:avLst/>
          </a:prstGeom>
        </p:spPr>
      </p:pic>
      <p:pic>
        <p:nvPicPr>
          <p:cNvPr id="82" name="Graphic 81" descr="Woman with solid fill">
            <a:extLst>
              <a:ext uri="{FF2B5EF4-FFF2-40B4-BE49-F238E27FC236}">
                <a16:creationId xmlns:a16="http://schemas.microsoft.com/office/drawing/2014/main" id="{2FE1EB0C-F352-AF3C-BD86-2EE3FF71B369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043174" y="8879048"/>
            <a:ext cx="182880" cy="182880"/>
          </a:xfrm>
          <a:prstGeom prst="rect">
            <a:avLst/>
          </a:prstGeom>
        </p:spPr>
      </p:pic>
      <p:pic>
        <p:nvPicPr>
          <p:cNvPr id="83" name="Graphic 82" descr="Walk with solid fill">
            <a:extLst>
              <a:ext uri="{FF2B5EF4-FFF2-40B4-BE49-F238E27FC236}">
                <a16:creationId xmlns:a16="http://schemas.microsoft.com/office/drawing/2014/main" id="{2870AA40-1BBF-7FAC-A69A-3B3EF283F6B9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594116" y="8879048"/>
            <a:ext cx="182880" cy="182880"/>
          </a:xfrm>
          <a:prstGeom prst="rect">
            <a:avLst/>
          </a:prstGeom>
        </p:spPr>
      </p:pic>
      <p:pic>
        <p:nvPicPr>
          <p:cNvPr id="84" name="Graphic 83" descr="Confused person with solid fill">
            <a:extLst>
              <a:ext uri="{FF2B5EF4-FFF2-40B4-BE49-F238E27FC236}">
                <a16:creationId xmlns:a16="http://schemas.microsoft.com/office/drawing/2014/main" id="{CA4090AC-AACE-503D-1660-AE917F312113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816384" y="8879048"/>
            <a:ext cx="182880" cy="182880"/>
          </a:xfrm>
          <a:prstGeom prst="rect">
            <a:avLst/>
          </a:prstGeom>
        </p:spPr>
      </p:pic>
      <p:pic>
        <p:nvPicPr>
          <p:cNvPr id="85" name="Graphic 84" descr="Group with solid fill">
            <a:extLst>
              <a:ext uri="{FF2B5EF4-FFF2-40B4-BE49-F238E27FC236}">
                <a16:creationId xmlns:a16="http://schemas.microsoft.com/office/drawing/2014/main" id="{77F93CFE-333F-6C03-BBE0-038EDD94C58B}"/>
              </a:ext>
            </a:extLst>
          </p:cNvPr>
          <p:cNvPicPr>
            <a:picLocks noChangeAspect="1"/>
          </p:cNvPicPr>
          <p:nvPr/>
        </p:nvPicPr>
        <p:blipFill rotWithShape="1"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rcRect t="20798" b="20218"/>
          <a:stretch/>
        </p:blipFill>
        <p:spPr>
          <a:xfrm>
            <a:off x="499710" y="8879048"/>
            <a:ext cx="310048" cy="182880"/>
          </a:xfrm>
          <a:prstGeom prst="rect">
            <a:avLst/>
          </a:prstGeom>
        </p:spPr>
      </p:pic>
      <p:pic>
        <p:nvPicPr>
          <p:cNvPr id="86" name="Graphic 85" descr="Run with solid fill">
            <a:extLst>
              <a:ext uri="{FF2B5EF4-FFF2-40B4-BE49-F238E27FC236}">
                <a16:creationId xmlns:a16="http://schemas.microsoft.com/office/drawing/2014/main" id="{92B64F2E-966A-8166-B50D-F1502A0BD81B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5400059" y="8873683"/>
            <a:ext cx="182880" cy="18288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DCF735E-C4F7-3140-D877-01A5A26131A0}"/>
              </a:ext>
            </a:extLst>
          </p:cNvPr>
          <p:cNvSpPr txBox="1"/>
          <p:nvPr/>
        </p:nvSpPr>
        <p:spPr>
          <a:xfrm>
            <a:off x="2726347" y="8848734"/>
            <a:ext cx="1564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venir Next LT Pro Demi" panose="020B0704020202020204" pitchFamily="34" charset="0"/>
              </a:rPr>
              <a:t>LEADING THE WAY</a:t>
            </a:r>
          </a:p>
        </p:txBody>
      </p:sp>
    </p:spTree>
    <p:extLst>
      <p:ext uri="{BB962C8B-B14F-4D97-AF65-F5344CB8AC3E}">
        <p14:creationId xmlns:p14="http://schemas.microsoft.com/office/powerpoint/2010/main" val="368375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EFA10177-CC43-5296-7B3F-B1DDD014C0A0}"/>
              </a:ext>
            </a:extLst>
          </p:cNvPr>
          <p:cNvSpPr/>
          <p:nvPr/>
        </p:nvSpPr>
        <p:spPr>
          <a:xfrm>
            <a:off x="177800" y="976384"/>
            <a:ext cx="6684927" cy="779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9E5849A-953B-44FB-5566-455FA3754E08}"/>
              </a:ext>
            </a:extLst>
          </p:cNvPr>
          <p:cNvSpPr/>
          <p:nvPr/>
        </p:nvSpPr>
        <p:spPr>
          <a:xfrm>
            <a:off x="1743005" y="1741409"/>
            <a:ext cx="685800" cy="6858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6A1D1F-F824-C3AF-3A05-E96D22AE05E2}"/>
              </a:ext>
            </a:extLst>
          </p:cNvPr>
          <p:cNvSpPr/>
          <p:nvPr/>
        </p:nvSpPr>
        <p:spPr>
          <a:xfrm>
            <a:off x="0" y="-1"/>
            <a:ext cx="6853272" cy="9722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C8EFA5-5541-4D7C-E965-83ED4C820CAC}"/>
              </a:ext>
            </a:extLst>
          </p:cNvPr>
          <p:cNvGrpSpPr/>
          <p:nvPr/>
        </p:nvGrpSpPr>
        <p:grpSpPr>
          <a:xfrm>
            <a:off x="2124280" y="221900"/>
            <a:ext cx="4303418" cy="675667"/>
            <a:chOff x="1948890" y="210522"/>
            <a:chExt cx="4303418" cy="67566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A62B91-F551-C4B9-A675-F93E037E6533}"/>
                </a:ext>
              </a:extLst>
            </p:cNvPr>
            <p:cNvSpPr/>
            <p:nvPr/>
          </p:nvSpPr>
          <p:spPr>
            <a:xfrm>
              <a:off x="1948890" y="210522"/>
              <a:ext cx="4303418" cy="581909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30FEB4-B35F-82D5-C60E-77872AF5F2E1}"/>
                </a:ext>
              </a:extLst>
            </p:cNvPr>
            <p:cNvSpPr/>
            <p:nvPr/>
          </p:nvSpPr>
          <p:spPr>
            <a:xfrm>
              <a:off x="3233091" y="710910"/>
              <a:ext cx="1735015" cy="1752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4B79C8D7-51FB-78D5-F811-4D7A52D00001}"/>
              </a:ext>
            </a:extLst>
          </p:cNvPr>
          <p:cNvSpPr/>
          <p:nvPr/>
        </p:nvSpPr>
        <p:spPr>
          <a:xfrm>
            <a:off x="1802224" y="1437030"/>
            <a:ext cx="4625471" cy="18288"/>
          </a:xfrm>
          <a:prstGeom prst="rect">
            <a:avLst/>
          </a:prstGeom>
          <a:solidFill>
            <a:srgbClr val="CCD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2EB93C-871A-2F80-DBB1-929BCD523411}"/>
              </a:ext>
            </a:extLst>
          </p:cNvPr>
          <p:cNvSpPr txBox="1"/>
          <p:nvPr/>
        </p:nvSpPr>
        <p:spPr>
          <a:xfrm>
            <a:off x="1714839" y="1200998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Next LT Pro Demi" panose="020B0704020202020204" pitchFamily="34" charset="0"/>
              </a:rPr>
              <a:t>LEADERSHIP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357397-763E-008A-6D4B-01CA84743404}"/>
              </a:ext>
            </a:extLst>
          </p:cNvPr>
          <p:cNvSpPr/>
          <p:nvPr/>
        </p:nvSpPr>
        <p:spPr>
          <a:xfrm flipV="1">
            <a:off x="603250" y="2997521"/>
            <a:ext cx="5811745" cy="18288"/>
          </a:xfrm>
          <a:prstGeom prst="rect">
            <a:avLst/>
          </a:prstGeom>
          <a:solidFill>
            <a:srgbClr val="CCD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F80DEE-DEFF-6CEA-7A35-6F17B7FC5568}"/>
              </a:ext>
            </a:extLst>
          </p:cNvPr>
          <p:cNvSpPr txBox="1"/>
          <p:nvPr/>
        </p:nvSpPr>
        <p:spPr>
          <a:xfrm>
            <a:off x="508888" y="2753751"/>
            <a:ext cx="1589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Next LT Pro Demi" panose="020B0704020202020204" pitchFamily="34" charset="0"/>
              </a:rPr>
              <a:t>SOLUTION DESIGN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74ED7E0-7FD8-CFF0-C75D-7D1F6408F342}"/>
              </a:ext>
            </a:extLst>
          </p:cNvPr>
          <p:cNvSpPr/>
          <p:nvPr/>
        </p:nvSpPr>
        <p:spPr>
          <a:xfrm>
            <a:off x="508887" y="5000572"/>
            <a:ext cx="5943600" cy="18288"/>
          </a:xfrm>
          <a:prstGeom prst="rect">
            <a:avLst/>
          </a:prstGeom>
          <a:solidFill>
            <a:srgbClr val="CCD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F6C859F-2B90-2FD7-D5F2-6F68D642C670}"/>
              </a:ext>
            </a:extLst>
          </p:cNvPr>
          <p:cNvSpPr/>
          <p:nvPr/>
        </p:nvSpPr>
        <p:spPr>
          <a:xfrm>
            <a:off x="508887" y="7059102"/>
            <a:ext cx="5943600" cy="18288"/>
          </a:xfrm>
          <a:prstGeom prst="rect">
            <a:avLst/>
          </a:prstGeom>
          <a:solidFill>
            <a:srgbClr val="CCD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2BA24F-0268-1F07-E267-198BEF28C8FF}"/>
              </a:ext>
            </a:extLst>
          </p:cNvPr>
          <p:cNvSpPr txBox="1"/>
          <p:nvPr/>
        </p:nvSpPr>
        <p:spPr>
          <a:xfrm>
            <a:off x="508888" y="4758192"/>
            <a:ext cx="2247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Next LT Pro Demi" panose="020B0704020202020204" pitchFamily="34" charset="0"/>
              </a:rPr>
              <a:t>ENGINEERING &amp; ANALYTICS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DAF4DE-DB8F-DAFC-4330-EDC601CA2443}"/>
              </a:ext>
            </a:extLst>
          </p:cNvPr>
          <p:cNvSpPr txBox="1"/>
          <p:nvPr/>
        </p:nvSpPr>
        <p:spPr>
          <a:xfrm>
            <a:off x="508888" y="6813043"/>
            <a:ext cx="2005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Next LT Pro Demi" panose="020B0704020202020204" pitchFamily="34" charset="0"/>
              </a:rPr>
              <a:t>EDUCATION &amp; TRAINING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DD71D4A-73DE-C42E-0E14-428339B96E4B}"/>
              </a:ext>
            </a:extLst>
          </p:cNvPr>
          <p:cNvGrpSpPr/>
          <p:nvPr/>
        </p:nvGrpSpPr>
        <p:grpSpPr>
          <a:xfrm>
            <a:off x="5741895" y="7483009"/>
            <a:ext cx="685800" cy="685800"/>
            <a:chOff x="5741895" y="7483009"/>
            <a:chExt cx="685800" cy="68580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AFF9688-5EEC-AE3C-F891-C88B8D7B8427}"/>
                </a:ext>
              </a:extLst>
            </p:cNvPr>
            <p:cNvSpPr/>
            <p:nvPr/>
          </p:nvSpPr>
          <p:spPr>
            <a:xfrm>
              <a:off x="5741895" y="7483009"/>
              <a:ext cx="685800" cy="6858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 descr="Graduation cap with solid fill">
              <a:extLst>
                <a:ext uri="{FF2B5EF4-FFF2-40B4-BE49-F238E27FC236}">
                  <a16:creationId xmlns:a16="http://schemas.microsoft.com/office/drawing/2014/main" id="{D47C45A4-0C81-9CE0-5C01-4EBB39A71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72495" y="7513609"/>
              <a:ext cx="624600" cy="62460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B975D39-6093-648A-CA20-37903CE35EE1}"/>
              </a:ext>
            </a:extLst>
          </p:cNvPr>
          <p:cNvGrpSpPr/>
          <p:nvPr/>
        </p:nvGrpSpPr>
        <p:grpSpPr>
          <a:xfrm>
            <a:off x="527550" y="5652493"/>
            <a:ext cx="685800" cy="685800"/>
            <a:chOff x="2525396" y="5453854"/>
            <a:chExt cx="685800" cy="6858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B93BE51-8E6A-8C53-72DE-5D1F33DA0B66}"/>
                </a:ext>
              </a:extLst>
            </p:cNvPr>
            <p:cNvSpPr/>
            <p:nvPr/>
          </p:nvSpPr>
          <p:spPr>
            <a:xfrm>
              <a:off x="2525396" y="5453854"/>
              <a:ext cx="685800" cy="6858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Bar chart with solid fill">
              <a:extLst>
                <a:ext uri="{FF2B5EF4-FFF2-40B4-BE49-F238E27FC236}">
                  <a16:creationId xmlns:a16="http://schemas.microsoft.com/office/drawing/2014/main" id="{07F56B53-D405-7238-C631-2B702C6AD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94886" y="5526054"/>
              <a:ext cx="541399" cy="541399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8F56F55-51CB-56AF-53B7-CEAD7F9A27A8}"/>
              </a:ext>
            </a:extLst>
          </p:cNvPr>
          <p:cNvGrpSpPr/>
          <p:nvPr/>
        </p:nvGrpSpPr>
        <p:grpSpPr>
          <a:xfrm>
            <a:off x="5741895" y="3645832"/>
            <a:ext cx="685800" cy="685800"/>
            <a:chOff x="5741895" y="3645832"/>
            <a:chExt cx="685800" cy="6858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B8B87C9-380C-6652-B5F0-EFAABE334BA1}"/>
                </a:ext>
              </a:extLst>
            </p:cNvPr>
            <p:cNvSpPr/>
            <p:nvPr/>
          </p:nvSpPr>
          <p:spPr>
            <a:xfrm>
              <a:off x="5741895" y="3645832"/>
              <a:ext cx="685800" cy="6858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Graphic 63" descr="Easel with solid fill">
              <a:extLst>
                <a:ext uri="{FF2B5EF4-FFF2-40B4-BE49-F238E27FC236}">
                  <a16:creationId xmlns:a16="http://schemas.microsoft.com/office/drawing/2014/main" id="{452B7F76-4401-C60A-691C-7EF9A48D2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94026" y="3702684"/>
              <a:ext cx="581538" cy="581538"/>
            </a:xfrm>
            <a:prstGeom prst="rect">
              <a:avLst/>
            </a:prstGeom>
          </p:spPr>
        </p:pic>
      </p:grpSp>
      <p:pic>
        <p:nvPicPr>
          <p:cNvPr id="79" name="Graphic 78" descr="Management with solid fill">
            <a:extLst>
              <a:ext uri="{FF2B5EF4-FFF2-40B4-BE49-F238E27FC236}">
                <a16:creationId xmlns:a16="http://schemas.microsoft.com/office/drawing/2014/main" id="{624CF819-C622-C4D2-68A6-4BFF304D50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97406" y="1771115"/>
            <a:ext cx="576997" cy="576997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879D98DD-8447-55B0-5EF8-2999FE297C20}"/>
              </a:ext>
            </a:extLst>
          </p:cNvPr>
          <p:cNvGrpSpPr/>
          <p:nvPr/>
        </p:nvGrpSpPr>
        <p:grpSpPr>
          <a:xfrm>
            <a:off x="-4728" y="166829"/>
            <a:ext cx="1556287" cy="8606780"/>
            <a:chOff x="-4728" y="166829"/>
            <a:chExt cx="1556287" cy="8606780"/>
          </a:xfrm>
          <a:gradFill>
            <a:gsLst>
              <a:gs pos="52000">
                <a:srgbClr val="CCD2DF"/>
              </a:gs>
              <a:gs pos="100000">
                <a:srgbClr val="002060"/>
              </a:gs>
            </a:gsLst>
            <a:lin ang="5400000" scaled="1"/>
          </a:gradFill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C26B418-EC98-A14C-0D4C-E0D0A5935235}"/>
                </a:ext>
              </a:extLst>
            </p:cNvPr>
            <p:cNvSpPr/>
            <p:nvPr/>
          </p:nvSpPr>
          <p:spPr>
            <a:xfrm>
              <a:off x="-4727" y="1437031"/>
              <a:ext cx="335358" cy="73365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D86760-D335-6366-A369-B351CFC9A152}"/>
                </a:ext>
              </a:extLst>
            </p:cNvPr>
            <p:cNvSpPr/>
            <p:nvPr/>
          </p:nvSpPr>
          <p:spPr>
            <a:xfrm>
              <a:off x="-4728" y="166829"/>
              <a:ext cx="1556287" cy="14614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ight Triangle 86">
              <a:extLst>
                <a:ext uri="{FF2B5EF4-FFF2-40B4-BE49-F238E27FC236}">
                  <a16:creationId xmlns:a16="http://schemas.microsoft.com/office/drawing/2014/main" id="{971833B8-8686-5C7E-8E8A-4CC294B3EB80}"/>
                </a:ext>
              </a:extLst>
            </p:cNvPr>
            <p:cNvSpPr/>
            <p:nvPr/>
          </p:nvSpPr>
          <p:spPr>
            <a:xfrm rot="5400000">
              <a:off x="-996" y="1755381"/>
              <a:ext cx="1684627" cy="142033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7E79EFE-4A36-0073-36E3-1106E8928D06}"/>
              </a:ext>
            </a:extLst>
          </p:cNvPr>
          <p:cNvGrpSpPr/>
          <p:nvPr/>
        </p:nvGrpSpPr>
        <p:grpSpPr>
          <a:xfrm>
            <a:off x="177800" y="279399"/>
            <a:ext cx="1198849" cy="1226989"/>
            <a:chOff x="177800" y="1040685"/>
            <a:chExt cx="1198849" cy="1226989"/>
          </a:xfrm>
        </p:grpSpPr>
        <p:pic>
          <p:nvPicPr>
            <p:cNvPr id="90" name="Graphic 89" descr="Single gear with solid fill">
              <a:extLst>
                <a:ext uri="{FF2B5EF4-FFF2-40B4-BE49-F238E27FC236}">
                  <a16:creationId xmlns:a16="http://schemas.microsoft.com/office/drawing/2014/main" id="{D76E2DD1-78A9-85E8-DBEC-EE33734382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11442" t="9943" r="11406" b="11095"/>
            <a:stretch/>
          </p:blipFill>
          <p:spPr>
            <a:xfrm>
              <a:off x="177800" y="1040685"/>
              <a:ext cx="1198849" cy="122698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47BFBE4-FD67-CCCF-00DE-1D2B85C9F7A5}"/>
                </a:ext>
              </a:extLst>
            </p:cNvPr>
            <p:cNvSpPr/>
            <p:nvPr/>
          </p:nvSpPr>
          <p:spPr>
            <a:xfrm>
              <a:off x="401498" y="1281177"/>
              <a:ext cx="750906" cy="763926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AA08B0F-7695-3EF3-34B0-BE8688026E5B}"/>
                </a:ext>
              </a:extLst>
            </p:cNvPr>
            <p:cNvSpPr/>
            <p:nvPr/>
          </p:nvSpPr>
          <p:spPr>
            <a:xfrm>
              <a:off x="401498" y="1281177"/>
              <a:ext cx="750906" cy="763926"/>
            </a:xfrm>
            <a:prstGeom prst="ellipse">
              <a:avLst/>
            </a:prstGeom>
            <a:blipFill dpi="0"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642FD26-9C4B-0693-F5B4-29E291E77382}"/>
              </a:ext>
            </a:extLst>
          </p:cNvPr>
          <p:cNvSpPr/>
          <p:nvPr/>
        </p:nvSpPr>
        <p:spPr>
          <a:xfrm>
            <a:off x="0" y="8773610"/>
            <a:ext cx="6853272" cy="37039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A42052B-3DBF-68D5-0543-5CB79E30115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09838" y="8324753"/>
            <a:ext cx="635720" cy="697241"/>
          </a:xfrm>
          <a:prstGeom prst="rect">
            <a:avLst/>
          </a:prstGeom>
        </p:spPr>
      </p:pic>
      <p:pic>
        <p:nvPicPr>
          <p:cNvPr id="93" name="Picture 92" descr="Icon&#10;&#10;Description automatically generated">
            <a:extLst>
              <a:ext uri="{FF2B5EF4-FFF2-40B4-BE49-F238E27FC236}">
                <a16:creationId xmlns:a16="http://schemas.microsoft.com/office/drawing/2014/main" id="{89117376-CF24-EC7B-C4DB-7768160B9C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46" y="4786103"/>
            <a:ext cx="137161" cy="18288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0A220E09-1945-3501-63DE-14AE153112F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75956" y="4786103"/>
            <a:ext cx="208171" cy="182880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F4F9ACF7-C559-15AE-165B-231879E42D7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31070" y="4786103"/>
            <a:ext cx="166743" cy="18288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AC3ED95F-1563-430B-FD97-9911AC44FEF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39977" y="4786103"/>
            <a:ext cx="172123" cy="18288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2F7AC599-69F2-9C7B-3976-3352D277783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37687" y="4779856"/>
            <a:ext cx="228600" cy="18288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E4336162-0562-ACC6-7B11-D2AE9BE1279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50912" y="4787942"/>
            <a:ext cx="182880" cy="18288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DFBCCFB7-12BF-73FD-17EB-CAEBD930AAD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08451" y="4786103"/>
            <a:ext cx="200297" cy="18288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A33EC343-795F-0103-4EC9-1746B141D82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67871" y="4786103"/>
            <a:ext cx="221035" cy="182880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E1B23B59-BE2C-1AD6-A468-D8ECA4DF9C8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354264" y="4786103"/>
            <a:ext cx="141259" cy="182880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19E5FF71-37B9-F0A0-D739-C1172838DFC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526291" y="4786103"/>
            <a:ext cx="179882" cy="182880"/>
          </a:xfrm>
          <a:prstGeom prst="rect">
            <a:avLst/>
          </a:prstGeom>
        </p:spPr>
      </p:pic>
      <p:pic>
        <p:nvPicPr>
          <p:cNvPr id="103" name="Picture 102" descr="Shape&#10;&#10;Description automatically generated with medium confidence">
            <a:extLst>
              <a:ext uri="{FF2B5EF4-FFF2-40B4-BE49-F238E27FC236}">
                <a16:creationId xmlns:a16="http://schemas.microsoft.com/office/drawing/2014/main" id="{FA483C56-FBFE-C6F4-D94A-74F1B40AAF8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337" y="4786103"/>
            <a:ext cx="189899" cy="182880"/>
          </a:xfrm>
          <a:prstGeom prst="rect">
            <a:avLst/>
          </a:prstGeom>
        </p:spPr>
      </p:pic>
      <p:pic>
        <p:nvPicPr>
          <p:cNvPr id="104" name="Picture 103" descr="Shape&#10;&#10;Description automatically generated with medium confidence">
            <a:extLst>
              <a:ext uri="{FF2B5EF4-FFF2-40B4-BE49-F238E27FC236}">
                <a16:creationId xmlns:a16="http://schemas.microsoft.com/office/drawing/2014/main" id="{88128058-DD08-2E5D-F001-2A31AF0FC8B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400" y="4786103"/>
            <a:ext cx="227056" cy="182880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17BEF2B5-7E30-3D1C-FBCB-A748E9095E05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249625" y="4786103"/>
            <a:ext cx="195682" cy="182880"/>
          </a:xfrm>
          <a:prstGeom prst="rect">
            <a:avLst/>
          </a:prstGeom>
        </p:spPr>
      </p:pic>
      <p:pic>
        <p:nvPicPr>
          <p:cNvPr id="107" name="Picture 106" descr="A picture containing logo, emblem, symbol, trademark&#10;&#10;Description automatically generated">
            <a:extLst>
              <a:ext uri="{FF2B5EF4-FFF2-40B4-BE49-F238E27FC236}">
                <a16:creationId xmlns:a16="http://schemas.microsoft.com/office/drawing/2014/main" id="{33B88C29-1979-9A2E-B2DA-73BB72CDEE27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rcRect l="21562" r="22048"/>
          <a:stretch/>
        </p:blipFill>
        <p:spPr>
          <a:xfrm>
            <a:off x="5312167" y="6842925"/>
            <a:ext cx="185666" cy="182880"/>
          </a:xfrm>
          <a:prstGeom prst="rect">
            <a:avLst/>
          </a:prstGeom>
        </p:spPr>
      </p:pic>
      <p:pic>
        <p:nvPicPr>
          <p:cNvPr id="111" name="Picture 110" descr="A picture containing symbol, emblem, logo, trademark&#10;&#10;Description automatically generated">
            <a:extLst>
              <a:ext uri="{FF2B5EF4-FFF2-40B4-BE49-F238E27FC236}">
                <a16:creationId xmlns:a16="http://schemas.microsoft.com/office/drawing/2014/main" id="{43CA6392-60D5-70A5-3BFF-DACE0543A72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9"/>
              </a:ext>
            </a:extLst>
          </a:blip>
          <a:stretch>
            <a:fillRect/>
          </a:stretch>
        </p:blipFill>
        <p:spPr>
          <a:xfrm>
            <a:off x="5849824" y="6842925"/>
            <a:ext cx="182880" cy="182880"/>
          </a:xfrm>
          <a:prstGeom prst="rect">
            <a:avLst/>
          </a:prstGeom>
        </p:spPr>
      </p:pic>
      <p:pic>
        <p:nvPicPr>
          <p:cNvPr id="113" name="Picture 112" descr="A picture containing text, font, logo, circle&#10;&#10;Description automatically generated">
            <a:extLst>
              <a:ext uri="{FF2B5EF4-FFF2-40B4-BE49-F238E27FC236}">
                <a16:creationId xmlns:a16="http://schemas.microsoft.com/office/drawing/2014/main" id="{A77FDF15-0891-4040-B40A-2FAAB63D1D72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1"/>
              </a:ext>
            </a:extLst>
          </a:blip>
          <a:srcRect l="2476" r="61905"/>
          <a:stretch/>
        </p:blipFill>
        <p:spPr>
          <a:xfrm>
            <a:off x="5578833" y="6842925"/>
            <a:ext cx="189991" cy="182880"/>
          </a:xfrm>
          <a:prstGeom prst="rect">
            <a:avLst/>
          </a:prstGeom>
        </p:spPr>
      </p:pic>
      <p:pic>
        <p:nvPicPr>
          <p:cNvPr id="115" name="Picture 114" descr="A blue and orange logo&#10;&#10;Description automatically generated with low confidence">
            <a:extLst>
              <a:ext uri="{FF2B5EF4-FFF2-40B4-BE49-F238E27FC236}">
                <a16:creationId xmlns:a16="http://schemas.microsoft.com/office/drawing/2014/main" id="{2448C06D-244B-D318-7F2A-954B7B74561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3"/>
              </a:ext>
            </a:extLst>
          </a:blip>
          <a:stretch>
            <a:fillRect/>
          </a:stretch>
        </p:blipFill>
        <p:spPr>
          <a:xfrm>
            <a:off x="6113704" y="6842925"/>
            <a:ext cx="325060" cy="182880"/>
          </a:xfrm>
          <a:prstGeom prst="rect">
            <a:avLst/>
          </a:prstGeom>
        </p:spPr>
      </p:pic>
      <p:pic>
        <p:nvPicPr>
          <p:cNvPr id="117" name="Graphic 116" descr="Man with solid fill">
            <a:extLst>
              <a:ext uri="{FF2B5EF4-FFF2-40B4-BE49-F238E27FC236}">
                <a16:creationId xmlns:a16="http://schemas.microsoft.com/office/drawing/2014/main" id="{03F73501-CFD4-F577-EE8F-AEBAD79B51F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13517" y="8879048"/>
            <a:ext cx="182880" cy="182880"/>
          </a:xfrm>
          <a:prstGeom prst="rect">
            <a:avLst/>
          </a:prstGeom>
        </p:spPr>
      </p:pic>
      <p:pic>
        <p:nvPicPr>
          <p:cNvPr id="119" name="Graphic 118" descr="Woman with solid fill">
            <a:extLst>
              <a:ext uri="{FF2B5EF4-FFF2-40B4-BE49-F238E27FC236}">
                <a16:creationId xmlns:a16="http://schemas.microsoft.com/office/drawing/2014/main" id="{482CB03A-FECA-A500-500E-683A65AD12B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043174" y="8879048"/>
            <a:ext cx="182880" cy="182880"/>
          </a:xfrm>
          <a:prstGeom prst="rect">
            <a:avLst/>
          </a:prstGeom>
        </p:spPr>
      </p:pic>
      <p:pic>
        <p:nvPicPr>
          <p:cNvPr id="121" name="Graphic 120" descr="Walk with solid fill">
            <a:extLst>
              <a:ext uri="{FF2B5EF4-FFF2-40B4-BE49-F238E27FC236}">
                <a16:creationId xmlns:a16="http://schemas.microsoft.com/office/drawing/2014/main" id="{08A2E8F2-A28B-7084-BF99-8FB38DE719F7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594116" y="8879048"/>
            <a:ext cx="182880" cy="182880"/>
          </a:xfrm>
          <a:prstGeom prst="rect">
            <a:avLst/>
          </a:prstGeom>
        </p:spPr>
      </p:pic>
      <p:pic>
        <p:nvPicPr>
          <p:cNvPr id="123" name="Graphic 122" descr="Confused person with solid fill">
            <a:extLst>
              <a:ext uri="{FF2B5EF4-FFF2-40B4-BE49-F238E27FC236}">
                <a16:creationId xmlns:a16="http://schemas.microsoft.com/office/drawing/2014/main" id="{103C05C4-0286-61BD-93E8-5A1942262FEA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16384" y="8879048"/>
            <a:ext cx="182880" cy="182880"/>
          </a:xfrm>
          <a:prstGeom prst="rect">
            <a:avLst/>
          </a:prstGeom>
        </p:spPr>
      </p:pic>
      <p:pic>
        <p:nvPicPr>
          <p:cNvPr id="125" name="Graphic 124" descr="Group with solid fill">
            <a:extLst>
              <a:ext uri="{FF2B5EF4-FFF2-40B4-BE49-F238E27FC236}">
                <a16:creationId xmlns:a16="http://schemas.microsoft.com/office/drawing/2014/main" id="{4CE5C10D-C9C2-1CA8-0C00-42210977F639}"/>
              </a:ext>
            </a:extLst>
          </p:cNvPr>
          <p:cNvPicPr>
            <a:picLocks noChangeAspect="1"/>
          </p:cNvPicPr>
          <p:nvPr/>
        </p:nvPicPr>
        <p:blipFill rotWithShape="1"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rcRect t="20798" b="20218"/>
          <a:stretch/>
        </p:blipFill>
        <p:spPr>
          <a:xfrm>
            <a:off x="499710" y="8879048"/>
            <a:ext cx="310048" cy="182880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66B738B7-16A2-4D9E-954C-EA4609DD4D35}"/>
              </a:ext>
            </a:extLst>
          </p:cNvPr>
          <p:cNvSpPr txBox="1"/>
          <p:nvPr/>
        </p:nvSpPr>
        <p:spPr>
          <a:xfrm>
            <a:off x="2726347" y="8848734"/>
            <a:ext cx="1564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venir Next LT Pro Demi" panose="020B0704020202020204" pitchFamily="34" charset="0"/>
              </a:rPr>
              <a:t>LEADING THE WAY</a:t>
            </a:r>
          </a:p>
        </p:txBody>
      </p:sp>
      <p:pic>
        <p:nvPicPr>
          <p:cNvPr id="129" name="Graphic 128" descr="Run with solid fill">
            <a:extLst>
              <a:ext uri="{FF2B5EF4-FFF2-40B4-BE49-F238E27FC236}">
                <a16:creationId xmlns:a16="http://schemas.microsoft.com/office/drawing/2014/main" id="{7A7518DB-63ED-6A38-7BAF-EB55714E25BB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400059" y="8873683"/>
            <a:ext cx="182880" cy="182880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157BBEF9-2B32-0827-4A15-4AA48116AF5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1826" y="2798764"/>
            <a:ext cx="166743" cy="182880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88C2729F-40EC-0AC0-FDEA-151C32FC549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68495" y="2782189"/>
            <a:ext cx="228600" cy="182880"/>
          </a:xfrm>
          <a:prstGeom prst="rect">
            <a:avLst/>
          </a:prstGeom>
        </p:spPr>
      </p:pic>
      <p:pic>
        <p:nvPicPr>
          <p:cNvPr id="132" name="Picture 131" descr="Icon&#10;&#10;Description automatically generated">
            <a:extLst>
              <a:ext uri="{FF2B5EF4-FFF2-40B4-BE49-F238E27FC236}">
                <a16:creationId xmlns:a16="http://schemas.microsoft.com/office/drawing/2014/main" id="{A7E1D9A7-F199-FD80-198A-189D3C512A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86" y="2774360"/>
            <a:ext cx="137161" cy="182880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3A7650AC-95F2-D921-9774-53F5F55206A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435769" y="2798764"/>
            <a:ext cx="221035" cy="182880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EA98519A-CB0E-57EA-F4D8-B26DF03AE1F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933591" y="2791908"/>
            <a:ext cx="179882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5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1D60063C-CCE4-7353-B4CC-1BBF45E4E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45" y="4615737"/>
            <a:ext cx="502028" cy="6693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A9573F-57A2-21E4-089F-45AD88770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8" y="3694425"/>
            <a:ext cx="761942" cy="6693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093BCD-37D3-05B8-5BE6-7EB6C81BB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45" y="2730640"/>
            <a:ext cx="635720" cy="6972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177191-74A5-C69B-DC92-A10E80718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030" y="1727200"/>
            <a:ext cx="693549" cy="73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73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1106</TotalTime>
  <Words>24</Words>
  <Application>Microsoft Office PowerPoint</Application>
  <PresentationFormat>Letter Paper (8.5x11 in)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Wagner</dc:creator>
  <cp:lastModifiedBy>Christopher Wagner</cp:lastModifiedBy>
  <cp:revision>2</cp:revision>
  <dcterms:created xsi:type="dcterms:W3CDTF">2023-05-04T20:04:16Z</dcterms:created>
  <dcterms:modified xsi:type="dcterms:W3CDTF">2023-05-05T18:01:05Z</dcterms:modified>
</cp:coreProperties>
</file>