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Domine"/>
      <p:regular r:id="rId17"/>
      <p:bold r:id="rId18"/>
    </p:embeddedFont>
    <p:embeddedFont>
      <p:font typeface="DM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9DFC89-91F7-4D1C-8CAB-85D9FEB368F8}">
  <a:tblStyle styleId="{999DFC89-91F7-4D1C-8CAB-85D9FEB368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DMSans-bold.fntdata"/><Relationship Id="rId11" Type="http://schemas.openxmlformats.org/officeDocument/2006/relationships/slide" Target="slides/slide6.xml"/><Relationship Id="rId22" Type="http://schemas.openxmlformats.org/officeDocument/2006/relationships/font" Target="fonts/DMSans-boldItalic.fntdata"/><Relationship Id="rId10" Type="http://schemas.openxmlformats.org/officeDocument/2006/relationships/slide" Target="slides/slide5.xml"/><Relationship Id="rId21"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Domin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DMSans-regular.fntdata"/><Relationship Id="rId6" Type="http://schemas.openxmlformats.org/officeDocument/2006/relationships/slide" Target="slides/slide1.xml"/><Relationship Id="rId18" Type="http://schemas.openxmlformats.org/officeDocument/2006/relationships/font" Target="fonts/Domin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a240c3c92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a240c3c92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a240c3c92_2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4a240c3c92_2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49dbc2c5f7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49dbc2c5f7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9dbc2c5f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9dbc2c5f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Most common malignant brain tumor, aggressive and have little chance of recovery. The five-year survival rate is only 5%.</a:t>
            </a:r>
            <a:endParaRPr>
              <a:solidFill>
                <a:schemeClr val="dk1"/>
              </a:solidFill>
            </a:endParaRPr>
          </a:p>
          <a:p>
            <a:pPr indent="0" lvl="0" marL="0" rtl="0" algn="l">
              <a:spcBef>
                <a:spcPts val="0"/>
              </a:spcBef>
              <a:spcAft>
                <a:spcPts val="0"/>
              </a:spcAft>
              <a:buNone/>
            </a:pPr>
            <a:r>
              <a:rPr lang="en">
                <a:solidFill>
                  <a:schemeClr val="dk1"/>
                </a:solidFill>
              </a:rPr>
              <a:t>Despite the genetics of glioblastoma being extensively studied, it has been resistant to all genotoxic therapies employed in clinical trials. The standard treatment offered to patients have only been minimally effective, so additional research is urgently required to identify therapeutic targets of glioblastoma.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c93b8ed1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c93b8ed1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9dbc2c5f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9dbc2c5f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c93b8ed1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c93b8ed1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c93b8ed1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7c93b8ed1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9dbc2c5f7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9dbc2c5f7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7c93b8ed1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7c93b8ed1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52" name="Google Shape;52;p13"/>
          <p:cNvSpPr txBox="1"/>
          <p:nvPr>
            <p:ph idx="1" type="subTitle"/>
          </p:nvPr>
        </p:nvSpPr>
        <p:spPr>
          <a:xfrm>
            <a:off x="720000" y="103450"/>
            <a:ext cx="2121600" cy="4002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13"/>
          <p:cNvSpPr txBox="1"/>
          <p:nvPr>
            <p:ph type="ctrTitle"/>
          </p:nvPr>
        </p:nvSpPr>
        <p:spPr>
          <a:xfrm>
            <a:off x="713225" y="978875"/>
            <a:ext cx="4499700" cy="2788800"/>
          </a:xfrm>
          <a:prstGeom prst="rect">
            <a:avLst/>
          </a:prstGeom>
        </p:spPr>
        <p:txBody>
          <a:bodyPr anchorCtr="0" anchor="t" bIns="91425" lIns="91425" spcFirstLastPara="1" rIns="91425" wrap="square" tIns="91425">
            <a:normAutofit/>
          </a:bodyPr>
          <a:lstStyle>
            <a:lvl1pPr lvl="0" rtl="0">
              <a:lnSpc>
                <a:spcPct val="80000"/>
              </a:lnSpc>
              <a:spcBef>
                <a:spcPts val="0"/>
              </a:spcBef>
              <a:spcAft>
                <a:spcPts val="0"/>
              </a:spcAft>
              <a:buSzPts val="5200"/>
              <a:buNone/>
              <a:defRPr sz="53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3"/>
          <p:cNvSpPr txBox="1"/>
          <p:nvPr>
            <p:ph idx="2" type="subTitle"/>
          </p:nvPr>
        </p:nvSpPr>
        <p:spPr>
          <a:xfrm>
            <a:off x="713225" y="3704125"/>
            <a:ext cx="4499700" cy="475800"/>
          </a:xfrm>
          <a:prstGeom prst="rect">
            <a:avLst/>
          </a:prstGeom>
          <a:noFill/>
          <a:ln>
            <a:noFill/>
          </a:ln>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55" name="Google Shape;55;p13"/>
          <p:cNvGrpSpPr/>
          <p:nvPr/>
        </p:nvGrpSpPr>
        <p:grpSpPr>
          <a:xfrm>
            <a:off x="0" y="25"/>
            <a:ext cx="9144000" cy="5143500"/>
            <a:chOff x="0" y="25"/>
            <a:chExt cx="9144000" cy="5143500"/>
          </a:xfrm>
        </p:grpSpPr>
        <p:cxnSp>
          <p:nvCxnSpPr>
            <p:cNvPr id="56" name="Google Shape;56;p13"/>
            <p:cNvCxnSpPr/>
            <p:nvPr/>
          </p:nvCxnSpPr>
          <p:spPr>
            <a:xfrm>
              <a:off x="0" y="4513500"/>
              <a:ext cx="9144000" cy="0"/>
            </a:xfrm>
            <a:prstGeom prst="straightConnector1">
              <a:avLst/>
            </a:prstGeom>
            <a:noFill/>
            <a:ln cap="flat" cmpd="sng" w="19050">
              <a:solidFill>
                <a:schemeClr val="dk1"/>
              </a:solidFill>
              <a:prstDash val="solid"/>
              <a:round/>
              <a:headEnd len="med" w="med" type="none"/>
              <a:tailEnd len="med" w="med" type="none"/>
            </a:ln>
          </p:spPr>
        </p:cxnSp>
        <p:cxnSp>
          <p:nvCxnSpPr>
            <p:cNvPr id="57" name="Google Shape;57;p13"/>
            <p:cNvCxnSpPr/>
            <p:nvPr/>
          </p:nvCxnSpPr>
          <p:spPr>
            <a:xfrm>
              <a:off x="333975" y="25"/>
              <a:ext cx="0" cy="5143500"/>
            </a:xfrm>
            <a:prstGeom prst="straightConnector1">
              <a:avLst/>
            </a:prstGeom>
            <a:noFill/>
            <a:ln cap="flat" cmpd="sng" w="19050">
              <a:solidFill>
                <a:schemeClr val="dk1"/>
              </a:solidFill>
              <a:prstDash val="solid"/>
              <a:round/>
              <a:headEnd len="med" w="med" type="none"/>
              <a:tailEnd len="med" w="med" type="none"/>
            </a:ln>
          </p:spPr>
        </p:cxnSp>
        <p:cxnSp>
          <p:nvCxnSpPr>
            <p:cNvPr id="58" name="Google Shape;58;p13"/>
            <p:cNvCxnSpPr/>
            <p:nvPr/>
          </p:nvCxnSpPr>
          <p:spPr>
            <a:xfrm>
              <a:off x="8810025" y="25"/>
              <a:ext cx="0" cy="5143500"/>
            </a:xfrm>
            <a:prstGeom prst="straightConnector1">
              <a:avLst/>
            </a:prstGeom>
            <a:noFill/>
            <a:ln cap="flat" cmpd="sng" w="19050">
              <a:solidFill>
                <a:schemeClr val="dk1"/>
              </a:solidFill>
              <a:prstDash val="solid"/>
              <a:round/>
              <a:headEnd len="med" w="med" type="none"/>
              <a:tailEnd len="med" w="med" type="none"/>
            </a:ln>
          </p:spPr>
        </p:cxnSp>
        <p:cxnSp>
          <p:nvCxnSpPr>
            <p:cNvPr id="59" name="Google Shape;59;p13"/>
            <p:cNvCxnSpPr/>
            <p:nvPr/>
          </p:nvCxnSpPr>
          <p:spPr>
            <a:xfrm>
              <a:off x="0" y="630000"/>
              <a:ext cx="91440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60" name="Shape 60"/>
        <p:cNvGrpSpPr/>
        <p:nvPr/>
      </p:nvGrpSpPr>
      <p:grpSpPr>
        <a:xfrm>
          <a:off x="0" y="0"/>
          <a:ext cx="0" cy="0"/>
          <a:chOff x="0" y="0"/>
          <a:chExt cx="0" cy="0"/>
        </a:xfrm>
      </p:grpSpPr>
      <p:pic>
        <p:nvPicPr>
          <p:cNvPr id="61" name="Google Shape;61;p14"/>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62" name="Google Shape;62;p14"/>
          <p:cNvSpPr txBox="1"/>
          <p:nvPr>
            <p:ph type="title"/>
          </p:nvPr>
        </p:nvSpPr>
        <p:spPr>
          <a:xfrm>
            <a:off x="1375275" y="445025"/>
            <a:ext cx="6393600" cy="10572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4"/>
          <p:cNvSpPr txBox="1"/>
          <p:nvPr>
            <p:ph idx="1" type="subTitle"/>
          </p:nvPr>
        </p:nvSpPr>
        <p:spPr>
          <a:xfrm>
            <a:off x="719950" y="1751775"/>
            <a:ext cx="7704000" cy="27171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cxnSp>
        <p:nvCxnSpPr>
          <p:cNvPr id="64" name="Google Shape;64;p14"/>
          <p:cNvCxnSpPr/>
          <p:nvPr/>
        </p:nvCxnSpPr>
        <p:spPr>
          <a:xfrm>
            <a:off x="0" y="4802825"/>
            <a:ext cx="9144000" cy="0"/>
          </a:xfrm>
          <a:prstGeom prst="straightConnector1">
            <a:avLst/>
          </a:prstGeom>
          <a:noFill/>
          <a:ln cap="flat" cmpd="sng" w="19050">
            <a:solidFill>
              <a:schemeClr val="dk1"/>
            </a:solidFill>
            <a:prstDash val="solid"/>
            <a:round/>
            <a:headEnd len="med" w="med" type="none"/>
            <a:tailEnd len="med" w="med" type="none"/>
          </a:ln>
        </p:spPr>
      </p:cxnSp>
      <p:sp>
        <p:nvSpPr>
          <p:cNvPr id="65" name="Google Shape;65;p14"/>
          <p:cNvSpPr/>
          <p:nvPr/>
        </p:nvSpPr>
        <p:spPr>
          <a:xfrm>
            <a:off x="8235788" y="193679"/>
            <a:ext cx="389963" cy="251349"/>
          </a:xfrm>
          <a:custGeom>
            <a:rect b="b" l="l" r="r" t="t"/>
            <a:pathLst>
              <a:path extrusionOk="0" h="7683" w="1192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14"/>
          <p:cNvGrpSpPr/>
          <p:nvPr/>
        </p:nvGrpSpPr>
        <p:grpSpPr>
          <a:xfrm>
            <a:off x="163147" y="-3"/>
            <a:ext cx="493610" cy="331663"/>
            <a:chOff x="2493575" y="1248525"/>
            <a:chExt cx="386025" cy="259375"/>
          </a:xfrm>
        </p:grpSpPr>
        <p:sp>
          <p:nvSpPr>
            <p:cNvPr id="67" name="Google Shape;67;p14"/>
            <p:cNvSpPr/>
            <p:nvPr/>
          </p:nvSpPr>
          <p:spPr>
            <a:xfrm>
              <a:off x="2499950" y="1254550"/>
              <a:ext cx="372625" cy="246975"/>
            </a:xfrm>
            <a:custGeom>
              <a:rect b="b" l="l" r="r" t="t"/>
              <a:pathLst>
                <a:path extrusionOk="0" h="9879" w="14905">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493575" y="1248525"/>
              <a:ext cx="386025" cy="259375"/>
            </a:xfrm>
            <a:custGeom>
              <a:rect b="b" l="l" r="r" t="t"/>
              <a:pathLst>
                <a:path extrusionOk="0" h="10375" w="15441">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14"/>
          <p:cNvGrpSpPr/>
          <p:nvPr/>
        </p:nvGrpSpPr>
        <p:grpSpPr>
          <a:xfrm>
            <a:off x="8625751" y="3434724"/>
            <a:ext cx="493610" cy="331663"/>
            <a:chOff x="2493575" y="1248525"/>
            <a:chExt cx="386025" cy="259375"/>
          </a:xfrm>
        </p:grpSpPr>
        <p:sp>
          <p:nvSpPr>
            <p:cNvPr id="70" name="Google Shape;70;p14"/>
            <p:cNvSpPr/>
            <p:nvPr/>
          </p:nvSpPr>
          <p:spPr>
            <a:xfrm>
              <a:off x="2499950" y="1254550"/>
              <a:ext cx="372625" cy="246975"/>
            </a:xfrm>
            <a:custGeom>
              <a:rect b="b" l="l" r="r" t="t"/>
              <a:pathLst>
                <a:path extrusionOk="0" h="9879" w="14905">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2493575" y="1248525"/>
              <a:ext cx="386025" cy="259375"/>
            </a:xfrm>
            <a:custGeom>
              <a:rect b="b" l="l" r="r" t="t"/>
              <a:pathLst>
                <a:path extrusionOk="0" h="10375" w="15441">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14"/>
          <p:cNvSpPr/>
          <p:nvPr/>
        </p:nvSpPr>
        <p:spPr>
          <a:xfrm>
            <a:off x="-217900" y="3316542"/>
            <a:ext cx="381053" cy="245606"/>
          </a:xfrm>
          <a:custGeom>
            <a:rect b="b" l="l" r="r" t="t"/>
            <a:pathLst>
              <a:path extrusionOk="0" h="7683" w="1192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pic>
        <p:nvPicPr>
          <p:cNvPr id="74" name="Google Shape;74;p15"/>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75" name="Google Shape;75;p15"/>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6" name="Google Shape;76;p15"/>
          <p:cNvCxnSpPr/>
          <p:nvPr/>
        </p:nvCxnSpPr>
        <p:spPr>
          <a:xfrm>
            <a:off x="0" y="4802825"/>
            <a:ext cx="9144000" cy="0"/>
          </a:xfrm>
          <a:prstGeom prst="straightConnector1">
            <a:avLst/>
          </a:prstGeom>
          <a:noFill/>
          <a:ln cap="flat" cmpd="sng" w="19050">
            <a:solidFill>
              <a:schemeClr val="dk1"/>
            </a:solidFill>
            <a:prstDash val="solid"/>
            <a:round/>
            <a:headEnd len="med" w="med" type="none"/>
            <a:tailEnd len="med" w="med" type="none"/>
          </a:ln>
        </p:spPr>
      </p:cxnSp>
      <p:grpSp>
        <p:nvGrpSpPr>
          <p:cNvPr id="77" name="Google Shape;77;p15"/>
          <p:cNvGrpSpPr/>
          <p:nvPr/>
        </p:nvGrpSpPr>
        <p:grpSpPr>
          <a:xfrm flipH="1">
            <a:off x="8882868" y="135802"/>
            <a:ext cx="472842" cy="317708"/>
            <a:chOff x="2493575" y="1248525"/>
            <a:chExt cx="386025" cy="259375"/>
          </a:xfrm>
        </p:grpSpPr>
        <p:sp>
          <p:nvSpPr>
            <p:cNvPr id="78" name="Google Shape;78;p15"/>
            <p:cNvSpPr/>
            <p:nvPr/>
          </p:nvSpPr>
          <p:spPr>
            <a:xfrm>
              <a:off x="2499950" y="1254550"/>
              <a:ext cx="372625" cy="246975"/>
            </a:xfrm>
            <a:custGeom>
              <a:rect b="b" l="l" r="r" t="t"/>
              <a:pathLst>
                <a:path extrusionOk="0" h="9879" w="14905">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2493575" y="1248525"/>
              <a:ext cx="386025" cy="259375"/>
            </a:xfrm>
            <a:custGeom>
              <a:rect b="b" l="l" r="r" t="t"/>
              <a:pathLst>
                <a:path extrusionOk="0" h="10375" w="15441">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p:nvPr/>
        </p:nvSpPr>
        <p:spPr>
          <a:xfrm flipH="1">
            <a:off x="8593167" y="4017614"/>
            <a:ext cx="365020" cy="235273"/>
          </a:xfrm>
          <a:custGeom>
            <a:rect b="b" l="l" r="r" t="t"/>
            <a:pathLst>
              <a:path extrusionOk="0" h="7683" w="1192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5"/>
          <p:cNvGrpSpPr/>
          <p:nvPr/>
        </p:nvGrpSpPr>
        <p:grpSpPr>
          <a:xfrm flipH="1">
            <a:off x="-217300" y="3935174"/>
            <a:ext cx="472842" cy="317708"/>
            <a:chOff x="2493575" y="1248525"/>
            <a:chExt cx="386025" cy="259375"/>
          </a:xfrm>
        </p:grpSpPr>
        <p:sp>
          <p:nvSpPr>
            <p:cNvPr id="82" name="Google Shape;82;p15"/>
            <p:cNvSpPr/>
            <p:nvPr/>
          </p:nvSpPr>
          <p:spPr>
            <a:xfrm>
              <a:off x="2499950" y="1254550"/>
              <a:ext cx="372625" cy="246975"/>
            </a:xfrm>
            <a:custGeom>
              <a:rect b="b" l="l" r="r" t="t"/>
              <a:pathLst>
                <a:path extrusionOk="0" h="9879" w="14905">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2493575" y="1248525"/>
              <a:ext cx="386025" cy="259375"/>
            </a:xfrm>
            <a:custGeom>
              <a:rect b="b" l="l" r="r" t="t"/>
              <a:pathLst>
                <a:path extrusionOk="0" h="10375" w="15441">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p:nvPr/>
        </p:nvSpPr>
        <p:spPr>
          <a:xfrm flipH="1">
            <a:off x="526447" y="135789"/>
            <a:ext cx="373543" cy="240766"/>
          </a:xfrm>
          <a:custGeom>
            <a:rect b="b" l="l" r="r" t="t"/>
            <a:pathLst>
              <a:path extrusionOk="0" h="7683" w="1192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85" name="Shape 85"/>
        <p:cNvGrpSpPr/>
        <p:nvPr/>
      </p:nvGrpSpPr>
      <p:grpSpPr>
        <a:xfrm>
          <a:off x="0" y="0"/>
          <a:ext cx="0" cy="0"/>
          <a:chOff x="0" y="0"/>
          <a:chExt cx="0" cy="0"/>
        </a:xfrm>
      </p:grpSpPr>
      <p:pic>
        <p:nvPicPr>
          <p:cNvPr id="86" name="Google Shape;86;p16"/>
          <p:cNvPicPr preferRelativeResize="0"/>
          <p:nvPr/>
        </p:nvPicPr>
        <p:blipFill>
          <a:blip r:embed="rId2">
            <a:alphaModFix amt="65000"/>
          </a:blip>
          <a:stretch>
            <a:fillRect/>
          </a:stretch>
        </p:blipFill>
        <p:spPr>
          <a:xfrm>
            <a:off x="0" y="0"/>
            <a:ext cx="9144000" cy="5143500"/>
          </a:xfrm>
          <a:prstGeom prst="rect">
            <a:avLst/>
          </a:prstGeom>
          <a:noFill/>
          <a:ln>
            <a:noFill/>
          </a:ln>
        </p:spPr>
      </p:pic>
      <p:sp>
        <p:nvSpPr>
          <p:cNvPr id="87" name="Google Shape;87;p16"/>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88" name="Google Shape;88;p16"/>
          <p:cNvCxnSpPr/>
          <p:nvPr/>
        </p:nvCxnSpPr>
        <p:spPr>
          <a:xfrm>
            <a:off x="0" y="4802825"/>
            <a:ext cx="9144000" cy="0"/>
          </a:xfrm>
          <a:prstGeom prst="straightConnector1">
            <a:avLst/>
          </a:prstGeom>
          <a:noFill/>
          <a:ln cap="flat" cmpd="sng" w="19050">
            <a:solidFill>
              <a:schemeClr val="dk1"/>
            </a:solidFill>
            <a:prstDash val="solid"/>
            <a:round/>
            <a:headEnd len="med" w="med" type="none"/>
            <a:tailEnd len="med" w="med" type="none"/>
          </a:ln>
        </p:spPr>
      </p:cxnSp>
      <p:grpSp>
        <p:nvGrpSpPr>
          <p:cNvPr id="89" name="Google Shape;89;p16"/>
          <p:cNvGrpSpPr/>
          <p:nvPr/>
        </p:nvGrpSpPr>
        <p:grpSpPr>
          <a:xfrm flipH="1">
            <a:off x="-158432" y="350577"/>
            <a:ext cx="472842" cy="317708"/>
            <a:chOff x="2493575" y="1248525"/>
            <a:chExt cx="386025" cy="259375"/>
          </a:xfrm>
        </p:grpSpPr>
        <p:sp>
          <p:nvSpPr>
            <p:cNvPr id="90" name="Google Shape;90;p16"/>
            <p:cNvSpPr/>
            <p:nvPr/>
          </p:nvSpPr>
          <p:spPr>
            <a:xfrm>
              <a:off x="2499950" y="1254550"/>
              <a:ext cx="372625" cy="246975"/>
            </a:xfrm>
            <a:custGeom>
              <a:rect b="b" l="l" r="r" t="t"/>
              <a:pathLst>
                <a:path extrusionOk="0" h="9879" w="14905">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2493575" y="1248525"/>
              <a:ext cx="386025" cy="259375"/>
            </a:xfrm>
            <a:custGeom>
              <a:rect b="b" l="l" r="r" t="t"/>
              <a:pathLst>
                <a:path extrusionOk="0" h="10375" w="15441">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6"/>
          <p:cNvSpPr/>
          <p:nvPr/>
        </p:nvSpPr>
        <p:spPr>
          <a:xfrm flipH="1">
            <a:off x="81517" y="4117789"/>
            <a:ext cx="365020" cy="235273"/>
          </a:xfrm>
          <a:custGeom>
            <a:rect b="b" l="l" r="r" t="t"/>
            <a:pathLst>
              <a:path extrusionOk="0" h="7683" w="1192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6"/>
          <p:cNvGrpSpPr/>
          <p:nvPr/>
        </p:nvGrpSpPr>
        <p:grpSpPr>
          <a:xfrm flipH="1">
            <a:off x="8671150" y="4076574"/>
            <a:ext cx="472842" cy="317708"/>
            <a:chOff x="2493575" y="1248525"/>
            <a:chExt cx="386025" cy="259375"/>
          </a:xfrm>
        </p:grpSpPr>
        <p:sp>
          <p:nvSpPr>
            <p:cNvPr id="94" name="Google Shape;94;p16"/>
            <p:cNvSpPr/>
            <p:nvPr/>
          </p:nvSpPr>
          <p:spPr>
            <a:xfrm>
              <a:off x="2499950" y="1254550"/>
              <a:ext cx="372625" cy="246975"/>
            </a:xfrm>
            <a:custGeom>
              <a:rect b="b" l="l" r="r" t="t"/>
              <a:pathLst>
                <a:path extrusionOk="0" h="9879" w="14905">
                  <a:moveTo>
                    <a:pt x="8222" y="0"/>
                  </a:moveTo>
                  <a:cubicBezTo>
                    <a:pt x="8199" y="0"/>
                    <a:pt x="8177" y="1"/>
                    <a:pt x="8154" y="1"/>
                  </a:cubicBezTo>
                  <a:cubicBezTo>
                    <a:pt x="8014" y="1"/>
                    <a:pt x="7874" y="14"/>
                    <a:pt x="7733" y="40"/>
                  </a:cubicBezTo>
                  <a:cubicBezTo>
                    <a:pt x="6891" y="206"/>
                    <a:pt x="6125" y="805"/>
                    <a:pt x="5692" y="1673"/>
                  </a:cubicBezTo>
                  <a:cubicBezTo>
                    <a:pt x="5602" y="1852"/>
                    <a:pt x="5513" y="2043"/>
                    <a:pt x="5436" y="2222"/>
                  </a:cubicBezTo>
                  <a:cubicBezTo>
                    <a:pt x="5347" y="2477"/>
                    <a:pt x="5219" y="2732"/>
                    <a:pt x="5079" y="2962"/>
                  </a:cubicBezTo>
                  <a:cubicBezTo>
                    <a:pt x="4862" y="3294"/>
                    <a:pt x="4556" y="3549"/>
                    <a:pt x="4199" y="3715"/>
                  </a:cubicBezTo>
                  <a:cubicBezTo>
                    <a:pt x="3994" y="3804"/>
                    <a:pt x="3790" y="3868"/>
                    <a:pt x="3586" y="3932"/>
                  </a:cubicBezTo>
                  <a:cubicBezTo>
                    <a:pt x="3114" y="4059"/>
                    <a:pt x="2616" y="4213"/>
                    <a:pt x="2284" y="4608"/>
                  </a:cubicBezTo>
                  <a:cubicBezTo>
                    <a:pt x="2080" y="4889"/>
                    <a:pt x="1927" y="5221"/>
                    <a:pt x="1863" y="5565"/>
                  </a:cubicBezTo>
                  <a:cubicBezTo>
                    <a:pt x="1800" y="5808"/>
                    <a:pt x="1710" y="6037"/>
                    <a:pt x="1583" y="6267"/>
                  </a:cubicBezTo>
                  <a:cubicBezTo>
                    <a:pt x="1429" y="6471"/>
                    <a:pt x="1238" y="6650"/>
                    <a:pt x="1021" y="6790"/>
                  </a:cubicBezTo>
                  <a:lnTo>
                    <a:pt x="868" y="6905"/>
                  </a:lnTo>
                  <a:cubicBezTo>
                    <a:pt x="421" y="7262"/>
                    <a:pt x="0" y="7683"/>
                    <a:pt x="0" y="8219"/>
                  </a:cubicBezTo>
                  <a:cubicBezTo>
                    <a:pt x="26" y="8679"/>
                    <a:pt x="281" y="9100"/>
                    <a:pt x="689" y="9330"/>
                  </a:cubicBezTo>
                  <a:cubicBezTo>
                    <a:pt x="1047" y="9534"/>
                    <a:pt x="1429" y="9649"/>
                    <a:pt x="1838" y="9700"/>
                  </a:cubicBezTo>
                  <a:cubicBezTo>
                    <a:pt x="2735" y="9815"/>
                    <a:pt x="3642" y="9867"/>
                    <a:pt x="4550" y="9867"/>
                  </a:cubicBezTo>
                  <a:cubicBezTo>
                    <a:pt x="4650" y="9867"/>
                    <a:pt x="4749" y="9867"/>
                    <a:pt x="4849" y="9865"/>
                  </a:cubicBezTo>
                  <a:cubicBezTo>
                    <a:pt x="5959" y="9878"/>
                    <a:pt x="7070" y="9878"/>
                    <a:pt x="8167" y="9878"/>
                  </a:cubicBezTo>
                  <a:lnTo>
                    <a:pt x="8205" y="9878"/>
                  </a:lnTo>
                  <a:cubicBezTo>
                    <a:pt x="9162" y="9878"/>
                    <a:pt x="10017" y="9865"/>
                    <a:pt x="11013" y="9789"/>
                  </a:cubicBezTo>
                  <a:cubicBezTo>
                    <a:pt x="11766" y="9738"/>
                    <a:pt x="12786" y="9661"/>
                    <a:pt x="13590" y="9253"/>
                  </a:cubicBezTo>
                  <a:cubicBezTo>
                    <a:pt x="14471" y="8806"/>
                    <a:pt x="14905" y="7926"/>
                    <a:pt x="14726" y="6918"/>
                  </a:cubicBezTo>
                  <a:cubicBezTo>
                    <a:pt x="14624" y="6382"/>
                    <a:pt x="14292" y="5961"/>
                    <a:pt x="13973" y="5552"/>
                  </a:cubicBezTo>
                  <a:cubicBezTo>
                    <a:pt x="13718" y="5221"/>
                    <a:pt x="13463" y="4902"/>
                    <a:pt x="13361" y="4544"/>
                  </a:cubicBezTo>
                  <a:cubicBezTo>
                    <a:pt x="13310" y="4378"/>
                    <a:pt x="13284" y="4213"/>
                    <a:pt x="13259" y="4047"/>
                  </a:cubicBezTo>
                  <a:cubicBezTo>
                    <a:pt x="13246" y="3957"/>
                    <a:pt x="13233" y="3868"/>
                    <a:pt x="13220" y="3766"/>
                  </a:cubicBezTo>
                  <a:cubicBezTo>
                    <a:pt x="13067" y="2949"/>
                    <a:pt x="12621" y="2298"/>
                    <a:pt x="12008" y="2043"/>
                  </a:cubicBezTo>
                  <a:cubicBezTo>
                    <a:pt x="11753" y="1954"/>
                    <a:pt x="11498" y="1890"/>
                    <a:pt x="11230" y="1865"/>
                  </a:cubicBezTo>
                  <a:cubicBezTo>
                    <a:pt x="10821" y="1801"/>
                    <a:pt x="10477" y="1737"/>
                    <a:pt x="10298" y="1482"/>
                  </a:cubicBezTo>
                  <a:cubicBezTo>
                    <a:pt x="10247" y="1418"/>
                    <a:pt x="10209" y="1329"/>
                    <a:pt x="10171" y="1252"/>
                  </a:cubicBezTo>
                  <a:cubicBezTo>
                    <a:pt x="10145" y="1214"/>
                    <a:pt x="10132" y="1163"/>
                    <a:pt x="10107" y="1112"/>
                  </a:cubicBezTo>
                  <a:cubicBezTo>
                    <a:pt x="9722" y="429"/>
                    <a:pt x="9000" y="0"/>
                    <a:pt x="8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2493575" y="1248525"/>
              <a:ext cx="386025" cy="259375"/>
            </a:xfrm>
            <a:custGeom>
              <a:rect b="b" l="l" r="r" t="t"/>
              <a:pathLst>
                <a:path extrusionOk="0" h="10375" w="15441">
                  <a:moveTo>
                    <a:pt x="8416" y="485"/>
                  </a:moveTo>
                  <a:lnTo>
                    <a:pt x="8416" y="485"/>
                  </a:lnTo>
                  <a:cubicBezTo>
                    <a:pt x="9128" y="487"/>
                    <a:pt x="9827" y="844"/>
                    <a:pt x="10145" y="1468"/>
                  </a:cubicBezTo>
                  <a:cubicBezTo>
                    <a:pt x="10209" y="1608"/>
                    <a:pt x="10272" y="1735"/>
                    <a:pt x="10349" y="1863"/>
                  </a:cubicBezTo>
                  <a:cubicBezTo>
                    <a:pt x="10732" y="2399"/>
                    <a:pt x="11561" y="2259"/>
                    <a:pt x="12161" y="2501"/>
                  </a:cubicBezTo>
                  <a:cubicBezTo>
                    <a:pt x="12773" y="2756"/>
                    <a:pt x="13118" y="3407"/>
                    <a:pt x="13246" y="4058"/>
                  </a:cubicBezTo>
                  <a:cubicBezTo>
                    <a:pt x="13271" y="4326"/>
                    <a:pt x="13322" y="4581"/>
                    <a:pt x="13386" y="4849"/>
                  </a:cubicBezTo>
                  <a:cubicBezTo>
                    <a:pt x="13654" y="5717"/>
                    <a:pt x="14586" y="6304"/>
                    <a:pt x="14739" y="7197"/>
                  </a:cubicBezTo>
                  <a:cubicBezTo>
                    <a:pt x="14892" y="8001"/>
                    <a:pt x="14611" y="8843"/>
                    <a:pt x="13731" y="9277"/>
                  </a:cubicBezTo>
                  <a:cubicBezTo>
                    <a:pt x="13003" y="9647"/>
                    <a:pt x="12072" y="9736"/>
                    <a:pt x="11255" y="9787"/>
                  </a:cubicBezTo>
                  <a:cubicBezTo>
                    <a:pt x="10285" y="9864"/>
                    <a:pt x="9443" y="9877"/>
                    <a:pt x="8460" y="9877"/>
                  </a:cubicBezTo>
                  <a:lnTo>
                    <a:pt x="8422" y="9877"/>
                  </a:lnTo>
                  <a:cubicBezTo>
                    <a:pt x="8097" y="9881"/>
                    <a:pt x="7773" y="9882"/>
                    <a:pt x="7449" y="9882"/>
                  </a:cubicBezTo>
                  <a:cubicBezTo>
                    <a:pt x="6668" y="9882"/>
                    <a:pt x="5889" y="9873"/>
                    <a:pt x="5104" y="9864"/>
                  </a:cubicBezTo>
                  <a:cubicBezTo>
                    <a:pt x="4959" y="9868"/>
                    <a:pt x="4814" y="9870"/>
                    <a:pt x="4669" y="9870"/>
                  </a:cubicBezTo>
                  <a:cubicBezTo>
                    <a:pt x="3822" y="9870"/>
                    <a:pt x="2983" y="9807"/>
                    <a:pt x="2144" y="9698"/>
                  </a:cubicBezTo>
                  <a:cubicBezTo>
                    <a:pt x="1761" y="9660"/>
                    <a:pt x="1404" y="9545"/>
                    <a:pt x="1072" y="9366"/>
                  </a:cubicBezTo>
                  <a:cubicBezTo>
                    <a:pt x="740" y="9175"/>
                    <a:pt x="523" y="8843"/>
                    <a:pt x="498" y="8460"/>
                  </a:cubicBezTo>
                  <a:cubicBezTo>
                    <a:pt x="498" y="8001"/>
                    <a:pt x="932" y="7618"/>
                    <a:pt x="1289" y="7337"/>
                  </a:cubicBezTo>
                  <a:cubicBezTo>
                    <a:pt x="1557" y="7133"/>
                    <a:pt x="1850" y="6929"/>
                    <a:pt x="2042" y="6636"/>
                  </a:cubicBezTo>
                  <a:cubicBezTo>
                    <a:pt x="2374" y="6151"/>
                    <a:pt x="2348" y="5474"/>
                    <a:pt x="2731" y="5015"/>
                  </a:cubicBezTo>
                  <a:cubicBezTo>
                    <a:pt x="3165" y="4492"/>
                    <a:pt x="3943" y="4454"/>
                    <a:pt x="4568" y="4186"/>
                  </a:cubicBezTo>
                  <a:cubicBezTo>
                    <a:pt x="4964" y="3994"/>
                    <a:pt x="5296" y="3713"/>
                    <a:pt x="5538" y="3343"/>
                  </a:cubicBezTo>
                  <a:cubicBezTo>
                    <a:pt x="5806" y="2935"/>
                    <a:pt x="5947" y="2463"/>
                    <a:pt x="6163" y="2029"/>
                  </a:cubicBezTo>
                  <a:cubicBezTo>
                    <a:pt x="6546" y="1289"/>
                    <a:pt x="7223" y="676"/>
                    <a:pt x="8039" y="523"/>
                  </a:cubicBezTo>
                  <a:cubicBezTo>
                    <a:pt x="8165" y="498"/>
                    <a:pt x="8290" y="485"/>
                    <a:pt x="8416" y="485"/>
                  </a:cubicBezTo>
                  <a:close/>
                  <a:moveTo>
                    <a:pt x="8409" y="0"/>
                  </a:moveTo>
                  <a:lnTo>
                    <a:pt x="8422" y="13"/>
                  </a:lnTo>
                  <a:cubicBezTo>
                    <a:pt x="8392" y="10"/>
                    <a:pt x="8362" y="9"/>
                    <a:pt x="8332" y="9"/>
                  </a:cubicBezTo>
                  <a:cubicBezTo>
                    <a:pt x="8200" y="9"/>
                    <a:pt x="8073" y="30"/>
                    <a:pt x="7937" y="51"/>
                  </a:cubicBezTo>
                  <a:cubicBezTo>
                    <a:pt x="7031" y="230"/>
                    <a:pt x="6202" y="881"/>
                    <a:pt x="5730" y="1812"/>
                  </a:cubicBezTo>
                  <a:cubicBezTo>
                    <a:pt x="5628" y="1991"/>
                    <a:pt x="5551" y="2195"/>
                    <a:pt x="5474" y="2374"/>
                  </a:cubicBezTo>
                  <a:cubicBezTo>
                    <a:pt x="5385" y="2616"/>
                    <a:pt x="5270" y="2858"/>
                    <a:pt x="5130" y="3088"/>
                  </a:cubicBezTo>
                  <a:cubicBezTo>
                    <a:pt x="4938" y="3369"/>
                    <a:pt x="4670" y="3599"/>
                    <a:pt x="4351" y="3739"/>
                  </a:cubicBezTo>
                  <a:cubicBezTo>
                    <a:pt x="4160" y="3828"/>
                    <a:pt x="3969" y="3892"/>
                    <a:pt x="3764" y="3943"/>
                  </a:cubicBezTo>
                  <a:cubicBezTo>
                    <a:pt x="3292" y="4083"/>
                    <a:pt x="2744" y="4249"/>
                    <a:pt x="2361" y="4709"/>
                  </a:cubicBezTo>
                  <a:cubicBezTo>
                    <a:pt x="2131" y="5015"/>
                    <a:pt x="1965" y="5372"/>
                    <a:pt x="1876" y="5742"/>
                  </a:cubicBezTo>
                  <a:cubicBezTo>
                    <a:pt x="1825" y="5959"/>
                    <a:pt x="1748" y="6176"/>
                    <a:pt x="1633" y="6380"/>
                  </a:cubicBezTo>
                  <a:cubicBezTo>
                    <a:pt x="1493" y="6559"/>
                    <a:pt x="1314" y="6725"/>
                    <a:pt x="1123" y="6853"/>
                  </a:cubicBezTo>
                  <a:cubicBezTo>
                    <a:pt x="1072" y="6891"/>
                    <a:pt x="1021" y="6929"/>
                    <a:pt x="970" y="6980"/>
                  </a:cubicBezTo>
                  <a:cubicBezTo>
                    <a:pt x="651" y="7223"/>
                    <a:pt x="0" y="7746"/>
                    <a:pt x="13" y="8473"/>
                  </a:cubicBezTo>
                  <a:cubicBezTo>
                    <a:pt x="38" y="9022"/>
                    <a:pt x="345" y="9507"/>
                    <a:pt x="817" y="9787"/>
                  </a:cubicBezTo>
                  <a:cubicBezTo>
                    <a:pt x="1200" y="10004"/>
                    <a:pt x="1621" y="10145"/>
                    <a:pt x="2055" y="10183"/>
                  </a:cubicBezTo>
                  <a:cubicBezTo>
                    <a:pt x="2964" y="10310"/>
                    <a:pt x="3883" y="10364"/>
                    <a:pt x="4804" y="10364"/>
                  </a:cubicBezTo>
                  <a:cubicBezTo>
                    <a:pt x="4904" y="10364"/>
                    <a:pt x="5004" y="10363"/>
                    <a:pt x="5104" y="10362"/>
                  </a:cubicBezTo>
                  <a:cubicBezTo>
                    <a:pt x="6202" y="10374"/>
                    <a:pt x="7325" y="10374"/>
                    <a:pt x="8422" y="10374"/>
                  </a:cubicBezTo>
                  <a:lnTo>
                    <a:pt x="8460" y="10374"/>
                  </a:lnTo>
                  <a:cubicBezTo>
                    <a:pt x="9417" y="10374"/>
                    <a:pt x="10272" y="10362"/>
                    <a:pt x="11293" y="10285"/>
                  </a:cubicBezTo>
                  <a:cubicBezTo>
                    <a:pt x="12059" y="10234"/>
                    <a:pt x="13105" y="10145"/>
                    <a:pt x="13947" y="9724"/>
                  </a:cubicBezTo>
                  <a:cubicBezTo>
                    <a:pt x="14917" y="9252"/>
                    <a:pt x="15440" y="8167"/>
                    <a:pt x="15224" y="7120"/>
                  </a:cubicBezTo>
                  <a:cubicBezTo>
                    <a:pt x="15109" y="6521"/>
                    <a:pt x="14739" y="6049"/>
                    <a:pt x="14420" y="5653"/>
                  </a:cubicBezTo>
                  <a:cubicBezTo>
                    <a:pt x="14177" y="5372"/>
                    <a:pt x="13973" y="5053"/>
                    <a:pt x="13833" y="4709"/>
                  </a:cubicBezTo>
                  <a:cubicBezTo>
                    <a:pt x="13794" y="4568"/>
                    <a:pt x="13769" y="4415"/>
                    <a:pt x="13756" y="4262"/>
                  </a:cubicBezTo>
                  <a:cubicBezTo>
                    <a:pt x="13743" y="4160"/>
                    <a:pt x="13731" y="4071"/>
                    <a:pt x="13705" y="3969"/>
                  </a:cubicBezTo>
                  <a:cubicBezTo>
                    <a:pt x="13552" y="3063"/>
                    <a:pt x="13041" y="2348"/>
                    <a:pt x="12352" y="2067"/>
                  </a:cubicBezTo>
                  <a:cubicBezTo>
                    <a:pt x="12084" y="1965"/>
                    <a:pt x="11804" y="1901"/>
                    <a:pt x="11523" y="1863"/>
                  </a:cubicBezTo>
                  <a:cubicBezTo>
                    <a:pt x="11115" y="1799"/>
                    <a:pt x="10859" y="1748"/>
                    <a:pt x="10745" y="1595"/>
                  </a:cubicBezTo>
                  <a:cubicBezTo>
                    <a:pt x="10706" y="1531"/>
                    <a:pt x="10668" y="1468"/>
                    <a:pt x="10642" y="1404"/>
                  </a:cubicBezTo>
                  <a:cubicBezTo>
                    <a:pt x="10617" y="1353"/>
                    <a:pt x="10591" y="1302"/>
                    <a:pt x="10566" y="1251"/>
                  </a:cubicBezTo>
                  <a:cubicBezTo>
                    <a:pt x="10183" y="485"/>
                    <a:pt x="9341" y="0"/>
                    <a:pt x="84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6"/>
          <p:cNvSpPr/>
          <p:nvPr/>
        </p:nvSpPr>
        <p:spPr>
          <a:xfrm flipH="1">
            <a:off x="8243997" y="165789"/>
            <a:ext cx="373543" cy="240766"/>
          </a:xfrm>
          <a:custGeom>
            <a:rect b="b" l="l" r="r" t="t"/>
            <a:pathLst>
              <a:path extrusionOk="0" h="7683" w="11920">
                <a:moveTo>
                  <a:pt x="5883" y="485"/>
                </a:moveTo>
                <a:lnTo>
                  <a:pt x="5883" y="498"/>
                </a:lnTo>
                <a:cubicBezTo>
                  <a:pt x="5921" y="494"/>
                  <a:pt x="5958" y="493"/>
                  <a:pt x="5994" y="493"/>
                </a:cubicBezTo>
                <a:cubicBezTo>
                  <a:pt x="6093" y="493"/>
                  <a:pt x="6189" y="505"/>
                  <a:pt x="6292" y="523"/>
                </a:cubicBezTo>
                <a:cubicBezTo>
                  <a:pt x="6675" y="574"/>
                  <a:pt x="7045" y="740"/>
                  <a:pt x="7338" y="995"/>
                </a:cubicBezTo>
                <a:cubicBezTo>
                  <a:pt x="7823" y="1416"/>
                  <a:pt x="8040" y="2118"/>
                  <a:pt x="8576" y="2476"/>
                </a:cubicBezTo>
                <a:cubicBezTo>
                  <a:pt x="9035" y="2782"/>
                  <a:pt x="9635" y="2782"/>
                  <a:pt x="10133" y="2986"/>
                </a:cubicBezTo>
                <a:cubicBezTo>
                  <a:pt x="11919" y="3752"/>
                  <a:pt x="11536" y="6393"/>
                  <a:pt x="9609" y="6610"/>
                </a:cubicBezTo>
                <a:cubicBezTo>
                  <a:pt x="9520" y="6623"/>
                  <a:pt x="9431" y="6623"/>
                  <a:pt x="9342" y="6623"/>
                </a:cubicBezTo>
                <a:cubicBezTo>
                  <a:pt x="8984" y="6623"/>
                  <a:pt x="8627" y="6559"/>
                  <a:pt x="8282" y="6559"/>
                </a:cubicBezTo>
                <a:cubicBezTo>
                  <a:pt x="8078" y="6559"/>
                  <a:pt x="7887" y="6585"/>
                  <a:pt x="7695" y="6648"/>
                </a:cubicBezTo>
                <a:cubicBezTo>
                  <a:pt x="7491" y="6738"/>
                  <a:pt x="7300" y="6840"/>
                  <a:pt x="7108" y="6942"/>
                </a:cubicBezTo>
                <a:cubicBezTo>
                  <a:pt x="6740" y="7126"/>
                  <a:pt x="6342" y="7216"/>
                  <a:pt x="5943" y="7216"/>
                </a:cubicBezTo>
                <a:cubicBezTo>
                  <a:pt x="5486" y="7216"/>
                  <a:pt x="5029" y="7097"/>
                  <a:pt x="4620" y="6865"/>
                </a:cubicBezTo>
                <a:cubicBezTo>
                  <a:pt x="4327" y="6687"/>
                  <a:pt x="4071" y="6470"/>
                  <a:pt x="3752" y="6380"/>
                </a:cubicBezTo>
                <a:cubicBezTo>
                  <a:pt x="3650" y="6355"/>
                  <a:pt x="3548" y="6342"/>
                  <a:pt x="3446" y="6342"/>
                </a:cubicBezTo>
                <a:cubicBezTo>
                  <a:pt x="2974" y="6342"/>
                  <a:pt x="2502" y="6572"/>
                  <a:pt x="2017" y="6572"/>
                </a:cubicBezTo>
                <a:lnTo>
                  <a:pt x="1902" y="6572"/>
                </a:lnTo>
                <a:cubicBezTo>
                  <a:pt x="1366" y="6508"/>
                  <a:pt x="907" y="6151"/>
                  <a:pt x="728" y="5640"/>
                </a:cubicBezTo>
                <a:cubicBezTo>
                  <a:pt x="524" y="5002"/>
                  <a:pt x="741" y="4288"/>
                  <a:pt x="1290" y="3892"/>
                </a:cubicBezTo>
                <a:cubicBezTo>
                  <a:pt x="1660" y="3599"/>
                  <a:pt x="2093" y="3471"/>
                  <a:pt x="2489" y="3254"/>
                </a:cubicBezTo>
                <a:cubicBezTo>
                  <a:pt x="2897" y="3024"/>
                  <a:pt x="3127" y="2667"/>
                  <a:pt x="3357" y="2259"/>
                </a:cubicBezTo>
                <a:cubicBezTo>
                  <a:pt x="3918" y="1263"/>
                  <a:pt x="4748" y="485"/>
                  <a:pt x="5883" y="485"/>
                </a:cubicBezTo>
                <a:close/>
                <a:moveTo>
                  <a:pt x="5896" y="0"/>
                </a:moveTo>
                <a:lnTo>
                  <a:pt x="5883" y="13"/>
                </a:lnTo>
                <a:cubicBezTo>
                  <a:pt x="4697" y="13"/>
                  <a:pt x="3676" y="702"/>
                  <a:pt x="2948" y="2029"/>
                </a:cubicBezTo>
                <a:cubicBezTo>
                  <a:pt x="2731" y="2399"/>
                  <a:pt x="2566" y="2667"/>
                  <a:pt x="2272" y="2833"/>
                </a:cubicBezTo>
                <a:cubicBezTo>
                  <a:pt x="2144" y="2897"/>
                  <a:pt x="2004" y="2960"/>
                  <a:pt x="1864" y="3024"/>
                </a:cubicBezTo>
                <a:cubicBezTo>
                  <a:pt x="1558" y="3139"/>
                  <a:pt x="1264" y="3305"/>
                  <a:pt x="996" y="3509"/>
                </a:cubicBezTo>
                <a:cubicBezTo>
                  <a:pt x="294" y="4032"/>
                  <a:pt x="1" y="4951"/>
                  <a:pt x="269" y="5793"/>
                </a:cubicBezTo>
                <a:cubicBezTo>
                  <a:pt x="524" y="6482"/>
                  <a:pt x="1136" y="6967"/>
                  <a:pt x="1864" y="7031"/>
                </a:cubicBezTo>
                <a:lnTo>
                  <a:pt x="2030" y="7031"/>
                </a:lnTo>
                <a:cubicBezTo>
                  <a:pt x="2310" y="7031"/>
                  <a:pt x="2591" y="6980"/>
                  <a:pt x="2859" y="6916"/>
                </a:cubicBezTo>
                <a:cubicBezTo>
                  <a:pt x="3051" y="6853"/>
                  <a:pt x="3255" y="6827"/>
                  <a:pt x="3446" y="6814"/>
                </a:cubicBezTo>
                <a:cubicBezTo>
                  <a:pt x="3510" y="6814"/>
                  <a:pt x="3574" y="6814"/>
                  <a:pt x="3637" y="6840"/>
                </a:cubicBezTo>
                <a:cubicBezTo>
                  <a:pt x="3816" y="6891"/>
                  <a:pt x="3969" y="6980"/>
                  <a:pt x="4122" y="7095"/>
                </a:cubicBezTo>
                <a:cubicBezTo>
                  <a:pt x="4199" y="7146"/>
                  <a:pt x="4288" y="7210"/>
                  <a:pt x="4378" y="7261"/>
                </a:cubicBezTo>
                <a:cubicBezTo>
                  <a:pt x="4863" y="7541"/>
                  <a:pt x="5407" y="7682"/>
                  <a:pt x="5953" y="7682"/>
                </a:cubicBezTo>
                <a:cubicBezTo>
                  <a:pt x="6425" y="7682"/>
                  <a:pt x="6900" y="7576"/>
                  <a:pt x="7338" y="7363"/>
                </a:cubicBezTo>
                <a:cubicBezTo>
                  <a:pt x="7415" y="7325"/>
                  <a:pt x="7478" y="7286"/>
                  <a:pt x="7542" y="7248"/>
                </a:cubicBezTo>
                <a:cubicBezTo>
                  <a:pt x="7644" y="7184"/>
                  <a:pt x="7759" y="7133"/>
                  <a:pt x="7861" y="7095"/>
                </a:cubicBezTo>
                <a:cubicBezTo>
                  <a:pt x="7978" y="7053"/>
                  <a:pt x="8103" y="7028"/>
                  <a:pt x="8222" y="7028"/>
                </a:cubicBezTo>
                <a:cubicBezTo>
                  <a:pt x="8247" y="7028"/>
                  <a:pt x="8271" y="7029"/>
                  <a:pt x="8295" y="7031"/>
                </a:cubicBezTo>
                <a:cubicBezTo>
                  <a:pt x="8448" y="7031"/>
                  <a:pt x="8614" y="7044"/>
                  <a:pt x="8780" y="7057"/>
                </a:cubicBezTo>
                <a:cubicBezTo>
                  <a:pt x="8946" y="7069"/>
                  <a:pt x="9150" y="7095"/>
                  <a:pt x="9354" y="7095"/>
                </a:cubicBezTo>
                <a:cubicBezTo>
                  <a:pt x="9456" y="7095"/>
                  <a:pt x="9571" y="7082"/>
                  <a:pt x="9673" y="7069"/>
                </a:cubicBezTo>
                <a:cubicBezTo>
                  <a:pt x="10745" y="6955"/>
                  <a:pt x="11587" y="6125"/>
                  <a:pt x="11741" y="5066"/>
                </a:cubicBezTo>
                <a:cubicBezTo>
                  <a:pt x="11906" y="3994"/>
                  <a:pt x="11319" y="2960"/>
                  <a:pt x="10337" y="2539"/>
                </a:cubicBezTo>
                <a:cubicBezTo>
                  <a:pt x="10094" y="2437"/>
                  <a:pt x="9852" y="2374"/>
                  <a:pt x="9597" y="2322"/>
                </a:cubicBezTo>
                <a:cubicBezTo>
                  <a:pt x="9342" y="2271"/>
                  <a:pt x="9086" y="2195"/>
                  <a:pt x="8857" y="2067"/>
                </a:cubicBezTo>
                <a:cubicBezTo>
                  <a:pt x="8627" y="1876"/>
                  <a:pt x="8436" y="1646"/>
                  <a:pt x="8295" y="1391"/>
                </a:cubicBezTo>
                <a:cubicBezTo>
                  <a:pt x="8116" y="1110"/>
                  <a:pt x="7912" y="842"/>
                  <a:pt x="7670" y="613"/>
                </a:cubicBezTo>
                <a:cubicBezTo>
                  <a:pt x="7300" y="306"/>
                  <a:pt x="6853" y="102"/>
                  <a:pt x="6368" y="38"/>
                </a:cubicBezTo>
                <a:cubicBezTo>
                  <a:pt x="6215" y="13"/>
                  <a:pt x="6049" y="0"/>
                  <a:pt x="58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ctrTitle"/>
          </p:nvPr>
        </p:nvSpPr>
        <p:spPr>
          <a:xfrm>
            <a:off x="713225" y="1280075"/>
            <a:ext cx="4499700" cy="278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Glioblastoma</a:t>
            </a:r>
            <a:endParaRPr>
              <a:solidFill>
                <a:schemeClr val="dk2"/>
              </a:solidFill>
            </a:endParaRPr>
          </a:p>
          <a:p>
            <a:pPr indent="0" lvl="0" marL="0" rtl="0" algn="l">
              <a:spcBef>
                <a:spcPts val="0"/>
              </a:spcBef>
              <a:spcAft>
                <a:spcPts val="0"/>
              </a:spcAft>
              <a:buNone/>
            </a:pPr>
            <a:r>
              <a:rPr lang="en"/>
              <a:t>Multiforme</a:t>
            </a:r>
            <a:endParaRPr/>
          </a:p>
        </p:txBody>
      </p:sp>
      <p:sp>
        <p:nvSpPr>
          <p:cNvPr id="102" name="Google Shape;102;p17"/>
          <p:cNvSpPr txBox="1"/>
          <p:nvPr>
            <p:ph idx="2" type="subTitle"/>
          </p:nvPr>
        </p:nvSpPr>
        <p:spPr>
          <a:xfrm>
            <a:off x="713225" y="3704125"/>
            <a:ext cx="4499700" cy="47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Andrew Wilk and Angela Bai</a:t>
            </a:r>
            <a:endParaRPr>
              <a:solidFill>
                <a:schemeClr val="dk1"/>
              </a:solidFill>
            </a:endParaRPr>
          </a:p>
        </p:txBody>
      </p:sp>
      <p:grpSp>
        <p:nvGrpSpPr>
          <p:cNvPr id="103" name="Google Shape;103;p17"/>
          <p:cNvGrpSpPr/>
          <p:nvPr/>
        </p:nvGrpSpPr>
        <p:grpSpPr>
          <a:xfrm>
            <a:off x="5492829" y="1581247"/>
            <a:ext cx="2450343" cy="2186450"/>
            <a:chOff x="3922000" y="906500"/>
            <a:chExt cx="3473200" cy="3099150"/>
          </a:xfrm>
        </p:grpSpPr>
        <p:sp>
          <p:nvSpPr>
            <p:cNvPr id="104" name="Google Shape;104;p17"/>
            <p:cNvSpPr/>
            <p:nvPr/>
          </p:nvSpPr>
          <p:spPr>
            <a:xfrm>
              <a:off x="5061575" y="2196200"/>
              <a:ext cx="384550" cy="163750"/>
            </a:xfrm>
            <a:custGeom>
              <a:rect b="b" l="l" r="r" t="t"/>
              <a:pathLst>
                <a:path extrusionOk="0" h="6550" w="15382">
                  <a:moveTo>
                    <a:pt x="1136" y="1"/>
                  </a:moveTo>
                  <a:cubicBezTo>
                    <a:pt x="508" y="1"/>
                    <a:pt x="0" y="746"/>
                    <a:pt x="456" y="1361"/>
                  </a:cubicBezTo>
                  <a:cubicBezTo>
                    <a:pt x="1128" y="2257"/>
                    <a:pt x="1912" y="3041"/>
                    <a:pt x="2780" y="3713"/>
                  </a:cubicBezTo>
                  <a:cubicBezTo>
                    <a:pt x="3676" y="4385"/>
                    <a:pt x="4628" y="4945"/>
                    <a:pt x="5664" y="5393"/>
                  </a:cubicBezTo>
                  <a:cubicBezTo>
                    <a:pt x="7342" y="6164"/>
                    <a:pt x="9185" y="6549"/>
                    <a:pt x="11044" y="6549"/>
                  </a:cubicBezTo>
                  <a:cubicBezTo>
                    <a:pt x="11482" y="6549"/>
                    <a:pt x="11920" y="6528"/>
                    <a:pt x="12357" y="6485"/>
                  </a:cubicBezTo>
                  <a:cubicBezTo>
                    <a:pt x="13365" y="6401"/>
                    <a:pt x="14402" y="6149"/>
                    <a:pt x="15382" y="5813"/>
                  </a:cubicBezTo>
                  <a:cubicBezTo>
                    <a:pt x="14962" y="4749"/>
                    <a:pt x="14598" y="3629"/>
                    <a:pt x="14318" y="2481"/>
                  </a:cubicBezTo>
                  <a:cubicBezTo>
                    <a:pt x="13561" y="2705"/>
                    <a:pt x="12777" y="2873"/>
                    <a:pt x="11993" y="2957"/>
                  </a:cubicBezTo>
                  <a:cubicBezTo>
                    <a:pt x="11548" y="2999"/>
                    <a:pt x="11100" y="3020"/>
                    <a:pt x="10653" y="3020"/>
                  </a:cubicBezTo>
                  <a:cubicBezTo>
                    <a:pt x="9331" y="3020"/>
                    <a:pt x="8012" y="2837"/>
                    <a:pt x="6757" y="2481"/>
                  </a:cubicBezTo>
                  <a:cubicBezTo>
                    <a:pt x="4964" y="1921"/>
                    <a:pt x="3256" y="1165"/>
                    <a:pt x="1660" y="185"/>
                  </a:cubicBezTo>
                  <a:lnTo>
                    <a:pt x="1576" y="129"/>
                  </a:lnTo>
                  <a:cubicBezTo>
                    <a:pt x="1430" y="40"/>
                    <a:pt x="1280" y="1"/>
                    <a:pt x="113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5203600" y="1972225"/>
              <a:ext cx="196325" cy="164900"/>
            </a:xfrm>
            <a:custGeom>
              <a:rect b="b" l="l" r="r" t="t"/>
              <a:pathLst>
                <a:path extrusionOk="0" h="6596" w="7853">
                  <a:moveTo>
                    <a:pt x="1154" y="0"/>
                  </a:moveTo>
                  <a:cubicBezTo>
                    <a:pt x="500" y="0"/>
                    <a:pt x="0" y="826"/>
                    <a:pt x="543" y="1415"/>
                  </a:cubicBezTo>
                  <a:cubicBezTo>
                    <a:pt x="2644" y="3571"/>
                    <a:pt x="5136" y="5335"/>
                    <a:pt x="7852" y="6595"/>
                  </a:cubicBezTo>
                  <a:cubicBezTo>
                    <a:pt x="7796" y="5559"/>
                    <a:pt x="7768" y="4495"/>
                    <a:pt x="7824" y="3459"/>
                  </a:cubicBezTo>
                  <a:cubicBezTo>
                    <a:pt x="5640" y="2563"/>
                    <a:pt x="3568" y="1471"/>
                    <a:pt x="1636" y="154"/>
                  </a:cubicBezTo>
                  <a:cubicBezTo>
                    <a:pt x="1474" y="47"/>
                    <a:pt x="1310" y="0"/>
                    <a:pt x="1154"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4622525" y="2167675"/>
              <a:ext cx="1076350" cy="521125"/>
            </a:xfrm>
            <a:custGeom>
              <a:rect b="b" l="l" r="r" t="t"/>
              <a:pathLst>
                <a:path extrusionOk="0" h="20845" w="43054">
                  <a:moveTo>
                    <a:pt x="9807" y="1"/>
                  </a:moveTo>
                  <a:cubicBezTo>
                    <a:pt x="9698" y="1"/>
                    <a:pt x="9586" y="22"/>
                    <a:pt x="9477" y="65"/>
                  </a:cubicBezTo>
                  <a:cubicBezTo>
                    <a:pt x="9057" y="233"/>
                    <a:pt x="8833" y="710"/>
                    <a:pt x="9029" y="1158"/>
                  </a:cubicBezTo>
                  <a:cubicBezTo>
                    <a:pt x="10401" y="4714"/>
                    <a:pt x="12305" y="8018"/>
                    <a:pt x="14657" y="11015"/>
                  </a:cubicBezTo>
                  <a:cubicBezTo>
                    <a:pt x="14881" y="11267"/>
                    <a:pt x="15105" y="11547"/>
                    <a:pt x="15329" y="11799"/>
                  </a:cubicBezTo>
                  <a:lnTo>
                    <a:pt x="15301" y="11799"/>
                  </a:lnTo>
                  <a:cubicBezTo>
                    <a:pt x="14223" y="11570"/>
                    <a:pt x="13126" y="11456"/>
                    <a:pt x="12026" y="11456"/>
                  </a:cubicBezTo>
                  <a:cubicBezTo>
                    <a:pt x="11241" y="11456"/>
                    <a:pt x="10454" y="11514"/>
                    <a:pt x="9673" y="11631"/>
                  </a:cubicBezTo>
                  <a:cubicBezTo>
                    <a:pt x="7768" y="11911"/>
                    <a:pt x="5920" y="12583"/>
                    <a:pt x="4324" y="13647"/>
                  </a:cubicBezTo>
                  <a:cubicBezTo>
                    <a:pt x="2728" y="14683"/>
                    <a:pt x="1384" y="16056"/>
                    <a:pt x="403" y="17680"/>
                  </a:cubicBezTo>
                  <a:cubicBezTo>
                    <a:pt x="1" y="18328"/>
                    <a:pt x="527" y="19066"/>
                    <a:pt x="1169" y="19066"/>
                  </a:cubicBezTo>
                  <a:cubicBezTo>
                    <a:pt x="1331" y="19066"/>
                    <a:pt x="1500" y="19019"/>
                    <a:pt x="1664" y="18912"/>
                  </a:cubicBezTo>
                  <a:lnTo>
                    <a:pt x="1748" y="18856"/>
                  </a:lnTo>
                  <a:cubicBezTo>
                    <a:pt x="3148" y="17960"/>
                    <a:pt x="4436" y="17008"/>
                    <a:pt x="5864" y="16448"/>
                  </a:cubicBezTo>
                  <a:lnTo>
                    <a:pt x="6368" y="16196"/>
                  </a:lnTo>
                  <a:lnTo>
                    <a:pt x="6928" y="16000"/>
                  </a:lnTo>
                  <a:cubicBezTo>
                    <a:pt x="7264" y="15888"/>
                    <a:pt x="7628" y="15747"/>
                    <a:pt x="7992" y="15635"/>
                  </a:cubicBezTo>
                  <a:lnTo>
                    <a:pt x="9113" y="15355"/>
                  </a:lnTo>
                  <a:cubicBezTo>
                    <a:pt x="9449" y="15243"/>
                    <a:pt x="9869" y="15215"/>
                    <a:pt x="10233" y="15159"/>
                  </a:cubicBezTo>
                  <a:cubicBezTo>
                    <a:pt x="11388" y="14970"/>
                    <a:pt x="12559" y="14876"/>
                    <a:pt x="13734" y="14876"/>
                  </a:cubicBezTo>
                  <a:cubicBezTo>
                    <a:pt x="14125" y="14876"/>
                    <a:pt x="14517" y="14886"/>
                    <a:pt x="14909" y="14907"/>
                  </a:cubicBezTo>
                  <a:cubicBezTo>
                    <a:pt x="16225" y="14963"/>
                    <a:pt x="17598" y="15131"/>
                    <a:pt x="18942" y="15299"/>
                  </a:cubicBezTo>
                  <a:cubicBezTo>
                    <a:pt x="20398" y="16504"/>
                    <a:pt x="21994" y="17512"/>
                    <a:pt x="23674" y="18324"/>
                  </a:cubicBezTo>
                  <a:cubicBezTo>
                    <a:pt x="24543" y="18772"/>
                    <a:pt x="25467" y="19136"/>
                    <a:pt x="26391" y="19472"/>
                  </a:cubicBezTo>
                  <a:cubicBezTo>
                    <a:pt x="26867" y="19640"/>
                    <a:pt x="27315" y="19808"/>
                    <a:pt x="27791" y="19920"/>
                  </a:cubicBezTo>
                  <a:cubicBezTo>
                    <a:pt x="28267" y="20032"/>
                    <a:pt x="28743" y="20172"/>
                    <a:pt x="29247" y="20284"/>
                  </a:cubicBezTo>
                  <a:lnTo>
                    <a:pt x="30703" y="20536"/>
                  </a:lnTo>
                  <a:lnTo>
                    <a:pt x="31432" y="20648"/>
                  </a:lnTo>
                  <a:lnTo>
                    <a:pt x="32188" y="20732"/>
                  </a:lnTo>
                  <a:lnTo>
                    <a:pt x="33644" y="20844"/>
                  </a:lnTo>
                  <a:lnTo>
                    <a:pt x="35128" y="20844"/>
                  </a:lnTo>
                  <a:cubicBezTo>
                    <a:pt x="37788" y="20816"/>
                    <a:pt x="40449" y="20480"/>
                    <a:pt x="43053" y="19864"/>
                  </a:cubicBezTo>
                  <a:cubicBezTo>
                    <a:pt x="41821" y="18996"/>
                    <a:pt x="40645" y="18044"/>
                    <a:pt x="39553" y="16980"/>
                  </a:cubicBezTo>
                  <a:cubicBezTo>
                    <a:pt x="38068" y="17232"/>
                    <a:pt x="36556" y="17372"/>
                    <a:pt x="35044" y="17400"/>
                  </a:cubicBezTo>
                  <a:lnTo>
                    <a:pt x="33756" y="17428"/>
                  </a:lnTo>
                  <a:lnTo>
                    <a:pt x="32468" y="17344"/>
                  </a:lnTo>
                  <a:lnTo>
                    <a:pt x="31796" y="17316"/>
                  </a:lnTo>
                  <a:lnTo>
                    <a:pt x="31179" y="17232"/>
                  </a:lnTo>
                  <a:lnTo>
                    <a:pt x="29891" y="17036"/>
                  </a:lnTo>
                  <a:cubicBezTo>
                    <a:pt x="28211" y="16700"/>
                    <a:pt x="26559" y="16168"/>
                    <a:pt x="24991" y="15495"/>
                  </a:cubicBezTo>
                  <a:cubicBezTo>
                    <a:pt x="21798" y="14039"/>
                    <a:pt x="18942" y="11939"/>
                    <a:pt x="16618" y="9335"/>
                  </a:cubicBezTo>
                  <a:cubicBezTo>
                    <a:pt x="14209" y="6646"/>
                    <a:pt x="12165" y="3650"/>
                    <a:pt x="10541" y="458"/>
                  </a:cubicBezTo>
                  <a:cubicBezTo>
                    <a:pt x="10396" y="168"/>
                    <a:pt x="10114" y="1"/>
                    <a:pt x="9807"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6053075" y="2790275"/>
              <a:ext cx="127450" cy="152650"/>
            </a:xfrm>
            <a:custGeom>
              <a:rect b="b" l="l" r="r" t="t"/>
              <a:pathLst>
                <a:path extrusionOk="0" h="6106" w="5098">
                  <a:moveTo>
                    <a:pt x="1" y="1"/>
                  </a:moveTo>
                  <a:lnTo>
                    <a:pt x="1" y="57"/>
                  </a:lnTo>
                  <a:cubicBezTo>
                    <a:pt x="673" y="2185"/>
                    <a:pt x="1793" y="4145"/>
                    <a:pt x="3305" y="5797"/>
                  </a:cubicBezTo>
                  <a:cubicBezTo>
                    <a:pt x="3497" y="6013"/>
                    <a:pt x="3735" y="6106"/>
                    <a:pt x="3967" y="6106"/>
                  </a:cubicBezTo>
                  <a:cubicBezTo>
                    <a:pt x="4549" y="6106"/>
                    <a:pt x="5098" y="5526"/>
                    <a:pt x="4818" y="4845"/>
                  </a:cubicBezTo>
                  <a:lnTo>
                    <a:pt x="4846" y="4845"/>
                  </a:lnTo>
                  <a:cubicBezTo>
                    <a:pt x="4173" y="3277"/>
                    <a:pt x="3641" y="1681"/>
                    <a:pt x="3249" y="29"/>
                  </a:cubicBezTo>
                  <a:cubicBezTo>
                    <a:pt x="2801" y="57"/>
                    <a:pt x="2381" y="57"/>
                    <a:pt x="1961" y="57"/>
                  </a:cubicBezTo>
                  <a:cubicBezTo>
                    <a:pt x="1289" y="57"/>
                    <a:pt x="645" y="29"/>
                    <a:pt x="1" y="1"/>
                  </a:cubicBezTo>
                  <a:close/>
                </a:path>
              </a:pathLst>
            </a:custGeom>
            <a:solidFill>
              <a:schemeClr val="dk2"/>
            </a:solidFill>
            <a:ln cap="flat" cmpd="sng" w="19050">
              <a:solidFill>
                <a:srgbClr val="000E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6709075" y="2730075"/>
              <a:ext cx="7725" cy="24525"/>
            </a:xfrm>
            <a:custGeom>
              <a:rect b="b" l="l" r="r" t="t"/>
              <a:pathLst>
                <a:path extrusionOk="0" h="981" w="309">
                  <a:moveTo>
                    <a:pt x="140" y="0"/>
                  </a:moveTo>
                  <a:cubicBezTo>
                    <a:pt x="84" y="224"/>
                    <a:pt x="56" y="420"/>
                    <a:pt x="0" y="644"/>
                  </a:cubicBezTo>
                  <a:lnTo>
                    <a:pt x="224" y="980"/>
                  </a:lnTo>
                  <a:lnTo>
                    <a:pt x="280" y="980"/>
                  </a:lnTo>
                  <a:cubicBezTo>
                    <a:pt x="308" y="812"/>
                    <a:pt x="308" y="616"/>
                    <a:pt x="280" y="448"/>
                  </a:cubicBezTo>
                  <a:cubicBezTo>
                    <a:pt x="224" y="308"/>
                    <a:pt x="168" y="140"/>
                    <a:pt x="140" y="0"/>
                  </a:cubicBezTo>
                  <a:close/>
                </a:path>
              </a:pathLst>
            </a:custGeom>
            <a:solidFill>
              <a:srgbClr val="628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5360700" y="1196650"/>
              <a:ext cx="393475" cy="358000"/>
            </a:xfrm>
            <a:custGeom>
              <a:rect b="b" l="l" r="r" t="t"/>
              <a:pathLst>
                <a:path extrusionOk="0" h="14320" w="15739">
                  <a:moveTo>
                    <a:pt x="3205" y="0"/>
                  </a:moveTo>
                  <a:cubicBezTo>
                    <a:pt x="2972" y="0"/>
                    <a:pt x="2733" y="103"/>
                    <a:pt x="2549" y="346"/>
                  </a:cubicBezTo>
                  <a:cubicBezTo>
                    <a:pt x="1400" y="1886"/>
                    <a:pt x="308" y="3678"/>
                    <a:pt x="84" y="5946"/>
                  </a:cubicBezTo>
                  <a:cubicBezTo>
                    <a:pt x="0" y="7122"/>
                    <a:pt x="224" y="8327"/>
                    <a:pt x="756" y="9391"/>
                  </a:cubicBezTo>
                  <a:cubicBezTo>
                    <a:pt x="1316" y="10399"/>
                    <a:pt x="2073" y="11295"/>
                    <a:pt x="3025" y="11967"/>
                  </a:cubicBezTo>
                  <a:cubicBezTo>
                    <a:pt x="3921" y="12639"/>
                    <a:pt x="4929" y="13115"/>
                    <a:pt x="5993" y="13423"/>
                  </a:cubicBezTo>
                  <a:cubicBezTo>
                    <a:pt x="6973" y="13731"/>
                    <a:pt x="7953" y="13955"/>
                    <a:pt x="8961" y="14095"/>
                  </a:cubicBezTo>
                  <a:cubicBezTo>
                    <a:pt x="9690" y="14207"/>
                    <a:pt x="10418" y="14263"/>
                    <a:pt x="11146" y="14319"/>
                  </a:cubicBezTo>
                  <a:cubicBezTo>
                    <a:pt x="12518" y="13115"/>
                    <a:pt x="14002" y="12051"/>
                    <a:pt x="15598" y="11127"/>
                  </a:cubicBezTo>
                  <a:lnTo>
                    <a:pt x="15738" y="11043"/>
                  </a:lnTo>
                  <a:lnTo>
                    <a:pt x="14870" y="10987"/>
                  </a:lnTo>
                  <a:cubicBezTo>
                    <a:pt x="12966" y="10903"/>
                    <a:pt x="11146" y="10875"/>
                    <a:pt x="9410" y="10679"/>
                  </a:cubicBezTo>
                  <a:cubicBezTo>
                    <a:pt x="8569" y="10595"/>
                    <a:pt x="7729" y="10455"/>
                    <a:pt x="6889" y="10231"/>
                  </a:cubicBezTo>
                  <a:cubicBezTo>
                    <a:pt x="6161" y="10063"/>
                    <a:pt x="5433" y="9783"/>
                    <a:pt x="4789" y="9391"/>
                  </a:cubicBezTo>
                  <a:cubicBezTo>
                    <a:pt x="3529" y="8607"/>
                    <a:pt x="2717" y="7486"/>
                    <a:pt x="2661" y="6030"/>
                  </a:cubicBezTo>
                  <a:cubicBezTo>
                    <a:pt x="2605" y="4546"/>
                    <a:pt x="3221" y="2838"/>
                    <a:pt x="3977" y="1214"/>
                  </a:cubicBezTo>
                  <a:cubicBezTo>
                    <a:pt x="4271" y="566"/>
                    <a:pt x="3753" y="0"/>
                    <a:pt x="3205"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5810150" y="1168875"/>
              <a:ext cx="340975" cy="274450"/>
            </a:xfrm>
            <a:custGeom>
              <a:rect b="b" l="l" r="r" t="t"/>
              <a:pathLst>
                <a:path extrusionOk="0" h="10978" w="13639">
                  <a:moveTo>
                    <a:pt x="10687" y="0"/>
                  </a:moveTo>
                  <a:cubicBezTo>
                    <a:pt x="9425" y="0"/>
                    <a:pt x="8168" y="187"/>
                    <a:pt x="6974" y="560"/>
                  </a:cubicBezTo>
                  <a:cubicBezTo>
                    <a:pt x="4985" y="1120"/>
                    <a:pt x="3221" y="2325"/>
                    <a:pt x="1961" y="3949"/>
                  </a:cubicBezTo>
                  <a:cubicBezTo>
                    <a:pt x="729" y="5629"/>
                    <a:pt x="57" y="7617"/>
                    <a:pt x="1" y="9690"/>
                  </a:cubicBezTo>
                  <a:cubicBezTo>
                    <a:pt x="1" y="10110"/>
                    <a:pt x="1" y="10558"/>
                    <a:pt x="29" y="10978"/>
                  </a:cubicBezTo>
                  <a:cubicBezTo>
                    <a:pt x="1065" y="10530"/>
                    <a:pt x="2101" y="10110"/>
                    <a:pt x="3193" y="9774"/>
                  </a:cubicBezTo>
                  <a:cubicBezTo>
                    <a:pt x="3445" y="8457"/>
                    <a:pt x="4005" y="7197"/>
                    <a:pt x="4817" y="6105"/>
                  </a:cubicBezTo>
                  <a:cubicBezTo>
                    <a:pt x="5685" y="4985"/>
                    <a:pt x="6834" y="4117"/>
                    <a:pt x="8122" y="3529"/>
                  </a:cubicBezTo>
                  <a:cubicBezTo>
                    <a:pt x="9606" y="2857"/>
                    <a:pt x="11118" y="2325"/>
                    <a:pt x="12686" y="1933"/>
                  </a:cubicBezTo>
                  <a:cubicBezTo>
                    <a:pt x="13638" y="1681"/>
                    <a:pt x="13554" y="280"/>
                    <a:pt x="12574" y="140"/>
                  </a:cubicBezTo>
                  <a:cubicBezTo>
                    <a:pt x="11949" y="47"/>
                    <a:pt x="11317" y="0"/>
                    <a:pt x="10687"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a:off x="4332950" y="2255525"/>
              <a:ext cx="706425" cy="1006650"/>
            </a:xfrm>
            <a:custGeom>
              <a:rect b="b" l="l" r="r" t="t"/>
              <a:pathLst>
                <a:path extrusionOk="0" h="40266" w="28257">
                  <a:moveTo>
                    <a:pt x="5053" y="0"/>
                  </a:moveTo>
                  <a:cubicBezTo>
                    <a:pt x="4831" y="0"/>
                    <a:pt x="4604" y="92"/>
                    <a:pt x="4425" y="304"/>
                  </a:cubicBezTo>
                  <a:cubicBezTo>
                    <a:pt x="3165" y="2152"/>
                    <a:pt x="2101" y="4168"/>
                    <a:pt x="1317" y="6297"/>
                  </a:cubicBezTo>
                  <a:cubicBezTo>
                    <a:pt x="533" y="8453"/>
                    <a:pt x="1" y="10861"/>
                    <a:pt x="309" y="13382"/>
                  </a:cubicBezTo>
                  <a:cubicBezTo>
                    <a:pt x="449" y="14642"/>
                    <a:pt x="841" y="15874"/>
                    <a:pt x="1457" y="17022"/>
                  </a:cubicBezTo>
                  <a:cubicBezTo>
                    <a:pt x="2073" y="18170"/>
                    <a:pt x="2857" y="19178"/>
                    <a:pt x="3809" y="20046"/>
                  </a:cubicBezTo>
                  <a:cubicBezTo>
                    <a:pt x="5686" y="21727"/>
                    <a:pt x="7954" y="22791"/>
                    <a:pt x="10082" y="23519"/>
                  </a:cubicBezTo>
                  <a:cubicBezTo>
                    <a:pt x="12210" y="24275"/>
                    <a:pt x="14283" y="24863"/>
                    <a:pt x="16159" y="25619"/>
                  </a:cubicBezTo>
                  <a:cubicBezTo>
                    <a:pt x="16607" y="25815"/>
                    <a:pt x="17083" y="26011"/>
                    <a:pt x="17559" y="26235"/>
                  </a:cubicBezTo>
                  <a:cubicBezTo>
                    <a:pt x="17979" y="26459"/>
                    <a:pt x="18399" y="26683"/>
                    <a:pt x="18791" y="26935"/>
                  </a:cubicBezTo>
                  <a:cubicBezTo>
                    <a:pt x="19631" y="27467"/>
                    <a:pt x="20416" y="28056"/>
                    <a:pt x="21116" y="28756"/>
                  </a:cubicBezTo>
                  <a:cubicBezTo>
                    <a:pt x="21228" y="28868"/>
                    <a:pt x="21340" y="29008"/>
                    <a:pt x="21452" y="29120"/>
                  </a:cubicBezTo>
                  <a:cubicBezTo>
                    <a:pt x="21088" y="29064"/>
                    <a:pt x="20724" y="29036"/>
                    <a:pt x="20331" y="29036"/>
                  </a:cubicBezTo>
                  <a:cubicBezTo>
                    <a:pt x="20207" y="29032"/>
                    <a:pt x="20084" y="29030"/>
                    <a:pt x="19961" y="29030"/>
                  </a:cubicBezTo>
                  <a:cubicBezTo>
                    <a:pt x="17370" y="29030"/>
                    <a:pt x="15079" y="29856"/>
                    <a:pt x="12967" y="30632"/>
                  </a:cubicBezTo>
                  <a:cubicBezTo>
                    <a:pt x="11874" y="31080"/>
                    <a:pt x="10726" y="31528"/>
                    <a:pt x="9914" y="31780"/>
                  </a:cubicBezTo>
                  <a:cubicBezTo>
                    <a:pt x="9449" y="31885"/>
                    <a:pt x="8968" y="31942"/>
                    <a:pt x="8484" y="31942"/>
                  </a:cubicBezTo>
                  <a:cubicBezTo>
                    <a:pt x="8064" y="31942"/>
                    <a:pt x="7642" y="31899"/>
                    <a:pt x="7226" y="31808"/>
                  </a:cubicBezTo>
                  <a:cubicBezTo>
                    <a:pt x="5434" y="31472"/>
                    <a:pt x="3557" y="30184"/>
                    <a:pt x="2073" y="28672"/>
                  </a:cubicBezTo>
                  <a:lnTo>
                    <a:pt x="2017" y="28616"/>
                  </a:lnTo>
                  <a:cubicBezTo>
                    <a:pt x="1837" y="28435"/>
                    <a:pt x="1626" y="28358"/>
                    <a:pt x="1422" y="28358"/>
                  </a:cubicBezTo>
                  <a:cubicBezTo>
                    <a:pt x="865" y="28358"/>
                    <a:pt x="358" y="28933"/>
                    <a:pt x="645" y="29568"/>
                  </a:cubicBezTo>
                  <a:cubicBezTo>
                    <a:pt x="1205" y="30744"/>
                    <a:pt x="1989" y="31808"/>
                    <a:pt x="2913" y="32704"/>
                  </a:cubicBezTo>
                  <a:cubicBezTo>
                    <a:pt x="3921" y="33656"/>
                    <a:pt x="5097" y="34384"/>
                    <a:pt x="6386" y="34832"/>
                  </a:cubicBezTo>
                  <a:cubicBezTo>
                    <a:pt x="7276" y="35123"/>
                    <a:pt x="8202" y="35272"/>
                    <a:pt x="9133" y="35272"/>
                  </a:cubicBezTo>
                  <a:cubicBezTo>
                    <a:pt x="9636" y="35272"/>
                    <a:pt x="10141" y="35229"/>
                    <a:pt x="10642" y="35140"/>
                  </a:cubicBezTo>
                  <a:cubicBezTo>
                    <a:pt x="11846" y="34832"/>
                    <a:pt x="13051" y="34440"/>
                    <a:pt x="14227" y="33964"/>
                  </a:cubicBezTo>
                  <a:cubicBezTo>
                    <a:pt x="15291" y="33544"/>
                    <a:pt x="16355" y="33180"/>
                    <a:pt x="17363" y="32872"/>
                  </a:cubicBezTo>
                  <a:cubicBezTo>
                    <a:pt x="18343" y="32536"/>
                    <a:pt x="19379" y="32312"/>
                    <a:pt x="20388" y="32228"/>
                  </a:cubicBezTo>
                  <a:cubicBezTo>
                    <a:pt x="20616" y="32201"/>
                    <a:pt x="20844" y="32188"/>
                    <a:pt x="21072" y="32188"/>
                  </a:cubicBezTo>
                  <a:cubicBezTo>
                    <a:pt x="22266" y="32188"/>
                    <a:pt x="23432" y="32554"/>
                    <a:pt x="24420" y="33236"/>
                  </a:cubicBezTo>
                  <a:cubicBezTo>
                    <a:pt x="25400" y="35112"/>
                    <a:pt x="26044" y="37157"/>
                    <a:pt x="26296" y="39257"/>
                  </a:cubicBezTo>
                  <a:cubicBezTo>
                    <a:pt x="26296" y="39313"/>
                    <a:pt x="26324" y="39369"/>
                    <a:pt x="26324" y="39425"/>
                  </a:cubicBezTo>
                  <a:lnTo>
                    <a:pt x="26324" y="39453"/>
                  </a:lnTo>
                  <a:cubicBezTo>
                    <a:pt x="26379" y="39999"/>
                    <a:pt x="26793" y="40266"/>
                    <a:pt x="27209" y="40266"/>
                  </a:cubicBezTo>
                  <a:cubicBezTo>
                    <a:pt x="27647" y="40266"/>
                    <a:pt x="28088" y="39971"/>
                    <a:pt x="28117" y="39397"/>
                  </a:cubicBezTo>
                  <a:lnTo>
                    <a:pt x="28117" y="38977"/>
                  </a:lnTo>
                  <a:cubicBezTo>
                    <a:pt x="28257" y="34468"/>
                    <a:pt x="26464" y="29960"/>
                    <a:pt x="23328" y="26543"/>
                  </a:cubicBezTo>
                  <a:cubicBezTo>
                    <a:pt x="22544" y="25675"/>
                    <a:pt x="21620" y="24863"/>
                    <a:pt x="20640" y="24191"/>
                  </a:cubicBezTo>
                  <a:cubicBezTo>
                    <a:pt x="20135" y="23855"/>
                    <a:pt x="19603" y="23519"/>
                    <a:pt x="19071" y="23239"/>
                  </a:cubicBezTo>
                  <a:cubicBezTo>
                    <a:pt x="18567" y="22959"/>
                    <a:pt x="18035" y="22707"/>
                    <a:pt x="17503" y="22455"/>
                  </a:cubicBezTo>
                  <a:cubicBezTo>
                    <a:pt x="15403" y="21503"/>
                    <a:pt x="13247" y="20915"/>
                    <a:pt x="11258" y="20187"/>
                  </a:cubicBezTo>
                  <a:cubicBezTo>
                    <a:pt x="10306" y="19850"/>
                    <a:pt x="9382" y="19458"/>
                    <a:pt x="8458" y="19010"/>
                  </a:cubicBezTo>
                  <a:cubicBezTo>
                    <a:pt x="7618" y="18590"/>
                    <a:pt x="6806" y="18058"/>
                    <a:pt x="6078" y="17442"/>
                  </a:cubicBezTo>
                  <a:cubicBezTo>
                    <a:pt x="5406" y="16854"/>
                    <a:pt x="4817" y="16182"/>
                    <a:pt x="4341" y="15398"/>
                  </a:cubicBezTo>
                  <a:cubicBezTo>
                    <a:pt x="3893" y="14642"/>
                    <a:pt x="3585" y="13774"/>
                    <a:pt x="3417" y="12906"/>
                  </a:cubicBezTo>
                  <a:cubicBezTo>
                    <a:pt x="3053" y="11085"/>
                    <a:pt x="3277" y="9041"/>
                    <a:pt x="3753" y="7053"/>
                  </a:cubicBezTo>
                  <a:cubicBezTo>
                    <a:pt x="4313" y="5009"/>
                    <a:pt x="5013" y="3020"/>
                    <a:pt x="5854" y="1088"/>
                  </a:cubicBezTo>
                  <a:cubicBezTo>
                    <a:pt x="6049" y="483"/>
                    <a:pt x="5564" y="0"/>
                    <a:pt x="505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5344775" y="2835425"/>
              <a:ext cx="577275" cy="257950"/>
            </a:xfrm>
            <a:custGeom>
              <a:rect b="b" l="l" r="r" t="t"/>
              <a:pathLst>
                <a:path extrusionOk="0" h="10318" w="23091">
                  <a:moveTo>
                    <a:pt x="10239" y="1"/>
                  </a:moveTo>
                  <a:cubicBezTo>
                    <a:pt x="9136" y="1"/>
                    <a:pt x="8030" y="99"/>
                    <a:pt x="6938" y="295"/>
                  </a:cubicBezTo>
                  <a:cubicBezTo>
                    <a:pt x="4810" y="631"/>
                    <a:pt x="2738" y="1303"/>
                    <a:pt x="805" y="2255"/>
                  </a:cubicBezTo>
                  <a:cubicBezTo>
                    <a:pt x="1" y="2684"/>
                    <a:pt x="326" y="3858"/>
                    <a:pt x="1192" y="3858"/>
                  </a:cubicBezTo>
                  <a:cubicBezTo>
                    <a:pt x="1230" y="3858"/>
                    <a:pt x="1269" y="3856"/>
                    <a:pt x="1309" y="3851"/>
                  </a:cubicBezTo>
                  <a:lnTo>
                    <a:pt x="1365" y="3851"/>
                  </a:lnTo>
                  <a:cubicBezTo>
                    <a:pt x="3326" y="3655"/>
                    <a:pt x="5314" y="3459"/>
                    <a:pt x="7246" y="3403"/>
                  </a:cubicBezTo>
                  <a:cubicBezTo>
                    <a:pt x="7551" y="3394"/>
                    <a:pt x="7856" y="3390"/>
                    <a:pt x="8161" y="3390"/>
                  </a:cubicBezTo>
                  <a:cubicBezTo>
                    <a:pt x="9739" y="3390"/>
                    <a:pt x="11327" y="3514"/>
                    <a:pt x="12875" y="3795"/>
                  </a:cubicBezTo>
                  <a:cubicBezTo>
                    <a:pt x="16487" y="4299"/>
                    <a:pt x="19624" y="6568"/>
                    <a:pt x="21276" y="9816"/>
                  </a:cubicBezTo>
                  <a:lnTo>
                    <a:pt x="21304" y="9844"/>
                  </a:lnTo>
                  <a:cubicBezTo>
                    <a:pt x="21479" y="10174"/>
                    <a:pt x="21776" y="10318"/>
                    <a:pt x="22072" y="10318"/>
                  </a:cubicBezTo>
                  <a:cubicBezTo>
                    <a:pt x="22581" y="10318"/>
                    <a:pt x="23090" y="9893"/>
                    <a:pt x="22984" y="9256"/>
                  </a:cubicBezTo>
                  <a:cubicBezTo>
                    <a:pt x="22620" y="6960"/>
                    <a:pt x="21472" y="4860"/>
                    <a:pt x="19764" y="3263"/>
                  </a:cubicBezTo>
                  <a:cubicBezTo>
                    <a:pt x="18028" y="1695"/>
                    <a:pt x="15843" y="687"/>
                    <a:pt x="13519" y="295"/>
                  </a:cubicBezTo>
                  <a:cubicBezTo>
                    <a:pt x="12441" y="99"/>
                    <a:pt x="11342" y="1"/>
                    <a:pt x="10239"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4456325" y="1411750"/>
              <a:ext cx="868600" cy="590550"/>
            </a:xfrm>
            <a:custGeom>
              <a:rect b="b" l="l" r="r" t="t"/>
              <a:pathLst>
                <a:path extrusionOk="0" h="23622" w="34744">
                  <a:moveTo>
                    <a:pt x="15200" y="1"/>
                  </a:moveTo>
                  <a:cubicBezTo>
                    <a:pt x="15135" y="1"/>
                    <a:pt x="15069" y="1"/>
                    <a:pt x="15004" y="3"/>
                  </a:cubicBezTo>
                  <a:cubicBezTo>
                    <a:pt x="13632" y="3"/>
                    <a:pt x="12260" y="283"/>
                    <a:pt x="10972" y="759"/>
                  </a:cubicBezTo>
                  <a:cubicBezTo>
                    <a:pt x="10720" y="871"/>
                    <a:pt x="10524" y="1123"/>
                    <a:pt x="10468" y="1403"/>
                  </a:cubicBezTo>
                  <a:cubicBezTo>
                    <a:pt x="10356" y="1851"/>
                    <a:pt x="10664" y="2327"/>
                    <a:pt x="11140" y="2411"/>
                  </a:cubicBezTo>
                  <a:lnTo>
                    <a:pt x="11196" y="2439"/>
                  </a:lnTo>
                  <a:cubicBezTo>
                    <a:pt x="12400" y="2691"/>
                    <a:pt x="13604" y="2887"/>
                    <a:pt x="14696" y="3139"/>
                  </a:cubicBezTo>
                  <a:cubicBezTo>
                    <a:pt x="15761" y="3335"/>
                    <a:pt x="16797" y="3671"/>
                    <a:pt x="17777" y="4091"/>
                  </a:cubicBezTo>
                  <a:cubicBezTo>
                    <a:pt x="18589" y="4427"/>
                    <a:pt x="19317" y="4959"/>
                    <a:pt x="19877" y="5659"/>
                  </a:cubicBezTo>
                  <a:cubicBezTo>
                    <a:pt x="20269" y="6163"/>
                    <a:pt x="20577" y="6751"/>
                    <a:pt x="20745" y="7396"/>
                  </a:cubicBezTo>
                  <a:cubicBezTo>
                    <a:pt x="20381" y="7816"/>
                    <a:pt x="20073" y="8264"/>
                    <a:pt x="19765" y="8740"/>
                  </a:cubicBezTo>
                  <a:cubicBezTo>
                    <a:pt x="19261" y="9608"/>
                    <a:pt x="18813" y="10532"/>
                    <a:pt x="18477" y="11512"/>
                  </a:cubicBezTo>
                  <a:cubicBezTo>
                    <a:pt x="17833" y="13332"/>
                    <a:pt x="17441" y="15097"/>
                    <a:pt x="16853" y="16609"/>
                  </a:cubicBezTo>
                  <a:cubicBezTo>
                    <a:pt x="16265" y="18121"/>
                    <a:pt x="15537" y="19241"/>
                    <a:pt x="14416" y="19773"/>
                  </a:cubicBezTo>
                  <a:cubicBezTo>
                    <a:pt x="13772" y="20053"/>
                    <a:pt x="13100" y="20249"/>
                    <a:pt x="12400" y="20305"/>
                  </a:cubicBezTo>
                  <a:cubicBezTo>
                    <a:pt x="12180" y="20322"/>
                    <a:pt x="11957" y="20331"/>
                    <a:pt x="11733" y="20331"/>
                  </a:cubicBezTo>
                  <a:cubicBezTo>
                    <a:pt x="11217" y="20331"/>
                    <a:pt x="10695" y="20282"/>
                    <a:pt x="10188" y="20165"/>
                  </a:cubicBezTo>
                  <a:cubicBezTo>
                    <a:pt x="8620" y="19773"/>
                    <a:pt x="7163" y="19101"/>
                    <a:pt x="5847" y="18149"/>
                  </a:cubicBezTo>
                  <a:cubicBezTo>
                    <a:pt x="4447" y="17169"/>
                    <a:pt x="3103" y="15993"/>
                    <a:pt x="1703" y="14844"/>
                  </a:cubicBezTo>
                  <a:cubicBezTo>
                    <a:pt x="1525" y="14693"/>
                    <a:pt x="1334" y="14628"/>
                    <a:pt x="1151" y="14628"/>
                  </a:cubicBezTo>
                  <a:cubicBezTo>
                    <a:pt x="525" y="14628"/>
                    <a:pt x="0" y="15386"/>
                    <a:pt x="499" y="15993"/>
                  </a:cubicBezTo>
                  <a:cubicBezTo>
                    <a:pt x="1619" y="17505"/>
                    <a:pt x="2879" y="18905"/>
                    <a:pt x="4251" y="20165"/>
                  </a:cubicBezTo>
                  <a:cubicBezTo>
                    <a:pt x="5679" y="21425"/>
                    <a:pt x="7359" y="22629"/>
                    <a:pt x="9432" y="23218"/>
                  </a:cubicBezTo>
                  <a:cubicBezTo>
                    <a:pt x="10318" y="23481"/>
                    <a:pt x="11225" y="23622"/>
                    <a:pt x="12135" y="23622"/>
                  </a:cubicBezTo>
                  <a:cubicBezTo>
                    <a:pt x="12289" y="23622"/>
                    <a:pt x="12443" y="23618"/>
                    <a:pt x="12596" y="23610"/>
                  </a:cubicBezTo>
                  <a:cubicBezTo>
                    <a:pt x="13716" y="23582"/>
                    <a:pt x="14836" y="23358"/>
                    <a:pt x="15873" y="22910"/>
                  </a:cubicBezTo>
                  <a:cubicBezTo>
                    <a:pt x="16965" y="22433"/>
                    <a:pt x="17889" y="21677"/>
                    <a:pt x="18617" y="20725"/>
                  </a:cubicBezTo>
                  <a:cubicBezTo>
                    <a:pt x="19261" y="19857"/>
                    <a:pt x="19793" y="18905"/>
                    <a:pt x="20157" y="17897"/>
                  </a:cubicBezTo>
                  <a:cubicBezTo>
                    <a:pt x="20857" y="16021"/>
                    <a:pt x="21249" y="14228"/>
                    <a:pt x="21781" y="12632"/>
                  </a:cubicBezTo>
                  <a:cubicBezTo>
                    <a:pt x="22285" y="11036"/>
                    <a:pt x="22929" y="9664"/>
                    <a:pt x="23938" y="8796"/>
                  </a:cubicBezTo>
                  <a:cubicBezTo>
                    <a:pt x="25142" y="7872"/>
                    <a:pt x="26598" y="7340"/>
                    <a:pt x="28110" y="7284"/>
                  </a:cubicBezTo>
                  <a:cubicBezTo>
                    <a:pt x="28551" y="7255"/>
                    <a:pt x="28993" y="7241"/>
                    <a:pt x="29434" y="7241"/>
                  </a:cubicBezTo>
                  <a:cubicBezTo>
                    <a:pt x="30701" y="7241"/>
                    <a:pt x="31968" y="7356"/>
                    <a:pt x="33235" y="7564"/>
                  </a:cubicBezTo>
                  <a:cubicBezTo>
                    <a:pt x="33320" y="7584"/>
                    <a:pt x="33401" y="7594"/>
                    <a:pt x="33478" y="7594"/>
                  </a:cubicBezTo>
                  <a:cubicBezTo>
                    <a:pt x="34441" y="7594"/>
                    <a:pt x="34744" y="6085"/>
                    <a:pt x="33655" y="5799"/>
                  </a:cubicBezTo>
                  <a:cubicBezTo>
                    <a:pt x="31863" y="5099"/>
                    <a:pt x="29958" y="4707"/>
                    <a:pt x="28054" y="4595"/>
                  </a:cubicBezTo>
                  <a:cubicBezTo>
                    <a:pt x="27883" y="4587"/>
                    <a:pt x="27713" y="4583"/>
                    <a:pt x="27542" y="4583"/>
                  </a:cubicBezTo>
                  <a:cubicBezTo>
                    <a:pt x="26006" y="4583"/>
                    <a:pt x="24484" y="4923"/>
                    <a:pt x="23098" y="5603"/>
                  </a:cubicBezTo>
                  <a:cubicBezTo>
                    <a:pt x="23042" y="5071"/>
                    <a:pt x="22873" y="4567"/>
                    <a:pt x="22677" y="4091"/>
                  </a:cubicBezTo>
                  <a:cubicBezTo>
                    <a:pt x="21949" y="2607"/>
                    <a:pt x="20717" y="1459"/>
                    <a:pt x="19205" y="815"/>
                  </a:cubicBezTo>
                  <a:cubicBezTo>
                    <a:pt x="17922" y="280"/>
                    <a:pt x="16563" y="1"/>
                    <a:pt x="15200"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7155725" y="1697450"/>
              <a:ext cx="7725" cy="12625"/>
            </a:xfrm>
            <a:custGeom>
              <a:rect b="b" l="l" r="r" t="t"/>
              <a:pathLst>
                <a:path extrusionOk="0" h="505" w="309">
                  <a:moveTo>
                    <a:pt x="1" y="0"/>
                  </a:moveTo>
                  <a:lnTo>
                    <a:pt x="1" y="252"/>
                  </a:lnTo>
                  <a:cubicBezTo>
                    <a:pt x="113" y="336"/>
                    <a:pt x="225" y="420"/>
                    <a:pt x="309" y="504"/>
                  </a:cubicBezTo>
                  <a:cubicBezTo>
                    <a:pt x="253" y="392"/>
                    <a:pt x="197" y="280"/>
                    <a:pt x="141" y="168"/>
                  </a:cubicBezTo>
                  <a:cubicBezTo>
                    <a:pt x="113" y="112"/>
                    <a:pt x="57" y="28"/>
                    <a:pt x="1" y="0"/>
                  </a:cubicBezTo>
                  <a:close/>
                </a:path>
              </a:pathLst>
            </a:custGeom>
            <a:solidFill>
              <a:srgbClr val="628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6791675" y="1696050"/>
              <a:ext cx="405400" cy="769025"/>
            </a:xfrm>
            <a:custGeom>
              <a:rect b="b" l="l" r="r" t="t"/>
              <a:pathLst>
                <a:path extrusionOk="0" h="30761" w="16216">
                  <a:moveTo>
                    <a:pt x="13303" y="0"/>
                  </a:moveTo>
                  <a:lnTo>
                    <a:pt x="13303" y="0"/>
                  </a:lnTo>
                  <a:cubicBezTo>
                    <a:pt x="13051" y="252"/>
                    <a:pt x="12967" y="644"/>
                    <a:pt x="13079" y="980"/>
                  </a:cubicBezTo>
                  <a:cubicBezTo>
                    <a:pt x="14003" y="3276"/>
                    <a:pt x="14031" y="5853"/>
                    <a:pt x="13219" y="8205"/>
                  </a:cubicBezTo>
                  <a:cubicBezTo>
                    <a:pt x="12407" y="10501"/>
                    <a:pt x="10838" y="12546"/>
                    <a:pt x="8962" y="14198"/>
                  </a:cubicBezTo>
                  <a:cubicBezTo>
                    <a:pt x="7086" y="15878"/>
                    <a:pt x="4902" y="17110"/>
                    <a:pt x="2521" y="17866"/>
                  </a:cubicBezTo>
                  <a:cubicBezTo>
                    <a:pt x="1877" y="18062"/>
                    <a:pt x="1233" y="18202"/>
                    <a:pt x="589" y="18286"/>
                  </a:cubicBezTo>
                  <a:cubicBezTo>
                    <a:pt x="477" y="19491"/>
                    <a:pt x="281" y="20667"/>
                    <a:pt x="1" y="21843"/>
                  </a:cubicBezTo>
                  <a:cubicBezTo>
                    <a:pt x="757" y="21787"/>
                    <a:pt x="1485" y="21675"/>
                    <a:pt x="2213" y="21507"/>
                  </a:cubicBezTo>
                  <a:lnTo>
                    <a:pt x="2213" y="21507"/>
                  </a:lnTo>
                  <a:cubicBezTo>
                    <a:pt x="2045" y="22207"/>
                    <a:pt x="1989" y="22935"/>
                    <a:pt x="1961" y="23663"/>
                  </a:cubicBezTo>
                  <a:cubicBezTo>
                    <a:pt x="1933" y="25427"/>
                    <a:pt x="2521" y="27164"/>
                    <a:pt x="3641" y="28536"/>
                  </a:cubicBezTo>
                  <a:cubicBezTo>
                    <a:pt x="4257" y="29236"/>
                    <a:pt x="5042" y="29824"/>
                    <a:pt x="5910" y="30188"/>
                  </a:cubicBezTo>
                  <a:cubicBezTo>
                    <a:pt x="6694" y="30524"/>
                    <a:pt x="7562" y="30720"/>
                    <a:pt x="8458" y="30748"/>
                  </a:cubicBezTo>
                  <a:cubicBezTo>
                    <a:pt x="8616" y="30756"/>
                    <a:pt x="8774" y="30761"/>
                    <a:pt x="8931" y="30761"/>
                  </a:cubicBezTo>
                  <a:cubicBezTo>
                    <a:pt x="10340" y="30761"/>
                    <a:pt x="11735" y="30425"/>
                    <a:pt x="12995" y="29796"/>
                  </a:cubicBezTo>
                  <a:cubicBezTo>
                    <a:pt x="13835" y="29404"/>
                    <a:pt x="13611" y="28116"/>
                    <a:pt x="12687" y="28060"/>
                  </a:cubicBezTo>
                  <a:lnTo>
                    <a:pt x="12659" y="28060"/>
                  </a:lnTo>
                  <a:cubicBezTo>
                    <a:pt x="11370" y="28004"/>
                    <a:pt x="10110" y="27836"/>
                    <a:pt x="8878" y="27584"/>
                  </a:cubicBezTo>
                  <a:cubicBezTo>
                    <a:pt x="7898" y="27416"/>
                    <a:pt x="7030" y="26911"/>
                    <a:pt x="6358" y="26211"/>
                  </a:cubicBezTo>
                  <a:cubicBezTo>
                    <a:pt x="5714" y="25371"/>
                    <a:pt x="5294" y="24419"/>
                    <a:pt x="5126" y="23383"/>
                  </a:cubicBezTo>
                  <a:cubicBezTo>
                    <a:pt x="4930" y="22487"/>
                    <a:pt x="4818" y="21591"/>
                    <a:pt x="4762" y="20695"/>
                  </a:cubicBezTo>
                  <a:cubicBezTo>
                    <a:pt x="7114" y="19715"/>
                    <a:pt x="9270" y="18286"/>
                    <a:pt x="11090" y="16494"/>
                  </a:cubicBezTo>
                  <a:cubicBezTo>
                    <a:pt x="13275" y="14450"/>
                    <a:pt x="14871" y="11846"/>
                    <a:pt x="15711" y="8961"/>
                  </a:cubicBezTo>
                  <a:cubicBezTo>
                    <a:pt x="16103" y="7505"/>
                    <a:pt x="16215" y="5965"/>
                    <a:pt x="16047" y="4453"/>
                  </a:cubicBezTo>
                  <a:cubicBezTo>
                    <a:pt x="15991" y="3977"/>
                    <a:pt x="15907" y="3500"/>
                    <a:pt x="15795" y="3024"/>
                  </a:cubicBezTo>
                  <a:cubicBezTo>
                    <a:pt x="15067" y="2352"/>
                    <a:pt x="14311" y="1708"/>
                    <a:pt x="13527" y="1120"/>
                  </a:cubicBezTo>
                  <a:cubicBezTo>
                    <a:pt x="13359" y="980"/>
                    <a:pt x="13247" y="784"/>
                    <a:pt x="13275" y="560"/>
                  </a:cubicBezTo>
                  <a:cubicBezTo>
                    <a:pt x="13275" y="364"/>
                    <a:pt x="13303" y="196"/>
                    <a:pt x="13303"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6466150" y="1214775"/>
              <a:ext cx="426375" cy="464025"/>
            </a:xfrm>
            <a:custGeom>
              <a:rect b="b" l="l" r="r" t="t"/>
              <a:pathLst>
                <a:path extrusionOk="0" h="18561" w="17055">
                  <a:moveTo>
                    <a:pt x="972" y="0"/>
                  </a:moveTo>
                  <a:cubicBezTo>
                    <a:pt x="682" y="0"/>
                    <a:pt x="396" y="137"/>
                    <a:pt x="252" y="377"/>
                  </a:cubicBezTo>
                  <a:cubicBezTo>
                    <a:pt x="0" y="797"/>
                    <a:pt x="112" y="1301"/>
                    <a:pt x="504" y="1553"/>
                  </a:cubicBezTo>
                  <a:lnTo>
                    <a:pt x="560" y="1581"/>
                  </a:lnTo>
                  <a:cubicBezTo>
                    <a:pt x="2184" y="2645"/>
                    <a:pt x="3809" y="3709"/>
                    <a:pt x="5349" y="4857"/>
                  </a:cubicBezTo>
                  <a:cubicBezTo>
                    <a:pt x="6861" y="5949"/>
                    <a:pt x="8289" y="7182"/>
                    <a:pt x="9633" y="8498"/>
                  </a:cubicBezTo>
                  <a:cubicBezTo>
                    <a:pt x="10922" y="9786"/>
                    <a:pt x="12042" y="11214"/>
                    <a:pt x="12994" y="12754"/>
                  </a:cubicBezTo>
                  <a:cubicBezTo>
                    <a:pt x="13918" y="14350"/>
                    <a:pt x="14590" y="16059"/>
                    <a:pt x="15038" y="17851"/>
                  </a:cubicBezTo>
                  <a:lnTo>
                    <a:pt x="15038" y="17879"/>
                  </a:lnTo>
                  <a:cubicBezTo>
                    <a:pt x="15157" y="18341"/>
                    <a:pt x="15525" y="18560"/>
                    <a:pt x="15895" y="18560"/>
                  </a:cubicBezTo>
                  <a:cubicBezTo>
                    <a:pt x="16310" y="18560"/>
                    <a:pt x="16728" y="18285"/>
                    <a:pt x="16802" y="17767"/>
                  </a:cubicBezTo>
                  <a:cubicBezTo>
                    <a:pt x="17054" y="15583"/>
                    <a:pt x="16718" y="13370"/>
                    <a:pt x="15822" y="11354"/>
                  </a:cubicBezTo>
                  <a:cubicBezTo>
                    <a:pt x="14954" y="9338"/>
                    <a:pt x="13694" y="7518"/>
                    <a:pt x="12126" y="5977"/>
                  </a:cubicBezTo>
                  <a:cubicBezTo>
                    <a:pt x="10614" y="4493"/>
                    <a:pt x="8877" y="3205"/>
                    <a:pt x="7001" y="2197"/>
                  </a:cubicBezTo>
                  <a:cubicBezTo>
                    <a:pt x="5181" y="1189"/>
                    <a:pt x="3193" y="433"/>
                    <a:pt x="1120" y="13"/>
                  </a:cubicBezTo>
                  <a:cubicBezTo>
                    <a:pt x="1071" y="4"/>
                    <a:pt x="1022" y="0"/>
                    <a:pt x="972" y="0"/>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5356500" y="1411700"/>
              <a:ext cx="1459400" cy="1348050"/>
            </a:xfrm>
            <a:custGeom>
              <a:rect b="b" l="l" r="r" t="t"/>
              <a:pathLst>
                <a:path extrusionOk="0" h="53922" w="58376">
                  <a:moveTo>
                    <a:pt x="29858" y="4375"/>
                  </a:moveTo>
                  <a:cubicBezTo>
                    <a:pt x="37691" y="4375"/>
                    <a:pt x="45267" y="8462"/>
                    <a:pt x="49427" y="15659"/>
                  </a:cubicBezTo>
                  <a:cubicBezTo>
                    <a:pt x="49511" y="15799"/>
                    <a:pt x="49567" y="15911"/>
                    <a:pt x="49623" y="16023"/>
                  </a:cubicBezTo>
                  <a:cubicBezTo>
                    <a:pt x="51667" y="19663"/>
                    <a:pt x="52647" y="23836"/>
                    <a:pt x="52423" y="28008"/>
                  </a:cubicBezTo>
                  <a:cubicBezTo>
                    <a:pt x="52367" y="29380"/>
                    <a:pt x="52171" y="30753"/>
                    <a:pt x="51863" y="32097"/>
                  </a:cubicBezTo>
                  <a:cubicBezTo>
                    <a:pt x="51807" y="32321"/>
                    <a:pt x="51751" y="32573"/>
                    <a:pt x="51695" y="32797"/>
                  </a:cubicBezTo>
                  <a:cubicBezTo>
                    <a:pt x="50827" y="36017"/>
                    <a:pt x="49287" y="38986"/>
                    <a:pt x="47159" y="41506"/>
                  </a:cubicBezTo>
                  <a:cubicBezTo>
                    <a:pt x="46542" y="42262"/>
                    <a:pt x="45870" y="42962"/>
                    <a:pt x="45142" y="43606"/>
                  </a:cubicBezTo>
                  <a:cubicBezTo>
                    <a:pt x="43938" y="44726"/>
                    <a:pt x="42622" y="45706"/>
                    <a:pt x="41194" y="46519"/>
                  </a:cubicBezTo>
                  <a:lnTo>
                    <a:pt x="41166" y="46547"/>
                  </a:lnTo>
                  <a:cubicBezTo>
                    <a:pt x="38169" y="48283"/>
                    <a:pt x="34809" y="49291"/>
                    <a:pt x="31364" y="49515"/>
                  </a:cubicBezTo>
                  <a:cubicBezTo>
                    <a:pt x="30860" y="49543"/>
                    <a:pt x="30384" y="49571"/>
                    <a:pt x="29908" y="49571"/>
                  </a:cubicBezTo>
                  <a:cubicBezTo>
                    <a:pt x="29152" y="49571"/>
                    <a:pt x="28396" y="49515"/>
                    <a:pt x="27640" y="49459"/>
                  </a:cubicBezTo>
                  <a:cubicBezTo>
                    <a:pt x="20415" y="48731"/>
                    <a:pt x="13946" y="44558"/>
                    <a:pt x="10306" y="38285"/>
                  </a:cubicBezTo>
                  <a:cubicBezTo>
                    <a:pt x="9578" y="37025"/>
                    <a:pt x="8989" y="35709"/>
                    <a:pt x="8513" y="34337"/>
                  </a:cubicBezTo>
                  <a:cubicBezTo>
                    <a:pt x="8177" y="33413"/>
                    <a:pt x="7925" y="32433"/>
                    <a:pt x="7729" y="31453"/>
                  </a:cubicBezTo>
                  <a:cubicBezTo>
                    <a:pt x="7701" y="31369"/>
                    <a:pt x="7701" y="31257"/>
                    <a:pt x="7673" y="31173"/>
                  </a:cubicBezTo>
                  <a:cubicBezTo>
                    <a:pt x="7449" y="29996"/>
                    <a:pt x="7337" y="28820"/>
                    <a:pt x="7281" y="27644"/>
                  </a:cubicBezTo>
                  <a:cubicBezTo>
                    <a:pt x="7141" y="22772"/>
                    <a:pt x="8597" y="17983"/>
                    <a:pt x="11398" y="13978"/>
                  </a:cubicBezTo>
                  <a:cubicBezTo>
                    <a:pt x="13274" y="11290"/>
                    <a:pt x="15710" y="9050"/>
                    <a:pt x="18567" y="7398"/>
                  </a:cubicBezTo>
                  <a:cubicBezTo>
                    <a:pt x="19071" y="7118"/>
                    <a:pt x="19575" y="6865"/>
                    <a:pt x="20079" y="6613"/>
                  </a:cubicBezTo>
                  <a:cubicBezTo>
                    <a:pt x="23228" y="5097"/>
                    <a:pt x="26566" y="4375"/>
                    <a:pt x="29858" y="4375"/>
                  </a:cubicBezTo>
                  <a:close/>
                  <a:moveTo>
                    <a:pt x="29910" y="0"/>
                  </a:moveTo>
                  <a:cubicBezTo>
                    <a:pt x="27017" y="0"/>
                    <a:pt x="24047" y="474"/>
                    <a:pt x="21087" y="1489"/>
                  </a:cubicBezTo>
                  <a:cubicBezTo>
                    <a:pt x="20163" y="1797"/>
                    <a:pt x="19267" y="2189"/>
                    <a:pt x="18371" y="2609"/>
                  </a:cubicBezTo>
                  <a:lnTo>
                    <a:pt x="18203" y="2693"/>
                  </a:lnTo>
                  <a:cubicBezTo>
                    <a:pt x="17587" y="2973"/>
                    <a:pt x="16998" y="3281"/>
                    <a:pt x="16410" y="3617"/>
                  </a:cubicBezTo>
                  <a:cubicBezTo>
                    <a:pt x="4929" y="10310"/>
                    <a:pt x="0" y="24340"/>
                    <a:pt x="4789" y="36745"/>
                  </a:cubicBezTo>
                  <a:cubicBezTo>
                    <a:pt x="5293" y="38005"/>
                    <a:pt x="5881" y="39266"/>
                    <a:pt x="6581" y="40442"/>
                  </a:cubicBezTo>
                  <a:cubicBezTo>
                    <a:pt x="7953" y="42850"/>
                    <a:pt x="9718" y="45062"/>
                    <a:pt x="11790" y="46939"/>
                  </a:cubicBezTo>
                  <a:cubicBezTo>
                    <a:pt x="16130" y="50887"/>
                    <a:pt x="21675" y="53323"/>
                    <a:pt x="27528" y="53827"/>
                  </a:cubicBezTo>
                  <a:cubicBezTo>
                    <a:pt x="28368" y="53890"/>
                    <a:pt x="29208" y="53922"/>
                    <a:pt x="30048" y="53922"/>
                  </a:cubicBezTo>
                  <a:cubicBezTo>
                    <a:pt x="30328" y="53922"/>
                    <a:pt x="30608" y="53919"/>
                    <a:pt x="30888" y="53912"/>
                  </a:cubicBezTo>
                  <a:cubicBezTo>
                    <a:pt x="31924" y="53855"/>
                    <a:pt x="32961" y="53771"/>
                    <a:pt x="33997" y="53603"/>
                  </a:cubicBezTo>
                  <a:cubicBezTo>
                    <a:pt x="34473" y="53519"/>
                    <a:pt x="34977" y="53435"/>
                    <a:pt x="35453" y="53323"/>
                  </a:cubicBezTo>
                  <a:lnTo>
                    <a:pt x="35873" y="53239"/>
                  </a:lnTo>
                  <a:cubicBezTo>
                    <a:pt x="36321" y="53127"/>
                    <a:pt x="36741" y="53043"/>
                    <a:pt x="37161" y="52903"/>
                  </a:cubicBezTo>
                  <a:lnTo>
                    <a:pt x="37217" y="52903"/>
                  </a:lnTo>
                  <a:cubicBezTo>
                    <a:pt x="38253" y="52623"/>
                    <a:pt x="39261" y="52259"/>
                    <a:pt x="40242" y="51867"/>
                  </a:cubicBezTo>
                  <a:lnTo>
                    <a:pt x="40550" y="51727"/>
                  </a:lnTo>
                  <a:cubicBezTo>
                    <a:pt x="40914" y="51559"/>
                    <a:pt x="41278" y="51391"/>
                    <a:pt x="41642" y="51223"/>
                  </a:cubicBezTo>
                  <a:lnTo>
                    <a:pt x="42006" y="51055"/>
                  </a:lnTo>
                  <a:cubicBezTo>
                    <a:pt x="42454" y="50803"/>
                    <a:pt x="42902" y="50579"/>
                    <a:pt x="43350" y="50327"/>
                  </a:cubicBezTo>
                  <a:cubicBezTo>
                    <a:pt x="44078" y="49879"/>
                    <a:pt x="44750" y="49459"/>
                    <a:pt x="45394" y="48983"/>
                  </a:cubicBezTo>
                  <a:cubicBezTo>
                    <a:pt x="45478" y="48927"/>
                    <a:pt x="45590" y="48843"/>
                    <a:pt x="45674" y="48787"/>
                  </a:cubicBezTo>
                  <a:cubicBezTo>
                    <a:pt x="46206" y="48395"/>
                    <a:pt x="46710" y="48003"/>
                    <a:pt x="47187" y="47583"/>
                  </a:cubicBezTo>
                  <a:cubicBezTo>
                    <a:pt x="47327" y="47499"/>
                    <a:pt x="47439" y="47387"/>
                    <a:pt x="47551" y="47303"/>
                  </a:cubicBezTo>
                  <a:cubicBezTo>
                    <a:pt x="47915" y="46967"/>
                    <a:pt x="48279" y="46631"/>
                    <a:pt x="48643" y="46267"/>
                  </a:cubicBezTo>
                  <a:cubicBezTo>
                    <a:pt x="48755" y="46155"/>
                    <a:pt x="48867" y="46042"/>
                    <a:pt x="48979" y="45930"/>
                  </a:cubicBezTo>
                  <a:cubicBezTo>
                    <a:pt x="49091" y="45790"/>
                    <a:pt x="49287" y="45622"/>
                    <a:pt x="49455" y="45454"/>
                  </a:cubicBezTo>
                  <a:cubicBezTo>
                    <a:pt x="49763" y="45118"/>
                    <a:pt x="50071" y="44754"/>
                    <a:pt x="50379" y="44418"/>
                  </a:cubicBezTo>
                  <a:cubicBezTo>
                    <a:pt x="50547" y="44222"/>
                    <a:pt x="50743" y="43998"/>
                    <a:pt x="50883" y="43802"/>
                  </a:cubicBezTo>
                  <a:cubicBezTo>
                    <a:pt x="53375" y="40722"/>
                    <a:pt x="55168" y="37109"/>
                    <a:pt x="56092" y="33245"/>
                  </a:cubicBezTo>
                  <a:cubicBezTo>
                    <a:pt x="56372" y="32097"/>
                    <a:pt x="56568" y="30921"/>
                    <a:pt x="56680" y="29744"/>
                  </a:cubicBezTo>
                  <a:cubicBezTo>
                    <a:pt x="58376" y="13258"/>
                    <a:pt x="45215" y="0"/>
                    <a:pt x="299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6413625" y="2785375"/>
              <a:ext cx="896850" cy="1186975"/>
            </a:xfrm>
            <a:custGeom>
              <a:rect b="b" l="l" r="r" t="t"/>
              <a:pathLst>
                <a:path extrusionOk="0" h="47479" w="35874">
                  <a:moveTo>
                    <a:pt x="11286" y="1"/>
                  </a:moveTo>
                  <a:cubicBezTo>
                    <a:pt x="11230" y="169"/>
                    <a:pt x="11146" y="309"/>
                    <a:pt x="11062" y="477"/>
                  </a:cubicBezTo>
                  <a:cubicBezTo>
                    <a:pt x="11034" y="561"/>
                    <a:pt x="11006" y="645"/>
                    <a:pt x="10950" y="729"/>
                  </a:cubicBezTo>
                  <a:cubicBezTo>
                    <a:pt x="10810" y="1009"/>
                    <a:pt x="10642" y="1289"/>
                    <a:pt x="10474" y="1569"/>
                  </a:cubicBezTo>
                  <a:cubicBezTo>
                    <a:pt x="10446" y="1597"/>
                    <a:pt x="10446" y="1625"/>
                    <a:pt x="10418" y="1653"/>
                  </a:cubicBezTo>
                  <a:cubicBezTo>
                    <a:pt x="10250" y="1905"/>
                    <a:pt x="10110" y="2129"/>
                    <a:pt x="9914" y="2353"/>
                  </a:cubicBezTo>
                  <a:lnTo>
                    <a:pt x="9298" y="3109"/>
                  </a:lnTo>
                  <a:lnTo>
                    <a:pt x="9046" y="3361"/>
                  </a:lnTo>
                  <a:cubicBezTo>
                    <a:pt x="8906" y="3501"/>
                    <a:pt x="8766" y="3641"/>
                    <a:pt x="8598" y="3781"/>
                  </a:cubicBezTo>
                  <a:cubicBezTo>
                    <a:pt x="8514" y="3865"/>
                    <a:pt x="8430" y="3949"/>
                    <a:pt x="8346" y="4033"/>
                  </a:cubicBezTo>
                  <a:cubicBezTo>
                    <a:pt x="8178" y="4173"/>
                    <a:pt x="7982" y="4313"/>
                    <a:pt x="7814" y="4453"/>
                  </a:cubicBezTo>
                  <a:cubicBezTo>
                    <a:pt x="7730" y="4509"/>
                    <a:pt x="7646" y="4565"/>
                    <a:pt x="7562" y="4621"/>
                  </a:cubicBezTo>
                  <a:cubicBezTo>
                    <a:pt x="7394" y="4761"/>
                    <a:pt x="7226" y="4873"/>
                    <a:pt x="7002" y="4985"/>
                  </a:cubicBezTo>
                  <a:lnTo>
                    <a:pt x="6750" y="5153"/>
                  </a:lnTo>
                  <a:cubicBezTo>
                    <a:pt x="6498" y="5293"/>
                    <a:pt x="6246" y="5405"/>
                    <a:pt x="6022" y="5517"/>
                  </a:cubicBezTo>
                  <a:lnTo>
                    <a:pt x="5798" y="5629"/>
                  </a:lnTo>
                  <a:lnTo>
                    <a:pt x="5518" y="5741"/>
                  </a:lnTo>
                  <a:cubicBezTo>
                    <a:pt x="5266" y="5853"/>
                    <a:pt x="5014" y="5937"/>
                    <a:pt x="4761" y="6021"/>
                  </a:cubicBezTo>
                  <a:lnTo>
                    <a:pt x="4537" y="6105"/>
                  </a:lnTo>
                  <a:cubicBezTo>
                    <a:pt x="3529" y="6413"/>
                    <a:pt x="2465" y="6581"/>
                    <a:pt x="1429" y="6581"/>
                  </a:cubicBezTo>
                  <a:lnTo>
                    <a:pt x="1261" y="6581"/>
                  </a:lnTo>
                  <a:cubicBezTo>
                    <a:pt x="841" y="6581"/>
                    <a:pt x="421" y="6553"/>
                    <a:pt x="1" y="6497"/>
                  </a:cubicBezTo>
                  <a:lnTo>
                    <a:pt x="1" y="6497"/>
                  </a:lnTo>
                  <a:lnTo>
                    <a:pt x="1177" y="8738"/>
                  </a:lnTo>
                  <a:lnTo>
                    <a:pt x="1345" y="9074"/>
                  </a:lnTo>
                  <a:lnTo>
                    <a:pt x="1793" y="9858"/>
                  </a:lnTo>
                  <a:lnTo>
                    <a:pt x="4593" y="15179"/>
                  </a:lnTo>
                  <a:lnTo>
                    <a:pt x="6470" y="18735"/>
                  </a:lnTo>
                  <a:lnTo>
                    <a:pt x="10222" y="25848"/>
                  </a:lnTo>
                  <a:lnTo>
                    <a:pt x="12070" y="29376"/>
                  </a:lnTo>
                  <a:lnTo>
                    <a:pt x="15851" y="36517"/>
                  </a:lnTo>
                  <a:lnTo>
                    <a:pt x="17699" y="40018"/>
                  </a:lnTo>
                  <a:lnTo>
                    <a:pt x="20024" y="44386"/>
                  </a:lnTo>
                  <a:cubicBezTo>
                    <a:pt x="21051" y="46366"/>
                    <a:pt x="23062" y="47478"/>
                    <a:pt x="25141" y="47478"/>
                  </a:cubicBezTo>
                  <a:cubicBezTo>
                    <a:pt x="26122" y="47478"/>
                    <a:pt x="27117" y="47231"/>
                    <a:pt x="28033" y="46711"/>
                  </a:cubicBezTo>
                  <a:lnTo>
                    <a:pt x="32121" y="44330"/>
                  </a:lnTo>
                  <a:cubicBezTo>
                    <a:pt x="34978" y="42678"/>
                    <a:pt x="35874" y="39010"/>
                    <a:pt x="34137" y="36237"/>
                  </a:cubicBezTo>
                  <a:lnTo>
                    <a:pt x="34137" y="36237"/>
                  </a:lnTo>
                  <a:lnTo>
                    <a:pt x="34137" y="36265"/>
                  </a:lnTo>
                  <a:lnTo>
                    <a:pt x="31505" y="32093"/>
                  </a:lnTo>
                  <a:lnTo>
                    <a:pt x="29349" y="28676"/>
                  </a:lnTo>
                  <a:lnTo>
                    <a:pt x="25064" y="21899"/>
                  </a:lnTo>
                  <a:lnTo>
                    <a:pt x="22908" y="18455"/>
                  </a:lnTo>
                  <a:lnTo>
                    <a:pt x="18651" y="11706"/>
                  </a:lnTo>
                  <a:lnTo>
                    <a:pt x="16495" y="8262"/>
                  </a:lnTo>
                  <a:lnTo>
                    <a:pt x="11790" y="813"/>
                  </a:lnTo>
                  <a:lnTo>
                    <a:pt x="1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a:off x="5536425" y="1521050"/>
              <a:ext cx="1136275" cy="1129925"/>
            </a:xfrm>
            <a:custGeom>
              <a:rect b="b" l="l" r="r" t="t"/>
              <a:pathLst>
                <a:path extrusionOk="0" h="45197" w="45451">
                  <a:moveTo>
                    <a:pt x="22716" y="1266"/>
                  </a:moveTo>
                  <a:cubicBezTo>
                    <a:pt x="33067" y="1266"/>
                    <a:pt x="42176" y="8821"/>
                    <a:pt x="43770" y="19434"/>
                  </a:cubicBezTo>
                  <a:cubicBezTo>
                    <a:pt x="43798" y="19686"/>
                    <a:pt x="43854" y="19966"/>
                    <a:pt x="43882" y="20246"/>
                  </a:cubicBezTo>
                  <a:cubicBezTo>
                    <a:pt x="44134" y="22458"/>
                    <a:pt x="44022" y="24726"/>
                    <a:pt x="43546" y="26911"/>
                  </a:cubicBezTo>
                  <a:cubicBezTo>
                    <a:pt x="43462" y="27303"/>
                    <a:pt x="43378" y="27695"/>
                    <a:pt x="43266" y="28087"/>
                  </a:cubicBezTo>
                  <a:cubicBezTo>
                    <a:pt x="42174" y="32203"/>
                    <a:pt x="39877" y="35900"/>
                    <a:pt x="36657" y="38672"/>
                  </a:cubicBezTo>
                  <a:cubicBezTo>
                    <a:pt x="35621" y="39568"/>
                    <a:pt x="34529" y="40352"/>
                    <a:pt x="33353" y="41052"/>
                  </a:cubicBezTo>
                  <a:cubicBezTo>
                    <a:pt x="30748" y="42537"/>
                    <a:pt x="27864" y="43461"/>
                    <a:pt x="24896" y="43769"/>
                  </a:cubicBezTo>
                  <a:cubicBezTo>
                    <a:pt x="24159" y="43847"/>
                    <a:pt x="23421" y="43885"/>
                    <a:pt x="22684" y="43885"/>
                  </a:cubicBezTo>
                  <a:cubicBezTo>
                    <a:pt x="20507" y="43885"/>
                    <a:pt x="18342" y="43549"/>
                    <a:pt x="16270" y="42901"/>
                  </a:cubicBezTo>
                  <a:cubicBezTo>
                    <a:pt x="7729" y="40212"/>
                    <a:pt x="1792" y="32483"/>
                    <a:pt x="1400" y="23550"/>
                  </a:cubicBezTo>
                  <a:cubicBezTo>
                    <a:pt x="1176" y="18538"/>
                    <a:pt x="2745" y="13609"/>
                    <a:pt x="5769" y="9604"/>
                  </a:cubicBezTo>
                  <a:cubicBezTo>
                    <a:pt x="8093" y="6608"/>
                    <a:pt x="11174" y="4256"/>
                    <a:pt x="14674" y="2828"/>
                  </a:cubicBezTo>
                  <a:cubicBezTo>
                    <a:pt x="16018" y="2295"/>
                    <a:pt x="17419" y="1875"/>
                    <a:pt x="18819" y="1623"/>
                  </a:cubicBezTo>
                  <a:cubicBezTo>
                    <a:pt x="20129" y="1382"/>
                    <a:pt x="21432" y="1266"/>
                    <a:pt x="22716" y="1266"/>
                  </a:cubicBezTo>
                  <a:close/>
                  <a:moveTo>
                    <a:pt x="22667" y="1"/>
                  </a:moveTo>
                  <a:cubicBezTo>
                    <a:pt x="19371" y="1"/>
                    <a:pt x="16031" y="723"/>
                    <a:pt x="12882" y="2239"/>
                  </a:cubicBezTo>
                  <a:cubicBezTo>
                    <a:pt x="12378" y="2491"/>
                    <a:pt x="11874" y="2744"/>
                    <a:pt x="11370" y="3024"/>
                  </a:cubicBezTo>
                  <a:cubicBezTo>
                    <a:pt x="7449" y="5292"/>
                    <a:pt x="4285" y="8708"/>
                    <a:pt x="2325" y="12825"/>
                  </a:cubicBezTo>
                  <a:cubicBezTo>
                    <a:pt x="756" y="16073"/>
                    <a:pt x="0" y="19658"/>
                    <a:pt x="112" y="23270"/>
                  </a:cubicBezTo>
                  <a:cubicBezTo>
                    <a:pt x="140" y="24446"/>
                    <a:pt x="252" y="25622"/>
                    <a:pt x="476" y="26799"/>
                  </a:cubicBezTo>
                  <a:cubicBezTo>
                    <a:pt x="504" y="26883"/>
                    <a:pt x="532" y="26995"/>
                    <a:pt x="532" y="27079"/>
                  </a:cubicBezTo>
                  <a:cubicBezTo>
                    <a:pt x="728" y="28059"/>
                    <a:pt x="1008" y="29039"/>
                    <a:pt x="1316" y="29963"/>
                  </a:cubicBezTo>
                  <a:cubicBezTo>
                    <a:pt x="1792" y="31335"/>
                    <a:pt x="2409" y="32651"/>
                    <a:pt x="3109" y="33911"/>
                  </a:cubicBezTo>
                  <a:cubicBezTo>
                    <a:pt x="7169" y="40884"/>
                    <a:pt x="14646" y="45169"/>
                    <a:pt x="22711" y="45197"/>
                  </a:cubicBezTo>
                  <a:cubicBezTo>
                    <a:pt x="23187" y="45197"/>
                    <a:pt x="23691" y="45197"/>
                    <a:pt x="24167" y="45141"/>
                  </a:cubicBezTo>
                  <a:cubicBezTo>
                    <a:pt x="27612" y="44917"/>
                    <a:pt x="30972" y="43909"/>
                    <a:pt x="33997" y="42173"/>
                  </a:cubicBezTo>
                  <a:cubicBezTo>
                    <a:pt x="35425" y="41332"/>
                    <a:pt x="36741" y="40352"/>
                    <a:pt x="37973" y="39232"/>
                  </a:cubicBezTo>
                  <a:cubicBezTo>
                    <a:pt x="38701" y="38560"/>
                    <a:pt x="39373" y="37860"/>
                    <a:pt x="39990" y="37132"/>
                  </a:cubicBezTo>
                  <a:cubicBezTo>
                    <a:pt x="42118" y="34584"/>
                    <a:pt x="43658" y="31615"/>
                    <a:pt x="44498" y="28423"/>
                  </a:cubicBezTo>
                  <a:cubicBezTo>
                    <a:pt x="44554" y="28199"/>
                    <a:pt x="44610" y="27947"/>
                    <a:pt x="44666" y="27695"/>
                  </a:cubicBezTo>
                  <a:cubicBezTo>
                    <a:pt x="44974" y="26379"/>
                    <a:pt x="45170" y="25006"/>
                    <a:pt x="45254" y="23634"/>
                  </a:cubicBezTo>
                  <a:cubicBezTo>
                    <a:pt x="45450" y="19434"/>
                    <a:pt x="44470" y="15289"/>
                    <a:pt x="42454" y="11649"/>
                  </a:cubicBezTo>
                  <a:cubicBezTo>
                    <a:pt x="42370" y="11509"/>
                    <a:pt x="42314" y="11397"/>
                    <a:pt x="42258" y="11285"/>
                  </a:cubicBezTo>
                  <a:cubicBezTo>
                    <a:pt x="38098" y="4088"/>
                    <a:pt x="30508" y="1"/>
                    <a:pt x="226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a:off x="3922000" y="906500"/>
              <a:ext cx="3473200" cy="3099150"/>
            </a:xfrm>
            <a:custGeom>
              <a:rect b="b" l="l" r="r" t="t"/>
              <a:pathLst>
                <a:path extrusionOk="0" h="123966" w="138928">
                  <a:moveTo>
                    <a:pt x="87308" y="20210"/>
                  </a:moveTo>
                  <a:cubicBezTo>
                    <a:pt x="102618" y="20210"/>
                    <a:pt x="115788" y="33486"/>
                    <a:pt x="114116" y="49952"/>
                  </a:cubicBezTo>
                  <a:cubicBezTo>
                    <a:pt x="114004" y="51129"/>
                    <a:pt x="113780" y="52305"/>
                    <a:pt x="113500" y="53453"/>
                  </a:cubicBezTo>
                  <a:cubicBezTo>
                    <a:pt x="112576" y="57317"/>
                    <a:pt x="110811" y="60930"/>
                    <a:pt x="108319" y="64038"/>
                  </a:cubicBezTo>
                  <a:cubicBezTo>
                    <a:pt x="108151" y="64234"/>
                    <a:pt x="107955" y="64430"/>
                    <a:pt x="107815" y="64626"/>
                  </a:cubicBezTo>
                  <a:cubicBezTo>
                    <a:pt x="107507" y="64990"/>
                    <a:pt x="107199" y="65326"/>
                    <a:pt x="106863" y="65690"/>
                  </a:cubicBezTo>
                  <a:cubicBezTo>
                    <a:pt x="106723" y="65830"/>
                    <a:pt x="106555" y="65998"/>
                    <a:pt x="106415" y="66138"/>
                  </a:cubicBezTo>
                  <a:cubicBezTo>
                    <a:pt x="106247" y="66307"/>
                    <a:pt x="106191" y="66391"/>
                    <a:pt x="106051" y="66503"/>
                  </a:cubicBezTo>
                  <a:cubicBezTo>
                    <a:pt x="105715" y="66839"/>
                    <a:pt x="105351" y="67203"/>
                    <a:pt x="104959" y="67511"/>
                  </a:cubicBezTo>
                  <a:cubicBezTo>
                    <a:pt x="104847" y="67623"/>
                    <a:pt x="104735" y="67707"/>
                    <a:pt x="104623" y="67819"/>
                  </a:cubicBezTo>
                  <a:cubicBezTo>
                    <a:pt x="104118" y="68239"/>
                    <a:pt x="103614" y="68631"/>
                    <a:pt x="103110" y="68995"/>
                  </a:cubicBezTo>
                  <a:cubicBezTo>
                    <a:pt x="102998" y="69079"/>
                    <a:pt x="102914" y="69135"/>
                    <a:pt x="102802" y="69219"/>
                  </a:cubicBezTo>
                  <a:cubicBezTo>
                    <a:pt x="102158" y="69667"/>
                    <a:pt x="101486" y="70115"/>
                    <a:pt x="100758" y="70507"/>
                  </a:cubicBezTo>
                  <a:cubicBezTo>
                    <a:pt x="100338" y="70787"/>
                    <a:pt x="99890" y="71011"/>
                    <a:pt x="99414" y="71235"/>
                  </a:cubicBezTo>
                  <a:lnTo>
                    <a:pt x="99078" y="71431"/>
                  </a:lnTo>
                  <a:cubicBezTo>
                    <a:pt x="98714" y="71599"/>
                    <a:pt x="98350" y="71767"/>
                    <a:pt x="97958" y="71935"/>
                  </a:cubicBezTo>
                  <a:lnTo>
                    <a:pt x="97650" y="72075"/>
                  </a:lnTo>
                  <a:cubicBezTo>
                    <a:pt x="96669" y="72467"/>
                    <a:pt x="95661" y="72831"/>
                    <a:pt x="94653" y="73111"/>
                  </a:cubicBezTo>
                  <a:lnTo>
                    <a:pt x="94569" y="73111"/>
                  </a:lnTo>
                  <a:cubicBezTo>
                    <a:pt x="94149" y="73223"/>
                    <a:pt x="93729" y="73335"/>
                    <a:pt x="93309" y="73447"/>
                  </a:cubicBezTo>
                  <a:lnTo>
                    <a:pt x="92861" y="73531"/>
                  </a:lnTo>
                  <a:cubicBezTo>
                    <a:pt x="92385" y="73643"/>
                    <a:pt x="91909" y="73727"/>
                    <a:pt x="91405" y="73811"/>
                  </a:cubicBezTo>
                  <a:cubicBezTo>
                    <a:pt x="90369" y="73951"/>
                    <a:pt x="89304" y="74063"/>
                    <a:pt x="88268" y="74120"/>
                  </a:cubicBezTo>
                  <a:cubicBezTo>
                    <a:pt x="87988" y="74127"/>
                    <a:pt x="87708" y="74130"/>
                    <a:pt x="87428" y="74130"/>
                  </a:cubicBezTo>
                  <a:cubicBezTo>
                    <a:pt x="86588" y="74130"/>
                    <a:pt x="85748" y="74098"/>
                    <a:pt x="84908" y="74035"/>
                  </a:cubicBezTo>
                  <a:cubicBezTo>
                    <a:pt x="79055" y="73531"/>
                    <a:pt x="73510" y="71123"/>
                    <a:pt x="69170" y="67147"/>
                  </a:cubicBezTo>
                  <a:cubicBezTo>
                    <a:pt x="67098" y="65270"/>
                    <a:pt x="65333" y="63086"/>
                    <a:pt x="63905" y="60650"/>
                  </a:cubicBezTo>
                  <a:cubicBezTo>
                    <a:pt x="63233" y="59474"/>
                    <a:pt x="62673" y="58213"/>
                    <a:pt x="62169" y="56953"/>
                  </a:cubicBezTo>
                  <a:cubicBezTo>
                    <a:pt x="61301" y="54657"/>
                    <a:pt x="60713" y="52277"/>
                    <a:pt x="60489" y="49840"/>
                  </a:cubicBezTo>
                  <a:cubicBezTo>
                    <a:pt x="59425" y="39311"/>
                    <a:pt x="64633" y="29146"/>
                    <a:pt x="73790" y="23853"/>
                  </a:cubicBezTo>
                  <a:cubicBezTo>
                    <a:pt x="74406" y="23489"/>
                    <a:pt x="74995" y="23181"/>
                    <a:pt x="75583" y="22901"/>
                  </a:cubicBezTo>
                  <a:lnTo>
                    <a:pt x="75779" y="22817"/>
                  </a:lnTo>
                  <a:cubicBezTo>
                    <a:pt x="76647" y="22397"/>
                    <a:pt x="77571" y="22033"/>
                    <a:pt x="78495" y="21697"/>
                  </a:cubicBezTo>
                  <a:cubicBezTo>
                    <a:pt x="81452" y="20683"/>
                    <a:pt x="84418" y="20210"/>
                    <a:pt x="87308" y="20210"/>
                  </a:cubicBezTo>
                  <a:close/>
                  <a:moveTo>
                    <a:pt x="108795" y="65494"/>
                  </a:moveTo>
                  <a:cubicBezTo>
                    <a:pt x="108963" y="65718"/>
                    <a:pt x="109103" y="65970"/>
                    <a:pt x="109271" y="66222"/>
                  </a:cubicBezTo>
                  <a:cubicBezTo>
                    <a:pt x="110559" y="68463"/>
                    <a:pt x="110867" y="71095"/>
                    <a:pt x="110195" y="73587"/>
                  </a:cubicBezTo>
                  <a:cubicBezTo>
                    <a:pt x="110139" y="73727"/>
                    <a:pt x="110111" y="73867"/>
                    <a:pt x="110055" y="73979"/>
                  </a:cubicBezTo>
                  <a:cubicBezTo>
                    <a:pt x="109327" y="76220"/>
                    <a:pt x="107787" y="78068"/>
                    <a:pt x="105771" y="79244"/>
                  </a:cubicBezTo>
                  <a:cubicBezTo>
                    <a:pt x="105491" y="79412"/>
                    <a:pt x="105183" y="79552"/>
                    <a:pt x="104903" y="79692"/>
                  </a:cubicBezTo>
                  <a:lnTo>
                    <a:pt x="104623" y="79804"/>
                  </a:lnTo>
                  <a:cubicBezTo>
                    <a:pt x="104426" y="79888"/>
                    <a:pt x="104202" y="79972"/>
                    <a:pt x="103978" y="80056"/>
                  </a:cubicBezTo>
                  <a:cubicBezTo>
                    <a:pt x="103894" y="80084"/>
                    <a:pt x="103810" y="80084"/>
                    <a:pt x="103726" y="80112"/>
                  </a:cubicBezTo>
                  <a:cubicBezTo>
                    <a:pt x="103474" y="80196"/>
                    <a:pt x="103222" y="80252"/>
                    <a:pt x="102998" y="80308"/>
                  </a:cubicBezTo>
                  <a:lnTo>
                    <a:pt x="102802" y="80308"/>
                  </a:lnTo>
                  <a:cubicBezTo>
                    <a:pt x="102522" y="80364"/>
                    <a:pt x="102242" y="80392"/>
                    <a:pt x="101934" y="80420"/>
                  </a:cubicBezTo>
                  <a:lnTo>
                    <a:pt x="101822" y="80420"/>
                  </a:lnTo>
                  <a:cubicBezTo>
                    <a:pt x="101598" y="80420"/>
                    <a:pt x="101374" y="80476"/>
                    <a:pt x="101178" y="80476"/>
                  </a:cubicBezTo>
                  <a:lnTo>
                    <a:pt x="100870" y="80476"/>
                  </a:lnTo>
                  <a:cubicBezTo>
                    <a:pt x="100702" y="80476"/>
                    <a:pt x="100534" y="80476"/>
                    <a:pt x="100338" y="80448"/>
                  </a:cubicBezTo>
                  <a:cubicBezTo>
                    <a:pt x="100170" y="80420"/>
                    <a:pt x="100086" y="80420"/>
                    <a:pt x="99946" y="80420"/>
                  </a:cubicBezTo>
                  <a:cubicBezTo>
                    <a:pt x="99806" y="80392"/>
                    <a:pt x="99638" y="80364"/>
                    <a:pt x="99498" y="80364"/>
                  </a:cubicBezTo>
                  <a:cubicBezTo>
                    <a:pt x="99218" y="80308"/>
                    <a:pt x="98966" y="80252"/>
                    <a:pt x="98714" y="80196"/>
                  </a:cubicBezTo>
                  <a:lnTo>
                    <a:pt x="98630" y="80196"/>
                  </a:lnTo>
                  <a:cubicBezTo>
                    <a:pt x="96165" y="79552"/>
                    <a:pt x="94037" y="77956"/>
                    <a:pt x="92749" y="75744"/>
                  </a:cubicBezTo>
                  <a:cubicBezTo>
                    <a:pt x="92609" y="75492"/>
                    <a:pt x="92469" y="75212"/>
                    <a:pt x="92357" y="74960"/>
                  </a:cubicBezTo>
                  <a:lnTo>
                    <a:pt x="92609" y="74904"/>
                  </a:lnTo>
                  <a:lnTo>
                    <a:pt x="93253" y="74764"/>
                  </a:lnTo>
                  <a:lnTo>
                    <a:pt x="93869" y="74652"/>
                  </a:lnTo>
                  <a:cubicBezTo>
                    <a:pt x="94177" y="74568"/>
                    <a:pt x="94485" y="74484"/>
                    <a:pt x="94821" y="74400"/>
                  </a:cubicBezTo>
                  <a:lnTo>
                    <a:pt x="94933" y="74372"/>
                  </a:lnTo>
                  <a:lnTo>
                    <a:pt x="94961" y="74372"/>
                  </a:lnTo>
                  <a:cubicBezTo>
                    <a:pt x="96025" y="74063"/>
                    <a:pt x="97090" y="73699"/>
                    <a:pt x="98126" y="73251"/>
                  </a:cubicBezTo>
                  <a:lnTo>
                    <a:pt x="98434" y="73111"/>
                  </a:lnTo>
                  <a:cubicBezTo>
                    <a:pt x="98826" y="72943"/>
                    <a:pt x="99218" y="72775"/>
                    <a:pt x="99582" y="72579"/>
                  </a:cubicBezTo>
                  <a:lnTo>
                    <a:pt x="99974" y="72411"/>
                  </a:lnTo>
                  <a:cubicBezTo>
                    <a:pt x="100450" y="72159"/>
                    <a:pt x="100926" y="71907"/>
                    <a:pt x="101374" y="71655"/>
                  </a:cubicBezTo>
                  <a:lnTo>
                    <a:pt x="101402" y="71655"/>
                  </a:lnTo>
                  <a:cubicBezTo>
                    <a:pt x="101682" y="71487"/>
                    <a:pt x="101962" y="71291"/>
                    <a:pt x="102242" y="71151"/>
                  </a:cubicBezTo>
                  <a:cubicBezTo>
                    <a:pt x="102690" y="70871"/>
                    <a:pt x="103110" y="70563"/>
                    <a:pt x="103530" y="70283"/>
                  </a:cubicBezTo>
                  <a:lnTo>
                    <a:pt x="105435" y="68827"/>
                  </a:lnTo>
                  <a:lnTo>
                    <a:pt x="105799" y="68519"/>
                  </a:lnTo>
                  <a:cubicBezTo>
                    <a:pt x="106135" y="68211"/>
                    <a:pt x="106499" y="67875"/>
                    <a:pt x="106835" y="67539"/>
                  </a:cubicBezTo>
                  <a:lnTo>
                    <a:pt x="106975" y="67427"/>
                  </a:lnTo>
                  <a:cubicBezTo>
                    <a:pt x="107115" y="67287"/>
                    <a:pt x="107255" y="67147"/>
                    <a:pt x="107395" y="67007"/>
                  </a:cubicBezTo>
                  <a:cubicBezTo>
                    <a:pt x="107535" y="66867"/>
                    <a:pt x="107591" y="66811"/>
                    <a:pt x="107675" y="66727"/>
                  </a:cubicBezTo>
                  <a:cubicBezTo>
                    <a:pt x="107983" y="66391"/>
                    <a:pt x="108291" y="66082"/>
                    <a:pt x="108571" y="65746"/>
                  </a:cubicBezTo>
                  <a:cubicBezTo>
                    <a:pt x="108655" y="65662"/>
                    <a:pt x="108711" y="65578"/>
                    <a:pt x="108795" y="65494"/>
                  </a:cubicBezTo>
                  <a:close/>
                  <a:moveTo>
                    <a:pt x="83680" y="1331"/>
                  </a:moveTo>
                  <a:cubicBezTo>
                    <a:pt x="90400" y="1331"/>
                    <a:pt x="96467" y="3461"/>
                    <a:pt x="99946" y="7331"/>
                  </a:cubicBezTo>
                  <a:cubicBezTo>
                    <a:pt x="100058" y="7443"/>
                    <a:pt x="100226" y="7527"/>
                    <a:pt x="100394" y="7555"/>
                  </a:cubicBezTo>
                  <a:cubicBezTo>
                    <a:pt x="106695" y="7891"/>
                    <a:pt x="112548" y="9655"/>
                    <a:pt x="117252" y="12540"/>
                  </a:cubicBezTo>
                  <a:cubicBezTo>
                    <a:pt x="118596" y="13352"/>
                    <a:pt x="119857" y="14304"/>
                    <a:pt x="121033" y="15340"/>
                  </a:cubicBezTo>
                  <a:cubicBezTo>
                    <a:pt x="124309" y="18168"/>
                    <a:pt x="126605" y="21977"/>
                    <a:pt x="127642" y="26177"/>
                  </a:cubicBezTo>
                  <a:cubicBezTo>
                    <a:pt x="128034" y="27970"/>
                    <a:pt x="128202" y="29790"/>
                    <a:pt x="128090" y="31610"/>
                  </a:cubicBezTo>
                  <a:cubicBezTo>
                    <a:pt x="128090" y="31806"/>
                    <a:pt x="128090" y="31974"/>
                    <a:pt x="128062" y="32170"/>
                  </a:cubicBezTo>
                  <a:cubicBezTo>
                    <a:pt x="128034" y="32394"/>
                    <a:pt x="128146" y="32590"/>
                    <a:pt x="128314" y="32730"/>
                  </a:cubicBezTo>
                  <a:cubicBezTo>
                    <a:pt x="129126" y="33318"/>
                    <a:pt x="129882" y="33962"/>
                    <a:pt x="130582" y="34634"/>
                  </a:cubicBezTo>
                  <a:cubicBezTo>
                    <a:pt x="131618" y="35615"/>
                    <a:pt x="132514" y="36679"/>
                    <a:pt x="133326" y="37827"/>
                  </a:cubicBezTo>
                  <a:cubicBezTo>
                    <a:pt x="134615" y="39703"/>
                    <a:pt x="135539" y="41803"/>
                    <a:pt x="136071" y="44016"/>
                  </a:cubicBezTo>
                  <a:cubicBezTo>
                    <a:pt x="138927" y="56393"/>
                    <a:pt x="128286" y="69471"/>
                    <a:pt x="111763" y="73951"/>
                  </a:cubicBezTo>
                  <a:lnTo>
                    <a:pt x="111707" y="73951"/>
                  </a:lnTo>
                  <a:lnTo>
                    <a:pt x="111483" y="73587"/>
                  </a:lnTo>
                  <a:cubicBezTo>
                    <a:pt x="111539" y="73391"/>
                    <a:pt x="111595" y="73167"/>
                    <a:pt x="111623" y="72943"/>
                  </a:cubicBezTo>
                  <a:cubicBezTo>
                    <a:pt x="112128" y="70423"/>
                    <a:pt x="111679" y="67791"/>
                    <a:pt x="110391" y="65550"/>
                  </a:cubicBezTo>
                  <a:cubicBezTo>
                    <a:pt x="110139" y="65158"/>
                    <a:pt x="109887" y="64794"/>
                    <a:pt x="109635" y="64430"/>
                  </a:cubicBezTo>
                  <a:cubicBezTo>
                    <a:pt x="112128" y="61182"/>
                    <a:pt x="113920" y="57457"/>
                    <a:pt x="114816" y="53453"/>
                  </a:cubicBezTo>
                  <a:cubicBezTo>
                    <a:pt x="116412" y="46508"/>
                    <a:pt x="115320" y="39227"/>
                    <a:pt x="111735" y="33066"/>
                  </a:cubicBezTo>
                  <a:cubicBezTo>
                    <a:pt x="106558" y="24170"/>
                    <a:pt x="97141" y="18973"/>
                    <a:pt x="87275" y="18973"/>
                  </a:cubicBezTo>
                  <a:cubicBezTo>
                    <a:pt x="84439" y="18973"/>
                    <a:pt x="81567" y="19403"/>
                    <a:pt x="78747" y="20297"/>
                  </a:cubicBezTo>
                  <a:cubicBezTo>
                    <a:pt x="77655" y="20633"/>
                    <a:pt x="76619" y="21025"/>
                    <a:pt x="75611" y="21501"/>
                  </a:cubicBezTo>
                  <a:cubicBezTo>
                    <a:pt x="74827" y="21837"/>
                    <a:pt x="74070" y="22229"/>
                    <a:pt x="73314" y="22677"/>
                  </a:cubicBezTo>
                  <a:lnTo>
                    <a:pt x="73174" y="22761"/>
                  </a:lnTo>
                  <a:cubicBezTo>
                    <a:pt x="64773" y="27606"/>
                    <a:pt x="59453" y="36427"/>
                    <a:pt x="59088" y="46116"/>
                  </a:cubicBezTo>
                  <a:cubicBezTo>
                    <a:pt x="59060" y="47152"/>
                    <a:pt x="59060" y="48216"/>
                    <a:pt x="59144" y="49252"/>
                  </a:cubicBezTo>
                  <a:cubicBezTo>
                    <a:pt x="59340" y="52053"/>
                    <a:pt x="59985" y="54797"/>
                    <a:pt x="60965" y="57429"/>
                  </a:cubicBezTo>
                  <a:cubicBezTo>
                    <a:pt x="62449" y="61210"/>
                    <a:pt x="64717" y="64626"/>
                    <a:pt x="67602" y="67455"/>
                  </a:cubicBezTo>
                  <a:cubicBezTo>
                    <a:pt x="72362" y="72103"/>
                    <a:pt x="78607" y="74904"/>
                    <a:pt x="85272" y="75352"/>
                  </a:cubicBezTo>
                  <a:cubicBezTo>
                    <a:pt x="85916" y="75408"/>
                    <a:pt x="86560" y="75436"/>
                    <a:pt x="87204" y="75436"/>
                  </a:cubicBezTo>
                  <a:cubicBezTo>
                    <a:pt x="87652" y="75436"/>
                    <a:pt x="88072" y="75436"/>
                    <a:pt x="88520" y="75380"/>
                  </a:cubicBezTo>
                  <a:cubicBezTo>
                    <a:pt x="89360" y="75352"/>
                    <a:pt x="90201" y="75268"/>
                    <a:pt x="91069" y="75156"/>
                  </a:cubicBezTo>
                  <a:cubicBezTo>
                    <a:pt x="91237" y="75576"/>
                    <a:pt x="91433" y="75968"/>
                    <a:pt x="91657" y="76388"/>
                  </a:cubicBezTo>
                  <a:cubicBezTo>
                    <a:pt x="93057" y="78796"/>
                    <a:pt x="95353" y="80588"/>
                    <a:pt x="98070" y="81344"/>
                  </a:cubicBezTo>
                  <a:lnTo>
                    <a:pt x="99722" y="84509"/>
                  </a:lnTo>
                  <a:cubicBezTo>
                    <a:pt x="97510" y="85545"/>
                    <a:pt x="95185" y="86329"/>
                    <a:pt x="92805" y="86889"/>
                  </a:cubicBezTo>
                  <a:cubicBezTo>
                    <a:pt x="91265" y="87225"/>
                    <a:pt x="89697" y="87477"/>
                    <a:pt x="88128" y="87617"/>
                  </a:cubicBezTo>
                  <a:cubicBezTo>
                    <a:pt x="87173" y="87712"/>
                    <a:pt x="86213" y="87759"/>
                    <a:pt x="85254" y="87759"/>
                  </a:cubicBezTo>
                  <a:cubicBezTo>
                    <a:pt x="83656" y="87759"/>
                    <a:pt x="82059" y="87628"/>
                    <a:pt x="80483" y="87365"/>
                  </a:cubicBezTo>
                  <a:cubicBezTo>
                    <a:pt x="80444" y="87359"/>
                    <a:pt x="80404" y="87355"/>
                    <a:pt x="80365" y="87355"/>
                  </a:cubicBezTo>
                  <a:cubicBezTo>
                    <a:pt x="80238" y="87355"/>
                    <a:pt x="80114" y="87392"/>
                    <a:pt x="80007" y="87477"/>
                  </a:cubicBezTo>
                  <a:cubicBezTo>
                    <a:pt x="79055" y="88121"/>
                    <a:pt x="78047" y="88765"/>
                    <a:pt x="77011" y="89353"/>
                  </a:cubicBezTo>
                  <a:lnTo>
                    <a:pt x="76395" y="89689"/>
                  </a:lnTo>
                  <a:lnTo>
                    <a:pt x="75779" y="90026"/>
                  </a:lnTo>
                  <a:cubicBezTo>
                    <a:pt x="74322" y="90782"/>
                    <a:pt x="72838" y="91482"/>
                    <a:pt x="71326" y="92070"/>
                  </a:cubicBezTo>
                  <a:cubicBezTo>
                    <a:pt x="69142" y="92938"/>
                    <a:pt x="66930" y="93610"/>
                    <a:pt x="64633" y="94142"/>
                  </a:cubicBezTo>
                  <a:cubicBezTo>
                    <a:pt x="61150" y="94951"/>
                    <a:pt x="57638" y="95358"/>
                    <a:pt x="54192" y="95358"/>
                  </a:cubicBezTo>
                  <a:cubicBezTo>
                    <a:pt x="50960" y="95358"/>
                    <a:pt x="47786" y="95000"/>
                    <a:pt x="44751" y="94282"/>
                  </a:cubicBezTo>
                  <a:cubicBezTo>
                    <a:pt x="44709" y="94275"/>
                    <a:pt x="44667" y="94272"/>
                    <a:pt x="44625" y="94272"/>
                  </a:cubicBezTo>
                  <a:cubicBezTo>
                    <a:pt x="44500" y="94272"/>
                    <a:pt x="44380" y="94303"/>
                    <a:pt x="44274" y="94366"/>
                  </a:cubicBezTo>
                  <a:cubicBezTo>
                    <a:pt x="41110" y="96382"/>
                    <a:pt x="37638" y="97839"/>
                    <a:pt x="33997" y="98651"/>
                  </a:cubicBezTo>
                  <a:cubicBezTo>
                    <a:pt x="33885" y="98679"/>
                    <a:pt x="33801" y="98707"/>
                    <a:pt x="33717" y="98707"/>
                  </a:cubicBezTo>
                  <a:cubicBezTo>
                    <a:pt x="33493" y="98763"/>
                    <a:pt x="33269" y="98819"/>
                    <a:pt x="33045" y="98875"/>
                  </a:cubicBezTo>
                  <a:cubicBezTo>
                    <a:pt x="32849" y="98903"/>
                    <a:pt x="32597" y="98959"/>
                    <a:pt x="32373" y="98987"/>
                  </a:cubicBezTo>
                  <a:cubicBezTo>
                    <a:pt x="30355" y="99354"/>
                    <a:pt x="28363" y="99530"/>
                    <a:pt x="26439" y="99530"/>
                  </a:cubicBezTo>
                  <a:cubicBezTo>
                    <a:pt x="17787" y="99530"/>
                    <a:pt x="10476" y="95959"/>
                    <a:pt x="8094" y="90026"/>
                  </a:cubicBezTo>
                  <a:cubicBezTo>
                    <a:pt x="7898" y="89493"/>
                    <a:pt x="7730" y="88961"/>
                    <a:pt x="7590" y="88429"/>
                  </a:cubicBezTo>
                  <a:cubicBezTo>
                    <a:pt x="7366" y="87449"/>
                    <a:pt x="7282" y="86469"/>
                    <a:pt x="7338" y="85489"/>
                  </a:cubicBezTo>
                  <a:cubicBezTo>
                    <a:pt x="7478" y="81708"/>
                    <a:pt x="9550" y="77816"/>
                    <a:pt x="13162" y="74540"/>
                  </a:cubicBezTo>
                  <a:cubicBezTo>
                    <a:pt x="13302" y="74400"/>
                    <a:pt x="13386" y="74204"/>
                    <a:pt x="13358" y="74007"/>
                  </a:cubicBezTo>
                  <a:cubicBezTo>
                    <a:pt x="13330" y="73811"/>
                    <a:pt x="13246" y="73643"/>
                    <a:pt x="13078" y="73531"/>
                  </a:cubicBezTo>
                  <a:cubicBezTo>
                    <a:pt x="8122" y="70423"/>
                    <a:pt x="4873" y="66138"/>
                    <a:pt x="3725" y="61098"/>
                  </a:cubicBezTo>
                  <a:cubicBezTo>
                    <a:pt x="1373" y="50961"/>
                    <a:pt x="8094" y="40011"/>
                    <a:pt x="20443" y="33878"/>
                  </a:cubicBezTo>
                  <a:cubicBezTo>
                    <a:pt x="20695" y="33766"/>
                    <a:pt x="20835" y="33458"/>
                    <a:pt x="20779" y="33178"/>
                  </a:cubicBezTo>
                  <a:cubicBezTo>
                    <a:pt x="20779" y="33122"/>
                    <a:pt x="20751" y="33066"/>
                    <a:pt x="20723" y="33010"/>
                  </a:cubicBezTo>
                  <a:lnTo>
                    <a:pt x="20695" y="32898"/>
                  </a:lnTo>
                  <a:cubicBezTo>
                    <a:pt x="19687" y="28446"/>
                    <a:pt x="21255" y="23685"/>
                    <a:pt x="25148" y="19428"/>
                  </a:cubicBezTo>
                  <a:cubicBezTo>
                    <a:pt x="29068" y="15144"/>
                    <a:pt x="34921" y="11924"/>
                    <a:pt x="41558" y="10383"/>
                  </a:cubicBezTo>
                  <a:cubicBezTo>
                    <a:pt x="44218" y="9767"/>
                    <a:pt x="46963" y="9459"/>
                    <a:pt x="49707" y="9459"/>
                  </a:cubicBezTo>
                  <a:cubicBezTo>
                    <a:pt x="49852" y="9457"/>
                    <a:pt x="49997" y="9456"/>
                    <a:pt x="50143" y="9456"/>
                  </a:cubicBezTo>
                  <a:cubicBezTo>
                    <a:pt x="53472" y="9456"/>
                    <a:pt x="56817" y="10070"/>
                    <a:pt x="59957" y="11223"/>
                  </a:cubicBezTo>
                  <a:cubicBezTo>
                    <a:pt x="60022" y="11245"/>
                    <a:pt x="60090" y="11256"/>
                    <a:pt x="60157" y="11256"/>
                  </a:cubicBezTo>
                  <a:cubicBezTo>
                    <a:pt x="60347" y="11256"/>
                    <a:pt x="60533" y="11172"/>
                    <a:pt x="60657" y="11027"/>
                  </a:cubicBezTo>
                  <a:cubicBezTo>
                    <a:pt x="64241" y="6883"/>
                    <a:pt x="69926" y="3634"/>
                    <a:pt x="76255" y="2178"/>
                  </a:cubicBezTo>
                  <a:cubicBezTo>
                    <a:pt x="78754" y="1607"/>
                    <a:pt x="81260" y="1331"/>
                    <a:pt x="83680" y="1331"/>
                  </a:cubicBezTo>
                  <a:close/>
                  <a:moveTo>
                    <a:pt x="70430" y="93750"/>
                  </a:moveTo>
                  <a:lnTo>
                    <a:pt x="70430" y="93750"/>
                  </a:lnTo>
                  <a:cubicBezTo>
                    <a:pt x="68974" y="97783"/>
                    <a:pt x="68162" y="102039"/>
                    <a:pt x="68022" y="106324"/>
                  </a:cubicBezTo>
                  <a:cubicBezTo>
                    <a:pt x="63650" y="109858"/>
                    <a:pt x="58191" y="111782"/>
                    <a:pt x="52959" y="111782"/>
                  </a:cubicBezTo>
                  <a:cubicBezTo>
                    <a:pt x="51018" y="111782"/>
                    <a:pt x="49109" y="111518"/>
                    <a:pt x="47299" y="110972"/>
                  </a:cubicBezTo>
                  <a:cubicBezTo>
                    <a:pt x="47019" y="110888"/>
                    <a:pt x="46767" y="110804"/>
                    <a:pt x="46487" y="110692"/>
                  </a:cubicBezTo>
                  <a:cubicBezTo>
                    <a:pt x="41502" y="108956"/>
                    <a:pt x="37638" y="105540"/>
                    <a:pt x="34333" y="99883"/>
                  </a:cubicBezTo>
                  <a:cubicBezTo>
                    <a:pt x="38030" y="99043"/>
                    <a:pt x="41530" y="97615"/>
                    <a:pt x="44723" y="95598"/>
                  </a:cubicBezTo>
                  <a:cubicBezTo>
                    <a:pt x="47781" y="96282"/>
                    <a:pt x="50974" y="96626"/>
                    <a:pt x="54222" y="96626"/>
                  </a:cubicBezTo>
                  <a:cubicBezTo>
                    <a:pt x="57755" y="96626"/>
                    <a:pt x="61353" y="96219"/>
                    <a:pt x="64913" y="95402"/>
                  </a:cubicBezTo>
                  <a:cubicBezTo>
                    <a:pt x="66789" y="94954"/>
                    <a:pt x="68638" y="94422"/>
                    <a:pt x="70430" y="93750"/>
                  </a:cubicBezTo>
                  <a:close/>
                  <a:moveTo>
                    <a:pt x="80539" y="88653"/>
                  </a:moveTo>
                  <a:cubicBezTo>
                    <a:pt x="81323" y="88793"/>
                    <a:pt x="82108" y="88877"/>
                    <a:pt x="82892" y="88933"/>
                  </a:cubicBezTo>
                  <a:cubicBezTo>
                    <a:pt x="83704" y="88989"/>
                    <a:pt x="84516" y="89017"/>
                    <a:pt x="85300" y="89017"/>
                  </a:cubicBezTo>
                  <a:lnTo>
                    <a:pt x="86280" y="89017"/>
                  </a:lnTo>
                  <a:cubicBezTo>
                    <a:pt x="86588" y="88989"/>
                    <a:pt x="86868" y="88989"/>
                    <a:pt x="87176" y="88961"/>
                  </a:cubicBezTo>
                  <a:lnTo>
                    <a:pt x="87232" y="88961"/>
                  </a:lnTo>
                  <a:cubicBezTo>
                    <a:pt x="87204" y="89045"/>
                    <a:pt x="87176" y="89101"/>
                    <a:pt x="87176" y="89185"/>
                  </a:cubicBezTo>
                  <a:cubicBezTo>
                    <a:pt x="86980" y="89689"/>
                    <a:pt x="86812" y="90194"/>
                    <a:pt x="86616" y="90698"/>
                  </a:cubicBezTo>
                  <a:lnTo>
                    <a:pt x="86644" y="90698"/>
                  </a:lnTo>
                  <a:lnTo>
                    <a:pt x="86560" y="90950"/>
                  </a:lnTo>
                  <a:cubicBezTo>
                    <a:pt x="84208" y="97783"/>
                    <a:pt x="82416" y="104531"/>
                    <a:pt x="80959" y="109964"/>
                  </a:cubicBezTo>
                  <a:cubicBezTo>
                    <a:pt x="79447" y="115565"/>
                    <a:pt x="78271" y="119989"/>
                    <a:pt x="77403" y="121082"/>
                  </a:cubicBezTo>
                  <a:cubicBezTo>
                    <a:pt x="76751" y="121933"/>
                    <a:pt x="75965" y="122359"/>
                    <a:pt x="75125" y="122359"/>
                  </a:cubicBezTo>
                  <a:cubicBezTo>
                    <a:pt x="75026" y="122359"/>
                    <a:pt x="74927" y="122353"/>
                    <a:pt x="74827" y="122342"/>
                  </a:cubicBezTo>
                  <a:cubicBezTo>
                    <a:pt x="73258" y="122146"/>
                    <a:pt x="71774" y="120577"/>
                    <a:pt x="71130" y="119121"/>
                  </a:cubicBezTo>
                  <a:cubicBezTo>
                    <a:pt x="70122" y="116853"/>
                    <a:pt x="69786" y="114221"/>
                    <a:pt x="69590" y="112148"/>
                  </a:cubicBezTo>
                  <a:cubicBezTo>
                    <a:pt x="69534" y="111700"/>
                    <a:pt x="69506" y="111252"/>
                    <a:pt x="69478" y="110804"/>
                  </a:cubicBezTo>
                  <a:lnTo>
                    <a:pt x="69422" y="110384"/>
                  </a:lnTo>
                  <a:cubicBezTo>
                    <a:pt x="69338" y="109236"/>
                    <a:pt x="69310" y="108088"/>
                    <a:pt x="69310" y="106940"/>
                  </a:cubicBezTo>
                  <a:cubicBezTo>
                    <a:pt x="69310" y="106660"/>
                    <a:pt x="69310" y="106352"/>
                    <a:pt x="69338" y="106072"/>
                  </a:cubicBezTo>
                  <a:cubicBezTo>
                    <a:pt x="69366" y="105792"/>
                    <a:pt x="69366" y="105456"/>
                    <a:pt x="69394" y="105147"/>
                  </a:cubicBezTo>
                  <a:cubicBezTo>
                    <a:pt x="69646" y="101031"/>
                    <a:pt x="70542" y="96998"/>
                    <a:pt x="72054" y="93162"/>
                  </a:cubicBezTo>
                  <a:cubicBezTo>
                    <a:pt x="72894" y="92826"/>
                    <a:pt x="73734" y="92462"/>
                    <a:pt x="74547" y="92070"/>
                  </a:cubicBezTo>
                  <a:lnTo>
                    <a:pt x="75387" y="91678"/>
                  </a:lnTo>
                  <a:cubicBezTo>
                    <a:pt x="75527" y="91594"/>
                    <a:pt x="75667" y="91538"/>
                    <a:pt x="75807" y="91454"/>
                  </a:cubicBezTo>
                  <a:cubicBezTo>
                    <a:pt x="76031" y="91342"/>
                    <a:pt x="76255" y="91230"/>
                    <a:pt x="76479" y="91118"/>
                  </a:cubicBezTo>
                  <a:cubicBezTo>
                    <a:pt x="76675" y="91006"/>
                    <a:pt x="76899" y="90894"/>
                    <a:pt x="77095" y="90754"/>
                  </a:cubicBezTo>
                  <a:cubicBezTo>
                    <a:pt x="77291" y="90642"/>
                    <a:pt x="77571" y="90502"/>
                    <a:pt x="77823" y="90362"/>
                  </a:cubicBezTo>
                  <a:cubicBezTo>
                    <a:pt x="78411" y="89998"/>
                    <a:pt x="78971" y="89689"/>
                    <a:pt x="79531" y="89325"/>
                  </a:cubicBezTo>
                  <a:cubicBezTo>
                    <a:pt x="79867" y="89101"/>
                    <a:pt x="80203" y="88905"/>
                    <a:pt x="80539" y="88653"/>
                  </a:cubicBezTo>
                  <a:close/>
                  <a:moveTo>
                    <a:pt x="110979" y="75184"/>
                  </a:moveTo>
                  <a:lnTo>
                    <a:pt x="111455" y="75968"/>
                  </a:lnTo>
                  <a:lnTo>
                    <a:pt x="116160" y="83445"/>
                  </a:lnTo>
                  <a:lnTo>
                    <a:pt x="118344" y="86889"/>
                  </a:lnTo>
                  <a:lnTo>
                    <a:pt x="122601" y="93638"/>
                  </a:lnTo>
                  <a:lnTo>
                    <a:pt x="124757" y="97082"/>
                  </a:lnTo>
                  <a:lnTo>
                    <a:pt x="129014" y="103859"/>
                  </a:lnTo>
                  <a:lnTo>
                    <a:pt x="131170" y="107248"/>
                  </a:lnTo>
                  <a:lnTo>
                    <a:pt x="133802" y="111448"/>
                  </a:lnTo>
                  <a:cubicBezTo>
                    <a:pt x="134643" y="112764"/>
                    <a:pt x="134895" y="114361"/>
                    <a:pt x="134502" y="115901"/>
                  </a:cubicBezTo>
                  <a:lnTo>
                    <a:pt x="134531" y="115901"/>
                  </a:lnTo>
                  <a:cubicBezTo>
                    <a:pt x="134166" y="117413"/>
                    <a:pt x="133158" y="118729"/>
                    <a:pt x="131814" y="119513"/>
                  </a:cubicBezTo>
                  <a:lnTo>
                    <a:pt x="127698" y="121894"/>
                  </a:lnTo>
                  <a:cubicBezTo>
                    <a:pt x="126791" y="122414"/>
                    <a:pt x="125802" y="122661"/>
                    <a:pt x="124825" y="122661"/>
                  </a:cubicBezTo>
                  <a:cubicBezTo>
                    <a:pt x="122752" y="122661"/>
                    <a:pt x="120735" y="121549"/>
                    <a:pt x="119689" y="119569"/>
                  </a:cubicBezTo>
                  <a:lnTo>
                    <a:pt x="117364" y="115173"/>
                  </a:lnTo>
                  <a:lnTo>
                    <a:pt x="115516" y="111672"/>
                  </a:lnTo>
                  <a:lnTo>
                    <a:pt x="111763" y="104559"/>
                  </a:lnTo>
                  <a:lnTo>
                    <a:pt x="109887" y="101003"/>
                  </a:lnTo>
                  <a:lnTo>
                    <a:pt x="106135" y="93918"/>
                  </a:lnTo>
                  <a:lnTo>
                    <a:pt x="104258" y="90334"/>
                  </a:lnTo>
                  <a:lnTo>
                    <a:pt x="101458" y="85041"/>
                  </a:lnTo>
                  <a:lnTo>
                    <a:pt x="101038" y="84229"/>
                  </a:lnTo>
                  <a:lnTo>
                    <a:pt x="100870" y="83921"/>
                  </a:lnTo>
                  <a:lnTo>
                    <a:pt x="99694" y="81680"/>
                  </a:lnTo>
                  <a:lnTo>
                    <a:pt x="99694" y="81680"/>
                  </a:lnTo>
                  <a:cubicBezTo>
                    <a:pt x="100086" y="81736"/>
                    <a:pt x="100506" y="81764"/>
                    <a:pt x="100926" y="81764"/>
                  </a:cubicBezTo>
                  <a:lnTo>
                    <a:pt x="101094" y="81764"/>
                  </a:lnTo>
                  <a:cubicBezTo>
                    <a:pt x="102158" y="81764"/>
                    <a:pt x="103194" y="81596"/>
                    <a:pt x="104202" y="81288"/>
                  </a:cubicBezTo>
                  <a:lnTo>
                    <a:pt x="104454" y="81204"/>
                  </a:lnTo>
                  <a:cubicBezTo>
                    <a:pt x="104707" y="81120"/>
                    <a:pt x="104959" y="81036"/>
                    <a:pt x="105211" y="80924"/>
                  </a:cubicBezTo>
                  <a:lnTo>
                    <a:pt x="105463" y="80812"/>
                  </a:lnTo>
                  <a:lnTo>
                    <a:pt x="105687" y="80700"/>
                  </a:lnTo>
                  <a:cubicBezTo>
                    <a:pt x="105939" y="80588"/>
                    <a:pt x="106163" y="80448"/>
                    <a:pt x="106415" y="80336"/>
                  </a:cubicBezTo>
                  <a:lnTo>
                    <a:pt x="106695" y="80168"/>
                  </a:lnTo>
                  <a:cubicBezTo>
                    <a:pt x="106863" y="80028"/>
                    <a:pt x="107059" y="79916"/>
                    <a:pt x="107227" y="79804"/>
                  </a:cubicBezTo>
                  <a:cubicBezTo>
                    <a:pt x="107339" y="79748"/>
                    <a:pt x="107395" y="79692"/>
                    <a:pt x="107479" y="79608"/>
                  </a:cubicBezTo>
                  <a:cubicBezTo>
                    <a:pt x="107675" y="79496"/>
                    <a:pt x="107843" y="79356"/>
                    <a:pt x="108011" y="79216"/>
                  </a:cubicBezTo>
                  <a:cubicBezTo>
                    <a:pt x="108095" y="79132"/>
                    <a:pt x="108179" y="79048"/>
                    <a:pt x="108291" y="78964"/>
                  </a:cubicBezTo>
                  <a:cubicBezTo>
                    <a:pt x="108431" y="78824"/>
                    <a:pt x="108571" y="78684"/>
                    <a:pt x="108739" y="78544"/>
                  </a:cubicBezTo>
                  <a:lnTo>
                    <a:pt x="108963" y="78264"/>
                  </a:lnTo>
                  <a:lnTo>
                    <a:pt x="109607" y="77536"/>
                  </a:lnTo>
                  <a:cubicBezTo>
                    <a:pt x="109775" y="77312"/>
                    <a:pt x="109943" y="77088"/>
                    <a:pt x="110083" y="76836"/>
                  </a:cubicBezTo>
                  <a:cubicBezTo>
                    <a:pt x="110111" y="76808"/>
                    <a:pt x="110139" y="76780"/>
                    <a:pt x="110139" y="76752"/>
                  </a:cubicBezTo>
                  <a:cubicBezTo>
                    <a:pt x="110335" y="76472"/>
                    <a:pt x="110475" y="76192"/>
                    <a:pt x="110643" y="75912"/>
                  </a:cubicBezTo>
                  <a:cubicBezTo>
                    <a:pt x="110671" y="75828"/>
                    <a:pt x="110699" y="75716"/>
                    <a:pt x="110755" y="75632"/>
                  </a:cubicBezTo>
                  <a:cubicBezTo>
                    <a:pt x="110811" y="75492"/>
                    <a:pt x="110895" y="75324"/>
                    <a:pt x="110979" y="75184"/>
                  </a:cubicBezTo>
                  <a:close/>
                  <a:moveTo>
                    <a:pt x="83802" y="1"/>
                  </a:moveTo>
                  <a:cubicBezTo>
                    <a:pt x="81249" y="1"/>
                    <a:pt x="78593" y="300"/>
                    <a:pt x="75919" y="918"/>
                  </a:cubicBezTo>
                  <a:cubicBezTo>
                    <a:pt x="69394" y="2430"/>
                    <a:pt x="63737" y="5595"/>
                    <a:pt x="59929" y="9851"/>
                  </a:cubicBezTo>
                  <a:cubicBezTo>
                    <a:pt x="56784" y="8718"/>
                    <a:pt x="53285" y="8149"/>
                    <a:pt x="49639" y="8149"/>
                  </a:cubicBezTo>
                  <a:cubicBezTo>
                    <a:pt x="46887" y="8149"/>
                    <a:pt x="44052" y="8473"/>
                    <a:pt x="41222" y="9123"/>
                  </a:cubicBezTo>
                  <a:cubicBezTo>
                    <a:pt x="34333" y="10719"/>
                    <a:pt x="28284" y="14080"/>
                    <a:pt x="24140" y="18560"/>
                  </a:cubicBezTo>
                  <a:cubicBezTo>
                    <a:pt x="20023" y="23041"/>
                    <a:pt x="18343" y="28166"/>
                    <a:pt x="19379" y="32954"/>
                  </a:cubicBezTo>
                  <a:cubicBezTo>
                    <a:pt x="6778" y="39423"/>
                    <a:pt x="1" y="50793"/>
                    <a:pt x="2437" y="61406"/>
                  </a:cubicBezTo>
                  <a:cubicBezTo>
                    <a:pt x="3613" y="66503"/>
                    <a:pt x="6806" y="70899"/>
                    <a:pt x="11650" y="74176"/>
                  </a:cubicBezTo>
                  <a:cubicBezTo>
                    <a:pt x="8150" y="77564"/>
                    <a:pt x="6189" y="81512"/>
                    <a:pt x="6021" y="85433"/>
                  </a:cubicBezTo>
                  <a:cubicBezTo>
                    <a:pt x="5965" y="86525"/>
                    <a:pt x="6077" y="87645"/>
                    <a:pt x="6329" y="88709"/>
                  </a:cubicBezTo>
                  <a:cubicBezTo>
                    <a:pt x="6441" y="89325"/>
                    <a:pt x="6637" y="89914"/>
                    <a:pt x="6890" y="90502"/>
                  </a:cubicBezTo>
                  <a:cubicBezTo>
                    <a:pt x="9466" y="96914"/>
                    <a:pt x="17251" y="100807"/>
                    <a:pt x="26436" y="100807"/>
                  </a:cubicBezTo>
                  <a:cubicBezTo>
                    <a:pt x="28648" y="100807"/>
                    <a:pt x="30833" y="100583"/>
                    <a:pt x="32989" y="100163"/>
                  </a:cubicBezTo>
                  <a:cubicBezTo>
                    <a:pt x="35705" y="104979"/>
                    <a:pt x="39654" y="109684"/>
                    <a:pt x="46039" y="111924"/>
                  </a:cubicBezTo>
                  <a:cubicBezTo>
                    <a:pt x="46319" y="112008"/>
                    <a:pt x="46599" y="112120"/>
                    <a:pt x="46907" y="112176"/>
                  </a:cubicBezTo>
                  <a:cubicBezTo>
                    <a:pt x="48867" y="112792"/>
                    <a:pt x="50911" y="113072"/>
                    <a:pt x="52956" y="113072"/>
                  </a:cubicBezTo>
                  <a:cubicBezTo>
                    <a:pt x="58388" y="113016"/>
                    <a:pt x="63681" y="111224"/>
                    <a:pt x="68022" y="107948"/>
                  </a:cubicBezTo>
                  <a:cubicBezTo>
                    <a:pt x="68022" y="108816"/>
                    <a:pt x="68050" y="109656"/>
                    <a:pt x="68134" y="110496"/>
                  </a:cubicBezTo>
                  <a:lnTo>
                    <a:pt x="68162" y="110888"/>
                  </a:lnTo>
                  <a:cubicBezTo>
                    <a:pt x="68190" y="111364"/>
                    <a:pt x="68246" y="111840"/>
                    <a:pt x="68274" y="112288"/>
                  </a:cubicBezTo>
                  <a:cubicBezTo>
                    <a:pt x="68498" y="114445"/>
                    <a:pt x="68862" y="117189"/>
                    <a:pt x="69926" y="119653"/>
                  </a:cubicBezTo>
                  <a:cubicBezTo>
                    <a:pt x="70682" y="121362"/>
                    <a:pt x="72502" y="123350"/>
                    <a:pt x="74631" y="123630"/>
                  </a:cubicBezTo>
                  <a:cubicBezTo>
                    <a:pt x="74799" y="123630"/>
                    <a:pt x="74967" y="123658"/>
                    <a:pt x="75107" y="123658"/>
                  </a:cubicBezTo>
                  <a:cubicBezTo>
                    <a:pt x="76059" y="123658"/>
                    <a:pt x="77291" y="123294"/>
                    <a:pt x="78383" y="121894"/>
                  </a:cubicBezTo>
                  <a:cubicBezTo>
                    <a:pt x="79419" y="120605"/>
                    <a:pt x="80511" y="116517"/>
                    <a:pt x="82164" y="110300"/>
                  </a:cubicBezTo>
                  <a:cubicBezTo>
                    <a:pt x="83620" y="104895"/>
                    <a:pt x="85412" y="98175"/>
                    <a:pt x="87736" y="91370"/>
                  </a:cubicBezTo>
                  <a:lnTo>
                    <a:pt x="87820" y="91118"/>
                  </a:lnTo>
                  <a:cubicBezTo>
                    <a:pt x="87988" y="90614"/>
                    <a:pt x="88184" y="90138"/>
                    <a:pt x="88352" y="89633"/>
                  </a:cubicBezTo>
                  <a:cubicBezTo>
                    <a:pt x="88408" y="89381"/>
                    <a:pt x="88520" y="89129"/>
                    <a:pt x="88604" y="88877"/>
                  </a:cubicBezTo>
                  <a:cubicBezTo>
                    <a:pt x="90117" y="88737"/>
                    <a:pt x="91601" y="88485"/>
                    <a:pt x="93057" y="88149"/>
                  </a:cubicBezTo>
                  <a:cubicBezTo>
                    <a:pt x="95549" y="87561"/>
                    <a:pt x="97986" y="86721"/>
                    <a:pt x="100282" y="85629"/>
                  </a:cubicBezTo>
                  <a:lnTo>
                    <a:pt x="118540" y="120185"/>
                  </a:lnTo>
                  <a:cubicBezTo>
                    <a:pt x="119408" y="121894"/>
                    <a:pt x="120977" y="123154"/>
                    <a:pt x="122825" y="123686"/>
                  </a:cubicBezTo>
                  <a:cubicBezTo>
                    <a:pt x="123469" y="123854"/>
                    <a:pt x="124113" y="123966"/>
                    <a:pt x="124785" y="123966"/>
                  </a:cubicBezTo>
                  <a:cubicBezTo>
                    <a:pt x="126017" y="123966"/>
                    <a:pt x="127250" y="123630"/>
                    <a:pt x="128314" y="123014"/>
                  </a:cubicBezTo>
                  <a:lnTo>
                    <a:pt x="132430" y="120633"/>
                  </a:lnTo>
                  <a:cubicBezTo>
                    <a:pt x="135875" y="118645"/>
                    <a:pt x="136995" y="114137"/>
                    <a:pt x="134867" y="110748"/>
                  </a:cubicBezTo>
                  <a:lnTo>
                    <a:pt x="112408" y="75044"/>
                  </a:lnTo>
                  <a:cubicBezTo>
                    <a:pt x="127502" y="70843"/>
                    <a:pt x="137779" y="59614"/>
                    <a:pt x="137779" y="48048"/>
                  </a:cubicBezTo>
                  <a:cubicBezTo>
                    <a:pt x="137779" y="46592"/>
                    <a:pt x="137611" y="45136"/>
                    <a:pt x="137303" y="43708"/>
                  </a:cubicBezTo>
                  <a:cubicBezTo>
                    <a:pt x="136239" y="39199"/>
                    <a:pt x="133606" y="35223"/>
                    <a:pt x="129658" y="32142"/>
                  </a:cubicBezTo>
                  <a:cubicBezTo>
                    <a:pt x="129546" y="32058"/>
                    <a:pt x="129434" y="31974"/>
                    <a:pt x="129350" y="31890"/>
                  </a:cubicBezTo>
                  <a:lnTo>
                    <a:pt x="129350" y="31638"/>
                  </a:lnTo>
                  <a:cubicBezTo>
                    <a:pt x="129434" y="29706"/>
                    <a:pt x="129266" y="27774"/>
                    <a:pt x="128846" y="25869"/>
                  </a:cubicBezTo>
                  <a:cubicBezTo>
                    <a:pt x="127754" y="21417"/>
                    <a:pt x="125317" y="17384"/>
                    <a:pt x="121845" y="14360"/>
                  </a:cubicBezTo>
                  <a:cubicBezTo>
                    <a:pt x="120613" y="13268"/>
                    <a:pt x="119296" y="12288"/>
                    <a:pt x="117896" y="11419"/>
                  </a:cubicBezTo>
                  <a:cubicBezTo>
                    <a:pt x="113052" y="8451"/>
                    <a:pt x="107115" y="6659"/>
                    <a:pt x="100674" y="6267"/>
                  </a:cubicBezTo>
                  <a:cubicBezTo>
                    <a:pt x="96928" y="2214"/>
                    <a:pt x="90742" y="1"/>
                    <a:pt x="83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7"/>
          <p:cNvSpPr/>
          <p:nvPr/>
        </p:nvSpPr>
        <p:spPr>
          <a:xfrm flipH="1">
            <a:off x="6736814" y="2175831"/>
            <a:ext cx="601876" cy="487131"/>
          </a:xfrm>
          <a:custGeom>
            <a:rect b="b" l="l" r="r" t="t"/>
            <a:pathLst>
              <a:path extrusionOk="0" fill="none" h="25625" w="31661">
                <a:moveTo>
                  <a:pt x="24489" y="25267"/>
                </a:moveTo>
                <a:cubicBezTo>
                  <a:pt x="23404" y="24705"/>
                  <a:pt x="22358" y="23735"/>
                  <a:pt x="22383" y="22523"/>
                </a:cubicBezTo>
                <a:cubicBezTo>
                  <a:pt x="22421" y="20673"/>
                  <a:pt x="24872" y="19422"/>
                  <a:pt x="24616" y="17585"/>
                </a:cubicBezTo>
                <a:cubicBezTo>
                  <a:pt x="24463" y="16411"/>
                  <a:pt x="23213" y="15696"/>
                  <a:pt x="22051" y="15479"/>
                </a:cubicBezTo>
                <a:cubicBezTo>
                  <a:pt x="20877" y="15250"/>
                  <a:pt x="19652" y="15326"/>
                  <a:pt x="18555" y="14892"/>
                </a:cubicBezTo>
                <a:cubicBezTo>
                  <a:pt x="16934" y="14190"/>
                  <a:pt x="15965" y="12532"/>
                  <a:pt x="16143" y="10783"/>
                </a:cubicBezTo>
                <a:cubicBezTo>
                  <a:pt x="16347" y="9124"/>
                  <a:pt x="18147" y="7619"/>
                  <a:pt x="19652" y="8333"/>
                </a:cubicBezTo>
                <a:cubicBezTo>
                  <a:pt x="20112" y="8537"/>
                  <a:pt x="20469" y="8908"/>
                  <a:pt x="20788" y="9290"/>
                </a:cubicBezTo>
                <a:cubicBezTo>
                  <a:pt x="21299" y="9877"/>
                  <a:pt x="21783" y="10554"/>
                  <a:pt x="21847" y="11319"/>
                </a:cubicBezTo>
                <a:cubicBezTo>
                  <a:pt x="21962" y="12889"/>
                  <a:pt x="20367" y="13961"/>
                  <a:pt x="19002" y="14739"/>
                </a:cubicBezTo>
                <a:cubicBezTo>
                  <a:pt x="17636" y="15518"/>
                  <a:pt x="16092" y="16743"/>
                  <a:pt x="16398" y="18287"/>
                </a:cubicBezTo>
                <a:cubicBezTo>
                  <a:pt x="16692" y="19741"/>
                  <a:pt x="18657" y="20354"/>
                  <a:pt x="20010" y="19729"/>
                </a:cubicBezTo>
                <a:cubicBezTo>
                  <a:pt x="21375" y="19091"/>
                  <a:pt x="22179" y="17700"/>
                  <a:pt x="22728" y="16309"/>
                </a:cubicBezTo>
                <a:cubicBezTo>
                  <a:pt x="22945" y="15747"/>
                  <a:pt x="23174" y="15135"/>
                  <a:pt x="23685" y="14816"/>
                </a:cubicBezTo>
                <a:cubicBezTo>
                  <a:pt x="24259" y="14458"/>
                  <a:pt x="24999" y="14599"/>
                  <a:pt x="25675" y="14650"/>
                </a:cubicBezTo>
                <a:cubicBezTo>
                  <a:pt x="27526" y="14816"/>
                  <a:pt x="29542" y="14139"/>
                  <a:pt x="30588" y="12595"/>
                </a:cubicBezTo>
                <a:cubicBezTo>
                  <a:pt x="31647" y="11064"/>
                  <a:pt x="31392" y="8652"/>
                  <a:pt x="29810" y="7657"/>
                </a:cubicBezTo>
                <a:cubicBezTo>
                  <a:pt x="28700" y="6955"/>
                  <a:pt x="27194" y="7083"/>
                  <a:pt x="26084" y="7785"/>
                </a:cubicBezTo>
                <a:cubicBezTo>
                  <a:pt x="24974" y="8499"/>
                  <a:pt x="24246" y="9686"/>
                  <a:pt x="23889" y="10962"/>
                </a:cubicBezTo>
                <a:cubicBezTo>
                  <a:pt x="23468" y="12442"/>
                  <a:pt x="23570" y="14165"/>
                  <a:pt x="24527" y="15377"/>
                </a:cubicBezTo>
                <a:cubicBezTo>
                  <a:pt x="25484" y="16602"/>
                  <a:pt x="27436" y="17049"/>
                  <a:pt x="28649" y="16092"/>
                </a:cubicBezTo>
                <a:cubicBezTo>
                  <a:pt x="30116" y="14918"/>
                  <a:pt x="29682" y="12366"/>
                  <a:pt x="28215" y="11166"/>
                </a:cubicBezTo>
                <a:cubicBezTo>
                  <a:pt x="26747" y="9979"/>
                  <a:pt x="24706" y="9839"/>
                  <a:pt x="22817" y="9954"/>
                </a:cubicBezTo>
                <a:cubicBezTo>
                  <a:pt x="21541" y="10030"/>
                  <a:pt x="20201" y="10247"/>
                  <a:pt x="19257" y="11102"/>
                </a:cubicBezTo>
                <a:cubicBezTo>
                  <a:pt x="18300" y="11957"/>
                  <a:pt x="18032" y="13642"/>
                  <a:pt x="19002" y="14471"/>
                </a:cubicBezTo>
                <a:cubicBezTo>
                  <a:pt x="20010" y="15313"/>
                  <a:pt x="21669" y="14701"/>
                  <a:pt x="22409" y="13603"/>
                </a:cubicBezTo>
                <a:cubicBezTo>
                  <a:pt x="23162" y="12519"/>
                  <a:pt x="23302" y="11153"/>
                  <a:pt x="23595" y="9865"/>
                </a:cubicBezTo>
                <a:cubicBezTo>
                  <a:pt x="23876" y="8576"/>
                  <a:pt x="24438" y="7198"/>
                  <a:pt x="25624" y="6623"/>
                </a:cubicBezTo>
                <a:cubicBezTo>
                  <a:pt x="26211" y="6330"/>
                  <a:pt x="26900" y="6279"/>
                  <a:pt x="27487" y="5985"/>
                </a:cubicBezTo>
                <a:cubicBezTo>
                  <a:pt x="29185" y="5143"/>
                  <a:pt x="29236" y="2400"/>
                  <a:pt x="27768" y="1200"/>
                </a:cubicBezTo>
                <a:cubicBezTo>
                  <a:pt x="26301" y="1"/>
                  <a:pt x="23965" y="307"/>
                  <a:pt x="22562" y="1583"/>
                </a:cubicBezTo>
                <a:cubicBezTo>
                  <a:pt x="21720" y="2336"/>
                  <a:pt x="21158" y="3344"/>
                  <a:pt x="20482" y="4263"/>
                </a:cubicBezTo>
                <a:cubicBezTo>
                  <a:pt x="18606" y="6815"/>
                  <a:pt x="15875" y="8614"/>
                  <a:pt x="12787" y="9341"/>
                </a:cubicBezTo>
                <a:cubicBezTo>
                  <a:pt x="12455" y="9443"/>
                  <a:pt x="12098" y="9469"/>
                  <a:pt x="11754" y="9431"/>
                </a:cubicBezTo>
                <a:cubicBezTo>
                  <a:pt x="11383" y="9341"/>
                  <a:pt x="11039" y="9163"/>
                  <a:pt x="10771" y="8882"/>
                </a:cubicBezTo>
                <a:cubicBezTo>
                  <a:pt x="9750" y="7912"/>
                  <a:pt x="9508" y="6381"/>
                  <a:pt x="10158" y="5143"/>
                </a:cubicBezTo>
                <a:cubicBezTo>
                  <a:pt x="10822" y="3905"/>
                  <a:pt x="12226" y="3242"/>
                  <a:pt x="13591" y="3548"/>
                </a:cubicBezTo>
                <a:cubicBezTo>
                  <a:pt x="14867" y="3816"/>
                  <a:pt x="15837" y="4850"/>
                  <a:pt x="16845" y="5692"/>
                </a:cubicBezTo>
                <a:cubicBezTo>
                  <a:pt x="18006" y="6674"/>
                  <a:pt x="19423" y="7491"/>
                  <a:pt x="20941" y="7376"/>
                </a:cubicBezTo>
                <a:cubicBezTo>
                  <a:pt x="22447" y="7274"/>
                  <a:pt x="23927" y="5909"/>
                  <a:pt x="23685" y="4416"/>
                </a:cubicBezTo>
                <a:cubicBezTo>
                  <a:pt x="23417" y="2872"/>
                  <a:pt x="21490" y="2081"/>
                  <a:pt x="19971" y="2489"/>
                </a:cubicBezTo>
                <a:cubicBezTo>
                  <a:pt x="18453" y="2897"/>
                  <a:pt x="17304" y="4122"/>
                  <a:pt x="16296" y="5335"/>
                </a:cubicBezTo>
                <a:cubicBezTo>
                  <a:pt x="15518" y="6279"/>
                  <a:pt x="14625" y="7338"/>
                  <a:pt x="13400" y="7402"/>
                </a:cubicBezTo>
                <a:cubicBezTo>
                  <a:pt x="12034" y="7491"/>
                  <a:pt x="10873" y="6126"/>
                  <a:pt x="10784" y="4760"/>
                </a:cubicBezTo>
                <a:cubicBezTo>
                  <a:pt x="10707" y="3382"/>
                  <a:pt x="11473" y="2081"/>
                  <a:pt x="12443" y="1085"/>
                </a:cubicBezTo>
                <a:cubicBezTo>
                  <a:pt x="12953" y="562"/>
                  <a:pt x="13629" y="77"/>
                  <a:pt x="14369" y="166"/>
                </a:cubicBezTo>
                <a:cubicBezTo>
                  <a:pt x="15390" y="307"/>
                  <a:pt x="15901" y="1494"/>
                  <a:pt x="16105" y="2514"/>
                </a:cubicBezTo>
                <a:cubicBezTo>
                  <a:pt x="16654" y="5220"/>
                  <a:pt x="16296" y="8308"/>
                  <a:pt x="14357" y="10273"/>
                </a:cubicBezTo>
                <a:cubicBezTo>
                  <a:pt x="11958" y="12697"/>
                  <a:pt x="7428" y="12442"/>
                  <a:pt x="5335" y="9763"/>
                </a:cubicBezTo>
                <a:cubicBezTo>
                  <a:pt x="4773" y="9048"/>
                  <a:pt x="4365" y="8155"/>
                  <a:pt x="4442" y="7249"/>
                </a:cubicBezTo>
                <a:cubicBezTo>
                  <a:pt x="4531" y="6572"/>
                  <a:pt x="4799" y="5934"/>
                  <a:pt x="5233" y="5411"/>
                </a:cubicBezTo>
                <a:cubicBezTo>
                  <a:pt x="6011" y="4365"/>
                  <a:pt x="7211" y="3561"/>
                  <a:pt x="8525" y="3561"/>
                </a:cubicBezTo>
                <a:cubicBezTo>
                  <a:pt x="9827" y="3561"/>
                  <a:pt x="11141" y="4543"/>
                  <a:pt x="11256" y="5845"/>
                </a:cubicBezTo>
                <a:cubicBezTo>
                  <a:pt x="11358" y="7070"/>
                  <a:pt x="10414" y="8180"/>
                  <a:pt x="9291" y="8716"/>
                </a:cubicBezTo>
                <a:cubicBezTo>
                  <a:pt x="8168" y="9239"/>
                  <a:pt x="6892" y="9290"/>
                  <a:pt x="5679" y="9418"/>
                </a:cubicBezTo>
                <a:cubicBezTo>
                  <a:pt x="4454" y="9546"/>
                  <a:pt x="3166" y="9763"/>
                  <a:pt x="2196" y="10528"/>
                </a:cubicBezTo>
                <a:cubicBezTo>
                  <a:pt x="652" y="11740"/>
                  <a:pt x="511" y="14497"/>
                  <a:pt x="2170" y="15556"/>
                </a:cubicBezTo>
                <a:cubicBezTo>
                  <a:pt x="3497" y="16398"/>
                  <a:pt x="5373" y="15862"/>
                  <a:pt x="6458" y="14714"/>
                </a:cubicBezTo>
                <a:cubicBezTo>
                  <a:pt x="7555" y="13578"/>
                  <a:pt x="8040" y="11996"/>
                  <a:pt x="8397" y="10464"/>
                </a:cubicBezTo>
                <a:cubicBezTo>
                  <a:pt x="8653" y="9392"/>
                  <a:pt x="8831" y="8206"/>
                  <a:pt x="8283" y="7274"/>
                </a:cubicBezTo>
                <a:cubicBezTo>
                  <a:pt x="7849" y="6534"/>
                  <a:pt x="7019" y="6100"/>
                  <a:pt x="6177" y="5947"/>
                </a:cubicBezTo>
                <a:cubicBezTo>
                  <a:pt x="4556" y="5654"/>
                  <a:pt x="2821" y="6343"/>
                  <a:pt x="1685" y="7568"/>
                </a:cubicBezTo>
                <a:cubicBezTo>
                  <a:pt x="550" y="8780"/>
                  <a:pt x="1" y="10477"/>
                  <a:pt x="14" y="12136"/>
                </a:cubicBezTo>
                <a:cubicBezTo>
                  <a:pt x="14" y="13157"/>
                  <a:pt x="243" y="14203"/>
                  <a:pt x="830" y="15033"/>
                </a:cubicBezTo>
                <a:cubicBezTo>
                  <a:pt x="1953" y="16602"/>
                  <a:pt x="4186" y="17036"/>
                  <a:pt x="6037" y="16538"/>
                </a:cubicBezTo>
                <a:cubicBezTo>
                  <a:pt x="7517" y="16130"/>
                  <a:pt x="8831" y="15224"/>
                  <a:pt x="10299" y="14777"/>
                </a:cubicBezTo>
                <a:cubicBezTo>
                  <a:pt x="11779" y="14344"/>
                  <a:pt x="13655" y="14509"/>
                  <a:pt x="14472" y="15811"/>
                </a:cubicBezTo>
                <a:cubicBezTo>
                  <a:pt x="15250" y="17062"/>
                  <a:pt x="14574" y="18912"/>
                  <a:pt x="13234" y="19524"/>
                </a:cubicBezTo>
                <a:cubicBezTo>
                  <a:pt x="11894" y="20137"/>
                  <a:pt x="10197" y="19601"/>
                  <a:pt x="9278" y="18440"/>
                </a:cubicBezTo>
                <a:cubicBezTo>
                  <a:pt x="8372" y="17279"/>
                  <a:pt x="8206" y="15645"/>
                  <a:pt x="8640" y="14242"/>
                </a:cubicBezTo>
                <a:cubicBezTo>
                  <a:pt x="9125" y="12710"/>
                  <a:pt x="10312" y="11396"/>
                  <a:pt x="11830" y="10924"/>
                </a:cubicBezTo>
                <a:cubicBezTo>
                  <a:pt x="13999" y="10247"/>
                  <a:pt x="16590" y="11562"/>
                  <a:pt x="17330" y="13718"/>
                </a:cubicBezTo>
                <a:cubicBezTo>
                  <a:pt x="18057" y="15862"/>
                  <a:pt x="16820" y="18491"/>
                  <a:pt x="14688" y="19282"/>
                </a:cubicBezTo>
                <a:cubicBezTo>
                  <a:pt x="12966" y="19920"/>
                  <a:pt x="11001" y="19448"/>
                  <a:pt x="9240" y="19997"/>
                </a:cubicBezTo>
                <a:cubicBezTo>
                  <a:pt x="8449" y="20239"/>
                  <a:pt x="7721" y="20686"/>
                  <a:pt x="7147" y="21298"/>
                </a:cubicBezTo>
                <a:cubicBezTo>
                  <a:pt x="6764" y="21707"/>
                  <a:pt x="6445" y="22204"/>
                  <a:pt x="6394" y="22753"/>
                </a:cubicBezTo>
                <a:cubicBezTo>
                  <a:pt x="6330" y="23710"/>
                  <a:pt x="7160" y="24565"/>
                  <a:pt x="8091" y="24756"/>
                </a:cubicBezTo>
                <a:cubicBezTo>
                  <a:pt x="9035" y="24935"/>
                  <a:pt x="10005" y="24565"/>
                  <a:pt x="10771" y="23991"/>
                </a:cubicBezTo>
                <a:cubicBezTo>
                  <a:pt x="11856" y="23174"/>
                  <a:pt x="12621" y="21872"/>
                  <a:pt x="12583" y="20520"/>
                </a:cubicBezTo>
                <a:cubicBezTo>
                  <a:pt x="12557" y="19167"/>
                  <a:pt x="11600" y="17827"/>
                  <a:pt x="10273" y="17559"/>
                </a:cubicBezTo>
                <a:cubicBezTo>
                  <a:pt x="8946" y="17291"/>
                  <a:pt x="7440" y="18312"/>
                  <a:pt x="7389" y="19665"/>
                </a:cubicBezTo>
                <a:cubicBezTo>
                  <a:pt x="7338" y="20928"/>
                  <a:pt x="8512" y="22013"/>
                  <a:pt x="9776" y="22179"/>
                </a:cubicBezTo>
                <a:cubicBezTo>
                  <a:pt x="11026" y="22332"/>
                  <a:pt x="12277" y="21758"/>
                  <a:pt x="13247" y="20954"/>
                </a:cubicBezTo>
                <a:cubicBezTo>
                  <a:pt x="13987" y="20341"/>
                  <a:pt x="14612" y="19588"/>
                  <a:pt x="15480" y="19193"/>
                </a:cubicBezTo>
                <a:cubicBezTo>
                  <a:pt x="16985" y="18491"/>
                  <a:pt x="18989" y="19231"/>
                  <a:pt x="19678" y="20737"/>
                </a:cubicBezTo>
                <a:cubicBezTo>
                  <a:pt x="20367" y="22242"/>
                  <a:pt x="19627" y="24246"/>
                  <a:pt x="18121" y="24935"/>
                </a:cubicBezTo>
                <a:cubicBezTo>
                  <a:pt x="16615" y="25624"/>
                  <a:pt x="14612" y="24884"/>
                  <a:pt x="13936" y="23365"/>
                </a:cubicBezTo>
                <a:cubicBezTo>
                  <a:pt x="13566" y="22561"/>
                  <a:pt x="13553" y="21630"/>
                  <a:pt x="13668" y="20749"/>
                </a:cubicBezTo>
                <a:cubicBezTo>
                  <a:pt x="13834" y="19550"/>
                  <a:pt x="14216" y="18338"/>
                  <a:pt x="15020" y="17432"/>
                </a:cubicBezTo>
                <a:cubicBezTo>
                  <a:pt x="15811" y="16513"/>
                  <a:pt x="17075" y="15951"/>
                  <a:pt x="18261" y="16194"/>
                </a:cubicBezTo>
                <a:cubicBezTo>
                  <a:pt x="19448" y="16449"/>
                  <a:pt x="20431" y="17636"/>
                  <a:pt x="20227" y="18835"/>
                </a:cubicBezTo>
                <a:cubicBezTo>
                  <a:pt x="20112" y="19588"/>
                  <a:pt x="19589" y="20239"/>
                  <a:pt x="19589" y="21005"/>
                </a:cubicBezTo>
                <a:cubicBezTo>
                  <a:pt x="19589" y="21974"/>
                  <a:pt x="20482" y="22753"/>
                  <a:pt x="21413" y="23034"/>
                </a:cubicBezTo>
                <a:cubicBezTo>
                  <a:pt x="23621" y="23684"/>
                  <a:pt x="26199" y="22000"/>
                  <a:pt x="26530" y="19729"/>
                </a:cubicBezTo>
                <a:cubicBezTo>
                  <a:pt x="26862" y="17444"/>
                  <a:pt x="24923" y="15122"/>
                  <a:pt x="22626" y="15007"/>
                </a:cubicBezTo>
                <a:cubicBezTo>
                  <a:pt x="21758" y="14956"/>
                  <a:pt x="20737" y="15339"/>
                  <a:pt x="20584" y="16194"/>
                </a:cubicBezTo>
                <a:cubicBezTo>
                  <a:pt x="20444" y="16921"/>
                  <a:pt x="21056" y="17598"/>
                  <a:pt x="21720" y="17929"/>
                </a:cubicBezTo>
                <a:cubicBezTo>
                  <a:pt x="23340" y="18733"/>
                  <a:pt x="25548" y="18031"/>
                  <a:pt x="26416" y="16436"/>
                </a:cubicBezTo>
                <a:cubicBezTo>
                  <a:pt x="27322" y="14790"/>
                  <a:pt x="26798" y="12723"/>
                  <a:pt x="25918" y="11051"/>
                </a:cubicBezTo>
                <a:cubicBezTo>
                  <a:pt x="25050" y="9380"/>
                  <a:pt x="23851" y="7848"/>
                  <a:pt x="23366" y="6036"/>
                </a:cubicBezTo>
                <a:cubicBezTo>
                  <a:pt x="22894" y="4212"/>
                  <a:pt x="23430" y="1915"/>
                  <a:pt x="25165" y="1187"/>
                </a:cubicBezTo>
                <a:cubicBezTo>
                  <a:pt x="26900" y="460"/>
                  <a:pt x="28904" y="1672"/>
                  <a:pt x="30014" y="3204"/>
                </a:cubicBezTo>
                <a:cubicBezTo>
                  <a:pt x="31060" y="4658"/>
                  <a:pt x="31660" y="6560"/>
                  <a:pt x="31188" y="8282"/>
                </a:cubicBezTo>
                <a:cubicBezTo>
                  <a:pt x="30499" y="10745"/>
                  <a:pt x="27947" y="12149"/>
                  <a:pt x="26479" y="14242"/>
                </a:cubicBezTo>
                <a:cubicBezTo>
                  <a:pt x="26250" y="14573"/>
                  <a:pt x="26045" y="14931"/>
                  <a:pt x="26020" y="15339"/>
                </a:cubicBezTo>
                <a:cubicBezTo>
                  <a:pt x="25982" y="16322"/>
                  <a:pt x="27015" y="16947"/>
                  <a:pt x="27615" y="17725"/>
                </a:cubicBezTo>
                <a:cubicBezTo>
                  <a:pt x="28802" y="19307"/>
                  <a:pt x="28100" y="21758"/>
                  <a:pt x="26530" y="22957"/>
                </a:cubicBezTo>
                <a:cubicBezTo>
                  <a:pt x="24961" y="24169"/>
                  <a:pt x="22843" y="24361"/>
                  <a:pt x="20877" y="24169"/>
                </a:cubicBezTo>
                <a:cubicBezTo>
                  <a:pt x="18491" y="23940"/>
                  <a:pt x="16130" y="23187"/>
                  <a:pt x="14191" y="21783"/>
                </a:cubicBezTo>
                <a:cubicBezTo>
                  <a:pt x="12251" y="20392"/>
                  <a:pt x="10745" y="18312"/>
                  <a:pt x="10273" y="15964"/>
                </a:cubicBezTo>
                <a:cubicBezTo>
                  <a:pt x="9903" y="14139"/>
                  <a:pt x="10056" y="12034"/>
                  <a:pt x="8768" y="10707"/>
                </a:cubicBezTo>
                <a:cubicBezTo>
                  <a:pt x="7619" y="9507"/>
                  <a:pt x="5552" y="9456"/>
                  <a:pt x="4212" y="10413"/>
                </a:cubicBezTo>
                <a:cubicBezTo>
                  <a:pt x="2859" y="11383"/>
                  <a:pt x="2234" y="13170"/>
                  <a:pt x="2464" y="14816"/>
                </a:cubicBezTo>
                <a:cubicBezTo>
                  <a:pt x="2744" y="16883"/>
                  <a:pt x="4786" y="18848"/>
                  <a:pt x="6777" y="18197"/>
                </a:cubicBezTo>
                <a:cubicBezTo>
                  <a:pt x="8372" y="17674"/>
                  <a:pt x="9087" y="15824"/>
                  <a:pt x="9342" y="14152"/>
                </a:cubicBezTo>
                <a:cubicBezTo>
                  <a:pt x="9610" y="12493"/>
                  <a:pt x="9661" y="10681"/>
                  <a:pt x="10682" y="9354"/>
                </a:cubicBezTo>
                <a:cubicBezTo>
                  <a:pt x="11205" y="8691"/>
                  <a:pt x="11996" y="8180"/>
                  <a:pt x="12838" y="8218"/>
                </a:cubicBezTo>
                <a:cubicBezTo>
                  <a:pt x="13872" y="8257"/>
                  <a:pt x="14765" y="9137"/>
                  <a:pt x="14969" y="10145"/>
                </a:cubicBezTo>
                <a:cubicBezTo>
                  <a:pt x="15173" y="11166"/>
                  <a:pt x="14791" y="12238"/>
                  <a:pt x="14101" y="13016"/>
                </a:cubicBezTo>
                <a:cubicBezTo>
                  <a:pt x="13502" y="13667"/>
                  <a:pt x="12685" y="14178"/>
                  <a:pt x="12379" y="15007"/>
                </a:cubicBezTo>
                <a:cubicBezTo>
                  <a:pt x="12085" y="15837"/>
                  <a:pt x="12864" y="17036"/>
                  <a:pt x="13655" y="16628"/>
                </a:cubicBezTo>
              </a:path>
            </a:pathLst>
          </a:custGeom>
          <a:noFill/>
          <a:ln cap="flat" cmpd="sng" w="19050">
            <a:solidFill>
              <a:schemeClr val="dk1"/>
            </a:solidFill>
            <a:prstDash val="solid"/>
            <a:miter lim="127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txBox="1"/>
          <p:nvPr>
            <p:ph idx="2" type="subTitle"/>
          </p:nvPr>
        </p:nvSpPr>
        <p:spPr>
          <a:xfrm>
            <a:off x="8282800" y="4591325"/>
            <a:ext cx="399900" cy="47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1</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t>Figure 2</a:t>
            </a:r>
            <a:endParaRPr/>
          </a:p>
        </p:txBody>
      </p:sp>
      <p:graphicFrame>
        <p:nvGraphicFramePr>
          <p:cNvPr id="263" name="Google Shape;263;p26"/>
          <p:cNvGraphicFramePr/>
          <p:nvPr/>
        </p:nvGraphicFramePr>
        <p:xfrm>
          <a:off x="6683210" y="1118111"/>
          <a:ext cx="3000000" cy="3000000"/>
        </p:xfrm>
        <a:graphic>
          <a:graphicData uri="http://schemas.openxmlformats.org/drawingml/2006/table">
            <a:tbl>
              <a:tblPr>
                <a:noFill/>
                <a:tableStyleId>{999DFC89-91F7-4D1C-8CAB-85D9FEB368F8}</a:tableStyleId>
              </a:tblPr>
              <a:tblGrid>
                <a:gridCol w="2167925"/>
              </a:tblGrid>
              <a:tr h="735000">
                <a:tc>
                  <a:txBody>
                    <a:bodyPr/>
                    <a:lstStyle/>
                    <a:p>
                      <a:pPr indent="0" lvl="0" marL="0" rtl="0" algn="ctr">
                        <a:spcBef>
                          <a:spcPts val="0"/>
                        </a:spcBef>
                        <a:spcAft>
                          <a:spcPts val="0"/>
                        </a:spcAft>
                        <a:buNone/>
                      </a:pPr>
                      <a:r>
                        <a:rPr lang="en" sz="2200">
                          <a:solidFill>
                            <a:schemeClr val="dk2"/>
                          </a:solidFill>
                          <a:latin typeface="Domine"/>
                          <a:ea typeface="Domine"/>
                          <a:cs typeface="Domine"/>
                          <a:sym typeface="Domine"/>
                        </a:rPr>
                        <a:t>Notes</a:t>
                      </a:r>
                      <a:endParaRPr sz="2200">
                        <a:solidFill>
                          <a:schemeClr val="dk2"/>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580900">
                <a:tc>
                  <a:txBody>
                    <a:bodyPr/>
                    <a:lstStyle/>
                    <a:p>
                      <a:pPr indent="0" lvl="0" marL="0" rtl="0" algn="ctr">
                        <a:spcBef>
                          <a:spcPts val="0"/>
                        </a:spcBef>
                        <a:spcAft>
                          <a:spcPts val="0"/>
                        </a:spcAft>
                        <a:buNone/>
                      </a:pPr>
                      <a:r>
                        <a:rPr lang="en" sz="1600">
                          <a:solidFill>
                            <a:schemeClr val="dk1"/>
                          </a:solidFill>
                          <a:latin typeface="DM Sans"/>
                          <a:ea typeface="DM Sans"/>
                          <a:cs typeface="DM Sans"/>
                          <a:sym typeface="DM Sans"/>
                        </a:rPr>
                        <a:t>Distribution of cell phenotypes in GBM patients show association between MES phenotype and disease recurrence.</a:t>
                      </a:r>
                      <a:endParaRPr sz="2400">
                        <a:solidFill>
                          <a:schemeClr val="dk2"/>
                        </a:solidFill>
                        <a:latin typeface="Domine"/>
                        <a:ea typeface="Domine"/>
                        <a:cs typeface="Domine"/>
                        <a:sym typeface="Domine"/>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pic>
        <p:nvPicPr>
          <p:cNvPr id="264" name="Google Shape;264;p26"/>
          <p:cNvPicPr preferRelativeResize="0"/>
          <p:nvPr/>
        </p:nvPicPr>
        <p:blipFill>
          <a:blip r:embed="rId3">
            <a:alphaModFix/>
          </a:blip>
          <a:stretch>
            <a:fillRect/>
          </a:stretch>
        </p:blipFill>
        <p:spPr>
          <a:xfrm>
            <a:off x="1233775" y="1118100"/>
            <a:ext cx="5012917" cy="3820975"/>
          </a:xfrm>
          <a:prstGeom prst="rect">
            <a:avLst/>
          </a:prstGeom>
          <a:noFill/>
          <a:ln>
            <a:noFill/>
          </a:ln>
        </p:spPr>
      </p:pic>
      <p:sp>
        <p:nvSpPr>
          <p:cNvPr id="265" name="Google Shape;265;p26"/>
          <p:cNvSpPr txBox="1"/>
          <p:nvPr>
            <p:ph idx="4294967295" type="subTitle"/>
          </p:nvPr>
        </p:nvSpPr>
        <p:spPr>
          <a:xfrm>
            <a:off x="8282800" y="4750875"/>
            <a:ext cx="399900" cy="475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chemeClr val="dk1"/>
                </a:solidFill>
              </a:rPr>
              <a:t>10</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00"/>
              <a:t>Questions</a:t>
            </a:r>
            <a:endParaRPr/>
          </a:p>
        </p:txBody>
      </p:sp>
      <p:sp>
        <p:nvSpPr>
          <p:cNvPr id="271" name="Google Shape;271;p27"/>
          <p:cNvSpPr/>
          <p:nvPr/>
        </p:nvSpPr>
        <p:spPr>
          <a:xfrm>
            <a:off x="1446353" y="1481876"/>
            <a:ext cx="487800" cy="4878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omine"/>
                <a:ea typeface="Domine"/>
                <a:cs typeface="Domine"/>
                <a:sym typeface="Domine"/>
              </a:rPr>
              <a:t>1</a:t>
            </a:r>
            <a:endParaRPr>
              <a:solidFill>
                <a:schemeClr val="lt1"/>
              </a:solidFill>
              <a:latin typeface="Domine"/>
              <a:ea typeface="Domine"/>
              <a:cs typeface="Domine"/>
              <a:sym typeface="Domine"/>
            </a:endParaRPr>
          </a:p>
        </p:txBody>
      </p:sp>
      <p:sp>
        <p:nvSpPr>
          <p:cNvPr id="272" name="Google Shape;272;p27"/>
          <p:cNvSpPr txBox="1"/>
          <p:nvPr/>
        </p:nvSpPr>
        <p:spPr>
          <a:xfrm>
            <a:off x="2829926" y="1455626"/>
            <a:ext cx="1364700" cy="540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Domine"/>
                <a:ea typeface="Domine"/>
                <a:cs typeface="Domine"/>
                <a:sym typeface="Domine"/>
              </a:rPr>
              <a:t>1</a:t>
            </a:r>
            <a:endParaRPr sz="2200">
              <a:solidFill>
                <a:schemeClr val="dk1"/>
              </a:solidFill>
              <a:latin typeface="Domine"/>
              <a:ea typeface="Domine"/>
              <a:cs typeface="Domine"/>
              <a:sym typeface="Domine"/>
            </a:endParaRPr>
          </a:p>
        </p:txBody>
      </p:sp>
      <p:sp>
        <p:nvSpPr>
          <p:cNvPr id="273" name="Google Shape;273;p27"/>
          <p:cNvSpPr txBox="1"/>
          <p:nvPr/>
        </p:nvSpPr>
        <p:spPr>
          <a:xfrm>
            <a:off x="3511938" y="1521625"/>
            <a:ext cx="42303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How might using a multi hypothesis approach limit or expand the relevance of this study?</a:t>
            </a:r>
            <a:endParaRPr>
              <a:solidFill>
                <a:schemeClr val="dk1"/>
              </a:solidFill>
              <a:latin typeface="DM Sans"/>
              <a:ea typeface="DM Sans"/>
              <a:cs typeface="DM Sans"/>
              <a:sym typeface="DM Sans"/>
            </a:endParaRPr>
          </a:p>
        </p:txBody>
      </p:sp>
      <p:cxnSp>
        <p:nvCxnSpPr>
          <p:cNvPr id="274" name="Google Shape;274;p27"/>
          <p:cNvCxnSpPr>
            <a:stCxn id="271" idx="6"/>
            <a:endCxn id="272" idx="1"/>
          </p:cNvCxnSpPr>
          <p:nvPr/>
        </p:nvCxnSpPr>
        <p:spPr>
          <a:xfrm>
            <a:off x="1934153" y="1725776"/>
            <a:ext cx="895800" cy="0"/>
          </a:xfrm>
          <a:prstGeom prst="straightConnector1">
            <a:avLst/>
          </a:prstGeom>
          <a:noFill/>
          <a:ln cap="flat" cmpd="sng" w="19050">
            <a:solidFill>
              <a:schemeClr val="dk1"/>
            </a:solidFill>
            <a:prstDash val="solid"/>
            <a:round/>
            <a:headEnd len="med" w="med" type="none"/>
            <a:tailEnd len="med" w="med" type="none"/>
          </a:ln>
        </p:spPr>
      </p:cxnSp>
      <p:sp>
        <p:nvSpPr>
          <p:cNvPr id="275" name="Google Shape;275;p27"/>
          <p:cNvSpPr/>
          <p:nvPr/>
        </p:nvSpPr>
        <p:spPr>
          <a:xfrm>
            <a:off x="1854659" y="2592076"/>
            <a:ext cx="487800" cy="4878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omine"/>
                <a:ea typeface="Domine"/>
                <a:cs typeface="Domine"/>
                <a:sym typeface="Domine"/>
              </a:rPr>
              <a:t>2</a:t>
            </a:r>
            <a:endParaRPr>
              <a:solidFill>
                <a:schemeClr val="lt1"/>
              </a:solidFill>
              <a:latin typeface="Domine"/>
              <a:ea typeface="Domine"/>
              <a:cs typeface="Domine"/>
              <a:sym typeface="Domine"/>
            </a:endParaRPr>
          </a:p>
        </p:txBody>
      </p:sp>
      <p:sp>
        <p:nvSpPr>
          <p:cNvPr id="276" name="Google Shape;276;p27"/>
          <p:cNvSpPr txBox="1"/>
          <p:nvPr/>
        </p:nvSpPr>
        <p:spPr>
          <a:xfrm>
            <a:off x="2829926" y="2565826"/>
            <a:ext cx="1364700" cy="540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Domine"/>
                <a:ea typeface="Domine"/>
                <a:cs typeface="Domine"/>
                <a:sym typeface="Domine"/>
              </a:rPr>
              <a:t>2</a:t>
            </a:r>
            <a:endParaRPr sz="2200">
              <a:solidFill>
                <a:schemeClr val="dk1"/>
              </a:solidFill>
              <a:latin typeface="Domine"/>
              <a:ea typeface="Domine"/>
              <a:cs typeface="Domine"/>
              <a:sym typeface="Domine"/>
            </a:endParaRPr>
          </a:p>
        </p:txBody>
      </p:sp>
      <p:sp>
        <p:nvSpPr>
          <p:cNvPr id="277" name="Google Shape;277;p27"/>
          <p:cNvSpPr txBox="1"/>
          <p:nvPr/>
        </p:nvSpPr>
        <p:spPr>
          <a:xfrm>
            <a:off x="3570075" y="2565826"/>
            <a:ext cx="42303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How will the knowledge that the mesenchymal phenotype is inducible impact direction for disease treatment?</a:t>
            </a:r>
            <a:endParaRPr>
              <a:solidFill>
                <a:schemeClr val="dk1"/>
              </a:solidFill>
              <a:latin typeface="DM Sans"/>
              <a:ea typeface="DM Sans"/>
              <a:cs typeface="DM Sans"/>
              <a:sym typeface="DM Sans"/>
            </a:endParaRPr>
          </a:p>
        </p:txBody>
      </p:sp>
      <p:cxnSp>
        <p:nvCxnSpPr>
          <p:cNvPr id="278" name="Google Shape;278;p27"/>
          <p:cNvCxnSpPr>
            <a:stCxn id="275" idx="6"/>
            <a:endCxn id="276" idx="1"/>
          </p:cNvCxnSpPr>
          <p:nvPr/>
        </p:nvCxnSpPr>
        <p:spPr>
          <a:xfrm>
            <a:off x="2342459" y="2835976"/>
            <a:ext cx="487500" cy="0"/>
          </a:xfrm>
          <a:prstGeom prst="straightConnector1">
            <a:avLst/>
          </a:prstGeom>
          <a:noFill/>
          <a:ln cap="flat" cmpd="sng" w="19050">
            <a:solidFill>
              <a:schemeClr val="dk1"/>
            </a:solidFill>
            <a:prstDash val="solid"/>
            <a:round/>
            <a:headEnd len="med" w="med" type="none"/>
            <a:tailEnd len="med" w="med" type="none"/>
          </a:ln>
        </p:spPr>
      </p:cxnSp>
      <p:sp>
        <p:nvSpPr>
          <p:cNvPr id="279" name="Google Shape;279;p27"/>
          <p:cNvSpPr/>
          <p:nvPr/>
        </p:nvSpPr>
        <p:spPr>
          <a:xfrm>
            <a:off x="1446353" y="3702276"/>
            <a:ext cx="487800" cy="4878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omine"/>
                <a:ea typeface="Domine"/>
                <a:cs typeface="Domine"/>
                <a:sym typeface="Domine"/>
              </a:rPr>
              <a:t>3</a:t>
            </a:r>
            <a:endParaRPr>
              <a:solidFill>
                <a:schemeClr val="lt1"/>
              </a:solidFill>
              <a:latin typeface="Domine"/>
              <a:ea typeface="Domine"/>
              <a:cs typeface="Domine"/>
              <a:sym typeface="Domine"/>
            </a:endParaRPr>
          </a:p>
        </p:txBody>
      </p:sp>
      <p:sp>
        <p:nvSpPr>
          <p:cNvPr id="280" name="Google Shape;280;p27"/>
          <p:cNvSpPr txBox="1"/>
          <p:nvPr/>
        </p:nvSpPr>
        <p:spPr>
          <a:xfrm>
            <a:off x="2829926" y="3676026"/>
            <a:ext cx="1364700" cy="540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Domine"/>
                <a:ea typeface="Domine"/>
                <a:cs typeface="Domine"/>
                <a:sym typeface="Domine"/>
              </a:rPr>
              <a:t>3</a:t>
            </a:r>
            <a:endParaRPr sz="2200">
              <a:solidFill>
                <a:schemeClr val="dk1"/>
              </a:solidFill>
              <a:latin typeface="Domine"/>
              <a:ea typeface="Domine"/>
              <a:cs typeface="Domine"/>
              <a:sym typeface="Domine"/>
            </a:endParaRPr>
          </a:p>
        </p:txBody>
      </p:sp>
      <p:sp>
        <p:nvSpPr>
          <p:cNvPr id="281" name="Google Shape;281;p27"/>
          <p:cNvSpPr txBox="1"/>
          <p:nvPr/>
        </p:nvSpPr>
        <p:spPr>
          <a:xfrm>
            <a:off x="3570075" y="3702375"/>
            <a:ext cx="47610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What challenges remain in designing therapeutics that can act on the targets found in this study?</a:t>
            </a:r>
            <a:endParaRPr>
              <a:solidFill>
                <a:schemeClr val="dk1"/>
              </a:solidFill>
              <a:latin typeface="DM Sans"/>
              <a:ea typeface="DM Sans"/>
              <a:cs typeface="DM Sans"/>
              <a:sym typeface="DM Sans"/>
            </a:endParaRPr>
          </a:p>
        </p:txBody>
      </p:sp>
      <p:cxnSp>
        <p:nvCxnSpPr>
          <p:cNvPr id="282" name="Google Shape;282;p27"/>
          <p:cNvCxnSpPr>
            <a:stCxn id="279" idx="6"/>
            <a:endCxn id="280" idx="1"/>
          </p:cNvCxnSpPr>
          <p:nvPr/>
        </p:nvCxnSpPr>
        <p:spPr>
          <a:xfrm>
            <a:off x="1934153" y="3946176"/>
            <a:ext cx="895800" cy="0"/>
          </a:xfrm>
          <a:prstGeom prst="straightConnector1">
            <a:avLst/>
          </a:prstGeom>
          <a:noFill/>
          <a:ln cap="flat" cmpd="sng" w="19050">
            <a:solidFill>
              <a:schemeClr val="dk1"/>
            </a:solidFill>
            <a:prstDash val="solid"/>
            <a:round/>
            <a:headEnd len="med" w="med" type="none"/>
            <a:tailEnd len="med" w="med" type="none"/>
          </a:ln>
        </p:spPr>
      </p:cxnSp>
      <p:cxnSp>
        <p:nvCxnSpPr>
          <p:cNvPr id="283" name="Google Shape;283;p27"/>
          <p:cNvCxnSpPr>
            <a:stCxn id="271" idx="4"/>
            <a:endCxn id="275" idx="0"/>
          </p:cNvCxnSpPr>
          <p:nvPr/>
        </p:nvCxnSpPr>
        <p:spPr>
          <a:xfrm flipH="1" rot="-5400000">
            <a:off x="1583153" y="2076776"/>
            <a:ext cx="622500" cy="408300"/>
          </a:xfrm>
          <a:prstGeom prst="curvedConnector3">
            <a:avLst>
              <a:gd fmla="val 49992" name="adj1"/>
            </a:avLst>
          </a:prstGeom>
          <a:noFill/>
          <a:ln cap="flat" cmpd="sng" w="19050">
            <a:solidFill>
              <a:schemeClr val="dk1"/>
            </a:solidFill>
            <a:prstDash val="solid"/>
            <a:round/>
            <a:headEnd len="med" w="med" type="none"/>
            <a:tailEnd len="med" w="med" type="none"/>
          </a:ln>
        </p:spPr>
      </p:cxnSp>
      <p:cxnSp>
        <p:nvCxnSpPr>
          <p:cNvPr id="284" name="Google Shape;284;p27"/>
          <p:cNvCxnSpPr>
            <a:stCxn id="275" idx="4"/>
            <a:endCxn id="279" idx="0"/>
          </p:cNvCxnSpPr>
          <p:nvPr/>
        </p:nvCxnSpPr>
        <p:spPr>
          <a:xfrm rot="5400000">
            <a:off x="1583159" y="3186976"/>
            <a:ext cx="622500" cy="408300"/>
          </a:xfrm>
          <a:prstGeom prst="curvedConnector3">
            <a:avLst>
              <a:gd fmla="val 49992" name="adj1"/>
            </a:avLst>
          </a:prstGeom>
          <a:noFill/>
          <a:ln cap="flat" cmpd="sng" w="19050">
            <a:solidFill>
              <a:schemeClr val="dk1"/>
            </a:solidFill>
            <a:prstDash val="solid"/>
            <a:round/>
            <a:headEnd len="med" w="med" type="none"/>
            <a:tailEnd len="med" w="med" type="none"/>
          </a:ln>
        </p:spPr>
      </p:cxnSp>
      <p:sp>
        <p:nvSpPr>
          <p:cNvPr id="285" name="Google Shape;285;p27"/>
          <p:cNvSpPr/>
          <p:nvPr/>
        </p:nvSpPr>
        <p:spPr>
          <a:xfrm flipH="1">
            <a:off x="454577" y="2402874"/>
            <a:ext cx="1070221" cy="866189"/>
          </a:xfrm>
          <a:custGeom>
            <a:rect b="b" l="l" r="r" t="t"/>
            <a:pathLst>
              <a:path extrusionOk="0" fill="none" h="25625" w="31661">
                <a:moveTo>
                  <a:pt x="24489" y="25267"/>
                </a:moveTo>
                <a:cubicBezTo>
                  <a:pt x="23404" y="24705"/>
                  <a:pt x="22358" y="23735"/>
                  <a:pt x="22383" y="22523"/>
                </a:cubicBezTo>
                <a:cubicBezTo>
                  <a:pt x="22421" y="20673"/>
                  <a:pt x="24872" y="19422"/>
                  <a:pt x="24616" y="17585"/>
                </a:cubicBezTo>
                <a:cubicBezTo>
                  <a:pt x="24463" y="16411"/>
                  <a:pt x="23213" y="15696"/>
                  <a:pt x="22051" y="15479"/>
                </a:cubicBezTo>
                <a:cubicBezTo>
                  <a:pt x="20877" y="15250"/>
                  <a:pt x="19652" y="15326"/>
                  <a:pt x="18555" y="14892"/>
                </a:cubicBezTo>
                <a:cubicBezTo>
                  <a:pt x="16934" y="14190"/>
                  <a:pt x="15965" y="12532"/>
                  <a:pt x="16143" y="10783"/>
                </a:cubicBezTo>
                <a:cubicBezTo>
                  <a:pt x="16347" y="9124"/>
                  <a:pt x="18147" y="7619"/>
                  <a:pt x="19652" y="8333"/>
                </a:cubicBezTo>
                <a:cubicBezTo>
                  <a:pt x="20112" y="8537"/>
                  <a:pt x="20469" y="8908"/>
                  <a:pt x="20788" y="9290"/>
                </a:cubicBezTo>
                <a:cubicBezTo>
                  <a:pt x="21299" y="9877"/>
                  <a:pt x="21783" y="10554"/>
                  <a:pt x="21847" y="11319"/>
                </a:cubicBezTo>
                <a:cubicBezTo>
                  <a:pt x="21962" y="12889"/>
                  <a:pt x="20367" y="13961"/>
                  <a:pt x="19002" y="14739"/>
                </a:cubicBezTo>
                <a:cubicBezTo>
                  <a:pt x="17636" y="15518"/>
                  <a:pt x="16092" y="16743"/>
                  <a:pt x="16398" y="18287"/>
                </a:cubicBezTo>
                <a:cubicBezTo>
                  <a:pt x="16692" y="19741"/>
                  <a:pt x="18657" y="20354"/>
                  <a:pt x="20010" y="19729"/>
                </a:cubicBezTo>
                <a:cubicBezTo>
                  <a:pt x="21375" y="19091"/>
                  <a:pt x="22179" y="17700"/>
                  <a:pt x="22728" y="16309"/>
                </a:cubicBezTo>
                <a:cubicBezTo>
                  <a:pt x="22945" y="15747"/>
                  <a:pt x="23174" y="15135"/>
                  <a:pt x="23685" y="14816"/>
                </a:cubicBezTo>
                <a:cubicBezTo>
                  <a:pt x="24259" y="14458"/>
                  <a:pt x="24999" y="14599"/>
                  <a:pt x="25675" y="14650"/>
                </a:cubicBezTo>
                <a:cubicBezTo>
                  <a:pt x="27526" y="14816"/>
                  <a:pt x="29542" y="14139"/>
                  <a:pt x="30588" y="12595"/>
                </a:cubicBezTo>
                <a:cubicBezTo>
                  <a:pt x="31647" y="11064"/>
                  <a:pt x="31392" y="8652"/>
                  <a:pt x="29810" y="7657"/>
                </a:cubicBezTo>
                <a:cubicBezTo>
                  <a:pt x="28700" y="6955"/>
                  <a:pt x="27194" y="7083"/>
                  <a:pt x="26084" y="7785"/>
                </a:cubicBezTo>
                <a:cubicBezTo>
                  <a:pt x="24974" y="8499"/>
                  <a:pt x="24246" y="9686"/>
                  <a:pt x="23889" y="10962"/>
                </a:cubicBezTo>
                <a:cubicBezTo>
                  <a:pt x="23468" y="12442"/>
                  <a:pt x="23570" y="14165"/>
                  <a:pt x="24527" y="15377"/>
                </a:cubicBezTo>
                <a:cubicBezTo>
                  <a:pt x="25484" y="16602"/>
                  <a:pt x="27436" y="17049"/>
                  <a:pt x="28649" y="16092"/>
                </a:cubicBezTo>
                <a:cubicBezTo>
                  <a:pt x="30116" y="14918"/>
                  <a:pt x="29682" y="12366"/>
                  <a:pt x="28215" y="11166"/>
                </a:cubicBezTo>
                <a:cubicBezTo>
                  <a:pt x="26747" y="9979"/>
                  <a:pt x="24706" y="9839"/>
                  <a:pt x="22817" y="9954"/>
                </a:cubicBezTo>
                <a:cubicBezTo>
                  <a:pt x="21541" y="10030"/>
                  <a:pt x="20201" y="10247"/>
                  <a:pt x="19257" y="11102"/>
                </a:cubicBezTo>
                <a:cubicBezTo>
                  <a:pt x="18300" y="11957"/>
                  <a:pt x="18032" y="13642"/>
                  <a:pt x="19002" y="14471"/>
                </a:cubicBezTo>
                <a:cubicBezTo>
                  <a:pt x="20010" y="15313"/>
                  <a:pt x="21669" y="14701"/>
                  <a:pt x="22409" y="13603"/>
                </a:cubicBezTo>
                <a:cubicBezTo>
                  <a:pt x="23162" y="12519"/>
                  <a:pt x="23302" y="11153"/>
                  <a:pt x="23595" y="9865"/>
                </a:cubicBezTo>
                <a:cubicBezTo>
                  <a:pt x="23876" y="8576"/>
                  <a:pt x="24438" y="7198"/>
                  <a:pt x="25624" y="6623"/>
                </a:cubicBezTo>
                <a:cubicBezTo>
                  <a:pt x="26211" y="6330"/>
                  <a:pt x="26900" y="6279"/>
                  <a:pt x="27487" y="5985"/>
                </a:cubicBezTo>
                <a:cubicBezTo>
                  <a:pt x="29185" y="5143"/>
                  <a:pt x="29236" y="2400"/>
                  <a:pt x="27768" y="1200"/>
                </a:cubicBezTo>
                <a:cubicBezTo>
                  <a:pt x="26301" y="1"/>
                  <a:pt x="23965" y="307"/>
                  <a:pt x="22562" y="1583"/>
                </a:cubicBezTo>
                <a:cubicBezTo>
                  <a:pt x="21720" y="2336"/>
                  <a:pt x="21158" y="3344"/>
                  <a:pt x="20482" y="4263"/>
                </a:cubicBezTo>
                <a:cubicBezTo>
                  <a:pt x="18606" y="6815"/>
                  <a:pt x="15875" y="8614"/>
                  <a:pt x="12787" y="9341"/>
                </a:cubicBezTo>
                <a:cubicBezTo>
                  <a:pt x="12455" y="9443"/>
                  <a:pt x="12098" y="9469"/>
                  <a:pt x="11754" y="9431"/>
                </a:cubicBezTo>
                <a:cubicBezTo>
                  <a:pt x="11383" y="9341"/>
                  <a:pt x="11039" y="9163"/>
                  <a:pt x="10771" y="8882"/>
                </a:cubicBezTo>
                <a:cubicBezTo>
                  <a:pt x="9750" y="7912"/>
                  <a:pt x="9508" y="6381"/>
                  <a:pt x="10158" y="5143"/>
                </a:cubicBezTo>
                <a:cubicBezTo>
                  <a:pt x="10822" y="3905"/>
                  <a:pt x="12226" y="3242"/>
                  <a:pt x="13591" y="3548"/>
                </a:cubicBezTo>
                <a:cubicBezTo>
                  <a:pt x="14867" y="3816"/>
                  <a:pt x="15837" y="4850"/>
                  <a:pt x="16845" y="5692"/>
                </a:cubicBezTo>
                <a:cubicBezTo>
                  <a:pt x="18006" y="6674"/>
                  <a:pt x="19423" y="7491"/>
                  <a:pt x="20941" y="7376"/>
                </a:cubicBezTo>
                <a:cubicBezTo>
                  <a:pt x="22447" y="7274"/>
                  <a:pt x="23927" y="5909"/>
                  <a:pt x="23685" y="4416"/>
                </a:cubicBezTo>
                <a:cubicBezTo>
                  <a:pt x="23417" y="2872"/>
                  <a:pt x="21490" y="2081"/>
                  <a:pt x="19971" y="2489"/>
                </a:cubicBezTo>
                <a:cubicBezTo>
                  <a:pt x="18453" y="2897"/>
                  <a:pt x="17304" y="4122"/>
                  <a:pt x="16296" y="5335"/>
                </a:cubicBezTo>
                <a:cubicBezTo>
                  <a:pt x="15518" y="6279"/>
                  <a:pt x="14625" y="7338"/>
                  <a:pt x="13400" y="7402"/>
                </a:cubicBezTo>
                <a:cubicBezTo>
                  <a:pt x="12034" y="7491"/>
                  <a:pt x="10873" y="6126"/>
                  <a:pt x="10784" y="4760"/>
                </a:cubicBezTo>
                <a:cubicBezTo>
                  <a:pt x="10707" y="3382"/>
                  <a:pt x="11473" y="2081"/>
                  <a:pt x="12443" y="1085"/>
                </a:cubicBezTo>
                <a:cubicBezTo>
                  <a:pt x="12953" y="562"/>
                  <a:pt x="13629" y="77"/>
                  <a:pt x="14369" y="166"/>
                </a:cubicBezTo>
                <a:cubicBezTo>
                  <a:pt x="15390" y="307"/>
                  <a:pt x="15901" y="1494"/>
                  <a:pt x="16105" y="2514"/>
                </a:cubicBezTo>
                <a:cubicBezTo>
                  <a:pt x="16654" y="5220"/>
                  <a:pt x="16296" y="8308"/>
                  <a:pt x="14357" y="10273"/>
                </a:cubicBezTo>
                <a:cubicBezTo>
                  <a:pt x="11958" y="12697"/>
                  <a:pt x="7428" y="12442"/>
                  <a:pt x="5335" y="9763"/>
                </a:cubicBezTo>
                <a:cubicBezTo>
                  <a:pt x="4773" y="9048"/>
                  <a:pt x="4365" y="8155"/>
                  <a:pt x="4442" y="7249"/>
                </a:cubicBezTo>
                <a:cubicBezTo>
                  <a:pt x="4531" y="6572"/>
                  <a:pt x="4799" y="5934"/>
                  <a:pt x="5233" y="5411"/>
                </a:cubicBezTo>
                <a:cubicBezTo>
                  <a:pt x="6011" y="4365"/>
                  <a:pt x="7211" y="3561"/>
                  <a:pt x="8525" y="3561"/>
                </a:cubicBezTo>
                <a:cubicBezTo>
                  <a:pt x="9827" y="3561"/>
                  <a:pt x="11141" y="4543"/>
                  <a:pt x="11256" y="5845"/>
                </a:cubicBezTo>
                <a:cubicBezTo>
                  <a:pt x="11358" y="7070"/>
                  <a:pt x="10414" y="8180"/>
                  <a:pt x="9291" y="8716"/>
                </a:cubicBezTo>
                <a:cubicBezTo>
                  <a:pt x="8168" y="9239"/>
                  <a:pt x="6892" y="9290"/>
                  <a:pt x="5679" y="9418"/>
                </a:cubicBezTo>
                <a:cubicBezTo>
                  <a:pt x="4454" y="9546"/>
                  <a:pt x="3166" y="9763"/>
                  <a:pt x="2196" y="10528"/>
                </a:cubicBezTo>
                <a:cubicBezTo>
                  <a:pt x="652" y="11740"/>
                  <a:pt x="511" y="14497"/>
                  <a:pt x="2170" y="15556"/>
                </a:cubicBezTo>
                <a:cubicBezTo>
                  <a:pt x="3497" y="16398"/>
                  <a:pt x="5373" y="15862"/>
                  <a:pt x="6458" y="14714"/>
                </a:cubicBezTo>
                <a:cubicBezTo>
                  <a:pt x="7555" y="13578"/>
                  <a:pt x="8040" y="11996"/>
                  <a:pt x="8397" y="10464"/>
                </a:cubicBezTo>
                <a:cubicBezTo>
                  <a:pt x="8653" y="9392"/>
                  <a:pt x="8831" y="8206"/>
                  <a:pt x="8283" y="7274"/>
                </a:cubicBezTo>
                <a:cubicBezTo>
                  <a:pt x="7849" y="6534"/>
                  <a:pt x="7019" y="6100"/>
                  <a:pt x="6177" y="5947"/>
                </a:cubicBezTo>
                <a:cubicBezTo>
                  <a:pt x="4556" y="5654"/>
                  <a:pt x="2821" y="6343"/>
                  <a:pt x="1685" y="7568"/>
                </a:cubicBezTo>
                <a:cubicBezTo>
                  <a:pt x="550" y="8780"/>
                  <a:pt x="1" y="10477"/>
                  <a:pt x="14" y="12136"/>
                </a:cubicBezTo>
                <a:cubicBezTo>
                  <a:pt x="14" y="13157"/>
                  <a:pt x="243" y="14203"/>
                  <a:pt x="830" y="15033"/>
                </a:cubicBezTo>
                <a:cubicBezTo>
                  <a:pt x="1953" y="16602"/>
                  <a:pt x="4186" y="17036"/>
                  <a:pt x="6037" y="16538"/>
                </a:cubicBezTo>
                <a:cubicBezTo>
                  <a:pt x="7517" y="16130"/>
                  <a:pt x="8831" y="15224"/>
                  <a:pt x="10299" y="14777"/>
                </a:cubicBezTo>
                <a:cubicBezTo>
                  <a:pt x="11779" y="14344"/>
                  <a:pt x="13655" y="14509"/>
                  <a:pt x="14472" y="15811"/>
                </a:cubicBezTo>
                <a:cubicBezTo>
                  <a:pt x="15250" y="17062"/>
                  <a:pt x="14574" y="18912"/>
                  <a:pt x="13234" y="19524"/>
                </a:cubicBezTo>
                <a:cubicBezTo>
                  <a:pt x="11894" y="20137"/>
                  <a:pt x="10197" y="19601"/>
                  <a:pt x="9278" y="18440"/>
                </a:cubicBezTo>
                <a:cubicBezTo>
                  <a:pt x="8372" y="17279"/>
                  <a:pt x="8206" y="15645"/>
                  <a:pt x="8640" y="14242"/>
                </a:cubicBezTo>
                <a:cubicBezTo>
                  <a:pt x="9125" y="12710"/>
                  <a:pt x="10312" y="11396"/>
                  <a:pt x="11830" y="10924"/>
                </a:cubicBezTo>
                <a:cubicBezTo>
                  <a:pt x="13999" y="10247"/>
                  <a:pt x="16590" y="11562"/>
                  <a:pt x="17330" y="13718"/>
                </a:cubicBezTo>
                <a:cubicBezTo>
                  <a:pt x="18057" y="15862"/>
                  <a:pt x="16820" y="18491"/>
                  <a:pt x="14688" y="19282"/>
                </a:cubicBezTo>
                <a:cubicBezTo>
                  <a:pt x="12966" y="19920"/>
                  <a:pt x="11001" y="19448"/>
                  <a:pt x="9240" y="19997"/>
                </a:cubicBezTo>
                <a:cubicBezTo>
                  <a:pt x="8449" y="20239"/>
                  <a:pt x="7721" y="20686"/>
                  <a:pt x="7147" y="21298"/>
                </a:cubicBezTo>
                <a:cubicBezTo>
                  <a:pt x="6764" y="21707"/>
                  <a:pt x="6445" y="22204"/>
                  <a:pt x="6394" y="22753"/>
                </a:cubicBezTo>
                <a:cubicBezTo>
                  <a:pt x="6330" y="23710"/>
                  <a:pt x="7160" y="24565"/>
                  <a:pt x="8091" y="24756"/>
                </a:cubicBezTo>
                <a:cubicBezTo>
                  <a:pt x="9035" y="24935"/>
                  <a:pt x="10005" y="24565"/>
                  <a:pt x="10771" y="23991"/>
                </a:cubicBezTo>
                <a:cubicBezTo>
                  <a:pt x="11856" y="23174"/>
                  <a:pt x="12621" y="21872"/>
                  <a:pt x="12583" y="20520"/>
                </a:cubicBezTo>
                <a:cubicBezTo>
                  <a:pt x="12557" y="19167"/>
                  <a:pt x="11600" y="17827"/>
                  <a:pt x="10273" y="17559"/>
                </a:cubicBezTo>
                <a:cubicBezTo>
                  <a:pt x="8946" y="17291"/>
                  <a:pt x="7440" y="18312"/>
                  <a:pt x="7389" y="19665"/>
                </a:cubicBezTo>
                <a:cubicBezTo>
                  <a:pt x="7338" y="20928"/>
                  <a:pt x="8512" y="22013"/>
                  <a:pt x="9776" y="22179"/>
                </a:cubicBezTo>
                <a:cubicBezTo>
                  <a:pt x="11026" y="22332"/>
                  <a:pt x="12277" y="21758"/>
                  <a:pt x="13247" y="20954"/>
                </a:cubicBezTo>
                <a:cubicBezTo>
                  <a:pt x="13987" y="20341"/>
                  <a:pt x="14612" y="19588"/>
                  <a:pt x="15480" y="19193"/>
                </a:cubicBezTo>
                <a:cubicBezTo>
                  <a:pt x="16985" y="18491"/>
                  <a:pt x="18989" y="19231"/>
                  <a:pt x="19678" y="20737"/>
                </a:cubicBezTo>
                <a:cubicBezTo>
                  <a:pt x="20367" y="22242"/>
                  <a:pt x="19627" y="24246"/>
                  <a:pt x="18121" y="24935"/>
                </a:cubicBezTo>
                <a:cubicBezTo>
                  <a:pt x="16615" y="25624"/>
                  <a:pt x="14612" y="24884"/>
                  <a:pt x="13936" y="23365"/>
                </a:cubicBezTo>
                <a:cubicBezTo>
                  <a:pt x="13566" y="22561"/>
                  <a:pt x="13553" y="21630"/>
                  <a:pt x="13668" y="20749"/>
                </a:cubicBezTo>
                <a:cubicBezTo>
                  <a:pt x="13834" y="19550"/>
                  <a:pt x="14216" y="18338"/>
                  <a:pt x="15020" y="17432"/>
                </a:cubicBezTo>
                <a:cubicBezTo>
                  <a:pt x="15811" y="16513"/>
                  <a:pt x="17075" y="15951"/>
                  <a:pt x="18261" y="16194"/>
                </a:cubicBezTo>
                <a:cubicBezTo>
                  <a:pt x="19448" y="16449"/>
                  <a:pt x="20431" y="17636"/>
                  <a:pt x="20227" y="18835"/>
                </a:cubicBezTo>
                <a:cubicBezTo>
                  <a:pt x="20112" y="19588"/>
                  <a:pt x="19589" y="20239"/>
                  <a:pt x="19589" y="21005"/>
                </a:cubicBezTo>
                <a:cubicBezTo>
                  <a:pt x="19589" y="21974"/>
                  <a:pt x="20482" y="22753"/>
                  <a:pt x="21413" y="23034"/>
                </a:cubicBezTo>
                <a:cubicBezTo>
                  <a:pt x="23621" y="23684"/>
                  <a:pt x="26199" y="22000"/>
                  <a:pt x="26530" y="19729"/>
                </a:cubicBezTo>
                <a:cubicBezTo>
                  <a:pt x="26862" y="17444"/>
                  <a:pt x="24923" y="15122"/>
                  <a:pt x="22626" y="15007"/>
                </a:cubicBezTo>
                <a:cubicBezTo>
                  <a:pt x="21758" y="14956"/>
                  <a:pt x="20737" y="15339"/>
                  <a:pt x="20584" y="16194"/>
                </a:cubicBezTo>
                <a:cubicBezTo>
                  <a:pt x="20444" y="16921"/>
                  <a:pt x="21056" y="17598"/>
                  <a:pt x="21720" y="17929"/>
                </a:cubicBezTo>
                <a:cubicBezTo>
                  <a:pt x="23340" y="18733"/>
                  <a:pt x="25548" y="18031"/>
                  <a:pt x="26416" y="16436"/>
                </a:cubicBezTo>
                <a:cubicBezTo>
                  <a:pt x="27322" y="14790"/>
                  <a:pt x="26798" y="12723"/>
                  <a:pt x="25918" y="11051"/>
                </a:cubicBezTo>
                <a:cubicBezTo>
                  <a:pt x="25050" y="9380"/>
                  <a:pt x="23851" y="7848"/>
                  <a:pt x="23366" y="6036"/>
                </a:cubicBezTo>
                <a:cubicBezTo>
                  <a:pt x="22894" y="4212"/>
                  <a:pt x="23430" y="1915"/>
                  <a:pt x="25165" y="1187"/>
                </a:cubicBezTo>
                <a:cubicBezTo>
                  <a:pt x="26900" y="460"/>
                  <a:pt x="28904" y="1672"/>
                  <a:pt x="30014" y="3204"/>
                </a:cubicBezTo>
                <a:cubicBezTo>
                  <a:pt x="31060" y="4658"/>
                  <a:pt x="31660" y="6560"/>
                  <a:pt x="31188" y="8282"/>
                </a:cubicBezTo>
                <a:cubicBezTo>
                  <a:pt x="30499" y="10745"/>
                  <a:pt x="27947" y="12149"/>
                  <a:pt x="26479" y="14242"/>
                </a:cubicBezTo>
                <a:cubicBezTo>
                  <a:pt x="26250" y="14573"/>
                  <a:pt x="26045" y="14931"/>
                  <a:pt x="26020" y="15339"/>
                </a:cubicBezTo>
                <a:cubicBezTo>
                  <a:pt x="25982" y="16322"/>
                  <a:pt x="27015" y="16947"/>
                  <a:pt x="27615" y="17725"/>
                </a:cubicBezTo>
                <a:cubicBezTo>
                  <a:pt x="28802" y="19307"/>
                  <a:pt x="28100" y="21758"/>
                  <a:pt x="26530" y="22957"/>
                </a:cubicBezTo>
                <a:cubicBezTo>
                  <a:pt x="24961" y="24169"/>
                  <a:pt x="22843" y="24361"/>
                  <a:pt x="20877" y="24169"/>
                </a:cubicBezTo>
                <a:cubicBezTo>
                  <a:pt x="18491" y="23940"/>
                  <a:pt x="16130" y="23187"/>
                  <a:pt x="14191" y="21783"/>
                </a:cubicBezTo>
                <a:cubicBezTo>
                  <a:pt x="12251" y="20392"/>
                  <a:pt x="10745" y="18312"/>
                  <a:pt x="10273" y="15964"/>
                </a:cubicBezTo>
                <a:cubicBezTo>
                  <a:pt x="9903" y="14139"/>
                  <a:pt x="10056" y="12034"/>
                  <a:pt x="8768" y="10707"/>
                </a:cubicBezTo>
                <a:cubicBezTo>
                  <a:pt x="7619" y="9507"/>
                  <a:pt x="5552" y="9456"/>
                  <a:pt x="4212" y="10413"/>
                </a:cubicBezTo>
                <a:cubicBezTo>
                  <a:pt x="2859" y="11383"/>
                  <a:pt x="2234" y="13170"/>
                  <a:pt x="2464" y="14816"/>
                </a:cubicBezTo>
                <a:cubicBezTo>
                  <a:pt x="2744" y="16883"/>
                  <a:pt x="4786" y="18848"/>
                  <a:pt x="6777" y="18197"/>
                </a:cubicBezTo>
                <a:cubicBezTo>
                  <a:pt x="8372" y="17674"/>
                  <a:pt x="9087" y="15824"/>
                  <a:pt x="9342" y="14152"/>
                </a:cubicBezTo>
                <a:cubicBezTo>
                  <a:pt x="9610" y="12493"/>
                  <a:pt x="9661" y="10681"/>
                  <a:pt x="10682" y="9354"/>
                </a:cubicBezTo>
                <a:cubicBezTo>
                  <a:pt x="11205" y="8691"/>
                  <a:pt x="11996" y="8180"/>
                  <a:pt x="12838" y="8218"/>
                </a:cubicBezTo>
                <a:cubicBezTo>
                  <a:pt x="13872" y="8257"/>
                  <a:pt x="14765" y="9137"/>
                  <a:pt x="14969" y="10145"/>
                </a:cubicBezTo>
                <a:cubicBezTo>
                  <a:pt x="15173" y="11166"/>
                  <a:pt x="14791" y="12238"/>
                  <a:pt x="14101" y="13016"/>
                </a:cubicBezTo>
                <a:cubicBezTo>
                  <a:pt x="13502" y="13667"/>
                  <a:pt x="12685" y="14178"/>
                  <a:pt x="12379" y="15007"/>
                </a:cubicBezTo>
                <a:cubicBezTo>
                  <a:pt x="12085" y="15837"/>
                  <a:pt x="12864" y="17036"/>
                  <a:pt x="13655" y="16628"/>
                </a:cubicBezTo>
              </a:path>
            </a:pathLst>
          </a:custGeom>
          <a:noFill/>
          <a:ln cap="flat" cmpd="sng" w="19050">
            <a:solidFill>
              <a:schemeClr val="dk1"/>
            </a:solidFill>
            <a:prstDash val="solid"/>
            <a:miter lim="1276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txBox="1"/>
          <p:nvPr>
            <p:ph idx="4294967295" type="subTitle"/>
          </p:nvPr>
        </p:nvSpPr>
        <p:spPr>
          <a:xfrm>
            <a:off x="8282800" y="4591325"/>
            <a:ext cx="399900" cy="475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chemeClr val="dk1"/>
                </a:solidFill>
              </a:rPr>
              <a:t>11</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t>Overview</a:t>
            </a:r>
            <a:endParaRPr sz="3400"/>
          </a:p>
        </p:txBody>
      </p:sp>
      <p:sp>
        <p:nvSpPr>
          <p:cNvPr id="128" name="Google Shape;128;p18"/>
          <p:cNvSpPr txBox="1"/>
          <p:nvPr/>
        </p:nvSpPr>
        <p:spPr>
          <a:xfrm>
            <a:off x="6295202" y="2156531"/>
            <a:ext cx="2085600" cy="48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Domine"/>
                <a:ea typeface="Domine"/>
                <a:cs typeface="Domine"/>
                <a:sym typeface="Domine"/>
              </a:rPr>
              <a:t>Resistant to common treatments</a:t>
            </a:r>
            <a:endParaRPr sz="2200">
              <a:solidFill>
                <a:schemeClr val="dk2"/>
              </a:solidFill>
              <a:latin typeface="Domine"/>
              <a:ea typeface="Domine"/>
              <a:cs typeface="Domine"/>
              <a:sym typeface="Domine"/>
            </a:endParaRPr>
          </a:p>
        </p:txBody>
      </p:sp>
      <p:sp>
        <p:nvSpPr>
          <p:cNvPr id="129" name="Google Shape;129;p18"/>
          <p:cNvSpPr txBox="1"/>
          <p:nvPr/>
        </p:nvSpPr>
        <p:spPr>
          <a:xfrm>
            <a:off x="719950" y="1844932"/>
            <a:ext cx="2085600" cy="487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2"/>
                </a:solidFill>
                <a:latin typeface="Domine"/>
                <a:ea typeface="Domine"/>
                <a:cs typeface="Domine"/>
                <a:sym typeface="Domine"/>
              </a:rPr>
              <a:t>5% five-year survival rate</a:t>
            </a:r>
            <a:endParaRPr sz="2200">
              <a:solidFill>
                <a:schemeClr val="dk2"/>
              </a:solidFill>
              <a:latin typeface="Domine"/>
              <a:ea typeface="Domine"/>
              <a:cs typeface="Domine"/>
              <a:sym typeface="Domine"/>
            </a:endParaRPr>
          </a:p>
        </p:txBody>
      </p:sp>
      <p:sp>
        <p:nvSpPr>
          <p:cNvPr id="130" name="Google Shape;130;p18"/>
          <p:cNvSpPr/>
          <p:nvPr/>
        </p:nvSpPr>
        <p:spPr>
          <a:xfrm>
            <a:off x="3019781" y="1668728"/>
            <a:ext cx="487800" cy="4878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BF4EF"/>
              </a:solidFill>
              <a:latin typeface="Domine"/>
              <a:ea typeface="Domine"/>
              <a:cs typeface="Domine"/>
              <a:sym typeface="Domine"/>
            </a:endParaRPr>
          </a:p>
        </p:txBody>
      </p:sp>
      <p:sp>
        <p:nvSpPr>
          <p:cNvPr id="131" name="Google Shape;131;p18"/>
          <p:cNvSpPr/>
          <p:nvPr/>
        </p:nvSpPr>
        <p:spPr>
          <a:xfrm>
            <a:off x="5636419" y="1668728"/>
            <a:ext cx="487800" cy="4878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BF4EF"/>
              </a:solidFill>
              <a:latin typeface="Domine"/>
              <a:ea typeface="Domine"/>
              <a:cs typeface="Domine"/>
              <a:sym typeface="Domine"/>
            </a:endParaRPr>
          </a:p>
        </p:txBody>
      </p:sp>
      <p:sp>
        <p:nvSpPr>
          <p:cNvPr id="132" name="Google Shape;132;p18"/>
          <p:cNvSpPr txBox="1"/>
          <p:nvPr/>
        </p:nvSpPr>
        <p:spPr>
          <a:xfrm>
            <a:off x="633400" y="3783132"/>
            <a:ext cx="2085600" cy="487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2"/>
                </a:solidFill>
                <a:latin typeface="Domine"/>
                <a:ea typeface="Domine"/>
                <a:cs typeface="Domine"/>
                <a:sym typeface="Domine"/>
              </a:rPr>
              <a:t>Most common malignant brain tumor</a:t>
            </a:r>
            <a:endParaRPr sz="2200">
              <a:solidFill>
                <a:schemeClr val="dk2"/>
              </a:solidFill>
              <a:latin typeface="Domine"/>
              <a:ea typeface="Domine"/>
              <a:cs typeface="Domine"/>
              <a:sym typeface="Domine"/>
            </a:endParaRPr>
          </a:p>
        </p:txBody>
      </p:sp>
      <p:sp>
        <p:nvSpPr>
          <p:cNvPr id="133" name="Google Shape;133;p18"/>
          <p:cNvSpPr txBox="1"/>
          <p:nvPr/>
        </p:nvSpPr>
        <p:spPr>
          <a:xfrm>
            <a:off x="6381752" y="3783120"/>
            <a:ext cx="2085600" cy="48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Domine"/>
                <a:ea typeface="Domine"/>
                <a:cs typeface="Domine"/>
                <a:sym typeface="Domine"/>
              </a:rPr>
              <a:t>Genetics extensively characterized</a:t>
            </a:r>
            <a:endParaRPr sz="2200">
              <a:solidFill>
                <a:schemeClr val="dk2"/>
              </a:solidFill>
              <a:latin typeface="Domine"/>
              <a:ea typeface="Domine"/>
              <a:cs typeface="Domine"/>
              <a:sym typeface="Domine"/>
            </a:endParaRPr>
          </a:p>
        </p:txBody>
      </p:sp>
      <p:sp>
        <p:nvSpPr>
          <p:cNvPr id="134" name="Google Shape;134;p18"/>
          <p:cNvSpPr/>
          <p:nvPr/>
        </p:nvSpPr>
        <p:spPr>
          <a:xfrm>
            <a:off x="3019781" y="3718291"/>
            <a:ext cx="487800" cy="4878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BF4EF"/>
              </a:solidFill>
              <a:latin typeface="Domine"/>
              <a:ea typeface="Domine"/>
              <a:cs typeface="Domine"/>
              <a:sym typeface="Domine"/>
            </a:endParaRPr>
          </a:p>
        </p:txBody>
      </p:sp>
      <p:sp>
        <p:nvSpPr>
          <p:cNvPr id="135" name="Google Shape;135;p18"/>
          <p:cNvSpPr/>
          <p:nvPr/>
        </p:nvSpPr>
        <p:spPr>
          <a:xfrm>
            <a:off x="5636419" y="3718291"/>
            <a:ext cx="487800" cy="4878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BF4EF"/>
              </a:solidFill>
              <a:latin typeface="Domine"/>
              <a:ea typeface="Domine"/>
              <a:cs typeface="Domine"/>
              <a:sym typeface="Domine"/>
            </a:endParaRPr>
          </a:p>
        </p:txBody>
      </p:sp>
      <p:sp>
        <p:nvSpPr>
          <p:cNvPr id="136" name="Google Shape;136;p18"/>
          <p:cNvSpPr/>
          <p:nvPr/>
        </p:nvSpPr>
        <p:spPr>
          <a:xfrm>
            <a:off x="4100863" y="2467950"/>
            <a:ext cx="935700" cy="9357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8"/>
          <p:cNvCxnSpPr>
            <a:stCxn id="130" idx="6"/>
            <a:endCxn id="131" idx="2"/>
          </p:cNvCxnSpPr>
          <p:nvPr/>
        </p:nvCxnSpPr>
        <p:spPr>
          <a:xfrm>
            <a:off x="3507581" y="1912628"/>
            <a:ext cx="2128800" cy="0"/>
          </a:xfrm>
          <a:prstGeom prst="straightConnector1">
            <a:avLst/>
          </a:prstGeom>
          <a:noFill/>
          <a:ln cap="flat" cmpd="sng" w="19050">
            <a:solidFill>
              <a:schemeClr val="dk1"/>
            </a:solidFill>
            <a:prstDash val="solid"/>
            <a:round/>
            <a:headEnd len="med" w="med" type="none"/>
            <a:tailEnd len="med" w="med" type="none"/>
          </a:ln>
        </p:spPr>
      </p:cxnSp>
      <p:cxnSp>
        <p:nvCxnSpPr>
          <p:cNvPr id="138" name="Google Shape;138;p18"/>
          <p:cNvCxnSpPr>
            <a:stCxn id="131" idx="4"/>
          </p:cNvCxnSpPr>
          <p:nvPr/>
        </p:nvCxnSpPr>
        <p:spPr>
          <a:xfrm>
            <a:off x="5880319" y="2156528"/>
            <a:ext cx="2100" cy="1192500"/>
          </a:xfrm>
          <a:prstGeom prst="straightConnector1">
            <a:avLst/>
          </a:prstGeom>
          <a:noFill/>
          <a:ln cap="flat" cmpd="sng" w="19050">
            <a:solidFill>
              <a:schemeClr val="dk1"/>
            </a:solidFill>
            <a:prstDash val="solid"/>
            <a:round/>
            <a:headEnd len="med" w="med" type="none"/>
            <a:tailEnd len="med" w="med" type="none"/>
          </a:ln>
        </p:spPr>
      </p:cxnSp>
      <p:cxnSp>
        <p:nvCxnSpPr>
          <p:cNvPr id="139" name="Google Shape;139;p18"/>
          <p:cNvCxnSpPr>
            <a:stCxn id="135" idx="0"/>
            <a:endCxn id="140" idx="4"/>
          </p:cNvCxnSpPr>
          <p:nvPr/>
        </p:nvCxnSpPr>
        <p:spPr>
          <a:xfrm rot="10800000">
            <a:off x="5880319" y="3181291"/>
            <a:ext cx="0" cy="537000"/>
          </a:xfrm>
          <a:prstGeom prst="straightConnector1">
            <a:avLst/>
          </a:prstGeom>
          <a:noFill/>
          <a:ln cap="flat" cmpd="sng" w="19050">
            <a:solidFill>
              <a:schemeClr val="dk1"/>
            </a:solidFill>
            <a:prstDash val="solid"/>
            <a:round/>
            <a:headEnd len="med" w="med" type="none"/>
            <a:tailEnd len="med" w="med" type="none"/>
          </a:ln>
        </p:spPr>
      </p:cxnSp>
      <p:cxnSp>
        <p:nvCxnSpPr>
          <p:cNvPr id="141" name="Google Shape;141;p18"/>
          <p:cNvCxnSpPr>
            <a:stCxn id="135" idx="2"/>
            <a:endCxn id="134" idx="6"/>
          </p:cNvCxnSpPr>
          <p:nvPr/>
        </p:nvCxnSpPr>
        <p:spPr>
          <a:xfrm rot="10800000">
            <a:off x="3507619" y="3962191"/>
            <a:ext cx="2128800" cy="0"/>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18"/>
          <p:cNvCxnSpPr>
            <a:stCxn id="143" idx="4"/>
            <a:endCxn id="134" idx="0"/>
          </p:cNvCxnSpPr>
          <p:nvPr/>
        </p:nvCxnSpPr>
        <p:spPr>
          <a:xfrm>
            <a:off x="3263681" y="3181291"/>
            <a:ext cx="0" cy="537000"/>
          </a:xfrm>
          <a:prstGeom prst="straightConnector1">
            <a:avLst/>
          </a:prstGeom>
          <a:noFill/>
          <a:ln cap="flat" cmpd="sng" w="19050">
            <a:solidFill>
              <a:schemeClr val="dk1"/>
            </a:solidFill>
            <a:prstDash val="solid"/>
            <a:round/>
            <a:headEnd len="med" w="med" type="none"/>
            <a:tailEnd len="med" w="med" type="none"/>
          </a:ln>
        </p:spPr>
      </p:cxnSp>
      <p:cxnSp>
        <p:nvCxnSpPr>
          <p:cNvPr id="144" name="Google Shape;144;p18"/>
          <p:cNvCxnSpPr>
            <a:stCxn id="130" idx="4"/>
          </p:cNvCxnSpPr>
          <p:nvPr/>
        </p:nvCxnSpPr>
        <p:spPr>
          <a:xfrm flipH="1">
            <a:off x="3261881" y="2156528"/>
            <a:ext cx="1800" cy="1261800"/>
          </a:xfrm>
          <a:prstGeom prst="straightConnector1">
            <a:avLst/>
          </a:prstGeom>
          <a:noFill/>
          <a:ln cap="flat" cmpd="sng" w="19050">
            <a:solidFill>
              <a:schemeClr val="dk1"/>
            </a:solidFill>
            <a:prstDash val="solid"/>
            <a:round/>
            <a:headEnd len="med" w="med" type="none"/>
            <a:tailEnd len="med" w="med" type="none"/>
          </a:ln>
        </p:spPr>
      </p:cxnSp>
      <p:grpSp>
        <p:nvGrpSpPr>
          <p:cNvPr id="145" name="Google Shape;145;p18"/>
          <p:cNvGrpSpPr/>
          <p:nvPr/>
        </p:nvGrpSpPr>
        <p:grpSpPr>
          <a:xfrm>
            <a:off x="4338048" y="2667768"/>
            <a:ext cx="461329" cy="536063"/>
            <a:chOff x="4314903" y="2719935"/>
            <a:chExt cx="461329" cy="536063"/>
          </a:xfrm>
        </p:grpSpPr>
        <p:grpSp>
          <p:nvGrpSpPr>
            <p:cNvPr id="146" name="Google Shape;146;p18"/>
            <p:cNvGrpSpPr/>
            <p:nvPr/>
          </p:nvGrpSpPr>
          <p:grpSpPr>
            <a:xfrm>
              <a:off x="4314903" y="2719935"/>
              <a:ext cx="122074" cy="245153"/>
              <a:chOff x="3984950" y="3213600"/>
              <a:chExt cx="239925" cy="481825"/>
            </a:xfrm>
          </p:grpSpPr>
          <p:sp>
            <p:nvSpPr>
              <p:cNvPr id="147" name="Google Shape;147;p18"/>
              <p:cNvSpPr/>
              <p:nvPr/>
            </p:nvSpPr>
            <p:spPr>
              <a:xfrm>
                <a:off x="3984950" y="3213600"/>
                <a:ext cx="239925" cy="481825"/>
              </a:xfrm>
              <a:custGeom>
                <a:rect b="b" l="l" r="r" t="t"/>
                <a:pathLst>
                  <a:path extrusionOk="0" h="19273" w="9597">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8" name="Google Shape;148;p18"/>
              <p:cNvSpPr/>
              <p:nvPr/>
            </p:nvSpPr>
            <p:spPr>
              <a:xfrm>
                <a:off x="4072650" y="3543175"/>
                <a:ext cx="64525" cy="64625"/>
              </a:xfrm>
              <a:custGeom>
                <a:rect b="b" l="l" r="r" t="t"/>
                <a:pathLst>
                  <a:path extrusionOk="0" h="2585" w="2581">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49" name="Google Shape;149;p18"/>
            <p:cNvGrpSpPr/>
            <p:nvPr/>
          </p:nvGrpSpPr>
          <p:grpSpPr>
            <a:xfrm>
              <a:off x="4436980" y="2916745"/>
              <a:ext cx="339253" cy="339253"/>
              <a:chOff x="5049725" y="3806450"/>
              <a:chExt cx="481825" cy="481825"/>
            </a:xfrm>
          </p:grpSpPr>
          <p:sp>
            <p:nvSpPr>
              <p:cNvPr id="150" name="Google Shape;150;p18"/>
              <p:cNvSpPr/>
              <p:nvPr/>
            </p:nvSpPr>
            <p:spPr>
              <a:xfrm>
                <a:off x="5361150" y="3976800"/>
                <a:ext cx="28250" cy="28275"/>
              </a:xfrm>
              <a:custGeom>
                <a:rect b="b" l="l" r="r" t="t"/>
                <a:pathLst>
                  <a:path extrusionOk="0" h="1131" w="113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1" name="Google Shape;151;p18"/>
              <p:cNvSpPr/>
              <p:nvPr/>
            </p:nvSpPr>
            <p:spPr>
              <a:xfrm>
                <a:off x="5191775" y="3976800"/>
                <a:ext cx="28250" cy="28275"/>
              </a:xfrm>
              <a:custGeom>
                <a:rect b="b" l="l" r="r" t="t"/>
                <a:pathLst>
                  <a:path extrusionOk="0" h="1131" w="113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2" name="Google Shape;152;p18"/>
              <p:cNvSpPr/>
              <p:nvPr/>
            </p:nvSpPr>
            <p:spPr>
              <a:xfrm>
                <a:off x="5049725" y="3806450"/>
                <a:ext cx="481825" cy="481825"/>
              </a:xfrm>
              <a:custGeom>
                <a:rect b="b" l="l" r="r" t="t"/>
                <a:pathLst>
                  <a:path extrusionOk="0" h="19273" w="19273">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pic>
        <p:nvPicPr>
          <p:cNvPr id="153" name="Google Shape;153;p18"/>
          <p:cNvPicPr preferRelativeResize="0"/>
          <p:nvPr/>
        </p:nvPicPr>
        <p:blipFill>
          <a:blip r:embed="rId3">
            <a:alphaModFix/>
          </a:blip>
          <a:stretch>
            <a:fillRect/>
          </a:stretch>
        </p:blipFill>
        <p:spPr>
          <a:xfrm>
            <a:off x="3507575" y="1955379"/>
            <a:ext cx="2085600" cy="1960834"/>
          </a:xfrm>
          <a:prstGeom prst="rect">
            <a:avLst/>
          </a:prstGeom>
          <a:noFill/>
          <a:ln>
            <a:noFill/>
          </a:ln>
        </p:spPr>
      </p:pic>
      <p:sp>
        <p:nvSpPr>
          <p:cNvPr id="154" name="Google Shape;154;p18"/>
          <p:cNvSpPr txBox="1"/>
          <p:nvPr>
            <p:ph idx="4294967295" type="subTitle"/>
          </p:nvPr>
        </p:nvSpPr>
        <p:spPr>
          <a:xfrm>
            <a:off x="8435200" y="4743725"/>
            <a:ext cx="399900" cy="47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2</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720000" y="3295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40"/>
              <a:t>Review Paper:</a:t>
            </a:r>
            <a:endParaRPr b="1" sz="2640"/>
          </a:p>
        </p:txBody>
      </p:sp>
      <p:sp>
        <p:nvSpPr>
          <p:cNvPr id="160" name="Google Shape;160;p19"/>
          <p:cNvSpPr txBox="1"/>
          <p:nvPr/>
        </p:nvSpPr>
        <p:spPr>
          <a:xfrm>
            <a:off x="905100" y="902250"/>
            <a:ext cx="7333800" cy="8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Glioblastoma Multiforme: An Overview of Emerging Therapeutic Targets (2019)</a:t>
            </a:r>
            <a:endParaRPr b="1">
              <a:solidFill>
                <a:schemeClr val="dk1"/>
              </a:solidFill>
            </a:endParaRPr>
          </a:p>
          <a:p>
            <a:pPr indent="0" lvl="0" marL="0" rtl="0" algn="ctr">
              <a:spcBef>
                <a:spcPts val="0"/>
              </a:spcBef>
              <a:spcAft>
                <a:spcPts val="0"/>
              </a:spcAft>
              <a:buNone/>
            </a:pPr>
            <a:r>
              <a:rPr lang="en">
                <a:solidFill>
                  <a:schemeClr val="dk1"/>
                </a:solidFill>
              </a:rPr>
              <a:t>Olivia G. Taylor, Joshua S. Brzozowski, Kathryn A. Skelding</a:t>
            </a:r>
            <a:endParaRPr>
              <a:solidFill>
                <a:schemeClr val="dk1"/>
              </a:solidFill>
            </a:endParaRPr>
          </a:p>
          <a:p>
            <a:pPr indent="0" lvl="0" marL="0" rtl="0" algn="ctr">
              <a:spcBef>
                <a:spcPts val="0"/>
              </a:spcBef>
              <a:spcAft>
                <a:spcPts val="0"/>
              </a:spcAft>
              <a:buNone/>
            </a:pPr>
            <a:r>
              <a:rPr i="1" lang="en">
                <a:solidFill>
                  <a:schemeClr val="dk1"/>
                </a:solidFill>
              </a:rPr>
              <a:t>Frontiers in Oncology</a:t>
            </a:r>
            <a:endParaRPr>
              <a:solidFill>
                <a:schemeClr val="dk1"/>
              </a:solidFill>
            </a:endParaRPr>
          </a:p>
        </p:txBody>
      </p:sp>
      <p:sp>
        <p:nvSpPr>
          <p:cNvPr id="161" name="Google Shape;161;p19"/>
          <p:cNvSpPr txBox="1"/>
          <p:nvPr/>
        </p:nvSpPr>
        <p:spPr>
          <a:xfrm>
            <a:off x="1039200" y="1773975"/>
            <a:ext cx="6350700" cy="25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rPr>
              <a:t>Goals:</a:t>
            </a:r>
            <a:endParaRPr sz="2600">
              <a:solidFill>
                <a:schemeClr val="lt1"/>
              </a:solidFill>
            </a:endParaRPr>
          </a:p>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Outline current treatment options for glioblastoma multiforme (GBM)</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Discuss recent advances in targeted therapies for GBM</a:t>
            </a:r>
            <a:endParaRPr sz="1800">
              <a:solidFill>
                <a:schemeClr val="lt1"/>
              </a:solidFill>
            </a:endParaRPr>
          </a:p>
        </p:txBody>
      </p:sp>
      <p:sp>
        <p:nvSpPr>
          <p:cNvPr id="162" name="Google Shape;162;p19"/>
          <p:cNvSpPr txBox="1"/>
          <p:nvPr>
            <p:ph idx="4294967295" type="subTitle"/>
          </p:nvPr>
        </p:nvSpPr>
        <p:spPr>
          <a:xfrm>
            <a:off x="8338250" y="4764750"/>
            <a:ext cx="399900" cy="47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3</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Paper: Methodology</a:t>
            </a:r>
            <a:endParaRPr/>
          </a:p>
        </p:txBody>
      </p:sp>
      <p:grpSp>
        <p:nvGrpSpPr>
          <p:cNvPr id="168" name="Google Shape;168;p20"/>
          <p:cNvGrpSpPr/>
          <p:nvPr/>
        </p:nvGrpSpPr>
        <p:grpSpPr>
          <a:xfrm>
            <a:off x="784364" y="1370151"/>
            <a:ext cx="3469600" cy="738300"/>
            <a:chOff x="784364" y="1370151"/>
            <a:chExt cx="3469600" cy="738300"/>
          </a:xfrm>
        </p:grpSpPr>
        <p:sp>
          <p:nvSpPr>
            <p:cNvPr id="169" name="Google Shape;169;p20"/>
            <p:cNvSpPr txBox="1"/>
            <p:nvPr/>
          </p:nvSpPr>
          <p:spPr>
            <a:xfrm>
              <a:off x="1581264" y="1370151"/>
              <a:ext cx="2672700" cy="738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2200">
                <a:solidFill>
                  <a:schemeClr val="dk2"/>
                </a:solidFill>
                <a:latin typeface="Domine"/>
                <a:ea typeface="Domine"/>
                <a:cs typeface="Domine"/>
                <a:sym typeface="Domine"/>
              </a:endParaRPr>
            </a:p>
            <a:p>
              <a:pPr indent="0" lvl="0" marL="0" rtl="0" algn="l">
                <a:spcBef>
                  <a:spcPts val="0"/>
                </a:spcBef>
                <a:spcAft>
                  <a:spcPts val="0"/>
                </a:spcAft>
                <a:buNone/>
              </a:pPr>
              <a:r>
                <a:rPr lang="en" sz="2200">
                  <a:solidFill>
                    <a:schemeClr val="dk1"/>
                  </a:solidFill>
                  <a:latin typeface="Domine"/>
                  <a:ea typeface="Domine"/>
                  <a:cs typeface="Domine"/>
                  <a:sym typeface="Domine"/>
                </a:rPr>
                <a:t>Current treatment options</a:t>
              </a:r>
              <a:endParaRPr sz="2200">
                <a:solidFill>
                  <a:schemeClr val="dk1"/>
                </a:solidFill>
                <a:latin typeface="Domine"/>
                <a:ea typeface="Domine"/>
                <a:cs typeface="Domine"/>
                <a:sym typeface="Domine"/>
              </a:endParaRPr>
            </a:p>
          </p:txBody>
        </p:sp>
        <p:sp>
          <p:nvSpPr>
            <p:cNvPr id="170" name="Google Shape;170;p20"/>
            <p:cNvSpPr/>
            <p:nvPr/>
          </p:nvSpPr>
          <p:spPr>
            <a:xfrm>
              <a:off x="784364" y="1417346"/>
              <a:ext cx="637200" cy="54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omine"/>
                  <a:ea typeface="Domine"/>
                  <a:cs typeface="Domine"/>
                  <a:sym typeface="Domine"/>
                </a:rPr>
                <a:t>01</a:t>
              </a:r>
              <a:endParaRPr sz="2200">
                <a:solidFill>
                  <a:schemeClr val="accent1"/>
                </a:solidFill>
                <a:latin typeface="Domine"/>
                <a:ea typeface="Domine"/>
                <a:cs typeface="Domine"/>
                <a:sym typeface="Domine"/>
              </a:endParaRPr>
            </a:p>
          </p:txBody>
        </p:sp>
      </p:grpSp>
      <p:grpSp>
        <p:nvGrpSpPr>
          <p:cNvPr id="171" name="Google Shape;171;p20"/>
          <p:cNvGrpSpPr/>
          <p:nvPr/>
        </p:nvGrpSpPr>
        <p:grpSpPr>
          <a:xfrm>
            <a:off x="784364" y="2172200"/>
            <a:ext cx="3627112" cy="738300"/>
            <a:chOff x="784364" y="2172200"/>
            <a:chExt cx="3627112" cy="738300"/>
          </a:xfrm>
        </p:grpSpPr>
        <p:sp>
          <p:nvSpPr>
            <p:cNvPr id="172" name="Google Shape;172;p20"/>
            <p:cNvSpPr txBox="1"/>
            <p:nvPr/>
          </p:nvSpPr>
          <p:spPr>
            <a:xfrm>
              <a:off x="1581276" y="2172200"/>
              <a:ext cx="2830200" cy="738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Domine"/>
                  <a:ea typeface="Domine"/>
                  <a:cs typeface="Domine"/>
                  <a:sym typeface="Domine"/>
                </a:rPr>
                <a:t>Identified emerging therapies</a:t>
              </a:r>
              <a:endParaRPr sz="2200">
                <a:solidFill>
                  <a:schemeClr val="dk1"/>
                </a:solidFill>
                <a:latin typeface="Domine"/>
                <a:ea typeface="Domine"/>
                <a:cs typeface="Domine"/>
                <a:sym typeface="Domine"/>
              </a:endParaRPr>
            </a:p>
          </p:txBody>
        </p:sp>
        <p:sp>
          <p:nvSpPr>
            <p:cNvPr id="173" name="Google Shape;173;p20"/>
            <p:cNvSpPr/>
            <p:nvPr/>
          </p:nvSpPr>
          <p:spPr>
            <a:xfrm>
              <a:off x="784364" y="2219399"/>
              <a:ext cx="637200" cy="54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omine"/>
                  <a:ea typeface="Domine"/>
                  <a:cs typeface="Domine"/>
                  <a:sym typeface="Domine"/>
                </a:rPr>
                <a:t>02</a:t>
              </a:r>
              <a:endParaRPr>
                <a:solidFill>
                  <a:schemeClr val="accent1"/>
                </a:solidFill>
              </a:endParaRPr>
            </a:p>
          </p:txBody>
        </p:sp>
      </p:grpSp>
      <p:sp>
        <p:nvSpPr>
          <p:cNvPr id="174" name="Google Shape;174;p20"/>
          <p:cNvSpPr/>
          <p:nvPr/>
        </p:nvSpPr>
        <p:spPr>
          <a:xfrm>
            <a:off x="784364" y="3823504"/>
            <a:ext cx="637200" cy="5403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grpSp>
        <p:nvGrpSpPr>
          <p:cNvPr id="175" name="Google Shape;175;p20"/>
          <p:cNvGrpSpPr/>
          <p:nvPr/>
        </p:nvGrpSpPr>
        <p:grpSpPr>
          <a:xfrm>
            <a:off x="784364" y="2974250"/>
            <a:ext cx="3627112" cy="738300"/>
            <a:chOff x="784364" y="2974250"/>
            <a:chExt cx="3627112" cy="738300"/>
          </a:xfrm>
        </p:grpSpPr>
        <p:sp>
          <p:nvSpPr>
            <p:cNvPr id="176" name="Google Shape;176;p20"/>
            <p:cNvSpPr txBox="1"/>
            <p:nvPr/>
          </p:nvSpPr>
          <p:spPr>
            <a:xfrm>
              <a:off x="1581276" y="2974250"/>
              <a:ext cx="2830200" cy="738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2200">
                <a:solidFill>
                  <a:schemeClr val="dk2"/>
                </a:solidFill>
                <a:latin typeface="Domine"/>
                <a:ea typeface="Domine"/>
                <a:cs typeface="Domine"/>
                <a:sym typeface="Domine"/>
              </a:endParaRPr>
            </a:p>
            <a:p>
              <a:pPr indent="0" lvl="0" marL="0" rtl="0" algn="l">
                <a:spcBef>
                  <a:spcPts val="0"/>
                </a:spcBef>
                <a:spcAft>
                  <a:spcPts val="0"/>
                </a:spcAft>
                <a:buNone/>
              </a:pPr>
              <a:r>
                <a:rPr lang="en" sz="2200">
                  <a:solidFill>
                    <a:schemeClr val="dk1"/>
                  </a:solidFill>
                  <a:latin typeface="Domine"/>
                  <a:ea typeface="Domine"/>
                  <a:cs typeface="Domine"/>
                  <a:sym typeface="Domine"/>
                </a:rPr>
                <a:t>Relevant literature selected</a:t>
              </a:r>
              <a:endParaRPr sz="2200">
                <a:solidFill>
                  <a:schemeClr val="dk1"/>
                </a:solidFill>
                <a:latin typeface="Domine"/>
                <a:ea typeface="Domine"/>
                <a:cs typeface="Domine"/>
                <a:sym typeface="Domine"/>
              </a:endParaRPr>
            </a:p>
          </p:txBody>
        </p:sp>
        <p:sp>
          <p:nvSpPr>
            <p:cNvPr id="177" name="Google Shape;177;p20"/>
            <p:cNvSpPr/>
            <p:nvPr/>
          </p:nvSpPr>
          <p:spPr>
            <a:xfrm>
              <a:off x="784364" y="3021451"/>
              <a:ext cx="637200" cy="54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omine"/>
                  <a:ea typeface="Domine"/>
                  <a:cs typeface="Domine"/>
                  <a:sym typeface="Domine"/>
                </a:rPr>
                <a:t>03</a:t>
              </a:r>
              <a:endParaRPr>
                <a:solidFill>
                  <a:schemeClr val="accent1"/>
                </a:solidFill>
              </a:endParaRPr>
            </a:p>
          </p:txBody>
        </p:sp>
      </p:grpSp>
      <p:cxnSp>
        <p:nvCxnSpPr>
          <p:cNvPr id="178" name="Google Shape;178;p20"/>
          <p:cNvCxnSpPr>
            <a:stCxn id="170" idx="2"/>
            <a:endCxn id="173" idx="0"/>
          </p:cNvCxnSpPr>
          <p:nvPr/>
        </p:nvCxnSpPr>
        <p:spPr>
          <a:xfrm>
            <a:off x="1102964" y="1957646"/>
            <a:ext cx="0" cy="261900"/>
          </a:xfrm>
          <a:prstGeom prst="straightConnector1">
            <a:avLst/>
          </a:prstGeom>
          <a:noFill/>
          <a:ln cap="flat" cmpd="sng" w="19050">
            <a:solidFill>
              <a:schemeClr val="dk1"/>
            </a:solidFill>
            <a:prstDash val="solid"/>
            <a:round/>
            <a:headEnd len="med" w="med" type="none"/>
            <a:tailEnd len="med" w="med" type="none"/>
          </a:ln>
        </p:spPr>
      </p:cxnSp>
      <p:cxnSp>
        <p:nvCxnSpPr>
          <p:cNvPr id="179" name="Google Shape;179;p20"/>
          <p:cNvCxnSpPr>
            <a:stCxn id="173" idx="2"/>
            <a:endCxn id="177" idx="0"/>
          </p:cNvCxnSpPr>
          <p:nvPr/>
        </p:nvCxnSpPr>
        <p:spPr>
          <a:xfrm>
            <a:off x="1102964" y="2759699"/>
            <a:ext cx="0" cy="261900"/>
          </a:xfrm>
          <a:prstGeom prst="straightConnector1">
            <a:avLst/>
          </a:prstGeom>
          <a:noFill/>
          <a:ln cap="flat" cmpd="sng" w="19050">
            <a:solidFill>
              <a:schemeClr val="dk1"/>
            </a:solidFill>
            <a:prstDash val="solid"/>
            <a:round/>
            <a:headEnd len="med" w="med" type="none"/>
            <a:tailEnd len="med" w="med" type="none"/>
          </a:ln>
        </p:spPr>
      </p:cxnSp>
      <p:cxnSp>
        <p:nvCxnSpPr>
          <p:cNvPr id="180" name="Google Shape;180;p20"/>
          <p:cNvCxnSpPr>
            <a:stCxn id="177" idx="2"/>
            <a:endCxn id="174" idx="2"/>
          </p:cNvCxnSpPr>
          <p:nvPr/>
        </p:nvCxnSpPr>
        <p:spPr>
          <a:xfrm>
            <a:off x="1102964" y="3561751"/>
            <a:ext cx="0" cy="802200"/>
          </a:xfrm>
          <a:prstGeom prst="straightConnector1">
            <a:avLst/>
          </a:prstGeom>
          <a:noFill/>
          <a:ln cap="flat" cmpd="sng" w="19050">
            <a:solidFill>
              <a:schemeClr val="dk1"/>
            </a:solidFill>
            <a:prstDash val="solid"/>
            <a:round/>
            <a:headEnd len="med" w="med" type="none"/>
            <a:tailEnd len="med" w="med" type="none"/>
          </a:ln>
        </p:spPr>
      </p:cxnSp>
      <p:grpSp>
        <p:nvGrpSpPr>
          <p:cNvPr id="181" name="Google Shape;181;p20"/>
          <p:cNvGrpSpPr/>
          <p:nvPr/>
        </p:nvGrpSpPr>
        <p:grpSpPr>
          <a:xfrm>
            <a:off x="4902175" y="1739925"/>
            <a:ext cx="3572650" cy="738300"/>
            <a:chOff x="4902175" y="1739925"/>
            <a:chExt cx="3572650" cy="738300"/>
          </a:xfrm>
        </p:grpSpPr>
        <p:sp>
          <p:nvSpPr>
            <p:cNvPr id="182" name="Google Shape;182;p20"/>
            <p:cNvSpPr txBox="1"/>
            <p:nvPr/>
          </p:nvSpPr>
          <p:spPr>
            <a:xfrm>
              <a:off x="5686925" y="1739925"/>
              <a:ext cx="2787900" cy="738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Domine"/>
                  <a:ea typeface="Domine"/>
                  <a:cs typeface="Domine"/>
                  <a:sym typeface="Domine"/>
                </a:rPr>
                <a:t>Comparison of receptor inhibitors</a:t>
              </a:r>
              <a:endParaRPr sz="2200">
                <a:solidFill>
                  <a:schemeClr val="dk1"/>
                </a:solidFill>
                <a:latin typeface="Domine"/>
                <a:ea typeface="Domine"/>
                <a:cs typeface="Domine"/>
                <a:sym typeface="Domine"/>
              </a:endParaRPr>
            </a:p>
          </p:txBody>
        </p:sp>
        <p:sp>
          <p:nvSpPr>
            <p:cNvPr id="183" name="Google Shape;183;p20"/>
            <p:cNvSpPr/>
            <p:nvPr/>
          </p:nvSpPr>
          <p:spPr>
            <a:xfrm>
              <a:off x="4902175" y="1794523"/>
              <a:ext cx="637200" cy="54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omine"/>
                  <a:ea typeface="Domine"/>
                  <a:cs typeface="Domine"/>
                  <a:sym typeface="Domine"/>
                </a:rPr>
                <a:t>04</a:t>
              </a:r>
              <a:endParaRPr>
                <a:solidFill>
                  <a:schemeClr val="accent1"/>
                </a:solidFill>
              </a:endParaRPr>
            </a:p>
          </p:txBody>
        </p:sp>
      </p:grpSp>
      <p:grpSp>
        <p:nvGrpSpPr>
          <p:cNvPr id="184" name="Google Shape;184;p20"/>
          <p:cNvGrpSpPr/>
          <p:nvPr/>
        </p:nvGrpSpPr>
        <p:grpSpPr>
          <a:xfrm>
            <a:off x="4902175" y="2491822"/>
            <a:ext cx="3457461" cy="738300"/>
            <a:chOff x="4902175" y="2491822"/>
            <a:chExt cx="3457461" cy="738300"/>
          </a:xfrm>
        </p:grpSpPr>
        <p:sp>
          <p:nvSpPr>
            <p:cNvPr id="185" name="Google Shape;185;p20"/>
            <p:cNvSpPr txBox="1"/>
            <p:nvPr/>
          </p:nvSpPr>
          <p:spPr>
            <a:xfrm>
              <a:off x="5686936" y="2491822"/>
              <a:ext cx="2672700" cy="7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Domine"/>
                  <a:ea typeface="Domine"/>
                  <a:cs typeface="Domine"/>
                  <a:sym typeface="Domine"/>
                </a:rPr>
                <a:t>Addressing limitations</a:t>
              </a:r>
              <a:endParaRPr sz="2200">
                <a:solidFill>
                  <a:schemeClr val="dk1"/>
                </a:solidFill>
                <a:latin typeface="Domine"/>
                <a:ea typeface="Domine"/>
                <a:cs typeface="Domine"/>
                <a:sym typeface="Domine"/>
              </a:endParaRPr>
            </a:p>
          </p:txBody>
        </p:sp>
        <p:sp>
          <p:nvSpPr>
            <p:cNvPr id="186" name="Google Shape;186;p20"/>
            <p:cNvSpPr/>
            <p:nvPr/>
          </p:nvSpPr>
          <p:spPr>
            <a:xfrm>
              <a:off x="4902175" y="2590822"/>
              <a:ext cx="637200" cy="54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omine"/>
                  <a:ea typeface="Domine"/>
                  <a:cs typeface="Domine"/>
                  <a:sym typeface="Domine"/>
                </a:rPr>
                <a:t>05</a:t>
              </a:r>
              <a:endParaRPr>
                <a:solidFill>
                  <a:schemeClr val="accent1"/>
                </a:solidFill>
              </a:endParaRPr>
            </a:p>
          </p:txBody>
        </p:sp>
      </p:grpSp>
      <p:grpSp>
        <p:nvGrpSpPr>
          <p:cNvPr id="187" name="Google Shape;187;p20"/>
          <p:cNvGrpSpPr/>
          <p:nvPr/>
        </p:nvGrpSpPr>
        <p:grpSpPr>
          <a:xfrm>
            <a:off x="4902175" y="3295516"/>
            <a:ext cx="3457461" cy="738300"/>
            <a:chOff x="4902175" y="3295516"/>
            <a:chExt cx="3457461" cy="738300"/>
          </a:xfrm>
        </p:grpSpPr>
        <p:sp>
          <p:nvSpPr>
            <p:cNvPr id="188" name="Google Shape;188;p20"/>
            <p:cNvSpPr txBox="1"/>
            <p:nvPr/>
          </p:nvSpPr>
          <p:spPr>
            <a:xfrm>
              <a:off x="5686936" y="3295516"/>
              <a:ext cx="2672700" cy="73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Domine"/>
                  <a:ea typeface="Domine"/>
                  <a:cs typeface="Domine"/>
                  <a:sym typeface="Domine"/>
                </a:rPr>
                <a:t>Future directions</a:t>
              </a:r>
              <a:endParaRPr sz="2200">
                <a:solidFill>
                  <a:schemeClr val="dk1"/>
                </a:solidFill>
                <a:latin typeface="Domine"/>
                <a:ea typeface="Domine"/>
                <a:cs typeface="Domine"/>
                <a:sym typeface="Domine"/>
              </a:endParaRPr>
            </a:p>
          </p:txBody>
        </p:sp>
        <p:sp>
          <p:nvSpPr>
            <p:cNvPr id="189" name="Google Shape;189;p20"/>
            <p:cNvSpPr/>
            <p:nvPr/>
          </p:nvSpPr>
          <p:spPr>
            <a:xfrm>
              <a:off x="4902175" y="3394522"/>
              <a:ext cx="637200" cy="54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omine"/>
                  <a:ea typeface="Domine"/>
                  <a:cs typeface="Domine"/>
                  <a:sym typeface="Domine"/>
                </a:rPr>
                <a:t>06</a:t>
              </a:r>
              <a:endParaRPr>
                <a:solidFill>
                  <a:schemeClr val="accent1"/>
                </a:solidFill>
              </a:endParaRPr>
            </a:p>
          </p:txBody>
        </p:sp>
      </p:grpSp>
      <p:cxnSp>
        <p:nvCxnSpPr>
          <p:cNvPr id="190" name="Google Shape;190;p20"/>
          <p:cNvCxnSpPr>
            <a:stCxn id="183" idx="2"/>
            <a:endCxn id="186" idx="0"/>
          </p:cNvCxnSpPr>
          <p:nvPr/>
        </p:nvCxnSpPr>
        <p:spPr>
          <a:xfrm>
            <a:off x="5220775" y="2334823"/>
            <a:ext cx="0" cy="255900"/>
          </a:xfrm>
          <a:prstGeom prst="straightConnector1">
            <a:avLst/>
          </a:prstGeom>
          <a:noFill/>
          <a:ln cap="flat" cmpd="sng" w="19050">
            <a:solidFill>
              <a:schemeClr val="dk1"/>
            </a:solidFill>
            <a:prstDash val="solid"/>
            <a:round/>
            <a:headEnd len="med" w="med" type="none"/>
            <a:tailEnd len="med" w="med" type="none"/>
          </a:ln>
        </p:spPr>
      </p:cxnSp>
      <p:cxnSp>
        <p:nvCxnSpPr>
          <p:cNvPr id="191" name="Google Shape;191;p20"/>
          <p:cNvCxnSpPr>
            <a:stCxn id="186" idx="2"/>
            <a:endCxn id="189" idx="0"/>
          </p:cNvCxnSpPr>
          <p:nvPr/>
        </p:nvCxnSpPr>
        <p:spPr>
          <a:xfrm>
            <a:off x="5220775" y="3131122"/>
            <a:ext cx="0" cy="263400"/>
          </a:xfrm>
          <a:prstGeom prst="straightConnector1">
            <a:avLst/>
          </a:prstGeom>
          <a:noFill/>
          <a:ln cap="flat" cmpd="sng" w="19050">
            <a:solidFill>
              <a:schemeClr val="dk1"/>
            </a:solidFill>
            <a:prstDash val="solid"/>
            <a:round/>
            <a:headEnd len="med" w="med" type="none"/>
            <a:tailEnd len="med" w="med" type="none"/>
          </a:ln>
        </p:spPr>
      </p:cxnSp>
      <p:cxnSp>
        <p:nvCxnSpPr>
          <p:cNvPr id="192" name="Google Shape;192;p20"/>
          <p:cNvCxnSpPr>
            <a:stCxn id="174" idx="2"/>
            <a:endCxn id="183" idx="0"/>
          </p:cNvCxnSpPr>
          <p:nvPr/>
        </p:nvCxnSpPr>
        <p:spPr>
          <a:xfrm rot="-5400000">
            <a:off x="1877264" y="1020304"/>
            <a:ext cx="2569200" cy="4117800"/>
          </a:xfrm>
          <a:prstGeom prst="bentConnector5">
            <a:avLst>
              <a:gd fmla="val -3388" name="adj1"/>
              <a:gd fmla="val 85183" name="adj2"/>
              <a:gd fmla="val 109272" name="adj3"/>
            </a:avLst>
          </a:prstGeom>
          <a:noFill/>
          <a:ln cap="flat" cmpd="sng" w="19050">
            <a:solidFill>
              <a:schemeClr val="dk1"/>
            </a:solidFill>
            <a:prstDash val="solid"/>
            <a:round/>
            <a:headEnd len="med" w="med" type="none"/>
            <a:tailEnd len="med" w="med" type="none"/>
          </a:ln>
        </p:spPr>
      </p:cxnSp>
      <p:sp>
        <p:nvSpPr>
          <p:cNvPr id="193" name="Google Shape;193;p20"/>
          <p:cNvSpPr txBox="1"/>
          <p:nvPr>
            <p:ph idx="4294967295" type="subTitle"/>
          </p:nvPr>
        </p:nvSpPr>
        <p:spPr>
          <a:xfrm>
            <a:off x="8282800" y="4591325"/>
            <a:ext cx="399900" cy="47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4</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nvSpPr>
        <p:spPr>
          <a:xfrm>
            <a:off x="1028700" y="797700"/>
            <a:ext cx="7410900" cy="36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A personalized </a:t>
            </a:r>
            <a:r>
              <a:rPr lang="en" sz="1800">
                <a:solidFill>
                  <a:schemeClr val="lt1"/>
                </a:solidFill>
              </a:rPr>
              <a:t>therapeutic</a:t>
            </a:r>
            <a:r>
              <a:rPr lang="en" sz="1800">
                <a:solidFill>
                  <a:schemeClr val="lt1"/>
                </a:solidFill>
              </a:rPr>
              <a:t> approach that stratifies GBM patients is necessary for patient survival rates to improve</a:t>
            </a:r>
            <a:endParaRPr sz="1800">
              <a:solidFill>
                <a:schemeClr val="lt1"/>
              </a:solidFill>
            </a:endParaRPr>
          </a:p>
          <a:p>
            <a:pPr indent="0" lvl="0" marL="457200" rtl="0" algn="l">
              <a:spcBef>
                <a:spcPts val="0"/>
              </a:spcBef>
              <a:spcAft>
                <a:spcPts val="0"/>
              </a:spcAft>
              <a:buNone/>
            </a:pPr>
            <a:r>
              <a:t/>
            </a:r>
            <a:endParaRPr sz="1800">
              <a:solidFill>
                <a:schemeClr val="lt1"/>
              </a:solidFill>
            </a:endParaRPr>
          </a:p>
          <a:p>
            <a:pPr indent="-342900" lvl="0" marL="457200" rtl="0" algn="l">
              <a:spcBef>
                <a:spcPts val="0"/>
              </a:spcBef>
              <a:spcAft>
                <a:spcPts val="0"/>
              </a:spcAft>
              <a:buClr>
                <a:schemeClr val="lt1"/>
              </a:buClr>
              <a:buSzPts val="1800"/>
              <a:buChar char="★"/>
            </a:pPr>
            <a:r>
              <a:rPr lang="en" sz="1800">
                <a:solidFill>
                  <a:schemeClr val="lt1"/>
                </a:solidFill>
              </a:rPr>
              <a:t>There are several potential therapeutic targets:</a:t>
            </a:r>
            <a:endParaRPr sz="1800">
              <a:solidFill>
                <a:schemeClr val="lt1"/>
              </a:solidFill>
            </a:endParaRPr>
          </a:p>
          <a:p>
            <a:pPr indent="-317500" lvl="1" marL="914400" rtl="0" algn="l">
              <a:spcBef>
                <a:spcPts val="0"/>
              </a:spcBef>
              <a:spcAft>
                <a:spcPts val="0"/>
              </a:spcAft>
              <a:buSzPts val="1400"/>
              <a:buChar char="○"/>
            </a:pPr>
            <a:r>
              <a:rPr lang="en"/>
              <a:t>Examples: EphA3, EGFR, VEGF, PDGFR, and MET</a:t>
            </a:r>
            <a:endParaRPr/>
          </a:p>
          <a:p>
            <a:pPr indent="-342900" lvl="0" marL="457200" rtl="0" algn="l">
              <a:spcBef>
                <a:spcPts val="0"/>
              </a:spcBef>
              <a:spcAft>
                <a:spcPts val="0"/>
              </a:spcAft>
              <a:buSzPts val="1800"/>
              <a:buChar char="★"/>
            </a:pPr>
            <a:r>
              <a:rPr lang="en" sz="1800"/>
              <a:t>But inhibitors of these targets have only exhibited limited clinical success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To improve clinical outcomes, we need :</a:t>
            </a:r>
            <a:endParaRPr sz="1800"/>
          </a:p>
          <a:p>
            <a:pPr indent="-342900" lvl="1" marL="914400" rtl="0" algn="l">
              <a:spcBef>
                <a:spcPts val="0"/>
              </a:spcBef>
              <a:spcAft>
                <a:spcPts val="0"/>
              </a:spcAft>
              <a:buSzPts val="1800"/>
              <a:buChar char="○"/>
            </a:pPr>
            <a:r>
              <a:rPr lang="en" sz="1800"/>
              <a:t>More basic research into GBM</a:t>
            </a:r>
            <a:endParaRPr sz="1800"/>
          </a:p>
          <a:p>
            <a:pPr indent="-342900" lvl="1" marL="914400" rtl="0" algn="l">
              <a:spcBef>
                <a:spcPts val="0"/>
              </a:spcBef>
              <a:spcAft>
                <a:spcPts val="0"/>
              </a:spcAft>
              <a:buSzPts val="1800"/>
              <a:buChar char="○"/>
            </a:pPr>
            <a:r>
              <a:rPr lang="en" sz="1800"/>
              <a:t>Development of therapeutics that can maintain concentration across the BBB </a:t>
            </a:r>
            <a:endParaRPr sz="1800"/>
          </a:p>
          <a:p>
            <a:pPr indent="0" lvl="0" marL="0" rtl="0" algn="l">
              <a:spcBef>
                <a:spcPts val="0"/>
              </a:spcBef>
              <a:spcAft>
                <a:spcPts val="0"/>
              </a:spcAft>
              <a:buNone/>
            </a:pPr>
            <a:r>
              <a:t/>
            </a:r>
            <a:endParaRPr sz="1800"/>
          </a:p>
        </p:txBody>
      </p:sp>
      <p:sp>
        <p:nvSpPr>
          <p:cNvPr id="199" name="Google Shape;199;p21"/>
          <p:cNvSpPr txBox="1"/>
          <p:nvPr>
            <p:ph type="title"/>
          </p:nvPr>
        </p:nvSpPr>
        <p:spPr>
          <a:xfrm>
            <a:off x="1028700" y="42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Paper: Conclusions</a:t>
            </a:r>
            <a:endParaRPr/>
          </a:p>
        </p:txBody>
      </p:sp>
      <p:sp>
        <p:nvSpPr>
          <p:cNvPr id="200" name="Google Shape;200;p21"/>
          <p:cNvSpPr txBox="1"/>
          <p:nvPr>
            <p:ph idx="4294967295" type="subTitle"/>
          </p:nvPr>
        </p:nvSpPr>
        <p:spPr>
          <a:xfrm>
            <a:off x="8324400" y="4764750"/>
            <a:ext cx="399900" cy="47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5</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1375275" y="445025"/>
            <a:ext cx="6393600" cy="105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Research Paper: Hypothesis</a:t>
            </a:r>
            <a:endParaRPr/>
          </a:p>
        </p:txBody>
      </p:sp>
      <p:sp>
        <p:nvSpPr>
          <p:cNvPr id="206" name="Google Shape;206;p22"/>
          <p:cNvSpPr txBox="1"/>
          <p:nvPr>
            <p:ph idx="1" type="subTitle"/>
          </p:nvPr>
        </p:nvSpPr>
        <p:spPr>
          <a:xfrm>
            <a:off x="719950" y="1172425"/>
            <a:ext cx="7704000" cy="329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100">
                <a:solidFill>
                  <a:schemeClr val="dk1"/>
                </a:solidFill>
              </a:rPr>
              <a:t>Employed multiple hypothesis testing:</a:t>
            </a:r>
            <a:endParaRPr sz="2100">
              <a:solidFill>
                <a:schemeClr val="dk1"/>
              </a:solidFill>
            </a:endParaRPr>
          </a:p>
          <a:p>
            <a:pPr indent="0" lvl="0" marL="457200" rtl="0" algn="l">
              <a:spcBef>
                <a:spcPts val="1000"/>
              </a:spcBef>
              <a:spcAft>
                <a:spcPts val="0"/>
              </a:spcAft>
              <a:buNone/>
            </a:pPr>
            <a:r>
              <a:t/>
            </a:r>
            <a:endParaRPr>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Selection pressure for specific mutations occurs mostly during initial malignant transformation</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Standard chemotherapy does not apply selective pressure at genetic level</a:t>
            </a:r>
            <a:endParaRPr sz="19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Glioblastoma cells present high levels of </a:t>
            </a:r>
            <a:r>
              <a:rPr lang="en" sz="1900">
                <a:solidFill>
                  <a:schemeClr val="dk1"/>
                </a:solidFill>
              </a:rPr>
              <a:t>phenotypic</a:t>
            </a:r>
            <a:r>
              <a:rPr lang="en" sz="1900">
                <a:solidFill>
                  <a:schemeClr val="dk1"/>
                </a:solidFill>
              </a:rPr>
              <a:t> plasticity</a:t>
            </a:r>
            <a:endParaRPr sz="1900">
              <a:solidFill>
                <a:schemeClr val="dk1"/>
              </a:solidFill>
            </a:endParaRPr>
          </a:p>
        </p:txBody>
      </p:sp>
      <p:sp>
        <p:nvSpPr>
          <p:cNvPr id="207" name="Google Shape;207;p22"/>
          <p:cNvSpPr txBox="1"/>
          <p:nvPr>
            <p:ph idx="1" type="subTitle"/>
          </p:nvPr>
        </p:nvSpPr>
        <p:spPr>
          <a:xfrm>
            <a:off x="8268950" y="4729950"/>
            <a:ext cx="399900" cy="47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6</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167375"/>
            <a:ext cx="8520600" cy="572700"/>
          </a:xfrm>
          <a:prstGeom prst="rect">
            <a:avLst/>
          </a:prstGeom>
          <a:ln>
            <a:noFill/>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Research Paper: Methodologies</a:t>
            </a:r>
            <a:endParaRPr/>
          </a:p>
          <a:p>
            <a:pPr indent="0" lvl="0" marL="0" rtl="0" algn="l">
              <a:spcBef>
                <a:spcPts val="0"/>
              </a:spcBef>
              <a:spcAft>
                <a:spcPts val="0"/>
              </a:spcAft>
              <a:buNone/>
            </a:pPr>
            <a:r>
              <a:t/>
            </a:r>
            <a:endParaRPr/>
          </a:p>
        </p:txBody>
      </p:sp>
      <p:cxnSp>
        <p:nvCxnSpPr>
          <p:cNvPr id="213" name="Google Shape;213;p23"/>
          <p:cNvCxnSpPr>
            <a:stCxn id="214" idx="2"/>
            <a:endCxn id="215" idx="0"/>
          </p:cNvCxnSpPr>
          <p:nvPr/>
        </p:nvCxnSpPr>
        <p:spPr>
          <a:xfrm>
            <a:off x="2067250" y="2558106"/>
            <a:ext cx="0" cy="601800"/>
          </a:xfrm>
          <a:prstGeom prst="straightConnector1">
            <a:avLst/>
          </a:prstGeom>
          <a:noFill/>
          <a:ln cap="flat" cmpd="sng" w="19050">
            <a:solidFill>
              <a:schemeClr val="dk1"/>
            </a:solidFill>
            <a:prstDash val="solid"/>
            <a:round/>
            <a:headEnd len="med" w="med" type="none"/>
            <a:tailEnd len="med" w="med" type="none"/>
          </a:ln>
        </p:spPr>
      </p:cxnSp>
      <p:sp>
        <p:nvSpPr>
          <p:cNvPr id="216" name="Google Shape;216;p23"/>
          <p:cNvSpPr txBox="1"/>
          <p:nvPr/>
        </p:nvSpPr>
        <p:spPr>
          <a:xfrm>
            <a:off x="617550" y="780975"/>
            <a:ext cx="7908900" cy="114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Domine"/>
                <a:ea typeface="Domine"/>
                <a:cs typeface="Domine"/>
                <a:sym typeface="Domine"/>
              </a:rPr>
              <a:t>A </a:t>
            </a:r>
            <a:r>
              <a:rPr lang="en" sz="1600">
                <a:solidFill>
                  <a:schemeClr val="dk1"/>
                </a:solidFill>
                <a:latin typeface="Domine"/>
                <a:ea typeface="Domine"/>
                <a:cs typeface="Domine"/>
                <a:sym typeface="Domine"/>
              </a:rPr>
              <a:t> single-cell multi-omics atlas of GBM evolution under therapy</a:t>
            </a:r>
            <a:endParaRPr sz="1600">
              <a:solidFill>
                <a:schemeClr val="dk1"/>
              </a:solidFill>
              <a:latin typeface="Domine"/>
              <a:ea typeface="Domine"/>
              <a:cs typeface="Domine"/>
              <a:sym typeface="Domine"/>
            </a:endParaRPr>
          </a:p>
          <a:p>
            <a:pPr indent="0" lvl="0" marL="0" rtl="0" algn="ctr">
              <a:spcBef>
                <a:spcPts val="0"/>
              </a:spcBef>
              <a:spcAft>
                <a:spcPts val="0"/>
              </a:spcAft>
              <a:buNone/>
            </a:pPr>
            <a:r>
              <a:t/>
            </a:r>
            <a:endParaRPr sz="1600">
              <a:solidFill>
                <a:schemeClr val="dk1"/>
              </a:solidFill>
              <a:latin typeface="Domine"/>
              <a:ea typeface="Domine"/>
              <a:cs typeface="Domine"/>
              <a:sym typeface="Domine"/>
            </a:endParaRPr>
          </a:p>
          <a:p>
            <a:pPr indent="0" lvl="0" marL="0" rtl="0" algn="ctr">
              <a:spcBef>
                <a:spcPts val="0"/>
              </a:spcBef>
              <a:spcAft>
                <a:spcPts val="0"/>
              </a:spcAft>
              <a:buNone/>
            </a:pPr>
            <a:r>
              <a:rPr lang="en" sz="1600">
                <a:solidFill>
                  <a:schemeClr val="dk1"/>
                </a:solidFill>
                <a:latin typeface="Domine"/>
                <a:ea typeface="Domine"/>
                <a:cs typeface="Domine"/>
                <a:sym typeface="Domine"/>
              </a:rPr>
              <a:t>For 86 patient-matched primary-recurrent paired specimens, they performed:</a:t>
            </a:r>
            <a:endParaRPr sz="1600">
              <a:solidFill>
                <a:schemeClr val="dk1"/>
              </a:solidFill>
              <a:latin typeface="Domine"/>
              <a:ea typeface="Domine"/>
              <a:cs typeface="Domine"/>
              <a:sym typeface="Domine"/>
            </a:endParaRPr>
          </a:p>
        </p:txBody>
      </p:sp>
      <p:grpSp>
        <p:nvGrpSpPr>
          <p:cNvPr id="217" name="Google Shape;217;p23"/>
          <p:cNvGrpSpPr/>
          <p:nvPr/>
        </p:nvGrpSpPr>
        <p:grpSpPr>
          <a:xfrm>
            <a:off x="5130549" y="2541025"/>
            <a:ext cx="3701750" cy="540306"/>
            <a:chOff x="4582900" y="1655300"/>
            <a:chExt cx="3701750" cy="540306"/>
          </a:xfrm>
        </p:grpSpPr>
        <p:sp>
          <p:nvSpPr>
            <p:cNvPr id="218" name="Google Shape;218;p23"/>
            <p:cNvSpPr txBox="1"/>
            <p:nvPr/>
          </p:nvSpPr>
          <p:spPr>
            <a:xfrm>
              <a:off x="5221350" y="1655300"/>
              <a:ext cx="30633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Spatial Proteomics</a:t>
              </a:r>
              <a:endParaRPr>
                <a:solidFill>
                  <a:schemeClr val="dk1"/>
                </a:solidFill>
                <a:latin typeface="DM Sans"/>
                <a:ea typeface="DM Sans"/>
                <a:cs typeface="DM Sans"/>
                <a:sym typeface="DM Sans"/>
              </a:endParaRPr>
            </a:p>
          </p:txBody>
        </p:sp>
        <p:sp>
          <p:nvSpPr>
            <p:cNvPr id="219" name="Google Shape;219;p23"/>
            <p:cNvSpPr/>
            <p:nvPr/>
          </p:nvSpPr>
          <p:spPr>
            <a:xfrm>
              <a:off x="4582900" y="1655306"/>
              <a:ext cx="637200" cy="54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omine"/>
                  <a:ea typeface="Domine"/>
                  <a:cs typeface="Domine"/>
                  <a:sym typeface="Domine"/>
                </a:rPr>
                <a:t>04</a:t>
              </a:r>
              <a:endParaRPr>
                <a:solidFill>
                  <a:schemeClr val="accent1"/>
                </a:solidFill>
              </a:endParaRPr>
            </a:p>
          </p:txBody>
        </p:sp>
      </p:grpSp>
      <p:grpSp>
        <p:nvGrpSpPr>
          <p:cNvPr id="220" name="Google Shape;220;p23"/>
          <p:cNvGrpSpPr/>
          <p:nvPr/>
        </p:nvGrpSpPr>
        <p:grpSpPr>
          <a:xfrm>
            <a:off x="1748650" y="2017800"/>
            <a:ext cx="3700500" cy="540306"/>
            <a:chOff x="719600" y="1655300"/>
            <a:chExt cx="3700500" cy="540306"/>
          </a:xfrm>
        </p:grpSpPr>
        <p:sp>
          <p:nvSpPr>
            <p:cNvPr id="214" name="Google Shape;214;p23"/>
            <p:cNvSpPr/>
            <p:nvPr/>
          </p:nvSpPr>
          <p:spPr>
            <a:xfrm>
              <a:off x="719600" y="1655306"/>
              <a:ext cx="637200" cy="54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omine"/>
                  <a:ea typeface="Domine"/>
                  <a:cs typeface="Domine"/>
                  <a:sym typeface="Domine"/>
                </a:rPr>
                <a:t>01</a:t>
              </a:r>
              <a:endParaRPr sz="2200">
                <a:solidFill>
                  <a:schemeClr val="accent1"/>
                </a:solidFill>
                <a:latin typeface="Domine"/>
                <a:ea typeface="Domine"/>
                <a:cs typeface="Domine"/>
                <a:sym typeface="Domine"/>
              </a:endParaRPr>
            </a:p>
          </p:txBody>
        </p:sp>
        <p:sp>
          <p:nvSpPr>
            <p:cNvPr id="221" name="Google Shape;221;p23"/>
            <p:cNvSpPr txBox="1"/>
            <p:nvPr/>
          </p:nvSpPr>
          <p:spPr>
            <a:xfrm>
              <a:off x="1356800" y="1655300"/>
              <a:ext cx="30633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snRNA-seq</a:t>
              </a:r>
              <a:r>
                <a:rPr lang="en">
                  <a:solidFill>
                    <a:schemeClr val="dk1"/>
                  </a:solidFill>
                  <a:latin typeface="DM Sans"/>
                  <a:ea typeface="DM Sans"/>
                  <a:cs typeface="DM Sans"/>
                  <a:sym typeface="DM Sans"/>
                </a:rPr>
                <a:t> </a:t>
              </a:r>
              <a:endParaRPr>
                <a:solidFill>
                  <a:schemeClr val="dk1"/>
                </a:solidFill>
                <a:latin typeface="DM Sans"/>
                <a:ea typeface="DM Sans"/>
                <a:cs typeface="DM Sans"/>
                <a:sym typeface="DM Sans"/>
              </a:endParaRPr>
            </a:p>
          </p:txBody>
        </p:sp>
      </p:grpSp>
      <p:grpSp>
        <p:nvGrpSpPr>
          <p:cNvPr id="222" name="Google Shape;222;p23"/>
          <p:cNvGrpSpPr/>
          <p:nvPr/>
        </p:nvGrpSpPr>
        <p:grpSpPr>
          <a:xfrm>
            <a:off x="5130549" y="3683122"/>
            <a:ext cx="3701750" cy="540303"/>
            <a:chOff x="4582900" y="2797397"/>
            <a:chExt cx="3701750" cy="540303"/>
          </a:xfrm>
        </p:grpSpPr>
        <p:sp>
          <p:nvSpPr>
            <p:cNvPr id="223" name="Google Shape;223;p23"/>
            <p:cNvSpPr txBox="1"/>
            <p:nvPr/>
          </p:nvSpPr>
          <p:spPr>
            <a:xfrm>
              <a:off x="5221350" y="2797400"/>
              <a:ext cx="30633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Exome sequencing</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24" name="Google Shape;224;p23"/>
            <p:cNvSpPr/>
            <p:nvPr/>
          </p:nvSpPr>
          <p:spPr>
            <a:xfrm>
              <a:off x="4582900" y="2797397"/>
              <a:ext cx="637200" cy="54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omine"/>
                  <a:ea typeface="Domine"/>
                  <a:cs typeface="Domine"/>
                  <a:sym typeface="Domine"/>
                </a:rPr>
                <a:t>05</a:t>
              </a:r>
              <a:endParaRPr>
                <a:solidFill>
                  <a:schemeClr val="accent1"/>
                </a:solidFill>
              </a:endParaRPr>
            </a:p>
          </p:txBody>
        </p:sp>
      </p:grpSp>
      <p:grpSp>
        <p:nvGrpSpPr>
          <p:cNvPr id="225" name="Google Shape;225;p23"/>
          <p:cNvGrpSpPr/>
          <p:nvPr/>
        </p:nvGrpSpPr>
        <p:grpSpPr>
          <a:xfrm>
            <a:off x="1748650" y="3159897"/>
            <a:ext cx="3700500" cy="540303"/>
            <a:chOff x="719600" y="2797397"/>
            <a:chExt cx="3700500" cy="540303"/>
          </a:xfrm>
        </p:grpSpPr>
        <p:sp>
          <p:nvSpPr>
            <p:cNvPr id="215" name="Google Shape;215;p23"/>
            <p:cNvSpPr/>
            <p:nvPr/>
          </p:nvSpPr>
          <p:spPr>
            <a:xfrm>
              <a:off x="719600" y="2797397"/>
              <a:ext cx="637200" cy="54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omine"/>
                  <a:ea typeface="Domine"/>
                  <a:cs typeface="Domine"/>
                  <a:sym typeface="Domine"/>
                </a:rPr>
                <a:t>02</a:t>
              </a:r>
              <a:endParaRPr>
                <a:solidFill>
                  <a:schemeClr val="accent1"/>
                </a:solidFill>
              </a:endParaRPr>
            </a:p>
          </p:txBody>
        </p:sp>
        <p:sp>
          <p:nvSpPr>
            <p:cNvPr id="226" name="Google Shape;226;p23"/>
            <p:cNvSpPr txBox="1"/>
            <p:nvPr/>
          </p:nvSpPr>
          <p:spPr>
            <a:xfrm>
              <a:off x="1356800" y="2797400"/>
              <a:ext cx="30633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scATAC-seq</a:t>
              </a:r>
              <a:endParaRPr>
                <a:solidFill>
                  <a:schemeClr val="dk1"/>
                </a:solidFill>
                <a:latin typeface="DM Sans"/>
                <a:ea typeface="DM Sans"/>
                <a:cs typeface="DM Sans"/>
                <a:sym typeface="DM Sans"/>
              </a:endParaRPr>
            </a:p>
          </p:txBody>
        </p:sp>
      </p:grpSp>
      <p:grpSp>
        <p:nvGrpSpPr>
          <p:cNvPr id="227" name="Google Shape;227;p23"/>
          <p:cNvGrpSpPr/>
          <p:nvPr/>
        </p:nvGrpSpPr>
        <p:grpSpPr>
          <a:xfrm>
            <a:off x="1748650" y="4301988"/>
            <a:ext cx="3700500" cy="540312"/>
            <a:chOff x="719600" y="3939488"/>
            <a:chExt cx="3700500" cy="540312"/>
          </a:xfrm>
        </p:grpSpPr>
        <p:sp>
          <p:nvSpPr>
            <p:cNvPr id="228" name="Google Shape;228;p23"/>
            <p:cNvSpPr/>
            <p:nvPr/>
          </p:nvSpPr>
          <p:spPr>
            <a:xfrm>
              <a:off x="719600" y="3939488"/>
              <a:ext cx="637200" cy="54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Domine"/>
                  <a:ea typeface="Domine"/>
                  <a:cs typeface="Domine"/>
                  <a:sym typeface="Domine"/>
                </a:rPr>
                <a:t>03</a:t>
              </a:r>
              <a:endParaRPr>
                <a:solidFill>
                  <a:schemeClr val="accent1"/>
                </a:solidFill>
              </a:endParaRPr>
            </a:p>
          </p:txBody>
        </p:sp>
        <p:sp>
          <p:nvSpPr>
            <p:cNvPr id="229" name="Google Shape;229;p23"/>
            <p:cNvSpPr txBox="1"/>
            <p:nvPr/>
          </p:nvSpPr>
          <p:spPr>
            <a:xfrm>
              <a:off x="1356800" y="3939499"/>
              <a:ext cx="30633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Spatial Transcriptomics</a:t>
              </a:r>
              <a:endParaRPr>
                <a:solidFill>
                  <a:schemeClr val="dk1"/>
                </a:solidFill>
                <a:latin typeface="DM Sans"/>
                <a:ea typeface="DM Sans"/>
                <a:cs typeface="DM Sans"/>
                <a:sym typeface="DM Sans"/>
              </a:endParaRPr>
            </a:p>
          </p:txBody>
        </p:sp>
      </p:grpSp>
      <p:cxnSp>
        <p:nvCxnSpPr>
          <p:cNvPr id="230" name="Google Shape;230;p23"/>
          <p:cNvCxnSpPr>
            <a:stCxn id="215" idx="2"/>
            <a:endCxn id="228" idx="0"/>
          </p:cNvCxnSpPr>
          <p:nvPr/>
        </p:nvCxnSpPr>
        <p:spPr>
          <a:xfrm>
            <a:off x="2067250" y="3700197"/>
            <a:ext cx="0" cy="601800"/>
          </a:xfrm>
          <a:prstGeom prst="straightConnector1">
            <a:avLst/>
          </a:prstGeom>
          <a:noFill/>
          <a:ln cap="flat" cmpd="sng" w="19050">
            <a:solidFill>
              <a:schemeClr val="dk1"/>
            </a:solidFill>
            <a:prstDash val="solid"/>
            <a:round/>
            <a:headEnd len="med" w="med" type="none"/>
            <a:tailEnd len="med" w="med" type="none"/>
          </a:ln>
        </p:spPr>
      </p:cxnSp>
      <p:cxnSp>
        <p:nvCxnSpPr>
          <p:cNvPr id="231" name="Google Shape;231;p23"/>
          <p:cNvCxnSpPr>
            <a:stCxn id="219" idx="2"/>
            <a:endCxn id="224" idx="0"/>
          </p:cNvCxnSpPr>
          <p:nvPr/>
        </p:nvCxnSpPr>
        <p:spPr>
          <a:xfrm>
            <a:off x="5449149" y="3081331"/>
            <a:ext cx="0" cy="601800"/>
          </a:xfrm>
          <a:prstGeom prst="straightConnector1">
            <a:avLst/>
          </a:prstGeom>
          <a:noFill/>
          <a:ln cap="flat" cmpd="sng" w="19050">
            <a:solidFill>
              <a:schemeClr val="dk1"/>
            </a:solidFill>
            <a:prstDash val="solid"/>
            <a:round/>
            <a:headEnd len="med" w="med" type="none"/>
            <a:tailEnd len="med" w="med" type="none"/>
          </a:ln>
        </p:spPr>
      </p:cxnSp>
      <p:sp>
        <p:nvSpPr>
          <p:cNvPr id="232" name="Google Shape;232;p23"/>
          <p:cNvSpPr txBox="1"/>
          <p:nvPr>
            <p:ph idx="4294967295" type="subTitle"/>
          </p:nvPr>
        </p:nvSpPr>
        <p:spPr>
          <a:xfrm>
            <a:off x="8282800" y="4591325"/>
            <a:ext cx="399900" cy="47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7</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t>Research Paper: Findings/Conclusions</a:t>
            </a:r>
            <a:endParaRPr/>
          </a:p>
        </p:txBody>
      </p:sp>
      <p:sp>
        <p:nvSpPr>
          <p:cNvPr id="238" name="Google Shape;238;p24"/>
          <p:cNvSpPr txBox="1"/>
          <p:nvPr/>
        </p:nvSpPr>
        <p:spPr>
          <a:xfrm>
            <a:off x="762408" y="2166311"/>
            <a:ext cx="2702100" cy="13971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Domine"/>
                <a:ea typeface="Domine"/>
                <a:cs typeface="Domine"/>
                <a:sym typeface="Domine"/>
              </a:rPr>
              <a:t>Hypotheses Supported</a:t>
            </a:r>
            <a:endParaRPr sz="1900">
              <a:solidFill>
                <a:schemeClr val="dk1"/>
              </a:solidFill>
              <a:latin typeface="Domine"/>
              <a:ea typeface="Domine"/>
              <a:cs typeface="Domine"/>
              <a:sym typeface="Domine"/>
            </a:endParaRPr>
          </a:p>
        </p:txBody>
      </p:sp>
      <p:sp>
        <p:nvSpPr>
          <p:cNvPr id="239" name="Google Shape;239;p24"/>
          <p:cNvSpPr txBox="1"/>
          <p:nvPr/>
        </p:nvSpPr>
        <p:spPr>
          <a:xfrm>
            <a:off x="4957999" y="2791316"/>
            <a:ext cx="3423600" cy="48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Domine"/>
                <a:ea typeface="Domine"/>
                <a:cs typeface="Domine"/>
                <a:sym typeface="Domine"/>
              </a:rPr>
              <a:t>MES phenotype is inducible</a:t>
            </a:r>
            <a:endParaRPr sz="2200">
              <a:solidFill>
                <a:schemeClr val="dk2"/>
              </a:solidFill>
              <a:latin typeface="Domine"/>
              <a:ea typeface="Domine"/>
              <a:cs typeface="Domine"/>
              <a:sym typeface="Domine"/>
            </a:endParaRPr>
          </a:p>
        </p:txBody>
      </p:sp>
      <p:sp>
        <p:nvSpPr>
          <p:cNvPr id="240" name="Google Shape;240;p24"/>
          <p:cNvSpPr/>
          <p:nvPr/>
        </p:nvSpPr>
        <p:spPr>
          <a:xfrm>
            <a:off x="3964594" y="2459390"/>
            <a:ext cx="813900" cy="8139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24"/>
          <p:cNvGrpSpPr/>
          <p:nvPr/>
        </p:nvGrpSpPr>
        <p:grpSpPr>
          <a:xfrm>
            <a:off x="4957987" y="1765806"/>
            <a:ext cx="3466006" cy="762907"/>
            <a:chOff x="4957987" y="1765806"/>
            <a:chExt cx="3466006" cy="762907"/>
          </a:xfrm>
        </p:grpSpPr>
        <p:sp>
          <p:nvSpPr>
            <p:cNvPr id="242" name="Google Shape;242;p24"/>
            <p:cNvSpPr txBox="1"/>
            <p:nvPr/>
          </p:nvSpPr>
          <p:spPr>
            <a:xfrm>
              <a:off x="4957987" y="1765806"/>
              <a:ext cx="3423600" cy="48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Domine"/>
                  <a:ea typeface="Domine"/>
                  <a:cs typeface="Domine"/>
                  <a:sym typeface="Domine"/>
                </a:rPr>
                <a:t>Recurrent</a:t>
              </a:r>
              <a:r>
                <a:rPr lang="en" sz="2200">
                  <a:solidFill>
                    <a:schemeClr val="dk2"/>
                  </a:solidFill>
                  <a:latin typeface="Domine"/>
                  <a:ea typeface="Domine"/>
                  <a:cs typeface="Domine"/>
                  <a:sym typeface="Domine"/>
                </a:rPr>
                <a:t> glioblastoma associated with MES phenotype</a:t>
              </a:r>
              <a:endParaRPr sz="2200">
                <a:solidFill>
                  <a:schemeClr val="dk2"/>
                </a:solidFill>
                <a:latin typeface="Domine"/>
                <a:ea typeface="Domine"/>
                <a:cs typeface="Domine"/>
                <a:sym typeface="Domine"/>
              </a:endParaRPr>
            </a:p>
          </p:txBody>
        </p:sp>
        <p:sp>
          <p:nvSpPr>
            <p:cNvPr id="243" name="Google Shape;243;p24"/>
            <p:cNvSpPr txBox="1"/>
            <p:nvPr/>
          </p:nvSpPr>
          <p:spPr>
            <a:xfrm>
              <a:off x="5000392" y="2030713"/>
              <a:ext cx="34236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grpSp>
      <p:sp>
        <p:nvSpPr>
          <p:cNvPr id="244" name="Google Shape;244;p24"/>
          <p:cNvSpPr/>
          <p:nvPr/>
        </p:nvSpPr>
        <p:spPr>
          <a:xfrm>
            <a:off x="3964594" y="1358840"/>
            <a:ext cx="813900" cy="8139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txBox="1"/>
          <p:nvPr/>
        </p:nvSpPr>
        <p:spPr>
          <a:xfrm>
            <a:off x="4958012" y="3885968"/>
            <a:ext cx="3423600" cy="48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2"/>
                </a:solidFill>
                <a:latin typeface="Domine"/>
                <a:ea typeface="Domine"/>
                <a:cs typeface="Domine"/>
                <a:sym typeface="Domine"/>
              </a:rPr>
              <a:t>Cellular targets for therapy</a:t>
            </a:r>
            <a:endParaRPr sz="2200">
              <a:solidFill>
                <a:schemeClr val="dk2"/>
              </a:solidFill>
              <a:latin typeface="Domine"/>
              <a:ea typeface="Domine"/>
              <a:cs typeface="Domine"/>
              <a:sym typeface="Domine"/>
            </a:endParaRPr>
          </a:p>
        </p:txBody>
      </p:sp>
      <p:sp>
        <p:nvSpPr>
          <p:cNvPr id="246" name="Google Shape;246;p24"/>
          <p:cNvSpPr/>
          <p:nvPr/>
        </p:nvSpPr>
        <p:spPr>
          <a:xfrm>
            <a:off x="3964594" y="3559863"/>
            <a:ext cx="813900" cy="8139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24"/>
          <p:cNvCxnSpPr>
            <a:stCxn id="244" idx="1"/>
            <a:endCxn id="238" idx="3"/>
          </p:cNvCxnSpPr>
          <p:nvPr/>
        </p:nvCxnSpPr>
        <p:spPr>
          <a:xfrm flipH="1">
            <a:off x="3464494" y="1765790"/>
            <a:ext cx="500100" cy="10992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248" name="Google Shape;248;p24"/>
          <p:cNvCxnSpPr>
            <a:stCxn id="240" idx="1"/>
            <a:endCxn id="238" idx="3"/>
          </p:cNvCxnSpPr>
          <p:nvPr/>
        </p:nvCxnSpPr>
        <p:spPr>
          <a:xfrm rot="10800000">
            <a:off x="3464494" y="2864840"/>
            <a:ext cx="500100" cy="15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249" name="Google Shape;249;p24"/>
          <p:cNvCxnSpPr>
            <a:stCxn id="246" idx="1"/>
            <a:endCxn id="238" idx="3"/>
          </p:cNvCxnSpPr>
          <p:nvPr/>
        </p:nvCxnSpPr>
        <p:spPr>
          <a:xfrm rot="10800000">
            <a:off x="3464494" y="2864913"/>
            <a:ext cx="500100" cy="1101900"/>
          </a:xfrm>
          <a:prstGeom prst="bentConnector3">
            <a:avLst>
              <a:gd fmla="val 49999" name="adj1"/>
            </a:avLst>
          </a:prstGeom>
          <a:noFill/>
          <a:ln cap="flat" cmpd="sng" w="19050">
            <a:solidFill>
              <a:schemeClr val="dk1"/>
            </a:solidFill>
            <a:prstDash val="solid"/>
            <a:round/>
            <a:headEnd len="med" w="med" type="none"/>
            <a:tailEnd len="med" w="med" type="none"/>
          </a:ln>
        </p:spPr>
      </p:cxnSp>
      <p:sp>
        <p:nvSpPr>
          <p:cNvPr id="250" name="Google Shape;250;p24"/>
          <p:cNvSpPr txBox="1"/>
          <p:nvPr>
            <p:ph idx="4294967295" type="subTitle"/>
          </p:nvPr>
        </p:nvSpPr>
        <p:spPr>
          <a:xfrm>
            <a:off x="8310525" y="4757700"/>
            <a:ext cx="399900" cy="47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8</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720000" y="253800"/>
            <a:ext cx="770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t>Figure 1</a:t>
            </a:r>
            <a:endParaRPr/>
          </a:p>
        </p:txBody>
      </p:sp>
      <p:pic>
        <p:nvPicPr>
          <p:cNvPr id="256" name="Google Shape;256;p25"/>
          <p:cNvPicPr preferRelativeResize="0"/>
          <p:nvPr/>
        </p:nvPicPr>
        <p:blipFill>
          <a:blip r:embed="rId3">
            <a:alphaModFix/>
          </a:blip>
          <a:stretch>
            <a:fillRect/>
          </a:stretch>
        </p:blipFill>
        <p:spPr>
          <a:xfrm>
            <a:off x="2369638" y="826500"/>
            <a:ext cx="4404735" cy="3820975"/>
          </a:xfrm>
          <a:prstGeom prst="rect">
            <a:avLst/>
          </a:prstGeom>
          <a:noFill/>
          <a:ln>
            <a:noFill/>
          </a:ln>
        </p:spPr>
      </p:pic>
      <p:sp>
        <p:nvSpPr>
          <p:cNvPr id="257" name="Google Shape;257;p25"/>
          <p:cNvSpPr txBox="1"/>
          <p:nvPr>
            <p:ph idx="4294967295" type="subTitle"/>
          </p:nvPr>
        </p:nvSpPr>
        <p:spPr>
          <a:xfrm>
            <a:off x="8310525" y="4730650"/>
            <a:ext cx="399900" cy="47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9</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