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7" r:id="rId5"/>
    <p:sldId id="1060" r:id="rId6"/>
    <p:sldId id="1075" r:id="rId7"/>
    <p:sldId id="1076" r:id="rId8"/>
    <p:sldId id="1067" r:id="rId9"/>
    <p:sldId id="1064" r:id="rId10"/>
    <p:sldId id="1065" r:id="rId11"/>
    <p:sldId id="1066" r:id="rId12"/>
    <p:sldId id="1068" r:id="rId13"/>
    <p:sldId id="1073" r:id="rId14"/>
    <p:sldId id="1081" r:id="rId15"/>
    <p:sldId id="1080" r:id="rId16"/>
    <p:sldId id="1079" r:id="rId17"/>
    <p:sldId id="1078" r:id="rId18"/>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F1EB"/>
    <a:srgbClr val="0C49E0"/>
    <a:srgbClr val="BE2834"/>
    <a:srgbClr val="6FF7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55" autoAdjust="0"/>
    <p:restoredTop sz="77985" autoAdjust="0"/>
  </p:normalViewPr>
  <p:slideViewPr>
    <p:cSldViewPr snapToGrid="0">
      <p:cViewPr varScale="1">
        <p:scale>
          <a:sx n="125" d="100"/>
          <a:sy n="125" d="100"/>
        </p:scale>
        <p:origin x="1316" y="8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60410C5D-EFA8-4E5F-B3E8-14958F5B9CBA}" type="datetimeFigureOut">
              <a:rPr lang="en-US" smtClean="0"/>
              <a:t>9/22/2025</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E55DEEBF-2505-4DC8-86E0-258042D38081}" type="slidenum">
              <a:rPr lang="en-US" smtClean="0"/>
              <a:t>‹#›</a:t>
            </a:fld>
            <a:endParaRPr lang="en-US"/>
          </a:p>
        </p:txBody>
      </p:sp>
    </p:spTree>
    <p:extLst>
      <p:ext uri="{BB962C8B-B14F-4D97-AF65-F5344CB8AC3E}">
        <p14:creationId xmlns:p14="http://schemas.microsoft.com/office/powerpoint/2010/main" val="2115435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&lt;Notes&gt;</a:t>
            </a:r>
          </a:p>
        </p:txBody>
      </p:sp>
      <p:sp>
        <p:nvSpPr>
          <p:cNvPr id="4" name="Slide Number Placeholder 3"/>
          <p:cNvSpPr>
            <a:spLocks noGrp="1"/>
          </p:cNvSpPr>
          <p:nvPr>
            <p:ph type="sldNum" sz="quarter" idx="5"/>
          </p:nvPr>
        </p:nvSpPr>
        <p:spPr/>
        <p:txBody>
          <a:bodyPr/>
          <a:lstStyle/>
          <a:p>
            <a:fld id="{E55DEEBF-2505-4DC8-86E0-258042D38081}" type="slidenum">
              <a:rPr lang="en-US" smtClean="0"/>
              <a:t>1</a:t>
            </a:fld>
            <a:endParaRPr lang="en-US"/>
          </a:p>
        </p:txBody>
      </p:sp>
    </p:spTree>
    <p:extLst>
      <p:ext uri="{BB962C8B-B14F-4D97-AF65-F5344CB8AC3E}">
        <p14:creationId xmlns:p14="http://schemas.microsoft.com/office/powerpoint/2010/main" val="428917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auto"/>
            <a:r>
              <a:rPr lang="en-US" b="0" i="0" dirty="0">
                <a:effectLst/>
                <a:latin typeface="-apple-system"/>
              </a:rPr>
              <a:t>Data analytics encompasses various types of analysis techniques that help extract meaningful insights from data. Here are some common types of data analytics, along with simple real-life examples for each:</a:t>
            </a:r>
          </a:p>
          <a:p>
            <a:pPr algn="l" fontAlgn="auto"/>
            <a:r>
              <a:rPr lang="en-US" b="0" i="0" dirty="0">
                <a:effectLst/>
                <a:latin typeface="-apple-system"/>
              </a:rPr>
              <a:t>1.</a:t>
            </a:r>
            <a:r>
              <a:rPr lang="en-US" b="0" i="0" dirty="0">
                <a:effectLst/>
                <a:latin typeface="var(--artdeco-reset-typography-font-family-sans)"/>
              </a:rPr>
              <a:t> </a:t>
            </a:r>
            <a:r>
              <a:rPr lang="en-US" b="1" i="0" dirty="0">
                <a:effectLst/>
                <a:latin typeface="var(--artdeco-reset-typography-font-family-sans)"/>
              </a:rPr>
              <a:t>Descriptive Analytics</a:t>
            </a:r>
            <a:r>
              <a:rPr lang="en-US" b="0" i="0" dirty="0">
                <a:effectLst/>
                <a:latin typeface="-apple-system"/>
              </a:rPr>
              <a:t>:</a:t>
            </a:r>
          </a:p>
          <a:p>
            <a:pPr algn="l" fontAlgn="auto"/>
            <a:r>
              <a:rPr lang="en-US" b="1" i="0" dirty="0">
                <a:effectLst/>
                <a:latin typeface="var(--artdeco-reset-typography-font-family-sans)"/>
              </a:rPr>
              <a:t>Explanation</a:t>
            </a:r>
            <a:r>
              <a:rPr lang="en-US" b="0" i="0" dirty="0">
                <a:effectLst/>
                <a:latin typeface="-apple-system"/>
              </a:rPr>
              <a:t>: Descriptive analytics involves summarizing historical data to understand what happened in the past. It provides insights into trends, patterns, and relationships within the data.</a:t>
            </a:r>
          </a:p>
          <a:p>
            <a:pPr algn="l" fontAlgn="auto"/>
            <a:r>
              <a:rPr lang="en-US" b="1" i="0" dirty="0">
                <a:effectLst/>
                <a:latin typeface="var(--artdeco-reset-typography-font-family-sans)"/>
              </a:rPr>
              <a:t>Example</a:t>
            </a:r>
            <a:r>
              <a:rPr lang="en-US" b="0" i="0" dirty="0">
                <a:effectLst/>
                <a:latin typeface="-apple-system"/>
              </a:rPr>
              <a:t>: You collect information about a mobile customer’s characteristics and behavior including whether they churned.</a:t>
            </a:r>
          </a:p>
          <a:p>
            <a:pPr algn="l" fontAlgn="auto"/>
            <a:r>
              <a:rPr lang="en-US" b="0" i="0" dirty="0">
                <a:effectLst/>
                <a:latin typeface="-apple-system"/>
              </a:rPr>
              <a:t>2.</a:t>
            </a:r>
            <a:r>
              <a:rPr lang="en-US" b="0" i="0" dirty="0">
                <a:effectLst/>
                <a:latin typeface="var(--artdeco-reset-typography-font-family-sans)"/>
              </a:rPr>
              <a:t> </a:t>
            </a:r>
            <a:r>
              <a:rPr lang="en-US" b="1" i="0" dirty="0">
                <a:effectLst/>
                <a:latin typeface="var(--artdeco-reset-typography-font-family-sans)"/>
              </a:rPr>
              <a:t>Diagnostic Analytics</a:t>
            </a:r>
            <a:r>
              <a:rPr lang="en-US" b="0" i="0" dirty="0">
                <a:effectLst/>
                <a:latin typeface="-apple-system"/>
              </a:rPr>
              <a:t>:</a:t>
            </a:r>
          </a:p>
          <a:p>
            <a:pPr algn="l" fontAlgn="auto"/>
            <a:r>
              <a:rPr lang="en-US" b="1" i="0" dirty="0">
                <a:effectLst/>
                <a:latin typeface="var(--artdeco-reset-typography-font-family-sans)"/>
              </a:rPr>
              <a:t>Explanation</a:t>
            </a:r>
            <a:r>
              <a:rPr lang="en-US" b="0" i="0" dirty="0">
                <a:effectLst/>
                <a:latin typeface="-apple-system"/>
              </a:rPr>
              <a:t>: Diagnostic analytics focuses on determining why certain events happened by examining historical data and identifying the root causes of problems or trends.</a:t>
            </a:r>
          </a:p>
          <a:p>
            <a:pPr algn="l" fontAlgn="auto"/>
            <a:r>
              <a:rPr lang="en-US" b="1" i="0" dirty="0">
                <a:effectLst/>
                <a:latin typeface="var(--artdeco-reset-typography-font-family-sans)"/>
              </a:rPr>
              <a:t>Example</a:t>
            </a:r>
            <a:r>
              <a:rPr lang="en-US" b="0" i="0" dirty="0">
                <a:effectLst/>
                <a:latin typeface="-apple-system"/>
              </a:rPr>
              <a:t>: You analyze the descriptive data and determine that the customer churned mostly likely due to a competitive offer.</a:t>
            </a:r>
          </a:p>
          <a:p>
            <a:pPr algn="l" fontAlgn="auto"/>
            <a:r>
              <a:rPr lang="en-US" b="0" i="0" dirty="0">
                <a:effectLst/>
                <a:latin typeface="-apple-system"/>
              </a:rPr>
              <a:t>3.</a:t>
            </a:r>
            <a:r>
              <a:rPr lang="en-US" b="0" i="0" dirty="0">
                <a:effectLst/>
                <a:latin typeface="var(--artdeco-reset-typography-font-family-sans)"/>
              </a:rPr>
              <a:t> </a:t>
            </a:r>
            <a:r>
              <a:rPr lang="en-US" b="1" i="0" dirty="0">
                <a:effectLst/>
                <a:latin typeface="var(--artdeco-reset-typography-font-family-sans)"/>
              </a:rPr>
              <a:t>Predictive Analytics</a:t>
            </a:r>
            <a:r>
              <a:rPr lang="en-US" b="0" i="0" dirty="0">
                <a:effectLst/>
                <a:latin typeface="-apple-system"/>
              </a:rPr>
              <a:t>:</a:t>
            </a:r>
          </a:p>
          <a:p>
            <a:pPr algn="l" fontAlgn="auto"/>
            <a:r>
              <a:rPr lang="en-US" b="1" i="0" dirty="0">
                <a:effectLst/>
                <a:latin typeface="var(--artdeco-reset-typography-font-family-sans)"/>
              </a:rPr>
              <a:t>Explanation</a:t>
            </a:r>
            <a:r>
              <a:rPr lang="en-US" b="0" i="0" dirty="0">
                <a:effectLst/>
                <a:latin typeface="-apple-system"/>
              </a:rPr>
              <a:t>: Predictive analytics involves using historical data to make predictions about future outcomes. It leverages statistical algorithms and machine learning techniques to forecast trends, behavior, or events</a:t>
            </a:r>
          </a:p>
          <a:p>
            <a:pPr algn="l" fontAlgn="auto"/>
            <a:r>
              <a:rPr lang="en-US" b="1" i="0" dirty="0">
                <a:effectLst/>
                <a:latin typeface="var(--artdeco-reset-typography-font-family-sans)"/>
              </a:rPr>
              <a:t>Example</a:t>
            </a:r>
            <a:r>
              <a:rPr lang="en-US" b="0" i="0" dirty="0">
                <a:effectLst/>
                <a:latin typeface="-apple-system"/>
              </a:rPr>
              <a:t>: You use data from previous examples of both retained and churned customers to build a model that predicts which ones will likely churn in the next 30-60 days.</a:t>
            </a:r>
          </a:p>
          <a:p>
            <a:pPr algn="l" fontAlgn="auto"/>
            <a:r>
              <a:rPr lang="en-US" b="0" i="0" dirty="0">
                <a:effectLst/>
                <a:latin typeface="-apple-system"/>
              </a:rPr>
              <a:t>4.</a:t>
            </a:r>
            <a:r>
              <a:rPr lang="en-US" b="0" i="0" dirty="0">
                <a:effectLst/>
                <a:latin typeface="var(--artdeco-reset-typography-font-family-sans)"/>
              </a:rPr>
              <a:t> </a:t>
            </a:r>
            <a:r>
              <a:rPr lang="en-US" b="1" i="0" dirty="0">
                <a:effectLst/>
                <a:latin typeface="var(--artdeco-reset-typography-font-family-sans)"/>
              </a:rPr>
              <a:t>Prescriptive Analytics</a:t>
            </a:r>
            <a:r>
              <a:rPr lang="en-US" b="0" i="0" dirty="0">
                <a:effectLst/>
                <a:latin typeface="-apple-system"/>
              </a:rPr>
              <a:t>:</a:t>
            </a:r>
          </a:p>
          <a:p>
            <a:pPr algn="l" fontAlgn="auto"/>
            <a:r>
              <a:rPr lang="en-US" b="1" i="0" dirty="0">
                <a:effectLst/>
                <a:latin typeface="var(--artdeco-reset-typography-font-family-sans)"/>
              </a:rPr>
              <a:t>Explanation</a:t>
            </a:r>
            <a:r>
              <a:rPr lang="en-US" b="0" i="0" dirty="0">
                <a:effectLst/>
                <a:latin typeface="-apple-system"/>
              </a:rPr>
              <a:t>: Prescriptive analytics goes beyond predicting future outcomes by providing recommendations on what actions to take to achieve desired outcomes. It considers various scenarios and suggests the best course of action based on data analysis.</a:t>
            </a:r>
          </a:p>
          <a:p>
            <a:pPr algn="l" fontAlgn="auto"/>
            <a:r>
              <a:rPr lang="en-US" b="1" i="0" dirty="0">
                <a:effectLst/>
                <a:latin typeface="var(--artdeco-reset-typography-font-family-sans)"/>
              </a:rPr>
              <a:t>Example</a:t>
            </a:r>
            <a:r>
              <a:rPr lang="en-US" b="0" i="0" dirty="0">
                <a:effectLst/>
                <a:latin typeface="-apple-system"/>
              </a:rPr>
              <a:t>: You leverage the predictive model to target market certain high-value customers with retention offers and use the results to update your prescriptive model. </a:t>
            </a:r>
          </a:p>
          <a:p>
            <a:pPr algn="l" fontAlgn="auto"/>
            <a:r>
              <a:rPr lang="en-US" b="1" i="0" dirty="0">
                <a:effectLst/>
                <a:latin typeface="-apple-system"/>
              </a:rPr>
              <a:t>5. Optimization Analytics</a:t>
            </a:r>
            <a:r>
              <a:rPr lang="en-US" b="0" i="0" dirty="0">
                <a:effectLst/>
                <a:latin typeface="-apple-system"/>
              </a:rPr>
              <a:t>:</a:t>
            </a:r>
          </a:p>
          <a:p>
            <a:pPr algn="l" fontAlgn="auto"/>
            <a:r>
              <a:rPr lang="en-US" b="0" i="0" dirty="0">
                <a:effectLst/>
                <a:latin typeface="-apple-system"/>
              </a:rPr>
              <a:t>Explanation: Analysis of the impact of many actions taken in order to optimize a global goal like: increased revenue, profit, decreased costs, increased customers, etc. </a:t>
            </a:r>
          </a:p>
          <a:p>
            <a:pPr algn="l" fontAlgn="auto"/>
            <a:r>
              <a:rPr lang="en-US" b="0" i="0" dirty="0">
                <a:effectLst/>
                <a:latin typeface="-apple-system"/>
              </a:rPr>
              <a:t>Example: Use prescriptive models + multi-armed bandits or other optimization approaches to maximize revenue by minimizing the costs of retention and targeting most valuable customers. </a:t>
            </a:r>
          </a:p>
          <a:p>
            <a:pPr marL="171450" indent="-171450" algn="l" fontAlgn="auto">
              <a:buFontTx/>
              <a:buChar char="-"/>
            </a:pPr>
            <a:endParaRPr lang="en-US" dirty="0"/>
          </a:p>
        </p:txBody>
      </p:sp>
      <p:sp>
        <p:nvSpPr>
          <p:cNvPr id="4" name="Slide Number Placeholder 3"/>
          <p:cNvSpPr>
            <a:spLocks noGrp="1"/>
          </p:cNvSpPr>
          <p:nvPr>
            <p:ph type="sldNum" sz="quarter" idx="5"/>
          </p:nvPr>
        </p:nvSpPr>
        <p:spPr/>
        <p:txBody>
          <a:bodyPr/>
          <a:lstStyle/>
          <a:p>
            <a:fld id="{E55DEEBF-2505-4DC8-86E0-258042D38081}" type="slidenum">
              <a:rPr lang="en-US" smtClean="0"/>
              <a:t>2</a:t>
            </a:fld>
            <a:endParaRPr lang="en-US"/>
          </a:p>
        </p:txBody>
      </p:sp>
    </p:spTree>
    <p:extLst>
      <p:ext uri="{BB962C8B-B14F-4D97-AF65-F5344CB8AC3E}">
        <p14:creationId xmlns:p14="http://schemas.microsoft.com/office/powerpoint/2010/main" val="2984308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8B9B72-4786-248F-6520-BBC2886BB2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01E603-40A0-01DF-CA3F-93D9EE2C2E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84E16E-2AF9-CF93-ECEE-25771BE71067}"/>
              </a:ext>
            </a:extLst>
          </p:cNvPr>
          <p:cNvSpPr>
            <a:spLocks noGrp="1"/>
          </p:cNvSpPr>
          <p:nvPr>
            <p:ph type="body" idx="1"/>
          </p:nvPr>
        </p:nvSpPr>
        <p:spPr/>
        <p:txBody>
          <a:bodyPr/>
          <a:lstStyle/>
          <a:p>
            <a:r>
              <a:rPr lang="en-US" b="0" i="0" dirty="0">
                <a:solidFill>
                  <a:srgbClr val="242424"/>
                </a:solidFill>
                <a:effectLst/>
                <a:latin typeface="source-serif-pro"/>
              </a:rPr>
              <a:t>Statistically speaking, we want a sample that keeps the </a:t>
            </a:r>
            <a:r>
              <a:rPr lang="en-US" b="1" i="0" dirty="0">
                <a:solidFill>
                  <a:srgbClr val="242424"/>
                </a:solidFill>
                <a:effectLst/>
                <a:latin typeface="source-serif-pro"/>
              </a:rPr>
              <a:t>probability distribution </a:t>
            </a:r>
            <a:r>
              <a:rPr lang="en-US" b="0" i="0" dirty="0">
                <a:solidFill>
                  <a:srgbClr val="242424"/>
                </a:solidFill>
                <a:effectLst/>
                <a:latin typeface="source-serif-pro"/>
              </a:rPr>
              <a:t>of the population under a reasonable </a:t>
            </a:r>
            <a:r>
              <a:rPr lang="en-US" b="1" i="0" dirty="0">
                <a:solidFill>
                  <a:srgbClr val="242424"/>
                </a:solidFill>
                <a:effectLst/>
                <a:latin typeface="source-serif-pro"/>
              </a:rPr>
              <a:t>significance level</a:t>
            </a:r>
            <a:r>
              <a:rPr lang="en-US" b="0" i="0" dirty="0">
                <a:solidFill>
                  <a:srgbClr val="242424"/>
                </a:solidFill>
                <a:effectLst/>
                <a:latin typeface="source-serif-pro"/>
              </a:rPr>
              <a:t>. In other words, if we look at the </a:t>
            </a:r>
            <a:r>
              <a:rPr lang="en-US" b="1" i="0" dirty="0">
                <a:solidFill>
                  <a:srgbClr val="242424"/>
                </a:solidFill>
                <a:effectLst/>
                <a:latin typeface="source-serif-pro"/>
              </a:rPr>
              <a:t>histogram </a:t>
            </a:r>
            <a:r>
              <a:rPr lang="en-US" b="0" i="0" dirty="0">
                <a:solidFill>
                  <a:srgbClr val="242424"/>
                </a:solidFill>
                <a:effectLst/>
                <a:latin typeface="source-serif-pro"/>
              </a:rPr>
              <a:t>of the sample, it must be the same as the histogram of the population.</a:t>
            </a:r>
            <a:endParaRPr lang="en-US" dirty="0"/>
          </a:p>
        </p:txBody>
      </p:sp>
      <p:sp>
        <p:nvSpPr>
          <p:cNvPr id="4" name="Slide Number Placeholder 3">
            <a:extLst>
              <a:ext uri="{FF2B5EF4-FFF2-40B4-BE49-F238E27FC236}">
                <a16:creationId xmlns:a16="http://schemas.microsoft.com/office/drawing/2014/main" id="{F042512D-FCEE-8037-6479-150D1D19032A}"/>
              </a:ext>
            </a:extLst>
          </p:cNvPr>
          <p:cNvSpPr>
            <a:spLocks noGrp="1"/>
          </p:cNvSpPr>
          <p:nvPr>
            <p:ph type="sldNum" sz="quarter" idx="5"/>
          </p:nvPr>
        </p:nvSpPr>
        <p:spPr/>
        <p:txBody>
          <a:bodyPr/>
          <a:lstStyle/>
          <a:p>
            <a:fld id="{E55DEEBF-2505-4DC8-86E0-258042D38081}" type="slidenum">
              <a:rPr lang="en-US" smtClean="0"/>
              <a:t>3</a:t>
            </a:fld>
            <a:endParaRPr lang="en-US"/>
          </a:p>
        </p:txBody>
      </p:sp>
    </p:spTree>
    <p:extLst>
      <p:ext uri="{BB962C8B-B14F-4D97-AF65-F5344CB8AC3E}">
        <p14:creationId xmlns:p14="http://schemas.microsoft.com/office/powerpoint/2010/main" val="2333277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7D0071-EA8B-4F75-57BC-3984E900BD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FF8B58-6BBB-C740-D82C-1304395586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0C50D9-1FF6-3D35-77A4-DF488B92B154}"/>
              </a:ext>
            </a:extLst>
          </p:cNvPr>
          <p:cNvSpPr>
            <a:spLocks noGrp="1"/>
          </p:cNvSpPr>
          <p:nvPr>
            <p:ph type="body" idx="1"/>
          </p:nvPr>
        </p:nvSpPr>
        <p:spPr/>
        <p:txBody>
          <a:bodyPr/>
          <a:lstStyle/>
          <a:p>
            <a:r>
              <a:rPr lang="en-US" dirty="0"/>
              <a:t>Sample size calculator https://</a:t>
            </a:r>
            <a:r>
              <a:rPr lang="en-US" dirty="0" err="1"/>
              <a:t>www.surveymonkey.com</a:t>
            </a:r>
            <a:r>
              <a:rPr lang="en-US" dirty="0"/>
              <a:t>/</a:t>
            </a:r>
            <a:r>
              <a:rPr lang="en-US" dirty="0" err="1"/>
              <a:t>mp</a:t>
            </a:r>
            <a:r>
              <a:rPr lang="en-US" dirty="0"/>
              <a:t>/sample-size-calculator/</a:t>
            </a:r>
          </a:p>
        </p:txBody>
      </p:sp>
      <p:sp>
        <p:nvSpPr>
          <p:cNvPr id="4" name="Slide Number Placeholder 3">
            <a:extLst>
              <a:ext uri="{FF2B5EF4-FFF2-40B4-BE49-F238E27FC236}">
                <a16:creationId xmlns:a16="http://schemas.microsoft.com/office/drawing/2014/main" id="{9166E1EE-4AFA-F855-617D-2E95571AF546}"/>
              </a:ext>
            </a:extLst>
          </p:cNvPr>
          <p:cNvSpPr>
            <a:spLocks noGrp="1"/>
          </p:cNvSpPr>
          <p:nvPr>
            <p:ph type="sldNum" sz="quarter" idx="5"/>
          </p:nvPr>
        </p:nvSpPr>
        <p:spPr/>
        <p:txBody>
          <a:bodyPr/>
          <a:lstStyle/>
          <a:p>
            <a:fld id="{E55DEEBF-2505-4DC8-86E0-258042D38081}" type="slidenum">
              <a:rPr lang="en-US" smtClean="0"/>
              <a:t>4</a:t>
            </a:fld>
            <a:endParaRPr lang="en-US"/>
          </a:p>
        </p:txBody>
      </p:sp>
    </p:spTree>
    <p:extLst>
      <p:ext uri="{BB962C8B-B14F-4D97-AF65-F5344CB8AC3E}">
        <p14:creationId xmlns:p14="http://schemas.microsoft.com/office/powerpoint/2010/main" val="2592415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 community hospital, what is the reasonable definition of population?</a:t>
            </a:r>
          </a:p>
          <a:p>
            <a:r>
              <a:rPr lang="en-US" dirty="0"/>
              <a:t>How about a cell phone carrier?</a:t>
            </a:r>
          </a:p>
          <a:p>
            <a:r>
              <a:rPr lang="en-US" dirty="0"/>
              <a:t>Online retailer?</a:t>
            </a:r>
          </a:p>
        </p:txBody>
      </p:sp>
      <p:sp>
        <p:nvSpPr>
          <p:cNvPr id="4" name="Slide Number Placeholder 3"/>
          <p:cNvSpPr>
            <a:spLocks noGrp="1"/>
          </p:cNvSpPr>
          <p:nvPr>
            <p:ph type="sldNum" sz="quarter" idx="5"/>
          </p:nvPr>
        </p:nvSpPr>
        <p:spPr/>
        <p:txBody>
          <a:bodyPr/>
          <a:lstStyle/>
          <a:p>
            <a:fld id="{E55DEEBF-2505-4DC8-86E0-258042D38081}" type="slidenum">
              <a:rPr lang="en-US" smtClean="0"/>
              <a:t>5</a:t>
            </a:fld>
            <a:endParaRPr lang="en-US"/>
          </a:p>
        </p:txBody>
      </p:sp>
    </p:spTree>
    <p:extLst>
      <p:ext uri="{BB962C8B-B14F-4D97-AF65-F5344CB8AC3E}">
        <p14:creationId xmlns:p14="http://schemas.microsoft.com/office/powerpoint/2010/main" val="4064031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5DEEBF-2505-4DC8-86E0-258042D38081}" type="slidenum">
              <a:rPr lang="en-US" smtClean="0"/>
              <a:t>11</a:t>
            </a:fld>
            <a:endParaRPr lang="en-US"/>
          </a:p>
        </p:txBody>
      </p:sp>
    </p:spTree>
    <p:extLst>
      <p:ext uri="{BB962C8B-B14F-4D97-AF65-F5344CB8AC3E}">
        <p14:creationId xmlns:p14="http://schemas.microsoft.com/office/powerpoint/2010/main" val="2678641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DEE9C35B-7FCA-4820-96CF-7A07428D141B}" type="datetime1">
              <a:rPr lang="en-US" smtClean="0"/>
              <a:t>9/22/2025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C961D6-EA4B-4BC1-9368-58B3B3DFB6E4}" type="datetime1">
              <a:rPr lang="en-US" smtClean="0"/>
              <a:t>9/22/2025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4E1ACD8E-F0B7-4458-9AAA-2644029419D2}" type="datetime1">
              <a:rPr lang="en-US" smtClean="0"/>
              <a:t>9/22/2025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50174"/>
          </a:xfrm>
        </p:spPr>
        <p:txBody>
          <a:bodyPr/>
          <a:lstStyle/>
          <a:p>
            <a:r>
              <a:rPr lang="en-US" dirty="0"/>
              <a:t>Click to edit Master title style</a:t>
            </a:r>
          </a:p>
        </p:txBody>
      </p:sp>
      <p:sp>
        <p:nvSpPr>
          <p:cNvPr id="3" name="Content Placeholder 2"/>
          <p:cNvSpPr>
            <a:spLocks noGrp="1"/>
          </p:cNvSpPr>
          <p:nvPr>
            <p:ph idx="1"/>
          </p:nvPr>
        </p:nvSpPr>
        <p:spPr>
          <a:xfrm>
            <a:off x="581192" y="1451113"/>
            <a:ext cx="11029615" cy="45242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F48E4058-D781-4C6C-9684-F447CF6B3601}" type="datetime1">
              <a:rPr lang="en-US" smtClean="0"/>
              <a:t>9/22/2025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479871FE-B239-4808-9BEE-61F89448C14F}" type="datetime1">
              <a:rPr lang="en-US" smtClean="0"/>
              <a:t>9/22/2025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AAC05C-234E-4136-8C47-FF654E6B6864}" type="datetime1">
              <a:rPr lang="en-US" smtClean="0"/>
              <a:t>9/22/2025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48C090-6300-4200-964F-EFF219631C6A}" type="datetime1">
              <a:rPr lang="en-US" smtClean="0"/>
              <a:t>9/22/2025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BF502E-6B8C-467A-9787-57A79BACE203}" type="datetime1">
              <a:rPr lang="en-US" smtClean="0"/>
              <a:t>9/22/2025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71B64B-9CED-4E9E-BAE2-62F9B08AE730}" type="datetime1">
              <a:rPr lang="en-US" smtClean="0"/>
              <a:t>9/22/2025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A1915E85-D6A4-47BE-BA72-24FFAE6BFC33}" type="datetime1">
              <a:rPr lang="en-US" smtClean="0"/>
              <a:t>9/22/2025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5F91AE-E540-456F-BDA6-6972932B32A8}" type="datetime1">
              <a:rPr lang="en-US" smtClean="0"/>
              <a:t>9/22/2025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099F8ABD-A758-48A5-999C-085808217707}" type="datetime1">
              <a:rPr lang="en-US" smtClean="0"/>
              <a:t>9/22/2025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a:extLst>
              <a:ext uri="{FF2B5EF4-FFF2-40B4-BE49-F238E27FC236}">
                <a16:creationId xmlns:a16="http://schemas.microsoft.com/office/drawing/2014/main" id="{6176680F-15D4-6415-D4A1-498D4EEE20AD}"/>
              </a:ext>
            </a:extLst>
          </p:cNvPr>
          <p:cNvPicPr>
            <a:picLocks noChangeAspect="1"/>
          </p:cNvPicPr>
          <p:nvPr userDrawn="1"/>
        </p:nvPicPr>
        <p:blipFill>
          <a:blip r:embed="rId13"/>
          <a:stretch>
            <a:fillRect/>
          </a:stretch>
        </p:blipFill>
        <p:spPr>
          <a:xfrm>
            <a:off x="10473306" y="5930473"/>
            <a:ext cx="1354843" cy="539148"/>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flipsimu.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docs.google.com/spreadsheets/d/1cP5Y9JBIl75HVWdo7FryUPQ_I531KP911V9AJUuIZH4/edit?gid=0#gid=0"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group of people working on a conveyor belt&#10;&#10;Description automatically generated">
            <a:extLst>
              <a:ext uri="{FF2B5EF4-FFF2-40B4-BE49-F238E27FC236}">
                <a16:creationId xmlns:a16="http://schemas.microsoft.com/office/drawing/2014/main" id="{1D3BE016-2699-1619-3221-6AEA6FB19DEF}"/>
              </a:ext>
            </a:extLst>
          </p:cNvPr>
          <p:cNvPicPr>
            <a:picLocks noChangeAspect="1"/>
          </p:cNvPicPr>
          <p:nvPr/>
        </p:nvPicPr>
        <p:blipFill>
          <a:blip r:embed="rId3"/>
          <a:srcRect t="6382" b="37369"/>
          <a:stretch/>
        </p:blipFill>
        <p:spPr>
          <a:xfrm>
            <a:off x="-3047" y="10"/>
            <a:ext cx="12191999" cy="6857990"/>
          </a:xfrm>
          <a:prstGeom prst="rect">
            <a:avLst/>
          </a:prstGeom>
        </p:spPr>
      </p:pic>
      <p:sp>
        <p:nvSpPr>
          <p:cNvPr id="29" name="Rectangle 28">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2">
                  <a:alpha val="0"/>
                </a:schemeClr>
              </a:gs>
              <a:gs pos="50000">
                <a:schemeClr val="tx2">
                  <a:alpha val="35000"/>
                </a:schemeClr>
              </a:gs>
              <a:gs pos="100000">
                <a:schemeClr val="tx2">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643466" y="643467"/>
            <a:ext cx="10905059" cy="3330353"/>
          </a:xfrm>
          <a:effectLst>
            <a:outerShdw blurRad="50800" dist="38100" dir="2700000" algn="tl" rotWithShape="0">
              <a:prstClr val="black">
                <a:alpha val="40000"/>
              </a:prstClr>
            </a:outerShdw>
          </a:effectLst>
        </p:spPr>
        <p:txBody>
          <a:bodyPr>
            <a:normAutofit/>
          </a:bodyPr>
          <a:lstStyle/>
          <a:p>
            <a:pPr algn="ctr"/>
            <a:r>
              <a:rPr lang="en-US" dirty="0">
                <a:solidFill>
                  <a:schemeClr val="bg1"/>
                </a:solidFill>
              </a:rPr>
              <a:t>Data Sampling</a:t>
            </a:r>
          </a:p>
        </p:txBody>
      </p:sp>
      <p:cxnSp>
        <p:nvCxnSpPr>
          <p:cNvPr id="31" name="Straight Connector 30">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6BEBA08D-9C2D-259B-1FBC-CAD52FB2E85C}"/>
              </a:ext>
            </a:extLst>
          </p:cNvPr>
          <p:cNvSpPr>
            <a:spLocks noGrp="1"/>
          </p:cNvSpPr>
          <p:nvPr>
            <p:ph type="sldNum" sz="quarter" idx="12"/>
          </p:nvPr>
        </p:nvSpPr>
        <p:spPr>
          <a:xfrm>
            <a:off x="8803808" y="6214533"/>
            <a:ext cx="2743200" cy="365125"/>
          </a:xfrm>
        </p:spPr>
        <p:txBody>
          <a:bodyPr>
            <a:normAutofit/>
          </a:bodyPr>
          <a:lstStyle/>
          <a:p>
            <a:pPr>
              <a:spcAft>
                <a:spcPts val="600"/>
              </a:spcAft>
            </a:pPr>
            <a:fld id="{3A98EE3D-8CD1-4C3F-BD1C-C98C9596463C}" type="slidenum">
              <a:rPr lang="en-US">
                <a:solidFill>
                  <a:schemeClr val="bg1"/>
                </a:solidFill>
              </a:rPr>
              <a:pPr>
                <a:spcAft>
                  <a:spcPts val="600"/>
                </a:spcAft>
              </a:pPr>
              <a:t>1</a:t>
            </a:fld>
            <a:endParaRPr lang="en-US">
              <a:solidFill>
                <a:schemeClr val="bg1"/>
              </a:solidFill>
            </a:endParaRP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81505-7ECF-D27D-11D2-BF51EB18F679}"/>
              </a:ext>
            </a:extLst>
          </p:cNvPr>
          <p:cNvSpPr>
            <a:spLocks noGrp="1"/>
          </p:cNvSpPr>
          <p:nvPr>
            <p:ph type="title"/>
          </p:nvPr>
        </p:nvSpPr>
        <p:spPr/>
        <p:txBody>
          <a:bodyPr>
            <a:normAutofit/>
          </a:bodyPr>
          <a:lstStyle/>
          <a:p>
            <a:r>
              <a:rPr lang="en-US" dirty="0"/>
              <a:t>Sampling distribution – not all samples equal</a:t>
            </a:r>
            <a:endParaRPr lang="en-US" dirty="0">
              <a:solidFill>
                <a:srgbClr val="FF0000"/>
              </a:solidFill>
            </a:endParaRPr>
          </a:p>
        </p:txBody>
      </p:sp>
      <p:sp>
        <p:nvSpPr>
          <p:cNvPr id="4" name="Slide Number Placeholder 3">
            <a:extLst>
              <a:ext uri="{FF2B5EF4-FFF2-40B4-BE49-F238E27FC236}">
                <a16:creationId xmlns:a16="http://schemas.microsoft.com/office/drawing/2014/main" id="{C29745ED-5A9A-B4E0-38F8-CA11E1F38420}"/>
              </a:ext>
            </a:extLst>
          </p:cNvPr>
          <p:cNvSpPr>
            <a:spLocks noGrp="1"/>
          </p:cNvSpPr>
          <p:nvPr>
            <p:ph type="sldNum" sz="quarter" idx="12"/>
          </p:nvPr>
        </p:nvSpPr>
        <p:spPr/>
        <p:txBody>
          <a:bodyPr/>
          <a:lstStyle/>
          <a:p>
            <a:fld id="{3A98EE3D-8CD1-4C3F-BD1C-C98C9596463C}" type="slidenum">
              <a:rPr lang="en-US" smtClean="0"/>
              <a:t>10</a:t>
            </a:fld>
            <a:endParaRPr lang="en-US" dirty="0"/>
          </a:p>
        </p:txBody>
      </p:sp>
      <p:sp>
        <p:nvSpPr>
          <p:cNvPr id="8" name="TextBox 7">
            <a:extLst>
              <a:ext uri="{FF2B5EF4-FFF2-40B4-BE49-F238E27FC236}">
                <a16:creationId xmlns:a16="http://schemas.microsoft.com/office/drawing/2014/main" id="{A073C47E-493D-13C6-F1DB-96CA39087661}"/>
              </a:ext>
            </a:extLst>
          </p:cNvPr>
          <p:cNvSpPr txBox="1"/>
          <p:nvPr/>
        </p:nvSpPr>
        <p:spPr>
          <a:xfrm>
            <a:off x="1330960" y="1691700"/>
            <a:ext cx="8183880" cy="2585323"/>
          </a:xfrm>
          <a:prstGeom prst="rect">
            <a:avLst/>
          </a:prstGeom>
          <a:noFill/>
        </p:spPr>
        <p:txBody>
          <a:bodyPr wrap="square">
            <a:spAutoFit/>
          </a:bodyPr>
          <a:lstStyle/>
          <a:p>
            <a:r>
              <a:rPr lang="en-US" dirty="0"/>
              <a:t>A </a:t>
            </a:r>
            <a:r>
              <a:rPr lang="en-US" b="1" dirty="0"/>
              <a:t>sampling distribution </a:t>
            </a:r>
            <a:r>
              <a:rPr lang="en-US" dirty="0"/>
              <a:t>is like taking many small samples from a big jar of jellybeans and calculating the proportion of red beans in each sample. If you repeat this process over and over, you’ll get a bunch of different averages.</a:t>
            </a:r>
          </a:p>
          <a:p>
            <a:endParaRPr lang="en-US" dirty="0"/>
          </a:p>
          <a:p>
            <a:r>
              <a:rPr lang="en-US" dirty="0"/>
              <a:t>Now, imagine plotting those averages on a graph—you’ll notice that most of them cluster around the true average of the whole jar. This pattern of sample proportions is the </a:t>
            </a:r>
            <a:r>
              <a:rPr lang="en-US" b="1" dirty="0"/>
              <a:t>sampling distribution</a:t>
            </a:r>
            <a:r>
              <a:rPr lang="en-US" dirty="0"/>
              <a:t>. It helps us understand how much the results can vary and lets us make better guesses about the whole jar without checking every single jellybean!</a:t>
            </a:r>
          </a:p>
        </p:txBody>
      </p:sp>
    </p:spTree>
    <p:extLst>
      <p:ext uri="{BB962C8B-B14F-4D97-AF65-F5344CB8AC3E}">
        <p14:creationId xmlns:p14="http://schemas.microsoft.com/office/powerpoint/2010/main" val="1179321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B5C3F-090D-2F53-C2A2-3B724667F677}"/>
              </a:ext>
            </a:extLst>
          </p:cNvPr>
          <p:cNvSpPr>
            <a:spLocks noGrp="1"/>
          </p:cNvSpPr>
          <p:nvPr>
            <p:ph type="title"/>
          </p:nvPr>
        </p:nvSpPr>
        <p:spPr/>
        <p:txBody>
          <a:bodyPr/>
          <a:lstStyle/>
          <a:p>
            <a:r>
              <a:rPr lang="en-US" dirty="0"/>
              <a:t>Sampling activity: Coin Toss</a:t>
            </a:r>
          </a:p>
        </p:txBody>
      </p:sp>
      <p:sp>
        <p:nvSpPr>
          <p:cNvPr id="3" name="Content Placeholder 2">
            <a:extLst>
              <a:ext uri="{FF2B5EF4-FFF2-40B4-BE49-F238E27FC236}">
                <a16:creationId xmlns:a16="http://schemas.microsoft.com/office/drawing/2014/main" id="{C6370023-D4DE-5BE3-4AD1-8E6ACD216317}"/>
              </a:ext>
            </a:extLst>
          </p:cNvPr>
          <p:cNvSpPr>
            <a:spLocks noGrp="1"/>
          </p:cNvSpPr>
          <p:nvPr>
            <p:ph idx="1"/>
          </p:nvPr>
        </p:nvSpPr>
        <p:spPr/>
        <p:txBody>
          <a:bodyPr/>
          <a:lstStyle/>
          <a:p>
            <a:r>
              <a:rPr lang="en-US" dirty="0"/>
              <a:t>Go to the coin flip simulator here: </a:t>
            </a:r>
            <a:r>
              <a:rPr lang="en-US" dirty="0">
                <a:hlinkClick r:id="rId3"/>
              </a:rPr>
              <a:t>https://flipsimu.com/</a:t>
            </a:r>
            <a:endParaRPr lang="en-US" dirty="0"/>
          </a:p>
          <a:p>
            <a:r>
              <a:rPr lang="en-US" dirty="0"/>
              <a:t>Flip 10 coin, record the number of heads. </a:t>
            </a:r>
          </a:p>
          <a:p>
            <a:r>
              <a:rPr lang="en-US" dirty="0"/>
              <a:t>Repeat 5 times.</a:t>
            </a:r>
          </a:p>
          <a:p>
            <a:r>
              <a:rPr lang="en-US" dirty="0"/>
              <a:t>Calculate the average number of heads.</a:t>
            </a:r>
          </a:p>
          <a:p>
            <a:r>
              <a:rPr lang="en-US" dirty="0"/>
              <a:t>Does this average seem to well represent the expected number of heads, assuming the coin is fair?</a:t>
            </a:r>
          </a:p>
          <a:p>
            <a:r>
              <a:rPr lang="en-US" dirty="0"/>
              <a:t>Record your average here: </a:t>
            </a:r>
            <a:r>
              <a:rPr lang="en-US" dirty="0">
                <a:hlinkClick r:id="rId4"/>
              </a:rPr>
              <a:t>Coin Tosses</a:t>
            </a:r>
            <a:endParaRPr lang="en-US" dirty="0"/>
          </a:p>
        </p:txBody>
      </p:sp>
      <p:sp>
        <p:nvSpPr>
          <p:cNvPr id="4" name="Slide Number Placeholder 3">
            <a:extLst>
              <a:ext uri="{FF2B5EF4-FFF2-40B4-BE49-F238E27FC236}">
                <a16:creationId xmlns:a16="http://schemas.microsoft.com/office/drawing/2014/main" id="{B033CB9D-1996-F273-8B27-50E7BE69558E}"/>
              </a:ext>
            </a:extLst>
          </p:cNvPr>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2838424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F4E84-643A-590C-F440-2F698ECA7D0C}"/>
              </a:ext>
            </a:extLst>
          </p:cNvPr>
          <p:cNvSpPr>
            <a:spLocks noGrp="1"/>
          </p:cNvSpPr>
          <p:nvPr>
            <p:ph type="title"/>
          </p:nvPr>
        </p:nvSpPr>
        <p:spPr/>
        <p:txBody>
          <a:bodyPr/>
          <a:lstStyle/>
          <a:p>
            <a:r>
              <a:rPr lang="en-US" dirty="0"/>
              <a:t>The central limit theorem</a:t>
            </a:r>
          </a:p>
        </p:txBody>
      </p:sp>
      <p:sp>
        <p:nvSpPr>
          <p:cNvPr id="4" name="Slide Number Placeholder 3">
            <a:extLst>
              <a:ext uri="{FF2B5EF4-FFF2-40B4-BE49-F238E27FC236}">
                <a16:creationId xmlns:a16="http://schemas.microsoft.com/office/drawing/2014/main" id="{107F17A1-57E6-0FA0-CC6C-496216140423}"/>
              </a:ext>
            </a:extLst>
          </p:cNvPr>
          <p:cNvSpPr>
            <a:spLocks noGrp="1"/>
          </p:cNvSpPr>
          <p:nvPr>
            <p:ph type="sldNum" sz="quarter" idx="12"/>
          </p:nvPr>
        </p:nvSpPr>
        <p:spPr/>
        <p:txBody>
          <a:bodyPr/>
          <a:lstStyle/>
          <a:p>
            <a:fld id="{3A98EE3D-8CD1-4C3F-BD1C-C98C9596463C}" type="slidenum">
              <a:rPr lang="en-US" smtClean="0"/>
              <a:t>12</a:t>
            </a:fld>
            <a:endParaRPr lang="en-US" dirty="0"/>
          </a:p>
        </p:txBody>
      </p:sp>
      <p:sp>
        <p:nvSpPr>
          <p:cNvPr id="5" name="Rectangle 1">
            <a:extLst>
              <a:ext uri="{FF2B5EF4-FFF2-40B4-BE49-F238E27FC236}">
                <a16:creationId xmlns:a16="http://schemas.microsoft.com/office/drawing/2014/main" id="{138E9A80-8EA7-521C-980A-AD4D157E0201}"/>
              </a:ext>
            </a:extLst>
          </p:cNvPr>
          <p:cNvSpPr>
            <a:spLocks noGrp="1" noChangeArrowheads="1"/>
          </p:cNvSpPr>
          <p:nvPr>
            <p:ph idx="1"/>
          </p:nvPr>
        </p:nvSpPr>
        <p:spPr bwMode="auto">
          <a:xfrm>
            <a:off x="377992" y="1467147"/>
            <a:ext cx="1189620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The sampling distribution of the sample mean approaches a normal distribution as sample size increases,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 regardless of the population's original distribution</a:t>
            </a:r>
            <a:r>
              <a:rPr kumimoji="0" lang="en-US" altLang="en-US" sz="1800" b="0" i="0" u="none" strike="noStrike" cap="none" normalizeH="0" baseline="0" dirty="0">
                <a:ln>
                  <a:noFill/>
                </a:ln>
                <a:solidFill>
                  <a:schemeClr val="tx1"/>
                </a:solidFill>
                <a:effectLst/>
                <a:latin typeface="Arial" panose="020B0604020202020204" pitchFamily="34" charset="0"/>
              </a:rPr>
              <a:t> (assuming random sampling).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Works well for large n (&gt;30). </a:t>
            </a:r>
          </a:p>
        </p:txBody>
      </p:sp>
      <p:pic>
        <p:nvPicPr>
          <p:cNvPr id="2053" name="Picture 5" descr="Central limit theorem">
            <a:extLst>
              <a:ext uri="{FF2B5EF4-FFF2-40B4-BE49-F238E27FC236}">
                <a16:creationId xmlns:a16="http://schemas.microsoft.com/office/drawing/2014/main" id="{87F83504-09FD-042E-324D-6524F7528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4950" y="3060093"/>
            <a:ext cx="5601970" cy="3405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482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79EA7-43FB-43B0-A926-AFF5152E0A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D7D404-414F-0B90-4009-D21FCA48E39A}"/>
              </a:ext>
            </a:extLst>
          </p:cNvPr>
          <p:cNvSpPr>
            <a:spLocks noGrp="1"/>
          </p:cNvSpPr>
          <p:nvPr>
            <p:ph type="title"/>
          </p:nvPr>
        </p:nvSpPr>
        <p:spPr/>
        <p:txBody>
          <a:bodyPr>
            <a:normAutofit/>
          </a:bodyPr>
          <a:lstStyle/>
          <a:p>
            <a:r>
              <a:rPr lang="en-US" dirty="0"/>
              <a:t>Is our sample significantly different than the population?</a:t>
            </a:r>
            <a:endParaRPr lang="en-US" dirty="0">
              <a:solidFill>
                <a:srgbClr val="FF0000"/>
              </a:solidFill>
            </a:endParaRPr>
          </a:p>
        </p:txBody>
      </p:sp>
      <p:sp>
        <p:nvSpPr>
          <p:cNvPr id="4" name="Slide Number Placeholder 3">
            <a:extLst>
              <a:ext uri="{FF2B5EF4-FFF2-40B4-BE49-F238E27FC236}">
                <a16:creationId xmlns:a16="http://schemas.microsoft.com/office/drawing/2014/main" id="{80C0C855-8D79-5548-516A-5FF2CA723D81}"/>
              </a:ext>
            </a:extLst>
          </p:cNvPr>
          <p:cNvSpPr>
            <a:spLocks noGrp="1"/>
          </p:cNvSpPr>
          <p:nvPr>
            <p:ph type="sldNum" sz="quarter" idx="12"/>
          </p:nvPr>
        </p:nvSpPr>
        <p:spPr/>
        <p:txBody>
          <a:bodyPr/>
          <a:lstStyle/>
          <a:p>
            <a:fld id="{3A98EE3D-8CD1-4C3F-BD1C-C98C9596463C}" type="slidenum">
              <a:rPr lang="en-US" smtClean="0"/>
              <a:t>13</a:t>
            </a:fld>
            <a:endParaRPr lang="en-US" dirty="0"/>
          </a:p>
        </p:txBody>
      </p:sp>
      <p:pic>
        <p:nvPicPr>
          <p:cNvPr id="1026" name="Picture 2" descr="One-sided p-value for H 0 : effect no greater than θ 0 | Download  Scientific Diagram">
            <a:extLst>
              <a:ext uri="{FF2B5EF4-FFF2-40B4-BE49-F238E27FC236}">
                <a16:creationId xmlns:a16="http://schemas.microsoft.com/office/drawing/2014/main" id="{8B6FDFB4-CDA3-287B-087B-0D840ECCC6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395" y="2037896"/>
            <a:ext cx="8096250" cy="36004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6B69221-EAEB-F356-0F64-0277F972C50F}"/>
              </a:ext>
            </a:extLst>
          </p:cNvPr>
          <p:cNvSpPr txBox="1"/>
          <p:nvPr/>
        </p:nvSpPr>
        <p:spPr>
          <a:xfrm>
            <a:off x="1376680" y="1460447"/>
            <a:ext cx="2334613" cy="369332"/>
          </a:xfrm>
          <a:prstGeom prst="rect">
            <a:avLst/>
          </a:prstGeom>
          <a:noFill/>
        </p:spPr>
        <p:txBody>
          <a:bodyPr wrap="none" rtlCol="0">
            <a:spAutoFit/>
          </a:bodyPr>
          <a:lstStyle/>
          <a:p>
            <a:r>
              <a:rPr lang="en-US" dirty="0"/>
              <a:t>Proportion of heads …</a:t>
            </a:r>
          </a:p>
        </p:txBody>
      </p:sp>
    </p:spTree>
    <p:extLst>
      <p:ext uri="{BB962C8B-B14F-4D97-AF65-F5344CB8AC3E}">
        <p14:creationId xmlns:p14="http://schemas.microsoft.com/office/powerpoint/2010/main" val="1234428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DB143-4F63-C10D-0A12-C1A1FEE282B0}"/>
              </a:ext>
            </a:extLst>
          </p:cNvPr>
          <p:cNvSpPr>
            <a:spLocks noGrp="1"/>
          </p:cNvSpPr>
          <p:nvPr>
            <p:ph type="title"/>
          </p:nvPr>
        </p:nvSpPr>
        <p:spPr/>
        <p:txBody>
          <a:bodyPr/>
          <a:lstStyle/>
          <a:p>
            <a:r>
              <a:rPr lang="en-US" dirty="0"/>
              <a:t>One-sample t-test</a:t>
            </a:r>
          </a:p>
        </p:txBody>
      </p:sp>
      <p:sp>
        <p:nvSpPr>
          <p:cNvPr id="4" name="Slide Number Placeholder 3">
            <a:extLst>
              <a:ext uri="{FF2B5EF4-FFF2-40B4-BE49-F238E27FC236}">
                <a16:creationId xmlns:a16="http://schemas.microsoft.com/office/drawing/2014/main" id="{15DAE0FF-5DAE-CF5B-B2F3-98F063D3747E}"/>
              </a:ext>
            </a:extLst>
          </p:cNvPr>
          <p:cNvSpPr>
            <a:spLocks noGrp="1"/>
          </p:cNvSpPr>
          <p:nvPr>
            <p:ph type="sldNum" sz="quarter" idx="12"/>
          </p:nvPr>
        </p:nvSpPr>
        <p:spPr/>
        <p:txBody>
          <a:bodyPr/>
          <a:lstStyle/>
          <a:p>
            <a:fld id="{3A98EE3D-8CD1-4C3F-BD1C-C98C9596463C}" type="slidenum">
              <a:rPr lang="en-US" smtClean="0"/>
              <a:t>14</a:t>
            </a:fld>
            <a:endParaRPr lang="en-US" dirty="0"/>
          </a:p>
        </p:txBody>
      </p:sp>
      <p:pic>
        <p:nvPicPr>
          <p:cNvPr id="5" name="Content Placeholder 4">
            <a:extLst>
              <a:ext uri="{FF2B5EF4-FFF2-40B4-BE49-F238E27FC236}">
                <a16:creationId xmlns:a16="http://schemas.microsoft.com/office/drawing/2014/main" id="{398CC705-61BC-F76F-C97C-879C3A16F14F}"/>
              </a:ext>
            </a:extLst>
          </p:cNvPr>
          <p:cNvPicPr>
            <a:picLocks noGrp="1" noChangeAspect="1"/>
          </p:cNvPicPr>
          <p:nvPr>
            <p:ph idx="1"/>
          </p:nvPr>
        </p:nvPicPr>
        <p:blipFill>
          <a:blip r:embed="rId2"/>
          <a:stretch>
            <a:fillRect/>
          </a:stretch>
        </p:blipFill>
        <p:spPr>
          <a:xfrm>
            <a:off x="2011334" y="1450975"/>
            <a:ext cx="8169332" cy="4524375"/>
          </a:xfrm>
          <a:prstGeom prst="rect">
            <a:avLst/>
          </a:prstGeom>
        </p:spPr>
      </p:pic>
    </p:spTree>
    <p:extLst>
      <p:ext uri="{BB962C8B-B14F-4D97-AF65-F5344CB8AC3E}">
        <p14:creationId xmlns:p14="http://schemas.microsoft.com/office/powerpoint/2010/main" val="2053479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6D801-6A45-709B-D5A7-0C4444107B3B}"/>
              </a:ext>
            </a:extLst>
          </p:cNvPr>
          <p:cNvSpPr>
            <a:spLocks noGrp="1"/>
          </p:cNvSpPr>
          <p:nvPr>
            <p:ph type="title"/>
          </p:nvPr>
        </p:nvSpPr>
        <p:spPr/>
        <p:txBody>
          <a:bodyPr/>
          <a:lstStyle/>
          <a:p>
            <a:r>
              <a:rPr lang="en-US" dirty="0"/>
              <a:t>Hierarchy of data Analysis Types</a:t>
            </a:r>
          </a:p>
        </p:txBody>
      </p:sp>
      <p:sp>
        <p:nvSpPr>
          <p:cNvPr id="4" name="Slide Number Placeholder 3">
            <a:extLst>
              <a:ext uri="{FF2B5EF4-FFF2-40B4-BE49-F238E27FC236}">
                <a16:creationId xmlns:a16="http://schemas.microsoft.com/office/drawing/2014/main" id="{1A02725C-12EA-965E-DADB-B0DD33BDA2CF}"/>
              </a:ext>
            </a:extLst>
          </p:cNvPr>
          <p:cNvSpPr>
            <a:spLocks noGrp="1"/>
          </p:cNvSpPr>
          <p:nvPr>
            <p:ph type="sldNum" sz="quarter" idx="12"/>
          </p:nvPr>
        </p:nvSpPr>
        <p:spPr/>
        <p:txBody>
          <a:bodyPr/>
          <a:lstStyle/>
          <a:p>
            <a:fld id="{3A98EE3D-8CD1-4C3F-BD1C-C98C9596463C}" type="slidenum">
              <a:rPr lang="en-US" smtClean="0"/>
              <a:t>2</a:t>
            </a:fld>
            <a:endParaRPr lang="en-US" dirty="0"/>
          </a:p>
        </p:txBody>
      </p:sp>
      <p:pic>
        <p:nvPicPr>
          <p:cNvPr id="1026" name="Picture 2" descr="governanceanalytics.org">
            <a:extLst>
              <a:ext uri="{FF2B5EF4-FFF2-40B4-BE49-F238E27FC236}">
                <a16:creationId xmlns:a16="http://schemas.microsoft.com/office/drawing/2014/main" id="{BBC145E9-6485-0ADB-C149-C4732FC79EC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07538" y="1547004"/>
            <a:ext cx="7649289" cy="482611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3B483E0-06E5-17E1-C04B-0FF1D9E69638}"/>
              </a:ext>
            </a:extLst>
          </p:cNvPr>
          <p:cNvSpPr txBox="1"/>
          <p:nvPr/>
        </p:nvSpPr>
        <p:spPr>
          <a:xfrm>
            <a:off x="6583927" y="1825204"/>
            <a:ext cx="1451456" cy="646331"/>
          </a:xfrm>
          <a:prstGeom prst="rect">
            <a:avLst/>
          </a:prstGeom>
          <a:solidFill>
            <a:schemeClr val="bg1"/>
          </a:solidFill>
        </p:spPr>
        <p:txBody>
          <a:bodyPr wrap="square" rtlCol="0">
            <a:spAutoFit/>
          </a:bodyPr>
          <a:lstStyle/>
          <a:p>
            <a:r>
              <a:rPr lang="en-US" i="1" dirty="0"/>
              <a:t>What should we do? </a:t>
            </a:r>
          </a:p>
        </p:txBody>
      </p:sp>
      <p:sp>
        <p:nvSpPr>
          <p:cNvPr id="8" name="Oval 7">
            <a:extLst>
              <a:ext uri="{FF2B5EF4-FFF2-40B4-BE49-F238E27FC236}">
                <a16:creationId xmlns:a16="http://schemas.microsoft.com/office/drawing/2014/main" id="{77BED67D-FD84-FA77-C5C5-B4419EE6350E}"/>
              </a:ext>
            </a:extLst>
          </p:cNvPr>
          <p:cNvSpPr/>
          <p:nvPr/>
        </p:nvSpPr>
        <p:spPr>
          <a:xfrm>
            <a:off x="7787148" y="1894968"/>
            <a:ext cx="1805802" cy="78166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ln>
                  <a:solidFill>
                    <a:schemeClr val="bg1"/>
                  </a:solidFill>
                </a:ln>
              </a:rPr>
              <a:t>Optimization Analytics</a:t>
            </a:r>
          </a:p>
        </p:txBody>
      </p:sp>
      <p:sp>
        <p:nvSpPr>
          <p:cNvPr id="9" name="TextBox 8">
            <a:extLst>
              <a:ext uri="{FF2B5EF4-FFF2-40B4-BE49-F238E27FC236}">
                <a16:creationId xmlns:a16="http://schemas.microsoft.com/office/drawing/2014/main" id="{1C0EC1E2-BA0B-F17B-E57E-0962A0388C18}"/>
              </a:ext>
            </a:extLst>
          </p:cNvPr>
          <p:cNvSpPr txBox="1"/>
          <p:nvPr/>
        </p:nvSpPr>
        <p:spPr>
          <a:xfrm>
            <a:off x="8170605" y="1208179"/>
            <a:ext cx="1932039" cy="646331"/>
          </a:xfrm>
          <a:prstGeom prst="rect">
            <a:avLst/>
          </a:prstGeom>
          <a:noFill/>
        </p:spPr>
        <p:txBody>
          <a:bodyPr wrap="square" rtlCol="0">
            <a:spAutoFit/>
          </a:bodyPr>
          <a:lstStyle/>
          <a:p>
            <a:r>
              <a:rPr lang="en-US" i="1" dirty="0"/>
              <a:t>How do we optimize results? </a:t>
            </a:r>
          </a:p>
        </p:txBody>
      </p:sp>
      <p:sp>
        <p:nvSpPr>
          <p:cNvPr id="10" name="TextBox 9">
            <a:extLst>
              <a:ext uri="{FF2B5EF4-FFF2-40B4-BE49-F238E27FC236}">
                <a16:creationId xmlns:a16="http://schemas.microsoft.com/office/drawing/2014/main" id="{CE1327FB-0E08-EB0A-C414-BE484C633E15}"/>
              </a:ext>
            </a:extLst>
          </p:cNvPr>
          <p:cNvSpPr txBox="1"/>
          <p:nvPr/>
        </p:nvSpPr>
        <p:spPr>
          <a:xfrm>
            <a:off x="3444158" y="3641956"/>
            <a:ext cx="2550242" cy="1745240"/>
          </a:xfrm>
          <a:prstGeom prst="rect">
            <a:avLst/>
          </a:prstGeom>
          <a:solidFill>
            <a:srgbClr val="FFC000">
              <a:alpha val="28000"/>
            </a:srgbClr>
          </a:solidFill>
        </p:spPr>
        <p:txBody>
          <a:bodyPr wrap="square" rtlCol="0">
            <a:spAutoFit/>
          </a:bodyPr>
          <a:lstStyle/>
          <a:p>
            <a:endParaRPr lang="en-US" dirty="0"/>
          </a:p>
        </p:txBody>
      </p:sp>
    </p:spTree>
    <p:extLst>
      <p:ext uri="{BB962C8B-B14F-4D97-AF65-F5344CB8AC3E}">
        <p14:creationId xmlns:p14="http://schemas.microsoft.com/office/powerpoint/2010/main" val="3747685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1B7609-4375-5AA1-DE35-0963C38F27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1E3960-2F70-B536-3F68-64B989F0F83C}"/>
              </a:ext>
            </a:extLst>
          </p:cNvPr>
          <p:cNvSpPr>
            <a:spLocks noGrp="1"/>
          </p:cNvSpPr>
          <p:nvPr>
            <p:ph type="title"/>
          </p:nvPr>
        </p:nvSpPr>
        <p:spPr/>
        <p:txBody>
          <a:bodyPr/>
          <a:lstStyle/>
          <a:p>
            <a:r>
              <a:rPr lang="en-US" dirty="0"/>
              <a:t>Population vs Sample</a:t>
            </a:r>
          </a:p>
        </p:txBody>
      </p:sp>
      <p:sp>
        <p:nvSpPr>
          <p:cNvPr id="4" name="Slide Number Placeholder 3">
            <a:extLst>
              <a:ext uri="{FF2B5EF4-FFF2-40B4-BE49-F238E27FC236}">
                <a16:creationId xmlns:a16="http://schemas.microsoft.com/office/drawing/2014/main" id="{5E8E4C40-FB66-ECB8-FA31-5F0F4133563B}"/>
              </a:ext>
            </a:extLst>
          </p:cNvPr>
          <p:cNvSpPr>
            <a:spLocks noGrp="1"/>
          </p:cNvSpPr>
          <p:nvPr>
            <p:ph type="sldNum" sz="quarter" idx="12"/>
          </p:nvPr>
        </p:nvSpPr>
        <p:spPr/>
        <p:txBody>
          <a:bodyPr/>
          <a:lstStyle/>
          <a:p>
            <a:fld id="{3A98EE3D-8CD1-4C3F-BD1C-C98C9596463C}" type="slidenum">
              <a:rPr lang="en-US" smtClean="0"/>
              <a:t>3</a:t>
            </a:fld>
            <a:endParaRPr lang="en-US" dirty="0"/>
          </a:p>
        </p:txBody>
      </p:sp>
      <p:pic>
        <p:nvPicPr>
          <p:cNvPr id="8" name="Picture 7" descr="A large crowd of people walking on a street&#10;&#10;Description automatically generated">
            <a:extLst>
              <a:ext uri="{FF2B5EF4-FFF2-40B4-BE49-F238E27FC236}">
                <a16:creationId xmlns:a16="http://schemas.microsoft.com/office/drawing/2014/main" id="{C340844A-AB44-546F-EE7A-3CC84CA4CE95}"/>
              </a:ext>
            </a:extLst>
          </p:cNvPr>
          <p:cNvPicPr>
            <a:picLocks noChangeAspect="1"/>
          </p:cNvPicPr>
          <p:nvPr/>
        </p:nvPicPr>
        <p:blipFill>
          <a:blip r:embed="rId3"/>
          <a:srcRect b="53713"/>
          <a:stretch/>
        </p:blipFill>
        <p:spPr>
          <a:xfrm>
            <a:off x="6281668" y="702157"/>
            <a:ext cx="5122931" cy="2371244"/>
          </a:xfrm>
          <a:prstGeom prst="rect">
            <a:avLst/>
          </a:prstGeom>
        </p:spPr>
      </p:pic>
      <p:pic>
        <p:nvPicPr>
          <p:cNvPr id="9" name="Picture 8" descr="A large crowd of people walking on a street&#10;&#10;Description automatically generated">
            <a:extLst>
              <a:ext uri="{FF2B5EF4-FFF2-40B4-BE49-F238E27FC236}">
                <a16:creationId xmlns:a16="http://schemas.microsoft.com/office/drawing/2014/main" id="{3197A4C0-328C-D44E-4589-FF349B6367D8}"/>
              </a:ext>
            </a:extLst>
          </p:cNvPr>
          <p:cNvPicPr>
            <a:picLocks noChangeAspect="1"/>
          </p:cNvPicPr>
          <p:nvPr/>
        </p:nvPicPr>
        <p:blipFill>
          <a:blip r:embed="rId3"/>
          <a:srcRect l="19106" t="60628" r="24372"/>
          <a:stretch/>
        </p:blipFill>
        <p:spPr>
          <a:xfrm>
            <a:off x="7395333" y="4254500"/>
            <a:ext cx="2895600" cy="2017014"/>
          </a:xfrm>
          <a:prstGeom prst="rect">
            <a:avLst/>
          </a:prstGeom>
        </p:spPr>
      </p:pic>
      <p:sp>
        <p:nvSpPr>
          <p:cNvPr id="10" name="Down Arrow 9">
            <a:extLst>
              <a:ext uri="{FF2B5EF4-FFF2-40B4-BE49-F238E27FC236}">
                <a16:creationId xmlns:a16="http://schemas.microsoft.com/office/drawing/2014/main" id="{C5A60F86-7550-D306-A4B9-8922DBBB2B7C}"/>
              </a:ext>
            </a:extLst>
          </p:cNvPr>
          <p:cNvSpPr/>
          <p:nvPr/>
        </p:nvSpPr>
        <p:spPr>
          <a:xfrm>
            <a:off x="8692699" y="3247572"/>
            <a:ext cx="300867" cy="8763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1">
            <a:extLst>
              <a:ext uri="{FF2B5EF4-FFF2-40B4-BE49-F238E27FC236}">
                <a16:creationId xmlns:a16="http://schemas.microsoft.com/office/drawing/2014/main" id="{EE80E9AD-9649-44F1-387E-2EF959B64B3F}"/>
              </a:ext>
            </a:extLst>
          </p:cNvPr>
          <p:cNvSpPr>
            <a:spLocks noGrp="1" noChangeArrowheads="1"/>
          </p:cNvSpPr>
          <p:nvPr>
            <p:ph idx="1"/>
          </p:nvPr>
        </p:nvSpPr>
        <p:spPr bwMode="auto">
          <a:xfrm>
            <a:off x="581025" y="1771343"/>
            <a:ext cx="5735224" cy="4134465"/>
          </a:xfrm>
          <a:prstGeom prst="rect">
            <a:avLst/>
          </a:prstGeom>
        </p:spPr>
        <p:txBody>
          <a:bodyPr vert="horz" lIns="91440" tIns="45720" rIns="91440" bIns="45720" rtlCol="0" anchor="ctr">
            <a:normAutofit fontScale="92500"/>
          </a:bodyPr>
          <a:lstStyle/>
          <a:p>
            <a:r>
              <a:rPr lang="en-US" altLang="en-US" sz="2000" dirty="0"/>
              <a:t>Ideally, analyze all data for insights.</a:t>
            </a:r>
          </a:p>
          <a:p>
            <a:r>
              <a:rPr lang="en-US" altLang="en-US" sz="2000" dirty="0"/>
              <a:t>Examples:</a:t>
            </a:r>
          </a:p>
          <a:p>
            <a:pPr lvl="1"/>
            <a:r>
              <a:rPr lang="en-US" altLang="en-US" sz="1600" dirty="0"/>
              <a:t>A mobile company wants to assess all potential customers.</a:t>
            </a:r>
          </a:p>
          <a:p>
            <a:pPr lvl="1"/>
            <a:r>
              <a:rPr lang="en-US" altLang="en-US" sz="1600" dirty="0"/>
              <a:t>A government must consider all citizens’ needs for a new service.</a:t>
            </a:r>
          </a:p>
          <a:p>
            <a:r>
              <a:rPr lang="en-US" altLang="en-US" sz="2000" dirty="0"/>
              <a:t>Full data collection is often impractical due to:</a:t>
            </a:r>
          </a:p>
          <a:p>
            <a:pPr lvl="1"/>
            <a:r>
              <a:rPr lang="en-US" altLang="en-US" sz="1600" dirty="0"/>
              <a:t>High costs of data acquisition</a:t>
            </a:r>
          </a:p>
          <a:p>
            <a:pPr lvl="1"/>
            <a:r>
              <a:rPr lang="en-US" altLang="en-US" sz="1600" dirty="0"/>
              <a:t>Time constraints</a:t>
            </a:r>
          </a:p>
          <a:p>
            <a:pPr lvl="1"/>
            <a:r>
              <a:rPr lang="en-US" altLang="en-US" sz="1600" dirty="0"/>
              <a:t>Computational and storage limitations</a:t>
            </a:r>
          </a:p>
          <a:p>
            <a:pPr lvl="1"/>
            <a:r>
              <a:rPr lang="en-US" altLang="en-US" sz="1600" dirty="0"/>
              <a:t>Increased complexity in processing large datasets</a:t>
            </a:r>
          </a:p>
          <a:p>
            <a:r>
              <a:rPr lang="en-US" altLang="en-US" sz="2000" dirty="0"/>
              <a:t>Solution: Select a representative, make inference</a:t>
            </a:r>
          </a:p>
        </p:txBody>
      </p:sp>
    </p:spTree>
    <p:extLst>
      <p:ext uri="{BB962C8B-B14F-4D97-AF65-F5344CB8AC3E}">
        <p14:creationId xmlns:p14="http://schemas.microsoft.com/office/powerpoint/2010/main" val="2390385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7F1F76-08CD-D644-6F15-4609927FA3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0FF410-92F7-7DEC-C2E5-8EE91C9559C3}"/>
              </a:ext>
            </a:extLst>
          </p:cNvPr>
          <p:cNvSpPr>
            <a:spLocks noGrp="1"/>
          </p:cNvSpPr>
          <p:nvPr>
            <p:ph type="title"/>
          </p:nvPr>
        </p:nvSpPr>
        <p:spPr/>
        <p:txBody>
          <a:bodyPr/>
          <a:lstStyle/>
          <a:p>
            <a:r>
              <a:rPr lang="en-US" dirty="0"/>
              <a:t>Data Sampling</a:t>
            </a:r>
          </a:p>
        </p:txBody>
      </p:sp>
      <p:sp>
        <p:nvSpPr>
          <p:cNvPr id="3" name="Content Placeholder 2">
            <a:extLst>
              <a:ext uri="{FF2B5EF4-FFF2-40B4-BE49-F238E27FC236}">
                <a16:creationId xmlns:a16="http://schemas.microsoft.com/office/drawing/2014/main" id="{076767D5-FBA3-572F-BEEF-EE9DFEB01965}"/>
              </a:ext>
            </a:extLst>
          </p:cNvPr>
          <p:cNvSpPr>
            <a:spLocks noGrp="1"/>
          </p:cNvSpPr>
          <p:nvPr>
            <p:ph idx="1"/>
          </p:nvPr>
        </p:nvSpPr>
        <p:spPr/>
        <p:txBody>
          <a:bodyPr>
            <a:normAutofit/>
          </a:bodyPr>
          <a:lstStyle/>
          <a:p>
            <a:pPr marL="0" indent="0">
              <a:buNone/>
            </a:pPr>
            <a:r>
              <a:rPr lang="en-US" b="0" i="0" dirty="0">
                <a:solidFill>
                  <a:srgbClr val="37474F"/>
                </a:solidFill>
                <a:effectLst/>
                <a:latin typeface="Roboto" panose="02000000000000000000" pitchFamily="2" charset="0"/>
              </a:rPr>
              <a:t>A </a:t>
            </a:r>
            <a:r>
              <a:rPr lang="en-US" b="1" i="1" dirty="0">
                <a:solidFill>
                  <a:srgbClr val="000000"/>
                </a:solidFill>
                <a:effectLst/>
                <a:latin typeface="Roboto" panose="02000000000000000000" pitchFamily="2" charset="0"/>
              </a:rPr>
              <a:t>S</a:t>
            </a:r>
            <a:r>
              <a:rPr lang="en-US" b="1" i="1" u="none" strike="noStrike" dirty="0">
                <a:solidFill>
                  <a:srgbClr val="000000"/>
                </a:solidFill>
                <a:effectLst/>
                <a:latin typeface="Roboto" panose="02000000000000000000" pitchFamily="2" charset="0"/>
              </a:rPr>
              <a:t>ampling </a:t>
            </a:r>
            <a:r>
              <a:rPr lang="en-US" b="1" i="1" dirty="0">
                <a:solidFill>
                  <a:srgbClr val="000000"/>
                </a:solidFill>
                <a:latin typeface="Roboto" panose="02000000000000000000" pitchFamily="2" charset="0"/>
              </a:rPr>
              <a:t>M</a:t>
            </a:r>
            <a:r>
              <a:rPr lang="en-US" b="1" i="1" u="none" strike="noStrike" dirty="0">
                <a:solidFill>
                  <a:srgbClr val="000000"/>
                </a:solidFill>
                <a:effectLst/>
                <a:latin typeface="Roboto" panose="02000000000000000000" pitchFamily="2" charset="0"/>
              </a:rPr>
              <a:t>ethod</a:t>
            </a:r>
            <a:r>
              <a:rPr lang="en-US" b="0" i="0" dirty="0">
                <a:solidFill>
                  <a:srgbClr val="37474F"/>
                </a:solidFill>
                <a:effectLst/>
                <a:latin typeface="Roboto" panose="02000000000000000000" pitchFamily="2" charset="0"/>
              </a:rPr>
              <a:t> is a process to select a subset of observations from the entire population. Ideally, the observations in the sample are representative of the population. Common methods include:</a:t>
            </a:r>
          </a:p>
          <a:p>
            <a:r>
              <a:rPr lang="en-US" b="1" dirty="0"/>
              <a:t>Random</a:t>
            </a:r>
            <a:r>
              <a:rPr lang="en-US" dirty="0"/>
              <a:t> </a:t>
            </a:r>
            <a:r>
              <a:rPr lang="en-US" b="1" dirty="0"/>
              <a:t>Sampling</a:t>
            </a:r>
            <a:r>
              <a:rPr lang="en-US" dirty="0"/>
              <a:t>: Each subset of n units is equally likely to be chosen.</a:t>
            </a:r>
          </a:p>
          <a:p>
            <a:r>
              <a:rPr lang="en-US" b="1" dirty="0"/>
              <a:t>Stratified</a:t>
            </a:r>
            <a:r>
              <a:rPr lang="en-US" dirty="0"/>
              <a:t> </a:t>
            </a:r>
            <a:r>
              <a:rPr lang="en-US" b="1" dirty="0"/>
              <a:t>Sampling</a:t>
            </a:r>
            <a:r>
              <a:rPr lang="en-US" dirty="0"/>
              <a:t>: The population is divided into meaningful groups (strata), and samples are drawn from each.</a:t>
            </a:r>
          </a:p>
          <a:p>
            <a:r>
              <a:rPr lang="en-US" b="1" dirty="0"/>
              <a:t>Cluster</a:t>
            </a:r>
            <a:r>
              <a:rPr lang="en-US" dirty="0"/>
              <a:t> </a:t>
            </a:r>
            <a:r>
              <a:rPr lang="en-US" b="1" dirty="0"/>
              <a:t>Sampling</a:t>
            </a:r>
            <a:r>
              <a:rPr lang="en-US" dirty="0"/>
              <a:t>: The population is divided into clusters (unrelated to key study features), and some clusters are randomly selected.</a:t>
            </a:r>
          </a:p>
          <a:p>
            <a:r>
              <a:rPr lang="en-US" b="1" dirty="0"/>
              <a:t>Systematic</a:t>
            </a:r>
            <a:r>
              <a:rPr lang="en-US" dirty="0"/>
              <a:t> </a:t>
            </a:r>
            <a:r>
              <a:rPr lang="en-US" b="1" dirty="0"/>
              <a:t>Sampling</a:t>
            </a:r>
            <a:r>
              <a:rPr lang="en-US" dirty="0"/>
              <a:t>: Every kth observation is selected from a random starting point, where k ≈ (population size) / n.</a:t>
            </a:r>
          </a:p>
          <a:p>
            <a:r>
              <a:rPr lang="en-US" b="1" dirty="0"/>
              <a:t>Convenience</a:t>
            </a:r>
            <a:r>
              <a:rPr lang="en-US" dirty="0"/>
              <a:t> </a:t>
            </a:r>
            <a:r>
              <a:rPr lang="en-US" b="1" dirty="0"/>
              <a:t>Sampling</a:t>
            </a:r>
            <a:r>
              <a:rPr lang="en-US" dirty="0"/>
              <a:t>: Easily accessible observations are selected (non-random).</a:t>
            </a:r>
          </a:p>
        </p:txBody>
      </p:sp>
      <p:sp>
        <p:nvSpPr>
          <p:cNvPr id="4" name="Slide Number Placeholder 3">
            <a:extLst>
              <a:ext uri="{FF2B5EF4-FFF2-40B4-BE49-F238E27FC236}">
                <a16:creationId xmlns:a16="http://schemas.microsoft.com/office/drawing/2014/main" id="{1AE7D9B0-B6AE-4EE3-0A4D-4EE7A82D4C77}"/>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1619766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E7B59-AF07-91F3-07D0-484816291025}"/>
              </a:ext>
            </a:extLst>
          </p:cNvPr>
          <p:cNvSpPr>
            <a:spLocks noGrp="1"/>
          </p:cNvSpPr>
          <p:nvPr>
            <p:ph type="title"/>
          </p:nvPr>
        </p:nvSpPr>
        <p:spPr/>
        <p:txBody>
          <a:bodyPr/>
          <a:lstStyle/>
          <a:p>
            <a:r>
              <a:rPr lang="en-US" dirty="0"/>
              <a:t>Sampling scenario</a:t>
            </a:r>
          </a:p>
        </p:txBody>
      </p:sp>
      <p:sp>
        <p:nvSpPr>
          <p:cNvPr id="3" name="Content Placeholder 2">
            <a:extLst>
              <a:ext uri="{FF2B5EF4-FFF2-40B4-BE49-F238E27FC236}">
                <a16:creationId xmlns:a16="http://schemas.microsoft.com/office/drawing/2014/main" id="{570B87FB-0BA6-1FC5-D947-74787FE83A5F}"/>
              </a:ext>
            </a:extLst>
          </p:cNvPr>
          <p:cNvSpPr>
            <a:spLocks noGrp="1"/>
          </p:cNvSpPr>
          <p:nvPr>
            <p:ph idx="1"/>
          </p:nvPr>
        </p:nvSpPr>
        <p:spPr>
          <a:xfrm>
            <a:off x="581193" y="1451113"/>
            <a:ext cx="3101808" cy="4524237"/>
          </a:xfrm>
        </p:spPr>
        <p:txBody>
          <a:bodyPr>
            <a:normAutofit lnSpcReduction="10000"/>
          </a:bodyPr>
          <a:lstStyle/>
          <a:p>
            <a:r>
              <a:rPr lang="en-US" b="0" i="0" dirty="0">
                <a:solidFill>
                  <a:srgbClr val="37474F"/>
                </a:solidFill>
                <a:effectLst/>
                <a:latin typeface="Roboto" panose="02000000000000000000" pitchFamily="2" charset="0"/>
              </a:rPr>
              <a:t>A </a:t>
            </a:r>
            <a:r>
              <a:rPr lang="en-US" b="1" i="1" u="none" strike="noStrike" dirty="0">
                <a:solidFill>
                  <a:srgbClr val="000000"/>
                </a:solidFill>
                <a:effectLst/>
                <a:latin typeface="Roboto" panose="02000000000000000000" pitchFamily="2" charset="0"/>
              </a:rPr>
              <a:t>population</a:t>
            </a:r>
            <a:r>
              <a:rPr lang="en-US" b="0" i="0" dirty="0">
                <a:solidFill>
                  <a:srgbClr val="37474F"/>
                </a:solidFill>
                <a:effectLst/>
                <a:latin typeface="Roboto" panose="02000000000000000000" pitchFamily="2" charset="0"/>
              </a:rPr>
              <a:t> is the entire set of all individuals, items, or events of interest. </a:t>
            </a:r>
          </a:p>
          <a:p>
            <a:r>
              <a:rPr lang="en-US" b="0" i="0" dirty="0">
                <a:solidFill>
                  <a:srgbClr val="37474F"/>
                </a:solidFill>
                <a:effectLst/>
                <a:latin typeface="Roboto" panose="02000000000000000000" pitchFamily="2" charset="0"/>
              </a:rPr>
              <a:t>An </a:t>
            </a:r>
            <a:r>
              <a:rPr lang="en-US" b="1" i="1" u="none" strike="noStrike" dirty="0">
                <a:solidFill>
                  <a:srgbClr val="000000"/>
                </a:solidFill>
                <a:effectLst/>
                <a:latin typeface="Roboto" panose="02000000000000000000" pitchFamily="2" charset="0"/>
              </a:rPr>
              <a:t>observational unit (aka observation)</a:t>
            </a:r>
            <a:r>
              <a:rPr lang="en-US" b="0" i="0" dirty="0">
                <a:solidFill>
                  <a:srgbClr val="37474F"/>
                </a:solidFill>
                <a:effectLst/>
                <a:latin typeface="Roboto" panose="02000000000000000000" pitchFamily="2" charset="0"/>
              </a:rPr>
              <a:t> is an individual, item, or event of the population where data is recorded. </a:t>
            </a:r>
          </a:p>
          <a:p>
            <a:r>
              <a:rPr lang="en-US" b="0" i="0" dirty="0">
                <a:solidFill>
                  <a:srgbClr val="37474F"/>
                </a:solidFill>
                <a:effectLst/>
                <a:latin typeface="Roboto" panose="02000000000000000000" pitchFamily="2" charset="0"/>
              </a:rPr>
              <a:t>A </a:t>
            </a:r>
            <a:r>
              <a:rPr lang="en-US" b="1" i="1" u="none" strike="noStrike" dirty="0">
                <a:solidFill>
                  <a:srgbClr val="000000"/>
                </a:solidFill>
                <a:effectLst/>
                <a:latin typeface="Roboto" panose="02000000000000000000" pitchFamily="2" charset="0"/>
              </a:rPr>
              <a:t>sample</a:t>
            </a:r>
            <a:r>
              <a:rPr lang="en-US" b="0" i="0" dirty="0">
                <a:solidFill>
                  <a:srgbClr val="37474F"/>
                </a:solidFill>
                <a:effectLst/>
                <a:latin typeface="Roboto" panose="02000000000000000000" pitchFamily="2" charset="0"/>
              </a:rPr>
              <a:t> is a subset of observations from the population used for analysis. </a:t>
            </a:r>
          </a:p>
          <a:p>
            <a:r>
              <a:rPr lang="en-US" dirty="0">
                <a:solidFill>
                  <a:srgbClr val="37474F"/>
                </a:solidFill>
                <a:latin typeface="Roboto" panose="02000000000000000000" pitchFamily="2" charset="0"/>
              </a:rPr>
              <a:t>Example: Transportation satisfaction survey across 5 cities.</a:t>
            </a:r>
            <a:endParaRPr lang="en-US" dirty="0"/>
          </a:p>
        </p:txBody>
      </p:sp>
      <p:sp>
        <p:nvSpPr>
          <p:cNvPr id="4" name="Slide Number Placeholder 3">
            <a:extLst>
              <a:ext uri="{FF2B5EF4-FFF2-40B4-BE49-F238E27FC236}">
                <a16:creationId xmlns:a16="http://schemas.microsoft.com/office/drawing/2014/main" id="{E1F9615A-DE68-851E-2612-BBDCE7D6260C}"/>
              </a:ext>
            </a:extLst>
          </p:cNvPr>
          <p:cNvSpPr>
            <a:spLocks noGrp="1"/>
          </p:cNvSpPr>
          <p:nvPr>
            <p:ph type="sldNum" sz="quarter" idx="12"/>
          </p:nvPr>
        </p:nvSpPr>
        <p:spPr/>
        <p:txBody>
          <a:bodyPr/>
          <a:lstStyle/>
          <a:p>
            <a:fld id="{3A98EE3D-8CD1-4C3F-BD1C-C98C9596463C}" type="slidenum">
              <a:rPr lang="en-US" smtClean="0"/>
              <a:t>5</a:t>
            </a:fld>
            <a:endParaRPr lang="en-US" dirty="0"/>
          </a:p>
        </p:txBody>
      </p:sp>
      <p:pic>
        <p:nvPicPr>
          <p:cNvPr id="5" name="Picture 4">
            <a:extLst>
              <a:ext uri="{FF2B5EF4-FFF2-40B4-BE49-F238E27FC236}">
                <a16:creationId xmlns:a16="http://schemas.microsoft.com/office/drawing/2014/main" id="{B636469B-06C9-1FEB-E1F7-38D7DD1E6E9E}"/>
              </a:ext>
            </a:extLst>
          </p:cNvPr>
          <p:cNvPicPr>
            <a:picLocks noChangeAspect="1"/>
          </p:cNvPicPr>
          <p:nvPr/>
        </p:nvPicPr>
        <p:blipFill>
          <a:blip r:embed="rId3"/>
          <a:stretch>
            <a:fillRect/>
          </a:stretch>
        </p:blipFill>
        <p:spPr>
          <a:xfrm>
            <a:off x="3987800" y="1765300"/>
            <a:ext cx="7772400" cy="3581400"/>
          </a:xfrm>
          <a:prstGeom prst="rect">
            <a:avLst/>
          </a:prstGeom>
        </p:spPr>
      </p:pic>
    </p:spTree>
    <p:extLst>
      <p:ext uri="{BB962C8B-B14F-4D97-AF65-F5344CB8AC3E}">
        <p14:creationId xmlns:p14="http://schemas.microsoft.com/office/powerpoint/2010/main" val="1672074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24DED-13F8-E9ED-2AE7-798E2DA27A8A}"/>
              </a:ext>
            </a:extLst>
          </p:cNvPr>
          <p:cNvSpPr>
            <a:spLocks noGrp="1"/>
          </p:cNvSpPr>
          <p:nvPr>
            <p:ph type="title"/>
          </p:nvPr>
        </p:nvSpPr>
        <p:spPr/>
        <p:txBody>
          <a:bodyPr/>
          <a:lstStyle/>
          <a:p>
            <a:r>
              <a:rPr lang="en-US" dirty="0"/>
              <a:t>Random Sampling</a:t>
            </a:r>
          </a:p>
        </p:txBody>
      </p:sp>
      <p:sp>
        <p:nvSpPr>
          <p:cNvPr id="4" name="Slide Number Placeholder 3">
            <a:extLst>
              <a:ext uri="{FF2B5EF4-FFF2-40B4-BE49-F238E27FC236}">
                <a16:creationId xmlns:a16="http://schemas.microsoft.com/office/drawing/2014/main" id="{9538012D-3A0F-83E5-42C0-15CE1FD788A5}"/>
              </a:ext>
            </a:extLst>
          </p:cNvPr>
          <p:cNvSpPr>
            <a:spLocks noGrp="1"/>
          </p:cNvSpPr>
          <p:nvPr>
            <p:ph type="sldNum" sz="quarter" idx="12"/>
          </p:nvPr>
        </p:nvSpPr>
        <p:spPr/>
        <p:txBody>
          <a:bodyPr/>
          <a:lstStyle/>
          <a:p>
            <a:fld id="{3A98EE3D-8CD1-4C3F-BD1C-C98C9596463C}" type="slidenum">
              <a:rPr lang="en-US" smtClean="0"/>
              <a:t>6</a:t>
            </a:fld>
            <a:endParaRPr lang="en-US" dirty="0"/>
          </a:p>
        </p:txBody>
      </p:sp>
      <p:pic>
        <p:nvPicPr>
          <p:cNvPr id="6" name="Picture 5">
            <a:extLst>
              <a:ext uri="{FF2B5EF4-FFF2-40B4-BE49-F238E27FC236}">
                <a16:creationId xmlns:a16="http://schemas.microsoft.com/office/drawing/2014/main" id="{8965EEEA-BA85-BFAD-BB6D-D15714FE5E08}"/>
              </a:ext>
            </a:extLst>
          </p:cNvPr>
          <p:cNvPicPr>
            <a:picLocks noChangeAspect="1"/>
          </p:cNvPicPr>
          <p:nvPr/>
        </p:nvPicPr>
        <p:blipFill>
          <a:blip r:embed="rId2"/>
          <a:stretch>
            <a:fillRect/>
          </a:stretch>
        </p:blipFill>
        <p:spPr>
          <a:xfrm>
            <a:off x="6254750" y="1993900"/>
            <a:ext cx="5168900" cy="2692400"/>
          </a:xfrm>
          <a:prstGeom prst="rect">
            <a:avLst/>
          </a:prstGeom>
        </p:spPr>
      </p:pic>
      <p:sp>
        <p:nvSpPr>
          <p:cNvPr id="7" name="Content Placeholder 2">
            <a:extLst>
              <a:ext uri="{FF2B5EF4-FFF2-40B4-BE49-F238E27FC236}">
                <a16:creationId xmlns:a16="http://schemas.microsoft.com/office/drawing/2014/main" id="{F402377F-8A45-7173-230D-8769D91194AE}"/>
              </a:ext>
            </a:extLst>
          </p:cNvPr>
          <p:cNvSpPr>
            <a:spLocks noGrp="1"/>
          </p:cNvSpPr>
          <p:nvPr>
            <p:ph idx="1"/>
          </p:nvPr>
        </p:nvSpPr>
        <p:spPr>
          <a:xfrm>
            <a:off x="581193" y="1451113"/>
            <a:ext cx="5514808" cy="4524237"/>
          </a:xfrm>
        </p:spPr>
        <p:txBody>
          <a:bodyPr>
            <a:normAutofit/>
          </a:bodyPr>
          <a:lstStyle/>
          <a:p>
            <a:r>
              <a:rPr lang="en-US" sz="2000" b="0" i="0" dirty="0">
                <a:solidFill>
                  <a:srgbClr val="37474F"/>
                </a:solidFill>
                <a:effectLst/>
                <a:latin typeface="Roboto" panose="02000000000000000000" pitchFamily="2" charset="0"/>
              </a:rPr>
              <a:t>In random sampling, passengers are selected at random from a list of all passengers in the five cities. </a:t>
            </a:r>
          </a:p>
          <a:p>
            <a:r>
              <a:rPr lang="en-US" sz="2000" b="0" i="0" dirty="0">
                <a:solidFill>
                  <a:srgbClr val="37474F"/>
                </a:solidFill>
                <a:effectLst/>
                <a:latin typeface="Roboto" panose="02000000000000000000" pitchFamily="2" charset="0"/>
              </a:rPr>
              <a:t>Random sampling reduces the potential for sampling bias.</a:t>
            </a:r>
          </a:p>
          <a:p>
            <a:r>
              <a:rPr lang="en-US" sz="2000" dirty="0">
                <a:solidFill>
                  <a:srgbClr val="37474F"/>
                </a:solidFill>
                <a:latin typeface="Roboto" panose="02000000000000000000" pitchFamily="2" charset="0"/>
              </a:rPr>
              <a:t>But this could result in missing important events that occur less frequently.</a:t>
            </a:r>
            <a:endParaRPr lang="en-US" sz="2000" b="0" i="0" dirty="0">
              <a:solidFill>
                <a:srgbClr val="37474F"/>
              </a:solidFill>
              <a:effectLst/>
              <a:latin typeface="Roboto" panose="02000000000000000000" pitchFamily="2" charset="0"/>
            </a:endParaRPr>
          </a:p>
          <a:p>
            <a:endParaRPr lang="en-US" sz="2000" dirty="0"/>
          </a:p>
        </p:txBody>
      </p:sp>
    </p:spTree>
    <p:extLst>
      <p:ext uri="{BB962C8B-B14F-4D97-AF65-F5344CB8AC3E}">
        <p14:creationId xmlns:p14="http://schemas.microsoft.com/office/powerpoint/2010/main" val="188023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dissolve">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E1CA9-4C0A-2BF4-F82D-F0C01FC31CAB}"/>
              </a:ext>
            </a:extLst>
          </p:cNvPr>
          <p:cNvSpPr>
            <a:spLocks noGrp="1"/>
          </p:cNvSpPr>
          <p:nvPr>
            <p:ph type="title"/>
          </p:nvPr>
        </p:nvSpPr>
        <p:spPr/>
        <p:txBody>
          <a:bodyPr/>
          <a:lstStyle/>
          <a:p>
            <a:r>
              <a:rPr lang="en-US" dirty="0"/>
              <a:t>Stratified Sampling</a:t>
            </a:r>
          </a:p>
        </p:txBody>
      </p:sp>
      <p:sp>
        <p:nvSpPr>
          <p:cNvPr id="3" name="Content Placeholder 2">
            <a:extLst>
              <a:ext uri="{FF2B5EF4-FFF2-40B4-BE49-F238E27FC236}">
                <a16:creationId xmlns:a16="http://schemas.microsoft.com/office/drawing/2014/main" id="{9043C38D-713C-75F5-58C8-2DA09F63EB31}"/>
              </a:ext>
            </a:extLst>
          </p:cNvPr>
          <p:cNvSpPr>
            <a:spLocks noGrp="1"/>
          </p:cNvSpPr>
          <p:nvPr>
            <p:ph idx="1"/>
          </p:nvPr>
        </p:nvSpPr>
        <p:spPr>
          <a:xfrm>
            <a:off x="581193" y="1739900"/>
            <a:ext cx="5514808" cy="4235450"/>
          </a:xfrm>
        </p:spPr>
        <p:txBody>
          <a:bodyPr>
            <a:normAutofit/>
          </a:bodyPr>
          <a:lstStyle/>
          <a:p>
            <a:r>
              <a:rPr lang="en-US" sz="2000" b="0" i="0" dirty="0">
                <a:solidFill>
                  <a:srgbClr val="37474F"/>
                </a:solidFill>
                <a:effectLst/>
                <a:latin typeface="Roboto" panose="02000000000000000000" pitchFamily="2" charset="0"/>
              </a:rPr>
              <a:t>Passengers are first divided into groups</a:t>
            </a:r>
            <a:r>
              <a:rPr lang="en-US" sz="2000" dirty="0">
                <a:solidFill>
                  <a:srgbClr val="37474F"/>
                </a:solidFill>
                <a:latin typeface="Roboto" panose="02000000000000000000" pitchFamily="2" charset="0"/>
              </a:rPr>
              <a:t> </a:t>
            </a:r>
            <a:r>
              <a:rPr lang="en-US" sz="2000" b="0" i="0" dirty="0">
                <a:solidFill>
                  <a:srgbClr val="37474F"/>
                </a:solidFill>
                <a:effectLst/>
                <a:latin typeface="Roboto" panose="02000000000000000000" pitchFamily="2" charset="0"/>
              </a:rPr>
              <a:t>based on city. </a:t>
            </a:r>
          </a:p>
          <a:p>
            <a:r>
              <a:rPr lang="en-US" sz="2000" b="0" i="0" dirty="0">
                <a:solidFill>
                  <a:srgbClr val="37474F"/>
                </a:solidFill>
                <a:effectLst/>
                <a:latin typeface="Roboto" panose="02000000000000000000" pitchFamily="2" charset="0"/>
              </a:rPr>
              <a:t>Then from each group, passengers are selected at random.</a:t>
            </a:r>
          </a:p>
          <a:p>
            <a:r>
              <a:rPr lang="en-US" sz="2000" b="0" i="0" dirty="0">
                <a:solidFill>
                  <a:srgbClr val="37474F"/>
                </a:solidFill>
                <a:effectLst/>
                <a:latin typeface="Roboto" panose="02000000000000000000" pitchFamily="2" charset="0"/>
              </a:rPr>
              <a:t>Unlike </a:t>
            </a:r>
            <a:r>
              <a:rPr lang="en-US" sz="2000" dirty="0">
                <a:solidFill>
                  <a:srgbClr val="37474F"/>
                </a:solidFill>
                <a:latin typeface="Roboto" panose="02000000000000000000" pitchFamily="2" charset="0"/>
              </a:rPr>
              <a:t>pure random sampling, s</a:t>
            </a:r>
            <a:r>
              <a:rPr lang="en-US" sz="2000" b="0" i="0" dirty="0">
                <a:solidFill>
                  <a:srgbClr val="37474F"/>
                </a:solidFill>
                <a:effectLst/>
                <a:latin typeface="Roboto" panose="02000000000000000000" pitchFamily="2" charset="0"/>
              </a:rPr>
              <a:t>tratified sampling ensures adequate representation from each city. </a:t>
            </a:r>
          </a:p>
          <a:p>
            <a:r>
              <a:rPr lang="en-US" sz="2000" dirty="0">
                <a:solidFill>
                  <a:srgbClr val="37474F"/>
                </a:solidFill>
                <a:latin typeface="Roboto" panose="02000000000000000000" pitchFamily="2" charset="0"/>
              </a:rPr>
              <a:t>This is especially important when working with data that includes events that are relatively rare (e.g., customer churn, network intrusion, cancer cell detection, etc.)</a:t>
            </a:r>
            <a:endParaRPr lang="en-US" sz="2000" b="0" i="0" dirty="0">
              <a:solidFill>
                <a:srgbClr val="37474F"/>
              </a:solidFill>
              <a:effectLst/>
              <a:latin typeface="Roboto" panose="02000000000000000000" pitchFamily="2" charset="0"/>
            </a:endParaRPr>
          </a:p>
        </p:txBody>
      </p:sp>
      <p:sp>
        <p:nvSpPr>
          <p:cNvPr id="4" name="Slide Number Placeholder 3">
            <a:extLst>
              <a:ext uri="{FF2B5EF4-FFF2-40B4-BE49-F238E27FC236}">
                <a16:creationId xmlns:a16="http://schemas.microsoft.com/office/drawing/2014/main" id="{5DD9AD56-AFEB-7641-3902-DAB29B75ED6B}"/>
              </a:ext>
            </a:extLst>
          </p:cNvPr>
          <p:cNvSpPr>
            <a:spLocks noGrp="1"/>
          </p:cNvSpPr>
          <p:nvPr>
            <p:ph type="sldNum" sz="quarter" idx="12"/>
          </p:nvPr>
        </p:nvSpPr>
        <p:spPr/>
        <p:txBody>
          <a:bodyPr/>
          <a:lstStyle/>
          <a:p>
            <a:fld id="{3A98EE3D-8CD1-4C3F-BD1C-C98C9596463C}" type="slidenum">
              <a:rPr lang="en-US" smtClean="0"/>
              <a:t>7</a:t>
            </a:fld>
            <a:endParaRPr lang="en-US" dirty="0"/>
          </a:p>
        </p:txBody>
      </p:sp>
      <p:pic>
        <p:nvPicPr>
          <p:cNvPr id="5" name="Picture 4">
            <a:extLst>
              <a:ext uri="{FF2B5EF4-FFF2-40B4-BE49-F238E27FC236}">
                <a16:creationId xmlns:a16="http://schemas.microsoft.com/office/drawing/2014/main" id="{B14F41D6-FC9D-32BF-EC82-8569AA56684C}"/>
              </a:ext>
            </a:extLst>
          </p:cNvPr>
          <p:cNvPicPr>
            <a:picLocks noChangeAspect="1"/>
          </p:cNvPicPr>
          <p:nvPr/>
        </p:nvPicPr>
        <p:blipFill>
          <a:blip r:embed="rId2"/>
          <a:stretch>
            <a:fillRect/>
          </a:stretch>
        </p:blipFill>
        <p:spPr>
          <a:xfrm>
            <a:off x="6441907" y="1930400"/>
            <a:ext cx="5168900" cy="2692400"/>
          </a:xfrm>
          <a:prstGeom prst="rect">
            <a:avLst/>
          </a:prstGeom>
        </p:spPr>
      </p:pic>
    </p:spTree>
    <p:extLst>
      <p:ext uri="{BB962C8B-B14F-4D97-AF65-F5344CB8AC3E}">
        <p14:creationId xmlns:p14="http://schemas.microsoft.com/office/powerpoint/2010/main" val="2768096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B0447-C045-B7DA-D8C0-F4227ED87C3D}"/>
              </a:ext>
            </a:extLst>
          </p:cNvPr>
          <p:cNvSpPr>
            <a:spLocks noGrp="1"/>
          </p:cNvSpPr>
          <p:nvPr>
            <p:ph type="title"/>
          </p:nvPr>
        </p:nvSpPr>
        <p:spPr/>
        <p:txBody>
          <a:bodyPr/>
          <a:lstStyle/>
          <a:p>
            <a:r>
              <a:rPr lang="en-US" dirty="0"/>
              <a:t>Convenience Sampling</a:t>
            </a:r>
          </a:p>
        </p:txBody>
      </p:sp>
      <p:sp>
        <p:nvSpPr>
          <p:cNvPr id="3" name="Content Placeholder 2">
            <a:extLst>
              <a:ext uri="{FF2B5EF4-FFF2-40B4-BE49-F238E27FC236}">
                <a16:creationId xmlns:a16="http://schemas.microsoft.com/office/drawing/2014/main" id="{D40D5B5E-CD45-5C3E-B07D-5D4C6F9EEED3}"/>
              </a:ext>
            </a:extLst>
          </p:cNvPr>
          <p:cNvSpPr>
            <a:spLocks noGrp="1"/>
          </p:cNvSpPr>
          <p:nvPr>
            <p:ph idx="1"/>
          </p:nvPr>
        </p:nvSpPr>
        <p:spPr>
          <a:xfrm>
            <a:off x="581193" y="1451113"/>
            <a:ext cx="4321008" cy="4524237"/>
          </a:xfrm>
        </p:spPr>
        <p:txBody>
          <a:bodyPr>
            <a:normAutofit/>
          </a:bodyPr>
          <a:lstStyle/>
          <a:p>
            <a:r>
              <a:rPr lang="en-US" sz="2000" b="0" i="0" dirty="0">
                <a:solidFill>
                  <a:srgbClr val="37474F"/>
                </a:solidFill>
                <a:effectLst/>
                <a:latin typeface="Roboto" panose="02000000000000000000" pitchFamily="2" charset="0"/>
              </a:rPr>
              <a:t>Select passengers waiting in the train stations uses convenience sampling. </a:t>
            </a:r>
          </a:p>
          <a:p>
            <a:r>
              <a:rPr lang="en-US" sz="2000" b="0" i="0" dirty="0">
                <a:solidFill>
                  <a:srgbClr val="37474F"/>
                </a:solidFill>
                <a:effectLst/>
                <a:latin typeface="Roboto" panose="02000000000000000000" pitchFamily="2" charset="0"/>
              </a:rPr>
              <a:t>This method is easy and quick, but the sample is not likely representative of all train passengers.</a:t>
            </a:r>
          </a:p>
          <a:p>
            <a:endParaRPr lang="en-US" sz="2000" dirty="0"/>
          </a:p>
        </p:txBody>
      </p:sp>
      <p:sp>
        <p:nvSpPr>
          <p:cNvPr id="4" name="Slide Number Placeholder 3">
            <a:extLst>
              <a:ext uri="{FF2B5EF4-FFF2-40B4-BE49-F238E27FC236}">
                <a16:creationId xmlns:a16="http://schemas.microsoft.com/office/drawing/2014/main" id="{4EFFA7AB-2629-A850-F641-76662D03FDB1}"/>
              </a:ext>
            </a:extLst>
          </p:cNvPr>
          <p:cNvSpPr>
            <a:spLocks noGrp="1"/>
          </p:cNvSpPr>
          <p:nvPr>
            <p:ph type="sldNum" sz="quarter" idx="12"/>
          </p:nvPr>
        </p:nvSpPr>
        <p:spPr/>
        <p:txBody>
          <a:bodyPr/>
          <a:lstStyle/>
          <a:p>
            <a:fld id="{3A98EE3D-8CD1-4C3F-BD1C-C98C9596463C}" type="slidenum">
              <a:rPr lang="en-US" smtClean="0"/>
              <a:t>8</a:t>
            </a:fld>
            <a:endParaRPr lang="en-US" dirty="0"/>
          </a:p>
        </p:txBody>
      </p:sp>
      <p:pic>
        <p:nvPicPr>
          <p:cNvPr id="5" name="Picture 4">
            <a:extLst>
              <a:ext uri="{FF2B5EF4-FFF2-40B4-BE49-F238E27FC236}">
                <a16:creationId xmlns:a16="http://schemas.microsoft.com/office/drawing/2014/main" id="{7B7105CE-9B42-C53A-C756-7C95BE6BD4AE}"/>
              </a:ext>
            </a:extLst>
          </p:cNvPr>
          <p:cNvPicPr>
            <a:picLocks noChangeAspect="1"/>
          </p:cNvPicPr>
          <p:nvPr/>
        </p:nvPicPr>
        <p:blipFill>
          <a:blip r:embed="rId2"/>
          <a:stretch>
            <a:fillRect/>
          </a:stretch>
        </p:blipFill>
        <p:spPr>
          <a:xfrm>
            <a:off x="6318250" y="2082800"/>
            <a:ext cx="5168900" cy="2692400"/>
          </a:xfrm>
          <a:prstGeom prst="rect">
            <a:avLst/>
          </a:prstGeom>
        </p:spPr>
      </p:pic>
    </p:spTree>
    <p:extLst>
      <p:ext uri="{BB962C8B-B14F-4D97-AF65-F5344CB8AC3E}">
        <p14:creationId xmlns:p14="http://schemas.microsoft.com/office/powerpoint/2010/main" val="1127277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C6BB8-4FD2-535E-285A-110B38F08611}"/>
              </a:ext>
            </a:extLst>
          </p:cNvPr>
          <p:cNvSpPr>
            <a:spLocks noGrp="1"/>
          </p:cNvSpPr>
          <p:nvPr>
            <p:ph type="title"/>
          </p:nvPr>
        </p:nvSpPr>
        <p:spPr/>
        <p:txBody>
          <a:bodyPr/>
          <a:lstStyle/>
          <a:p>
            <a:r>
              <a:rPr lang="en-US" dirty="0"/>
              <a:t>Systematic Sampling</a:t>
            </a:r>
          </a:p>
        </p:txBody>
      </p:sp>
      <p:sp>
        <p:nvSpPr>
          <p:cNvPr id="3" name="Content Placeholder 2">
            <a:extLst>
              <a:ext uri="{FF2B5EF4-FFF2-40B4-BE49-F238E27FC236}">
                <a16:creationId xmlns:a16="http://schemas.microsoft.com/office/drawing/2014/main" id="{A46F9DF9-06B6-EA31-78C4-F834535E6F76}"/>
              </a:ext>
            </a:extLst>
          </p:cNvPr>
          <p:cNvSpPr>
            <a:spLocks noGrp="1"/>
          </p:cNvSpPr>
          <p:nvPr>
            <p:ph idx="1"/>
          </p:nvPr>
        </p:nvSpPr>
        <p:spPr>
          <a:xfrm>
            <a:off x="581193" y="1451113"/>
            <a:ext cx="4295608" cy="4524237"/>
          </a:xfrm>
        </p:spPr>
        <p:txBody>
          <a:bodyPr>
            <a:normAutofit/>
          </a:bodyPr>
          <a:lstStyle/>
          <a:p>
            <a:r>
              <a:rPr lang="en-US" sz="2000" dirty="0"/>
              <a:t>Every 286</a:t>
            </a:r>
            <a:r>
              <a:rPr lang="en-US" sz="2000" baseline="30000" dirty="0"/>
              <a:t>th</a:t>
            </a:r>
            <a:r>
              <a:rPr lang="en-US" sz="2000" dirty="0"/>
              <a:t> passenger from a list of all 2 million potential passengers is selected for the sample. </a:t>
            </a:r>
          </a:p>
          <a:p>
            <a:r>
              <a:rPr lang="en-US" sz="2000" dirty="0"/>
              <a:t>Population / sample size = selection criteria</a:t>
            </a:r>
          </a:p>
          <a:p>
            <a:r>
              <a:rPr lang="en-US" sz="2000" dirty="0"/>
              <a:t>Depending on ordering of the list, this could be close to random, or highly biased. </a:t>
            </a:r>
          </a:p>
        </p:txBody>
      </p:sp>
      <p:sp>
        <p:nvSpPr>
          <p:cNvPr id="4" name="Slide Number Placeholder 3">
            <a:extLst>
              <a:ext uri="{FF2B5EF4-FFF2-40B4-BE49-F238E27FC236}">
                <a16:creationId xmlns:a16="http://schemas.microsoft.com/office/drawing/2014/main" id="{4F198642-523D-A1B0-5626-ACE8BD2BBA21}"/>
              </a:ext>
            </a:extLst>
          </p:cNvPr>
          <p:cNvSpPr>
            <a:spLocks noGrp="1"/>
          </p:cNvSpPr>
          <p:nvPr>
            <p:ph type="sldNum" sz="quarter" idx="12"/>
          </p:nvPr>
        </p:nvSpPr>
        <p:spPr/>
        <p:txBody>
          <a:bodyPr/>
          <a:lstStyle/>
          <a:p>
            <a:fld id="{3A98EE3D-8CD1-4C3F-BD1C-C98C9596463C}" type="slidenum">
              <a:rPr lang="en-US" smtClean="0"/>
              <a:t>9</a:t>
            </a:fld>
            <a:endParaRPr lang="en-US" dirty="0"/>
          </a:p>
        </p:txBody>
      </p:sp>
      <p:pic>
        <p:nvPicPr>
          <p:cNvPr id="5" name="Picture 4">
            <a:extLst>
              <a:ext uri="{FF2B5EF4-FFF2-40B4-BE49-F238E27FC236}">
                <a16:creationId xmlns:a16="http://schemas.microsoft.com/office/drawing/2014/main" id="{C4329DDA-D21E-5AA0-D4D4-F538DA9C3C00}"/>
              </a:ext>
            </a:extLst>
          </p:cNvPr>
          <p:cNvPicPr>
            <a:picLocks noChangeAspect="1"/>
          </p:cNvPicPr>
          <p:nvPr/>
        </p:nvPicPr>
        <p:blipFill>
          <a:blip r:embed="rId2"/>
          <a:srcRect l="39053"/>
          <a:stretch/>
        </p:blipFill>
        <p:spPr>
          <a:xfrm>
            <a:off x="6931655" y="1638300"/>
            <a:ext cx="4737100" cy="3581400"/>
          </a:xfrm>
          <a:prstGeom prst="rect">
            <a:avLst/>
          </a:prstGeom>
        </p:spPr>
      </p:pic>
      <p:sp>
        <p:nvSpPr>
          <p:cNvPr id="7" name="Rounded Rectangle 6">
            <a:extLst>
              <a:ext uri="{FF2B5EF4-FFF2-40B4-BE49-F238E27FC236}">
                <a16:creationId xmlns:a16="http://schemas.microsoft.com/office/drawing/2014/main" id="{873FB537-048A-6E43-545C-7086A1D610CB}"/>
              </a:ext>
            </a:extLst>
          </p:cNvPr>
          <p:cNvSpPr/>
          <p:nvPr/>
        </p:nvSpPr>
        <p:spPr>
          <a:xfrm>
            <a:off x="5110478" y="2987675"/>
            <a:ext cx="1587500" cy="882650"/>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Select every 286</a:t>
            </a:r>
            <a:r>
              <a:rPr lang="en-US" baseline="30000" dirty="0">
                <a:solidFill>
                  <a:schemeClr val="tx1"/>
                </a:solidFill>
              </a:rPr>
              <a:t>th</a:t>
            </a:r>
            <a:r>
              <a:rPr lang="en-US" dirty="0">
                <a:solidFill>
                  <a:schemeClr val="tx1"/>
                </a:solidFill>
              </a:rPr>
              <a:t> person</a:t>
            </a:r>
          </a:p>
        </p:txBody>
      </p:sp>
    </p:spTree>
    <p:extLst>
      <p:ext uri="{BB962C8B-B14F-4D97-AF65-F5344CB8AC3E}">
        <p14:creationId xmlns:p14="http://schemas.microsoft.com/office/powerpoint/2010/main" val="416766671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infopath/2007/PartnerControls"/>
    <ds:schemaRef ds:uri="http://purl.org/dc/terms/"/>
    <ds:schemaRef ds:uri="71af3243-3dd4-4a8d-8c0d-dd76da1f02a5"/>
    <ds:schemaRef ds:uri="http://www.w3.org/XML/1998/namespace"/>
    <ds:schemaRef ds:uri="http://schemas.microsoft.com/office/2006/documentManagement/types"/>
    <ds:schemaRef ds:uri="http://schemas.microsoft.com/office/2006/metadata/properties"/>
    <ds:schemaRef ds:uri="16c05727-aa75-4e4a-9b5f-8a80a1165891"/>
    <ds:schemaRef ds:uri="http://purl.org/dc/dcmitype/"/>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36994</TotalTime>
  <Words>1155</Words>
  <Application>Microsoft Office PowerPoint</Application>
  <PresentationFormat>Widescreen</PresentationFormat>
  <Paragraphs>106</Paragraphs>
  <Slides>14</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-apple-system</vt:lpstr>
      <vt:lpstr>Arial</vt:lpstr>
      <vt:lpstr>Calibri</vt:lpstr>
      <vt:lpstr>Franklin Gothic Book</vt:lpstr>
      <vt:lpstr>Franklin Gothic Demi</vt:lpstr>
      <vt:lpstr>Roboto</vt:lpstr>
      <vt:lpstr>source-serif-pro</vt:lpstr>
      <vt:lpstr>var(--artdeco-reset-typography-font-family-sans)</vt:lpstr>
      <vt:lpstr>Wingdings 2</vt:lpstr>
      <vt:lpstr>DividendVTI</vt:lpstr>
      <vt:lpstr>Data Sampling</vt:lpstr>
      <vt:lpstr>Hierarchy of data Analysis Types</vt:lpstr>
      <vt:lpstr>Population vs Sample</vt:lpstr>
      <vt:lpstr>Data Sampling</vt:lpstr>
      <vt:lpstr>Sampling scenario</vt:lpstr>
      <vt:lpstr>Random Sampling</vt:lpstr>
      <vt:lpstr>Stratified Sampling</vt:lpstr>
      <vt:lpstr>Convenience Sampling</vt:lpstr>
      <vt:lpstr>Systematic Sampling</vt:lpstr>
      <vt:lpstr>Sampling distribution – not all samples equal</vt:lpstr>
      <vt:lpstr>Sampling activity: Coin Toss</vt:lpstr>
      <vt:lpstr>The central limit theorem</vt:lpstr>
      <vt:lpstr>Is our sample significantly different than the population?</vt:lpstr>
      <vt:lpstr>One-sample t-test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Data Science Lifecycle</dc:title>
  <dc:creator>Scott Toborg</dc:creator>
  <cp:lastModifiedBy>Jake Rhodes</cp:lastModifiedBy>
  <cp:revision>17</cp:revision>
  <cp:lastPrinted>2023-09-06T17:16:28Z</cp:lastPrinted>
  <dcterms:created xsi:type="dcterms:W3CDTF">2023-08-21T23:41:59Z</dcterms:created>
  <dcterms:modified xsi:type="dcterms:W3CDTF">2025-09-22T18:37:42Z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