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96" r:id="rId6"/>
    <p:sldId id="322" r:id="rId7"/>
    <p:sldId id="325" r:id="rId8"/>
    <p:sldId id="326" r:id="rId9"/>
    <p:sldId id="328" r:id="rId10"/>
    <p:sldId id="327" r:id="rId11"/>
    <p:sldId id="329" r:id="rId12"/>
    <p:sldId id="335" r:id="rId13"/>
    <p:sldId id="301" r:id="rId14"/>
    <p:sldId id="307" r:id="rId15"/>
    <p:sldId id="338" r:id="rId16"/>
    <p:sldId id="336" r:id="rId17"/>
    <p:sldId id="337" r:id="rId18"/>
    <p:sldId id="313" r:id="rId19"/>
    <p:sldId id="320" r:id="rId20"/>
    <p:sldId id="321" r:id="rId21"/>
    <p:sldId id="330" r:id="rId22"/>
    <p:sldId id="331" r:id="rId23"/>
    <p:sldId id="332" r:id="rId24"/>
    <p:sldId id="333" r:id="rId25"/>
    <p:sldId id="334" r:id="rId26"/>
    <p:sldId id="29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E1476-D771-4038-9F3E-236784A541F7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9D6D-0E2C-4309-950C-07B544005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4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9F44A-A1F8-48E4-81E7-0858F8390B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2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9719D-D6F5-4305-94B0-35BE6525DD0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66C3-EDD3-ADCF-4082-61C954BB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0415CE-9E38-6049-417E-8E6D5CA3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23B98-2D56-0D88-AE71-67E6D906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DA07D-6A51-2EE7-8C9E-82587CA2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F8CB9-DFF3-6417-F71C-F2163A3F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5E6E7-71BB-296F-B446-3F59E374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823DC-16EF-9619-410D-72525C990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2EE1B-1570-FF99-2A7A-908E451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9EB77-3CA4-C558-9260-A0C4B444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B62A7-FA9C-9BD9-26FD-D9AC7919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5BE45-01E6-517A-5B6B-FBEEA78A7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474A3A-3A00-0A0A-8119-E7BF9A9DC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497D4-3E58-19B4-D7E4-841063F2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23F22-F735-5CA9-3035-AAFF09B6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E6D43-C518-FA77-E6B1-B9918228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6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21062-6CE5-005D-246D-D372217B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76DB9-DA73-BC24-F80E-3B62999C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E253B-B9EF-19E6-FC6B-980ADA68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E8FD6-729A-71E9-6644-864BEFD5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DFB5F-0B65-781A-16D6-3A81C84C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404A-B5B9-A3AB-B8BD-33DDB0ED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86873-1041-513E-AB1F-C803D2C5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03BDF-4949-867D-6315-74D9086C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87450-FEA9-51D6-9306-29F7C205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01640-0434-ADBE-1E82-0578322F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3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EF03-E962-3E31-53E7-82C789A4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82983-B085-5093-EB6A-4D2E637F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93029-7670-C5C8-6534-CA0B3BE0E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D0AAFF-2F02-8FB6-880D-74D02E05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67826-272D-FCFC-1A15-05DE4F9F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99244-2BF6-D0A0-4635-65DAE7D0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BE6A-8468-1117-632F-CD39AFE9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5CED23-72EF-BB8D-167F-FFA09EAF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5A676F-4A29-4AF4-D8F1-4210D991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C19C1-B714-9E5F-063F-488D669EF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6FB901-B262-FD11-3ECA-F5B6BFA31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1107F7-D9E8-F3F8-7CDB-0ECE33F7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372D9D-405E-CEA1-F3A9-ADCC1916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B61E4B-EDBA-B80E-5C32-858E5A38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EFA99-048F-C88A-FF1C-3416F642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E332FA-DAD4-D969-7A88-5411BE2D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B89CC-7085-7632-65A6-2298A6E1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764BB3-E777-BFDF-97E3-D1CC3E42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17621E-F8CC-CA6C-EB56-F520D5DA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4E40E8-17E4-FC30-999F-343556C6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4106E-DB5C-120D-8F29-D1575304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0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BFEA-D574-15B5-F0F7-7D5BC3D6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5CC9A-B3A4-7D6E-BCF1-D5413E11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29801A-1C64-0879-9B7F-CF1E5D31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732B79-91FA-FE28-5963-C3B365A3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F10B5-F95D-EF90-D75D-AD45C50B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B2ED5-0CA9-D424-7C6F-279ED5A0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6EEAA-9165-9AA8-0CD6-ACAF293D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7C3F81-C7C7-BEF9-46AD-91F98E0C5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E3B8F-861B-FC8C-3300-1728E3EE8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E9D5D-EC07-C566-BBBB-9B1900E3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7C56C-EEBE-6A91-6BE8-749AC858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B8C37-3CED-7A43-547F-1244D836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0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A00F45-8A8E-F946-B772-2B5F992C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13080-B540-D6B4-0F75-0811499F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2A3B1-36E0-3983-46DF-47ADD6D51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9523C-FBB9-47A5-8D35-5963095BD0A6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5CE1E-8A2E-95FE-F83C-C6CEC0DAE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763C4-B1AB-BBEC-A2C2-E5926224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F4EDE-2167-4FA7-A62E-B8C1516B0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1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5735-24F7-51E4-22F6-E8505E0FE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飞行时间探测器的粒子速度非线性重建方法研究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316CA-E27A-22B5-22DC-AE7D2AFE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有磁场任意方向入射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6B96FE-B46D-4D51-8703-B921DA5E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68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E288F-8053-8D51-2F7E-08823BC7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4FCAA-1E91-5128-9B89-6CE3B5F9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99A1C1F-AC4D-EB2E-FB92-4BA2806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10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57C649D8-714D-C891-9B49-B938E33EC6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768918"/>
                  </p:ext>
                </p:extLst>
              </p:nvPr>
            </p:nvGraphicFramePr>
            <p:xfrm>
              <a:off x="694800" y="386639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57C649D8-714D-C891-9B49-B938E33EC6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768918"/>
                  </p:ext>
                </p:extLst>
              </p:nvPr>
            </p:nvGraphicFramePr>
            <p:xfrm>
              <a:off x="694800" y="386639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E47695-78DE-5D37-8678-71E25F6E2D0E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此时，粒子在垂直平面内的位置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可通过式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9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精确求出。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E47695-78DE-5D37-8678-71E25F6E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E44ABA6-8BFD-5EC3-6DBA-70EB849F1C41}"/>
              </a:ext>
            </a:extLst>
          </p:cNvPr>
          <p:cNvSpPr txBox="1"/>
          <p:nvPr/>
        </p:nvSpPr>
        <p:spPr>
          <a:xfrm>
            <a:off x="694800" y="340473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同时，粒子在垂直平面的轨迹长度满足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8B0563-BD8A-2F24-C591-ACF9608A5FB4}"/>
                  </a:ext>
                </a:extLst>
              </p:cNvPr>
              <p:cNvSpPr txBox="1"/>
              <p:nvPr/>
            </p:nvSpPr>
            <p:spPr>
              <a:xfrm>
                <a:off x="694800" y="190166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将式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9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对时间求导，即可得到速度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8B0563-BD8A-2F24-C591-ACF9608A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901665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15F0BD9-BF9E-EF47-D77B-D2A351B8CE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420459"/>
                  </p:ext>
                </p:extLst>
              </p:nvPr>
            </p:nvGraphicFramePr>
            <p:xfrm>
              <a:off x="694800" y="2363330"/>
              <a:ext cx="10800000" cy="104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=−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15F0BD9-BF9E-EF47-D77B-D2A351B8CE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420459"/>
                  </p:ext>
                </p:extLst>
              </p:nvPr>
            </p:nvGraphicFramePr>
            <p:xfrm>
              <a:off x="694800" y="2363330"/>
              <a:ext cx="10800000" cy="104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414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0983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517CA-C0DA-99A6-ABF8-1B14F837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A3670-C088-9889-BA1C-A3347903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57B52CF-CC2F-2C8C-223E-5C4C74D6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11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47E9C294-4D9A-3F33-80F3-60F7E30222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361004"/>
                  </p:ext>
                </p:extLst>
              </p:nvPr>
            </p:nvGraphicFramePr>
            <p:xfrm>
              <a:off x="694800" y="3337250"/>
              <a:ext cx="10800000" cy="504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</a:rPr>
                                              <m:t>∥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47E9C294-4D9A-3F33-80F3-60F7E30222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361004"/>
                  </p:ext>
                </p:extLst>
              </p:nvPr>
            </p:nvGraphicFramePr>
            <p:xfrm>
              <a:off x="694800" y="3337250"/>
              <a:ext cx="10800000" cy="504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50425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E1FEC0-A388-EB96-EB32-DBA6B7A6A605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9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接下来分析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∥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产生的行为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E1FEC0-A388-EB96-EB32-DBA6B7A6A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9616"/>
              </a:xfrm>
              <a:prstGeom prst="rect">
                <a:avLst/>
              </a:prstGeom>
              <a:blipFill>
                <a:blip r:embed="rId3"/>
                <a:stretch>
                  <a:fillRect l="-903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9594CDD-5514-73A3-D5B9-89F87D146755}"/>
              </a:ext>
            </a:extLst>
          </p:cNvPr>
          <p:cNvSpPr txBox="1"/>
          <p:nvPr/>
        </p:nvSpPr>
        <p:spPr>
          <a:xfrm>
            <a:off x="694800" y="2875585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粒子在平行直线上的轨迹长度满足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738FC4-08BB-5429-9C03-2906D95BCE02}"/>
              </a:ext>
            </a:extLst>
          </p:cNvPr>
          <p:cNvSpPr txBox="1"/>
          <p:nvPr/>
        </p:nvSpPr>
        <p:spPr>
          <a:xfrm>
            <a:off x="696000" y="1901665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该方向上不受磁场作用，满足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D55C86-E24F-D796-AED8-EF7F3E9534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0295176"/>
                  </p:ext>
                </p:extLst>
              </p:nvPr>
            </p:nvGraphicFramePr>
            <p:xfrm>
              <a:off x="694800" y="2363330"/>
              <a:ext cx="10800000" cy="512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∥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≡</m:t>
                                </m:r>
                                <m:d>
                                  <m:dPr>
                                    <m:ctrlPr>
                                      <a:rPr lang="en-US" altLang="zh-CN" sz="24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0, 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kern="120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2400" b="0" i="1" kern="1200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, 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FD55C86-E24F-D796-AED8-EF7F3E9534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0295176"/>
                  </p:ext>
                </p:extLst>
              </p:nvPr>
            </p:nvGraphicFramePr>
            <p:xfrm>
              <a:off x="694800" y="2363330"/>
              <a:ext cx="10800000" cy="512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512255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8D5967E-CE2B-66C9-8E1C-1C7A153A5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133765"/>
                  </p:ext>
                </p:extLst>
              </p:nvPr>
            </p:nvGraphicFramePr>
            <p:xfrm>
              <a:off x="694800" y="4303169"/>
              <a:ext cx="10800000" cy="83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∥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8D5967E-CE2B-66C9-8E1C-1C7A153A5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133765"/>
                  </p:ext>
                </p:extLst>
              </p:nvPr>
            </p:nvGraphicFramePr>
            <p:xfrm>
              <a:off x="694800" y="4303169"/>
              <a:ext cx="10800000" cy="83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3572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CC9B4FD-DE90-FC98-6818-F052D869AFE8}"/>
              </a:ext>
            </a:extLst>
          </p:cNvPr>
          <p:cNvSpPr txBox="1"/>
          <p:nvPr/>
        </p:nvSpPr>
        <p:spPr>
          <a:xfrm>
            <a:off x="694800" y="3841504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自此，粒子的传播距离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7A902B-F28E-0DD6-54C3-D8FE406E0112}"/>
              </a:ext>
            </a:extLst>
          </p:cNvPr>
          <p:cNvSpPr txBox="1"/>
          <p:nvPr/>
        </p:nvSpPr>
        <p:spPr>
          <a:xfrm>
            <a:off x="156000" y="6017796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：表达式正确性证明见附录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匀速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螺旋运动的分解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8662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6F7FE-B99E-CDAE-49C4-965672EC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C97F9F8A-0A4B-F7BD-2401-099731692F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42856"/>
                  </p:ext>
                </p:extLst>
              </p:nvPr>
            </p:nvGraphicFramePr>
            <p:xfrm>
              <a:off x="694800" y="1912906"/>
              <a:ext cx="10800000" cy="916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𝐼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𝜉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𝐼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𝛽𝛾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C97F9F8A-0A4B-F7BD-2401-099731692F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42856"/>
                  </p:ext>
                </p:extLst>
              </p:nvPr>
            </p:nvGraphicFramePr>
            <p:xfrm>
              <a:off x="694800" y="1912906"/>
              <a:ext cx="10800000" cy="916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91675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DE52195-DEA6-2780-0CAD-AE6BD5F2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A1569-5E55-34BA-7C8D-54AFFF6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12</a:t>
            </a:fld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E88A50-4999-B502-BE34-67E1C7A284AA}"/>
              </a:ext>
            </a:extLst>
          </p:cNvPr>
          <p:cNvSpPr txBox="1"/>
          <p:nvPr/>
        </p:nvSpPr>
        <p:spPr>
          <a:xfrm>
            <a:off x="694800" y="1440000"/>
            <a:ext cx="10800000" cy="46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最后，还需注意到，在第二阶段中，最可能能损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8A196D1-0CA3-AC7D-5F39-9C18BA960847}"/>
                  </a:ext>
                </a:extLst>
              </p:cNvPr>
              <p:cNvSpPr txBox="1"/>
              <p:nvPr/>
            </p:nvSpPr>
            <p:spPr>
              <a:xfrm>
                <a:off x="694800" y="2829161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+mn-cs"/>
                      </a:rPr>
                      <m:t>𝜉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是一个与厚度相关的函数。现在需要将其中的厚度定义为粒子在传播方向上的厚度，而不仅是材料厚度。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8A196D1-0CA3-AC7D-5F39-9C18BA960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829161"/>
                <a:ext cx="10800000" cy="830997"/>
              </a:xfrm>
              <a:prstGeom prst="rect">
                <a:avLst/>
              </a:prstGeom>
              <a:blipFill>
                <a:blip r:embed="rId3"/>
                <a:stretch>
                  <a:fillRect l="-90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BFDA554E-A4C1-2AF6-E56E-F880055593EF}"/>
              </a:ext>
            </a:extLst>
          </p:cNvPr>
          <p:cNvSpPr txBox="1"/>
          <p:nvPr/>
        </p:nvSpPr>
        <p:spPr>
          <a:xfrm>
            <a:off x="694800" y="3660158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现在，研究方法即可正确处理有磁场的情况。</a:t>
            </a:r>
          </a:p>
        </p:txBody>
      </p:sp>
    </p:spTree>
    <p:extLst>
      <p:ext uri="{BB962C8B-B14F-4D97-AF65-F5344CB8AC3E}">
        <p14:creationId xmlns:p14="http://schemas.microsoft.com/office/powerpoint/2010/main" val="3031931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934A-2B08-3E27-3413-9408FEC6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F7CC-6B0E-A1B2-C7C1-1C04D783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测量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50C66E-B744-9149-365E-C361CCA5DA73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本阶段测量方法和重建方法与上一阶段相同，不再赘述。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26D2F9-105A-7CEA-2A56-DF4B7D0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13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803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18A1-DE46-7329-4A97-AAEBF10F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, 散点图&#10;&#10;AI 生成的内容可能不正确。">
            <a:extLst>
              <a:ext uri="{FF2B5EF4-FFF2-40B4-BE49-F238E27FC236}">
                <a16:creationId xmlns:a16="http://schemas.microsoft.com/office/drawing/2014/main" id="{1F8EAF18-5A83-EC43-CEC0-C3E78CC1B5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459576" cy="522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C82D2B-8058-5602-5D55-96EBDCC4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579E0D-CAD3-14A5-BB07-B89204F59B58}"/>
              </a:ext>
            </a:extLst>
          </p:cNvPr>
          <p:cNvSpPr txBox="1"/>
          <p:nvPr/>
        </p:nvSpPr>
        <p:spPr>
          <a:xfrm>
            <a:off x="7819576" y="1440000"/>
            <a:ext cx="3675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轨迹展示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5EFFDF6-91B7-328F-D866-2648EB0E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14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9E3909-64DB-42C9-292A-B8ADF971927B}"/>
              </a:ext>
            </a:extLst>
          </p:cNvPr>
          <p:cNvSpPr txBox="1"/>
          <p:nvPr/>
        </p:nvSpPr>
        <p:spPr>
          <a:xfrm>
            <a:off x="1497046" y="6337757"/>
            <a:ext cx="464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：粒子轨迹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/>
              <p:nvPr/>
            </p:nvSpPr>
            <p:spPr>
              <a:xfrm>
                <a:off x="7819576" y="3269835"/>
                <a:ext cx="3534224" cy="1051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=0.42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1, 1, 1</m:t>
                        </m:r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76" y="3269835"/>
                <a:ext cx="3534224" cy="1051057"/>
              </a:xfrm>
              <a:prstGeom prst="rect">
                <a:avLst/>
              </a:prstGeom>
              <a:blipFill>
                <a:blip r:embed="rId3"/>
                <a:stretch>
                  <a:fillRect l="-2759" t="-4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05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493D6-8534-9E75-44C0-919F3E386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散点图&#10;&#10;AI 生成的内容可能不正确。">
            <a:extLst>
              <a:ext uri="{FF2B5EF4-FFF2-40B4-BE49-F238E27FC236}">
                <a16:creationId xmlns:a16="http://schemas.microsoft.com/office/drawing/2014/main" id="{44623ECA-EFC5-1516-09E6-5634C1348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459576" cy="522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2E49A2-72C2-B312-EF6B-171E30C8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EA834E-BE8D-1671-1B8E-4952569EB6E3}"/>
              </a:ext>
            </a:extLst>
          </p:cNvPr>
          <p:cNvSpPr txBox="1"/>
          <p:nvPr/>
        </p:nvSpPr>
        <p:spPr>
          <a:xfrm>
            <a:off x="7819576" y="1440000"/>
            <a:ext cx="3675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轨迹展示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AC5EFA8-C81B-64C6-04AE-F6304B1B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15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FCD048-93F7-C8D1-C6F4-DE38DB53E92A}"/>
              </a:ext>
            </a:extLst>
          </p:cNvPr>
          <p:cNvSpPr txBox="1"/>
          <p:nvPr/>
        </p:nvSpPr>
        <p:spPr>
          <a:xfrm>
            <a:off x="1497046" y="6337757"/>
            <a:ext cx="464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：粒子轨迹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078D8F-5AA8-1849-7547-2FA3646B40DA}"/>
                  </a:ext>
                </a:extLst>
              </p:cNvPr>
              <p:cNvSpPr txBox="1"/>
              <p:nvPr/>
            </p:nvSpPr>
            <p:spPr>
              <a:xfrm>
                <a:off x="7819576" y="3269835"/>
                <a:ext cx="3534224" cy="1051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3</a:t>
                </a:r>
                <a:r>
                  <a:rPr lang="zh-CN" altLang="en-US" sz="240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1, 1, 1</m:t>
                        </m:r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078D8F-5AA8-1849-7547-2FA3646B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576" y="3269835"/>
                <a:ext cx="3534224" cy="1051057"/>
              </a:xfrm>
              <a:prstGeom prst="rect">
                <a:avLst/>
              </a:prstGeom>
              <a:blipFill>
                <a:blip r:embed="rId3"/>
                <a:stretch>
                  <a:fillRect l="-2759" t="-4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06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B69C3-8F2F-6509-E8E1-14F0A77D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直方图&#10;&#10;AI 生成的内容可能不正确。">
            <a:extLst>
              <a:ext uri="{FF2B5EF4-FFF2-40B4-BE49-F238E27FC236}">
                <a16:creationId xmlns:a16="http://schemas.microsoft.com/office/drawing/2014/main" id="{0B79309B-1F14-72AA-6ADF-AB45019DC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DAC597-222A-4076-9820-7816AA75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DA8A71-47BB-ACB0-7B22-7515C0FB6CB1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681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重建结果（</a:t>
                </a:r>
                <a:r>
                  <a:rPr lang="en-US" altLang="zh-CN" sz="2400" b="0" dirty="0">
                    <a:ea typeface="华文楷体" panose="02010600040101010101" pitchFamily="2" charset="-122"/>
                    <a:cs typeface="+mj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0, 0, 1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DA8A71-47BB-ACB0-7B22-7515C0FB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681725"/>
              </a:xfrm>
              <a:prstGeom prst="rect">
                <a:avLst/>
              </a:prstGeom>
              <a:blipFill>
                <a:blip r:embed="rId3"/>
                <a:stretch>
                  <a:fillRect l="-903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3215A21-2ABD-F01C-BA78-A75CC5C2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16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FDBD88-D423-79B7-9332-B1C9EE15B814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:r>
                  <a:rPr lang="en-US" altLang="zh-CN" sz="20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的关系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FDBD88-D423-79B7-9332-B1C9EE15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DE6D96A-8CAA-9BAA-1AA5-197C36813601}"/>
              </a:ext>
            </a:extLst>
          </p:cNvPr>
          <p:cNvSpPr txBox="1"/>
          <p:nvPr/>
        </p:nvSpPr>
        <p:spPr>
          <a:xfrm>
            <a:off x="6527048" y="3067170"/>
            <a:ext cx="4826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中，</a:t>
            </a:r>
            <a:r>
              <a:rPr lang="zh-CN" altLang="en-US" sz="2400" dirty="0">
                <a:solidFill>
                  <a:srgbClr val="1616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蓝色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为线性重建结果，</a:t>
            </a:r>
            <a:r>
              <a:rPr lang="zh-CN" altLang="en-US" sz="2400" dirty="0">
                <a:solidFill>
                  <a:srgbClr val="FF242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红色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能量波动重建结果，作为对比，以</a:t>
            </a:r>
            <a:r>
              <a:rPr lang="zh-CN" altLang="en-US" sz="2400" dirty="0">
                <a:solidFill>
                  <a:srgbClr val="15FF1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绿色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绘制了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Gauss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能量波动重建结果，纵线为误差棒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431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7C754-A9F2-40A3-53B4-3D4BD000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直方图&#10;&#10;AI 生成的内容可能不正确。">
            <a:extLst>
              <a:ext uri="{FF2B5EF4-FFF2-40B4-BE49-F238E27FC236}">
                <a16:creationId xmlns:a16="http://schemas.microsoft.com/office/drawing/2014/main" id="{102479B4-6FD6-727D-3A54-11FAF313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B77385-9F51-16FB-B569-328A8689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E712A4-1401-E555-CEEF-7AE797C22B8C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681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重建结果（</a:t>
                </a:r>
                <a:r>
                  <a:rPr lang="en-US" altLang="zh-CN" sz="2400" b="0" dirty="0">
                    <a:ea typeface="华文楷体" panose="02010600040101010101" pitchFamily="2" charset="-122"/>
                    <a:cs typeface="+mj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1, 1, 1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E712A4-1401-E555-CEEF-7AE797C2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681725"/>
              </a:xfrm>
              <a:prstGeom prst="rect">
                <a:avLst/>
              </a:prstGeom>
              <a:blipFill>
                <a:blip r:embed="rId3"/>
                <a:stretch>
                  <a:fillRect l="-903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4FBD979-1E17-6505-BAFF-4C7451F9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17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E6ABA3-F78A-B74A-0878-7E93DC97B274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5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:r>
                  <a:rPr lang="en-US" altLang="zh-CN" sz="20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的关系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E6ABA3-F78A-B74A-0878-7E93DC97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95892C-A576-8248-2F1A-2D95E49981AE}"/>
                  </a:ext>
                </a:extLst>
              </p:cNvPr>
              <p:cNvSpPr txBox="1"/>
              <p:nvPr/>
            </p:nvSpPr>
            <p:spPr>
              <a:xfrm>
                <a:off x="6527048" y="3067170"/>
                <a:ext cx="482675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非线性重建的反常行为也是由于“截断”：虽然速度大小一样，但大量动能不在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轴，导致粒子更不容易穿过探测器。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95892C-A576-8248-2F1A-2D95E4998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067170"/>
                <a:ext cx="4826752" cy="1569660"/>
              </a:xfrm>
              <a:prstGeom prst="rect">
                <a:avLst/>
              </a:prstGeom>
              <a:blipFill>
                <a:blip r:embed="rId5"/>
                <a:stretch>
                  <a:fillRect l="-2020" t="-3101" r="-379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27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AA4D8-5C28-E15E-4109-482AF8E4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直方图&#10;&#10;AI 生成的内容可能不正确。">
            <a:extLst>
              <a:ext uri="{FF2B5EF4-FFF2-40B4-BE49-F238E27FC236}">
                <a16:creationId xmlns:a16="http://schemas.microsoft.com/office/drawing/2014/main" id="{9A3AABAD-AFC8-88AF-7106-D4CC7F123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8D1A39-DD5F-4959-9F81-242C1D9B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D371D6D-9A18-EF73-3D4A-149D107EF3E3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681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3.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=0.42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:r>
                  <a:rPr lang="en-US" altLang="zh-CN" sz="24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𝑣</m:t>
                            </m:r>
                          </m:sub>
                        </m:sSub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1, 1, 1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D371D6D-9A18-EF73-3D4A-149D107E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681725"/>
              </a:xfrm>
              <a:prstGeom prst="rect">
                <a:avLst/>
              </a:prstGeom>
              <a:blipFill>
                <a:blip r:embed="rId3"/>
                <a:stretch>
                  <a:fillRect l="-903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FE0ECEE-10EE-9A20-3B36-CFD0D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18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D5BEAC-207C-0E39-0361-4775EDA01E7B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D5BEAC-207C-0E39-0361-4775EDA0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3669FA1-5C31-4810-CD70-D68342359D14}"/>
              </a:ext>
            </a:extLst>
          </p:cNvPr>
          <p:cNvSpPr txBox="1"/>
          <p:nvPr/>
        </p:nvSpPr>
        <p:spPr>
          <a:xfrm>
            <a:off x="6527048" y="2772464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可以看出，能量较小时，由于多数粒子不再能到达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探测器，因此被舍弃，不再参与重建。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75F333-24AB-68A5-2366-CD583F6A4A4A}"/>
              </a:ext>
            </a:extLst>
          </p:cNvPr>
          <p:cNvSpPr txBox="1"/>
          <p:nvPr/>
        </p:nvSpPr>
        <p:spPr>
          <a:xfrm>
            <a:off x="6527048" y="3976872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此状况正好“截断”了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分布的尾巴，使得重建结果反而看起来更好！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066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49ABD-727B-9608-6571-CD7745E6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0E53-4B4D-54AB-86C5-9094479BF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A72A0-EDB1-4F23-D257-6E1192534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吴函迅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2025.2.18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7A0A4FB-1498-CBF4-D245-03A2AFD7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19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09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DFBE-EB5E-457B-E06E-65815A2E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目录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F2F14A-D798-B350-AE15-A415785B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</a:t>
            </a:fld>
            <a:endParaRPr lang="zh-CN" altLang="en-US" sz="2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63F482-209D-384D-4EA0-F0943E69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该阶段研究中使用的参数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</a:p>
          <a:p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12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EBDA-4BD0-06BE-9EEF-5934D899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2DA13-0E9F-B1C7-3B29-4AE32EE9A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附录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D2C9C5D-0618-95AD-7E4E-9D94D1B6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20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628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92C33-BA77-048E-3353-7D6ADA38B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B663-D029-6D86-DF4B-125514E9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0EA3B-E690-40D5-D09E-CF1A25A7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匀速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螺旋运动的分解</a:t>
            </a: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部分图片的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PPT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原对象</a:t>
            </a:r>
          </a:p>
          <a:p>
            <a:pPr>
              <a:spcAft>
                <a:spcPts val="600"/>
              </a:spcAft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5CA754E-590B-8F73-1A7D-598CCC70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287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3C06C-7413-B801-54EB-11770FBA4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7AAFC-03F5-37E3-C72A-7CBCD094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匀速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螺旋运动的分解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86A0228-5503-E42E-DE36-5B0A1C8D9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8664041"/>
                  </p:ext>
                </p:extLst>
              </p:nvPr>
            </p:nvGraphicFramePr>
            <p:xfrm>
              <a:off x="694800" y="1901665"/>
              <a:ext cx="10800000" cy="1445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86A0228-5503-E42E-DE36-5B0A1C8D97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8664041"/>
                  </p:ext>
                </p:extLst>
              </p:nvPr>
            </p:nvGraphicFramePr>
            <p:xfrm>
              <a:off x="694800" y="1901665"/>
              <a:ext cx="10800000" cy="1445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445768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A637B0A-123C-9A04-1F2C-BD6F094A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22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5109C18-D288-5E75-56F2-2C21B9203A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367642"/>
                  </p:ext>
                </p:extLst>
              </p:nvPr>
            </p:nvGraphicFramePr>
            <p:xfrm>
              <a:off x="694800" y="3809098"/>
              <a:ext cx="10800000" cy="1445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=−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E5109C18-D288-5E75-56F2-2C21B9203A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367642"/>
                  </p:ext>
                </p:extLst>
              </p:nvPr>
            </p:nvGraphicFramePr>
            <p:xfrm>
              <a:off x="694800" y="3809098"/>
              <a:ext cx="10800000" cy="14457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445768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FFBA15C-D43A-9D1F-5FD6-4C6E0F0777EE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匀速螺旋运动满足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7467E4D-522E-5E8F-8054-CB9C9F689F3C}"/>
                  </a:ext>
                </a:extLst>
              </p:cNvPr>
              <p:cNvSpPr txBox="1"/>
              <p:nvPr/>
            </p:nvSpPr>
            <p:spPr>
              <a:xfrm>
                <a:off x="694800" y="3347433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求导，得其瞬时速度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7467E4D-522E-5E8F-8054-CB9C9F689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347433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007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94C8E-5167-012B-6AB7-62082E6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5790-4213-C408-011E-81727523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匀速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螺旋运动的分解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9076BEF-3072-1467-A7AB-22554A8BE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143579"/>
                  </p:ext>
                </p:extLst>
              </p:nvPr>
            </p:nvGraphicFramePr>
            <p:xfrm>
              <a:off x="694800" y="1901665"/>
              <a:ext cx="10800000" cy="83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ra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9076BEF-3072-1467-A7AB-22554A8BE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5143579"/>
                  </p:ext>
                </p:extLst>
              </p:nvPr>
            </p:nvGraphicFramePr>
            <p:xfrm>
              <a:off x="694800" y="1901665"/>
              <a:ext cx="10800000" cy="8357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3572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656BF65-7AD2-6191-380C-A6E7412B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23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4AA78580-CA38-FBC5-B8B5-B34CDE595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287276"/>
                  </p:ext>
                </p:extLst>
              </p:nvPr>
            </p:nvGraphicFramePr>
            <p:xfrm>
              <a:off x="694800" y="3199054"/>
              <a:ext cx="10800000" cy="5343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4AA78580-CA38-FBC5-B8B5-B34CDE5950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287276"/>
                  </p:ext>
                </p:extLst>
              </p:nvPr>
            </p:nvGraphicFramePr>
            <p:xfrm>
              <a:off x="694800" y="3199054"/>
              <a:ext cx="10800000" cy="5343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53435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01E99DB-BAE7-916A-5B4E-2C87C5B822DA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因此，其总速度大小满足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278621-1425-DC30-1AD1-65B2E09F401A}"/>
                  </a:ext>
                </a:extLst>
              </p:cNvPr>
              <p:cNvSpPr txBox="1"/>
              <p:nvPr/>
            </p:nvSpPr>
            <p:spPr>
              <a:xfrm>
                <a:off x="694800" y="273738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将式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中的前两项合并，有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278621-1425-DC30-1AD1-65B2E09F4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737389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798394E-798F-1B6B-582E-09FC2F4B1E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16671"/>
                  </p:ext>
                </p:extLst>
              </p:nvPr>
            </p:nvGraphicFramePr>
            <p:xfrm>
              <a:off x="694800" y="4195072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0798394E-798F-1B6B-582E-09FC2F4B1E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16671"/>
                  </p:ext>
                </p:extLst>
              </p:nvPr>
            </p:nvGraphicFramePr>
            <p:xfrm>
              <a:off x="694800" y="4195072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9E441914-F378-A470-9F45-DA3CF82ECCCB}"/>
              </a:ext>
            </a:extLst>
          </p:cNvPr>
          <p:cNvSpPr txBox="1"/>
          <p:nvPr/>
        </p:nvSpPr>
        <p:spPr>
          <a:xfrm>
            <a:off x="694800" y="3733407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从而其运动路程满足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19B5EAB-368B-BA88-5768-ED93741DA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586706"/>
                  </p:ext>
                </p:extLst>
              </p:nvPr>
            </p:nvGraphicFramePr>
            <p:xfrm>
              <a:off x="694800" y="511393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019B5EAB-368B-BA88-5768-ED93741DA4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586706"/>
                  </p:ext>
                </p:extLst>
              </p:nvPr>
            </p:nvGraphicFramePr>
            <p:xfrm>
              <a:off x="694800" y="511393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FE3C35B-F9E1-3E2F-DE75-C098B6718E27}"/>
              </a:ext>
            </a:extLst>
          </p:cNvPr>
          <p:cNvSpPr txBox="1"/>
          <p:nvPr/>
        </p:nvSpPr>
        <p:spPr>
          <a:xfrm>
            <a:off x="694800" y="4652272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或者</a:t>
            </a:r>
          </a:p>
        </p:txBody>
      </p:sp>
    </p:spTree>
    <p:extLst>
      <p:ext uri="{BB962C8B-B14F-4D97-AF65-F5344CB8AC3E}">
        <p14:creationId xmlns:p14="http://schemas.microsoft.com/office/powerpoint/2010/main" val="402185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CA82F-22F7-C532-8A17-1E2D2977D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DF3C7-5B49-D8C7-BC04-273912A9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匀速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螺旋运动的分解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97D8DBA-A8E4-D2F5-56BA-7AFA1ACB8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706580"/>
                  </p:ext>
                </p:extLst>
              </p:nvPr>
            </p:nvGraphicFramePr>
            <p:xfrm>
              <a:off x="694800" y="23588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97D8DBA-A8E4-D2F5-56BA-7AFA1ACB8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706580"/>
                  </p:ext>
                </p:extLst>
              </p:nvPr>
            </p:nvGraphicFramePr>
            <p:xfrm>
              <a:off x="694800" y="23588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16FA35D-C8FB-F3A5-E2DB-A4392AAA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24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B2B98ABB-6EF1-4FF6-3BD1-A23B0B8165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6965774"/>
                  </p:ext>
                </p:extLst>
              </p:nvPr>
            </p:nvGraphicFramePr>
            <p:xfrm>
              <a:off x="694800" y="3277730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B2B98ABB-6EF1-4FF6-3BD1-A23B0B8165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6965774"/>
                  </p:ext>
                </p:extLst>
              </p:nvPr>
            </p:nvGraphicFramePr>
            <p:xfrm>
              <a:off x="694800" y="3277730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 b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D2D393-6FA4-5FEC-4DAE-EA785BDAA06A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现在，将式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拆分为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𝑋𝑌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平面和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轴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D2D393-6FA4-5FEC-4DAE-EA785BDAA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2DDCFF-A14A-4D32-B79F-5010A60B05B2}"/>
                  </a:ext>
                </a:extLst>
              </p:cNvPr>
              <p:cNvSpPr txBox="1"/>
              <p:nvPr/>
            </p:nvSpPr>
            <p:spPr>
              <a:xfrm>
                <a:off x="694800" y="281606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为匀速圆周运动的速率，满足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2DDCFF-A14A-4D32-B79F-5010A60B0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816065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11CAD48C-E4FD-A440-85EC-D17EAB7926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414665"/>
                  </p:ext>
                </p:extLst>
              </p:nvPr>
            </p:nvGraphicFramePr>
            <p:xfrm>
              <a:off x="696000" y="4201060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11CAD48C-E4FD-A440-85EC-D17EAB7926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414665"/>
                  </p:ext>
                </p:extLst>
              </p:nvPr>
            </p:nvGraphicFramePr>
            <p:xfrm>
              <a:off x="696000" y="4201060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7" r="-6577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0388" b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B50A10-0958-6EE5-47BB-B564814C3C36}"/>
                  </a:ext>
                </a:extLst>
              </p:cNvPr>
              <p:cNvSpPr txBox="1"/>
              <p:nvPr/>
            </p:nvSpPr>
            <p:spPr>
              <a:xfrm>
                <a:off x="696000" y="373939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于是，式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7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化为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B50A10-0958-6EE5-47BB-B564814C3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3739395"/>
                <a:ext cx="10800000" cy="461665"/>
              </a:xfrm>
              <a:prstGeom prst="rect">
                <a:avLst/>
              </a:prstGeom>
              <a:blipFill>
                <a:blip r:embed="rId7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558A2D5-A40B-45B1-EFBC-471001EBC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990591"/>
                  </p:ext>
                </p:extLst>
              </p:nvPr>
            </p:nvGraphicFramePr>
            <p:xfrm>
              <a:off x="696000" y="511992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2558A2D5-A40B-45B1-EFBC-471001EBC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990591"/>
                  </p:ext>
                </p:extLst>
              </p:nvPr>
            </p:nvGraphicFramePr>
            <p:xfrm>
              <a:off x="696000" y="511992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577" r="-6577" b="-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620388" b="-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E7EC9E-9E39-99FC-C1E7-1CE3B0094248}"/>
                  </a:ext>
                </a:extLst>
              </p:cNvPr>
              <p:cNvSpPr txBox="1"/>
              <p:nvPr/>
            </p:nvSpPr>
            <p:spPr>
              <a:xfrm>
                <a:off x="696000" y="465826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轴上，轨迹显然满足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E7EC9E-9E39-99FC-C1E7-1CE3B0094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658260"/>
                <a:ext cx="10800000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CA7B788-FC4D-DBD2-129F-A3EB8662E837}"/>
                  </a:ext>
                </a:extLst>
              </p:cNvPr>
              <p:cNvSpPr txBox="1"/>
              <p:nvPr/>
            </p:nvSpPr>
            <p:spPr>
              <a:xfrm>
                <a:off x="694800" y="1899433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𝑋𝑌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平面，轨迹长度满足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CA7B788-FC4D-DBD2-129F-A3EB8662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899433"/>
                <a:ext cx="10800000" cy="461665"/>
              </a:xfrm>
              <a:prstGeom prst="rect">
                <a:avLst/>
              </a:prstGeom>
              <a:blipFill>
                <a:blip r:embed="rId10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810138E-E23D-7485-5345-3B22C60CD869}"/>
                  </a:ext>
                </a:extLst>
              </p:cNvPr>
              <p:cNvSpPr txBox="1"/>
              <p:nvPr/>
            </p:nvSpPr>
            <p:spPr>
              <a:xfrm>
                <a:off x="696000" y="5579357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810138E-E23D-7485-5345-3B22C60CD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5579357"/>
                <a:ext cx="10800000" cy="461665"/>
              </a:xfrm>
              <a:prstGeom prst="rect">
                <a:avLst/>
              </a:prstGeom>
              <a:blipFill>
                <a:blip r:embed="rId11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7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AA267-3911-E7BD-7268-71647B45B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A4917-C441-E2E8-CE7F-F8443414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匀速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螺旋运动的分解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DA372CC-C7DC-3442-508B-67245732A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306306"/>
                  </p:ext>
                </p:extLst>
              </p:nvPr>
            </p:nvGraphicFramePr>
            <p:xfrm>
              <a:off x="694800" y="1901665"/>
              <a:ext cx="10800000" cy="462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DA372CC-C7DC-3442-508B-67245732A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2306306"/>
                  </p:ext>
                </p:extLst>
              </p:nvPr>
            </p:nvGraphicFramePr>
            <p:xfrm>
              <a:off x="694800" y="1901665"/>
              <a:ext cx="10800000" cy="462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6215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75D4C58-0107-0178-47B3-FA53ACAE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25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090A4A-F149-CCAA-9AA1-518EF7164E8D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将式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9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与式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6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对比，显然有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090A4A-F149-CCAA-9AA1-518EF716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B01E3CCC-2089-FBA4-4B57-44750A4658D6}"/>
              </a:ext>
            </a:extLst>
          </p:cNvPr>
          <p:cNvSpPr txBox="1"/>
          <p:nvPr/>
        </p:nvSpPr>
        <p:spPr>
          <a:xfrm>
            <a:off x="694800" y="2358865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即，在匀速螺旋运动的情况下，可以将总轨迹长度的计算分解为垂直平面和直线运动分别计算。</a:t>
            </a:r>
          </a:p>
        </p:txBody>
      </p:sp>
    </p:spTree>
    <p:extLst>
      <p:ext uri="{BB962C8B-B14F-4D97-AF65-F5344CB8AC3E}">
        <p14:creationId xmlns:p14="http://schemas.microsoft.com/office/powerpoint/2010/main" val="242472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74CEEE8A-717F-FF63-3704-0A7E585F2BB4}"/>
              </a:ext>
            </a:extLst>
          </p:cNvPr>
          <p:cNvSpPr/>
          <p:nvPr/>
        </p:nvSpPr>
        <p:spPr>
          <a:xfrm>
            <a:off x="3786187" y="124777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3" name="直接连接符 662">
            <a:extLst>
              <a:ext uri="{FF2B5EF4-FFF2-40B4-BE49-F238E27FC236}">
                <a16:creationId xmlns:a16="http://schemas.microsoft.com/office/drawing/2014/main" id="{F4C887E3-1512-49EC-FF63-437B6410BA67}"/>
              </a:ext>
            </a:extLst>
          </p:cNvPr>
          <p:cNvCxnSpPr/>
          <p:nvPr/>
        </p:nvCxnSpPr>
        <p:spPr>
          <a:xfrm>
            <a:off x="6155635" y="655983"/>
            <a:ext cx="0" cy="715617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5" name="椭圆 684">
            <a:extLst>
              <a:ext uri="{FF2B5EF4-FFF2-40B4-BE49-F238E27FC236}">
                <a16:creationId xmlns:a16="http://schemas.microsoft.com/office/drawing/2014/main" id="{5C06C432-BF8F-E1D3-C777-36BAFD2B2D55}"/>
              </a:ext>
            </a:extLst>
          </p:cNvPr>
          <p:cNvSpPr/>
          <p:nvPr/>
        </p:nvSpPr>
        <p:spPr>
          <a:xfrm>
            <a:off x="6112566" y="638178"/>
            <a:ext cx="86138" cy="86138"/>
          </a:xfrm>
          <a:prstGeom prst="ellipse">
            <a:avLst/>
          </a:prstGeom>
          <a:solidFill>
            <a:srgbClr val="163E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978D93E5-4C6B-6621-0070-C89CEC4B8271}"/>
              </a:ext>
            </a:extLst>
          </p:cNvPr>
          <p:cNvSpPr txBox="1"/>
          <p:nvPr/>
        </p:nvSpPr>
        <p:spPr>
          <a:xfrm>
            <a:off x="6112566" y="363238"/>
            <a:ext cx="11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2400" dirty="0">
                <a:solidFill>
                  <a:srgbClr val="163E64"/>
                </a:solidFill>
                <a:latin typeface="Times New Roman" panose="02020603050405020304" pitchFamily="18" charset="0"/>
              </a:rPr>
              <a:t>proton</a:t>
            </a:r>
            <a:endParaRPr lang="zh-CN" altLang="en-US" sz="2400" dirty="0">
              <a:solidFill>
                <a:srgbClr val="163E64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87" name="直接箭头连接符 686">
            <a:extLst>
              <a:ext uri="{FF2B5EF4-FFF2-40B4-BE49-F238E27FC236}">
                <a16:creationId xmlns:a16="http://schemas.microsoft.com/office/drawing/2014/main" id="{71F03C31-FC7A-C479-4A0A-041743BE7956}"/>
              </a:ext>
            </a:extLst>
          </p:cNvPr>
          <p:cNvCxnSpPr>
            <a:cxnSpLocks/>
          </p:cNvCxnSpPr>
          <p:nvPr/>
        </p:nvCxnSpPr>
        <p:spPr>
          <a:xfrm>
            <a:off x="8422000" y="124777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/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组合 698">
            <a:extLst>
              <a:ext uri="{FF2B5EF4-FFF2-40B4-BE49-F238E27FC236}">
                <a16:creationId xmlns:a16="http://schemas.microsoft.com/office/drawing/2014/main" id="{B41861E9-2AA0-0FC2-5949-31C40BB8E1D0}"/>
              </a:ext>
            </a:extLst>
          </p:cNvPr>
          <p:cNvGrpSpPr/>
          <p:nvPr/>
        </p:nvGrpSpPr>
        <p:grpSpPr>
          <a:xfrm>
            <a:off x="3865690" y="2297190"/>
            <a:ext cx="1199900" cy="977705"/>
            <a:chOff x="7598540" y="238649"/>
            <a:chExt cx="1199900" cy="977705"/>
          </a:xfrm>
        </p:grpSpPr>
        <p:cxnSp>
          <p:nvCxnSpPr>
            <p:cNvPr id="693" name="直接箭头连接符 692">
              <a:extLst>
                <a:ext uri="{FF2B5EF4-FFF2-40B4-BE49-F238E27FC236}">
                  <a16:creationId xmlns:a16="http://schemas.microsoft.com/office/drawing/2014/main" id="{E6E04081-BE18-FDC1-FAC7-B9E30EB83C68}"/>
                </a:ext>
              </a:extLst>
            </p:cNvPr>
            <p:cNvCxnSpPr/>
            <p:nvPr/>
          </p:nvCxnSpPr>
          <p:spPr>
            <a:xfrm>
              <a:off x="7959337" y="32773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箭头连接符 693">
              <a:extLst>
                <a:ext uri="{FF2B5EF4-FFF2-40B4-BE49-F238E27FC236}">
                  <a16:creationId xmlns:a16="http://schemas.microsoft.com/office/drawing/2014/main" id="{AB85AF5E-59A7-079A-075F-2AFA1D76DF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00449" y="676575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箭头连接符 694">
              <a:extLst>
                <a:ext uri="{FF2B5EF4-FFF2-40B4-BE49-F238E27FC236}">
                  <a16:creationId xmlns:a16="http://schemas.microsoft.com/office/drawing/2014/main" id="{EADC9D6F-7134-FCE2-539A-BC27E535B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655" y="328412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/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/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279" r="-1639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/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8" name="平行四边形 707">
            <a:extLst>
              <a:ext uri="{FF2B5EF4-FFF2-40B4-BE49-F238E27FC236}">
                <a16:creationId xmlns:a16="http://schemas.microsoft.com/office/drawing/2014/main" id="{FC182C74-F3F7-0FA9-08FB-74C043A0FF02}"/>
              </a:ext>
            </a:extLst>
          </p:cNvPr>
          <p:cNvSpPr/>
          <p:nvPr/>
        </p:nvSpPr>
        <p:spPr>
          <a:xfrm>
            <a:off x="3786186" y="166195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14" name="组合 713">
            <a:extLst>
              <a:ext uri="{FF2B5EF4-FFF2-40B4-BE49-F238E27FC236}">
                <a16:creationId xmlns:a16="http://schemas.microsoft.com/office/drawing/2014/main" id="{5CCEAC29-1F68-3D7C-8D74-D41B9E171AD1}"/>
              </a:ext>
            </a:extLst>
          </p:cNvPr>
          <p:cNvGrpSpPr/>
          <p:nvPr/>
        </p:nvGrpSpPr>
        <p:grpSpPr>
          <a:xfrm>
            <a:off x="3727238" y="3826717"/>
            <a:ext cx="1859934" cy="461665"/>
            <a:chOff x="8633744" y="3697735"/>
            <a:chExt cx="1859934" cy="461665"/>
          </a:xfrm>
        </p:grpSpPr>
        <p:cxnSp>
          <p:nvCxnSpPr>
            <p:cNvPr id="712" name="直接箭头连接符 711">
              <a:extLst>
                <a:ext uri="{FF2B5EF4-FFF2-40B4-BE49-F238E27FC236}">
                  <a16:creationId xmlns:a16="http://schemas.microsoft.com/office/drawing/2014/main" id="{F99DBFED-91CE-AB2D-2B06-CD76EEC6B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3744" y="3703773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/>
                <p:nvPr/>
              </p:nvSpPr>
              <p:spPr>
                <a:xfrm>
                  <a:off x="8806013" y="3697735"/>
                  <a:ext cx="168766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013" y="3697735"/>
                  <a:ext cx="168766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DFDE1CEA-BCEC-BB11-485C-4911FF6FDBD3}"/>
              </a:ext>
            </a:extLst>
          </p:cNvPr>
          <p:cNvSpPr/>
          <p:nvPr/>
        </p:nvSpPr>
        <p:spPr>
          <a:xfrm>
            <a:off x="3786186" y="484362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6F1C3C00-6749-9E1C-6D84-5D6D43D9AA2C}"/>
              </a:ext>
            </a:extLst>
          </p:cNvPr>
          <p:cNvSpPr/>
          <p:nvPr/>
        </p:nvSpPr>
        <p:spPr>
          <a:xfrm>
            <a:off x="3786185" y="525780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7FD7A6-E2B3-4BC9-DE79-92B90F71EA60}"/>
              </a:ext>
            </a:extLst>
          </p:cNvPr>
          <p:cNvCxnSpPr>
            <a:cxnSpLocks/>
          </p:cNvCxnSpPr>
          <p:nvPr/>
        </p:nvCxnSpPr>
        <p:spPr>
          <a:xfrm flipH="1">
            <a:off x="8405810" y="1661951"/>
            <a:ext cx="16190" cy="3181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/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  <a:blipFill>
                <a:blip r:embed="rId8"/>
                <a:stretch>
                  <a:fillRect l="-1205" r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F57810-7A9A-72E4-0578-741886D619F2}"/>
              </a:ext>
            </a:extLst>
          </p:cNvPr>
          <p:cNvCxnSpPr>
            <a:cxnSpLocks/>
          </p:cNvCxnSpPr>
          <p:nvPr/>
        </p:nvCxnSpPr>
        <p:spPr>
          <a:xfrm>
            <a:off x="8405810" y="484362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/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C37151F-A5D8-57D9-9B07-B35196B31AD4}"/>
              </a:ext>
            </a:extLst>
          </p:cNvPr>
          <p:cNvCxnSpPr>
            <a:cxnSpLocks/>
          </p:cNvCxnSpPr>
          <p:nvPr/>
        </p:nvCxnSpPr>
        <p:spPr>
          <a:xfrm>
            <a:off x="6155635" y="1371600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193E72-C622-3B85-F723-A980F1A663EE}"/>
              </a:ext>
            </a:extLst>
          </p:cNvPr>
          <p:cNvCxnSpPr>
            <a:cxnSpLocks/>
          </p:cNvCxnSpPr>
          <p:nvPr/>
        </p:nvCxnSpPr>
        <p:spPr>
          <a:xfrm>
            <a:off x="6159485" y="1804881"/>
            <a:ext cx="4812" cy="227041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C744341-AEBD-6809-E574-C3C2EEAEBC98}"/>
              </a:ext>
            </a:extLst>
          </p:cNvPr>
          <p:cNvCxnSpPr>
            <a:cxnSpLocks/>
          </p:cNvCxnSpPr>
          <p:nvPr/>
        </p:nvCxnSpPr>
        <p:spPr>
          <a:xfrm>
            <a:off x="6840925" y="5029070"/>
            <a:ext cx="78511" cy="166979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6FF226B-1EED-7276-7A13-A4F9775E4F17}"/>
              </a:ext>
            </a:extLst>
          </p:cNvPr>
          <p:cNvCxnSpPr>
            <a:cxnSpLocks/>
          </p:cNvCxnSpPr>
          <p:nvPr/>
        </p:nvCxnSpPr>
        <p:spPr>
          <a:xfrm>
            <a:off x="7001771" y="5376995"/>
            <a:ext cx="105784" cy="228469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637EF4-CC98-90B0-190A-6241B940BE37}"/>
              </a:ext>
            </a:extLst>
          </p:cNvPr>
          <p:cNvCxnSpPr>
            <a:cxnSpLocks/>
          </p:cNvCxnSpPr>
          <p:nvPr/>
        </p:nvCxnSpPr>
        <p:spPr>
          <a:xfrm>
            <a:off x="7108545" y="5601893"/>
            <a:ext cx="165697" cy="346714"/>
          </a:xfrm>
          <a:prstGeom prst="straightConnector1">
            <a:avLst/>
          </a:prstGeom>
          <a:ln>
            <a:solidFill>
              <a:srgbClr val="163E6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3">
            <a:extLst>
              <a:ext uri="{FF2B5EF4-FFF2-40B4-BE49-F238E27FC236}">
                <a16:creationId xmlns:a16="http://schemas.microsoft.com/office/drawing/2014/main" id="{52DE9DB9-B814-E442-CF33-2A5D665D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26</a:t>
            </a:fld>
            <a:endParaRPr lang="zh-CN" altLang="en-US" sz="2400" dirty="0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5ED5AF69-6042-D312-1EAE-315911C2D935}"/>
              </a:ext>
            </a:extLst>
          </p:cNvPr>
          <p:cNvSpPr/>
          <p:nvPr/>
        </p:nvSpPr>
        <p:spPr>
          <a:xfrm rot="10800000">
            <a:off x="6158932" y="-9257597"/>
            <a:ext cx="21600000" cy="21600000"/>
          </a:xfrm>
          <a:prstGeom prst="arc">
            <a:avLst>
              <a:gd name="adj1" fmla="val 21522343"/>
              <a:gd name="adj2" fmla="val 21581051"/>
            </a:avLst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525466A8-6C03-CCAB-08DE-A7CDBD1D1A00}"/>
              </a:ext>
            </a:extLst>
          </p:cNvPr>
          <p:cNvSpPr/>
          <p:nvPr/>
        </p:nvSpPr>
        <p:spPr>
          <a:xfrm rot="10800000">
            <a:off x="6154296" y="-6334785"/>
            <a:ext cx="16200000" cy="16200000"/>
          </a:xfrm>
          <a:prstGeom prst="arc">
            <a:avLst>
              <a:gd name="adj1" fmla="val 20181954"/>
              <a:gd name="adj2" fmla="val 21499795"/>
            </a:avLst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1A63F19F-DA12-ECA2-42F0-7B25F859B95E}"/>
              </a:ext>
            </a:extLst>
          </p:cNvPr>
          <p:cNvSpPr/>
          <p:nvPr/>
        </p:nvSpPr>
        <p:spPr>
          <a:xfrm rot="10800000">
            <a:off x="6462182" y="-2375812"/>
            <a:ext cx="10800000" cy="10800000"/>
          </a:xfrm>
          <a:prstGeom prst="arc">
            <a:avLst>
              <a:gd name="adj1" fmla="val 20014608"/>
              <a:gd name="adj2" fmla="val 20175700"/>
            </a:avLst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00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9471-EB57-AE07-E161-22E7649B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CB00B-F929-0654-FCDC-B8ECEAF8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r>
              <a:rPr lang="en-US" altLang="zh-CN" sz="4400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CC22D6-484E-5B6E-F9C6-01AEA47D14B9}"/>
                  </a:ext>
                </a:extLst>
              </p:cNvPr>
              <p:cNvSpPr txBox="1"/>
              <p:nvPr/>
            </p:nvSpPr>
            <p:spPr>
              <a:xfrm>
                <a:off x="838200" y="1474308"/>
                <a:ext cx="10370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AutoNum type="arabicPeriod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存在磁场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=0.14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T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，方向为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轴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CC22D6-484E-5B6E-F9C6-01AEA47D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4308"/>
                <a:ext cx="10370820" cy="461665"/>
              </a:xfrm>
              <a:prstGeom prst="rect">
                <a:avLst/>
              </a:prstGeom>
              <a:blipFill>
                <a:blip r:embed="rId2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435D9DCD-02B7-2DCC-F878-1F58FC3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3</a:t>
            </a:fld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36F00D-AD82-C280-ED8D-A57968252625}"/>
              </a:ext>
            </a:extLst>
          </p:cNvPr>
          <p:cNvSpPr txBox="1"/>
          <p:nvPr/>
        </p:nvSpPr>
        <p:spPr>
          <a:xfrm>
            <a:off x="156000" y="6017796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除提到的参数外，其余所有参数与前一阶段相同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78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033-A4B4-0B8C-4849-73BC0B9B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图片 648">
            <a:extLst>
              <a:ext uri="{FF2B5EF4-FFF2-40B4-BE49-F238E27FC236}">
                <a16:creationId xmlns:a16="http://schemas.microsoft.com/office/drawing/2014/main" id="{CF1BAF0F-E5F7-E1A8-30EC-78FAB8F7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75" y="826343"/>
            <a:ext cx="4694092" cy="44927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C0B32B-BD91-4A1F-37FA-D6ADA025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D5B3D-08DD-173D-44C3-2890F040B069}"/>
              </a:ext>
            </a:extLst>
          </p:cNvPr>
          <p:cNvSpPr txBox="1"/>
          <p:nvPr/>
        </p:nvSpPr>
        <p:spPr>
          <a:xfrm>
            <a:off x="838200" y="1782395"/>
            <a:ext cx="49911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增加磁场后，粒子将会在垂直于磁场方向做圆周运动，平行于磁场方向做直线运动，整体如图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下仍按照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传播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测量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介绍本阶段的研究方法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A96112-B00D-D9A4-F822-F824557736D1}"/>
              </a:ext>
            </a:extLst>
          </p:cNvPr>
          <p:cNvSpPr txBox="1"/>
          <p:nvPr/>
        </p:nvSpPr>
        <p:spPr>
          <a:xfrm>
            <a:off x="6962775" y="5330780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：粒子轨迹示意图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3ACB6DA9-AF9E-4A44-71B7-732615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4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08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10FB-C96A-FCC3-37E1-87249817E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3272-D2E8-6C3F-CDC6-C3F75B43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93DB54-616A-8953-BAB6-4AFA1CA70CAA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在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AMS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中，存在一强度为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0.14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T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的偶极子形状的磁场。为了简化模型，该磁场在本研究中被视为匀强磁场，其方向恒为坐标轴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93DB54-616A-8953-BAB6-4AFA1CA70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blipFill>
                <a:blip r:embed="rId2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809596"/>
                  </p:ext>
                </p:extLst>
              </p:nvPr>
            </p:nvGraphicFramePr>
            <p:xfrm>
              <a:off x="694800" y="2730336"/>
              <a:ext cx="10800000" cy="501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809596"/>
                  </p:ext>
                </p:extLst>
              </p:nvPr>
            </p:nvGraphicFramePr>
            <p:xfrm>
              <a:off x="694800" y="2730336"/>
              <a:ext cx="10800000" cy="501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50152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07F6F2D-2FCB-6941-83AA-26AD61FF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5</a:t>
            </a:fld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019B16-7375-EBE3-826B-A37724492925}"/>
              </a:ext>
            </a:extLst>
          </p:cNvPr>
          <p:cNvSpPr txBox="1"/>
          <p:nvPr/>
        </p:nvSpPr>
        <p:spPr>
          <a:xfrm>
            <a:off x="694800" y="2270997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在磁场中，粒子受到洛伦兹力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96A52A-09D4-D5FB-1B5E-D11AC43DFA43}"/>
              </a:ext>
            </a:extLst>
          </p:cNvPr>
          <p:cNvSpPr txBox="1"/>
          <p:nvPr/>
        </p:nvSpPr>
        <p:spPr>
          <a:xfrm>
            <a:off x="694800" y="3231859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由于洛伦兹力仅与速度垂直于磁场方向的分量有关，因此可将粒子的运动分解为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5F2C2C-AB1C-CDFD-EE22-A10019D6ADC5}"/>
              </a:ext>
            </a:extLst>
          </p:cNvPr>
          <p:cNvSpPr txBox="1"/>
          <p:nvPr/>
        </p:nvSpPr>
        <p:spPr>
          <a:xfrm>
            <a:off x="694800" y="4062856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垂直于磁场平面的内匀速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圆周运动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E4DF41-5CB8-2E6E-82BF-CE0666DE05FF}"/>
              </a:ext>
            </a:extLst>
          </p:cNvPr>
          <p:cNvSpPr txBox="1"/>
          <p:nvPr/>
        </p:nvSpPr>
        <p:spPr>
          <a:xfrm>
            <a:off x="694800" y="4526698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平行于磁场方向的匀速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直线运动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5E34A6-E175-37EB-4DA8-CC8BC2A2D6BE}"/>
              </a:ext>
            </a:extLst>
          </p:cNvPr>
          <p:cNvSpPr txBox="1"/>
          <p:nvPr/>
        </p:nvSpPr>
        <p:spPr>
          <a:xfrm>
            <a:off x="156000" y="5771575"/>
            <a:ext cx="1188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能量损失仅在闪烁体探测器内发生，而每层探测器均较薄，因此，为简化模型，将整个运动视为了多个区间的匀速运动，每个区间的速度变化为突变。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557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15A37-5A17-0EB6-64C4-EAABF924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2654C-D89B-20FF-AE95-212F03E9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47D7B4-D854-AB7F-64BC-B484346B888B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94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由于磁场沿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轴，因此粒子速度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𝑣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 可以分解为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⊥</m:t>
                            </m:r>
                          </m:sub>
                        </m:sSub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𝑥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, 0,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𝑧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 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∥</m:t>
                            </m:r>
                          </m:sub>
                        </m:sSub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, 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47D7B4-D854-AB7F-64BC-B484346B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942181"/>
              </a:xfrm>
              <a:prstGeom prst="rect">
                <a:avLst/>
              </a:prstGeom>
              <a:blipFill>
                <a:blip r:embed="rId2"/>
                <a:stretch>
                  <a:fillRect l="-903" t="-1290" b="-1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8694DB1-18EF-2B1E-4929-8C287F355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976885"/>
                  </p:ext>
                </p:extLst>
              </p:nvPr>
            </p:nvGraphicFramePr>
            <p:xfrm>
              <a:off x="694800" y="3310287"/>
              <a:ext cx="10800000" cy="823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8694DB1-18EF-2B1E-4929-8C287F3554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976885"/>
                  </p:ext>
                </p:extLst>
              </p:nvPr>
            </p:nvGraphicFramePr>
            <p:xfrm>
              <a:off x="694800" y="3310287"/>
              <a:ext cx="10800000" cy="823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2302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391BD11-79F1-B730-CE69-CD11C1B1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6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9F1D94-6D8C-B872-872E-11D1CBB7DE08}"/>
                  </a:ext>
                </a:extLst>
              </p:cNvPr>
              <p:cNvSpPr txBox="1"/>
              <p:nvPr/>
            </p:nvSpPr>
            <p:spPr>
              <a:xfrm>
                <a:off x="694800" y="238218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首先分析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⊥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产生的行为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79F1D94-6D8C-B872-872E-11D1CBB7D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382181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EE4555C-2C0D-E799-96CE-DAEEBD108985}"/>
              </a:ext>
            </a:extLst>
          </p:cNvPr>
          <p:cNvSpPr txBox="1"/>
          <p:nvPr/>
        </p:nvSpPr>
        <p:spPr>
          <a:xfrm>
            <a:off x="694800" y="2848622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匀速圆周运动满足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FCE50D4-E58F-09E2-3403-E04083203C57}"/>
                  </a:ext>
                </a:extLst>
              </p:cNvPr>
              <p:cNvSpPr txBox="1"/>
              <p:nvPr/>
            </p:nvSpPr>
            <p:spPr>
              <a:xfrm>
                <a:off x="694800" y="413331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则由式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，有半径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FCE50D4-E58F-09E2-3403-E04083203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133311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7184D0B-3D12-86C4-48E8-1A3ED9CC42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293550"/>
                  </p:ext>
                </p:extLst>
              </p:nvPr>
            </p:nvGraphicFramePr>
            <p:xfrm>
              <a:off x="694800" y="4594976"/>
              <a:ext cx="10800000" cy="963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⊥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7184D0B-3D12-86C4-48E8-1A3ED9CC42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293550"/>
                  </p:ext>
                </p:extLst>
              </p:nvPr>
            </p:nvGraphicFramePr>
            <p:xfrm>
              <a:off x="694800" y="4594976"/>
              <a:ext cx="10800000" cy="9631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963105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F9EA463-FC83-C82C-FCC6-74B399684DAD}"/>
              </a:ext>
            </a:extLst>
          </p:cNvPr>
          <p:cNvSpPr txBox="1"/>
          <p:nvPr/>
        </p:nvSpPr>
        <p:spPr>
          <a:xfrm>
            <a:off x="694800" y="5558081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其正负号由粒子电荷决定，代表不同的偏转方向。</a:t>
            </a:r>
          </a:p>
        </p:txBody>
      </p:sp>
    </p:spTree>
    <p:extLst>
      <p:ext uri="{BB962C8B-B14F-4D97-AF65-F5344CB8AC3E}">
        <p14:creationId xmlns:p14="http://schemas.microsoft.com/office/powerpoint/2010/main" val="333202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461FC-EED1-B7CB-45BD-E89255C7A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2395D-53B1-5F59-B1FE-1793FED5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D095CB8-4241-CCC6-EADF-3E6F2A3FF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449159"/>
                  </p:ext>
                </p:extLst>
              </p:nvPr>
            </p:nvGraphicFramePr>
            <p:xfrm>
              <a:off x="694800" y="1901665"/>
              <a:ext cx="10800000" cy="501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D095CB8-4241-CCC6-EADF-3E6F2A3FF8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7449159"/>
                  </p:ext>
                </p:extLst>
              </p:nvPr>
            </p:nvGraphicFramePr>
            <p:xfrm>
              <a:off x="694800" y="1901665"/>
              <a:ext cx="10800000" cy="501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50152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7BEB09A-1925-008F-0536-4803BF04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7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B48AB2-5DE5-D5B1-BCAC-EC170705EC9C}"/>
                  </a:ext>
                </a:extLst>
              </p:cNvPr>
              <p:cNvSpPr txBox="1"/>
              <p:nvPr/>
            </p:nvSpPr>
            <p:spPr>
              <a:xfrm>
                <a:off x="694800" y="240310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恒指向圆心，则通过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、式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，有由粒子指向圆心的单位矢量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B48AB2-5DE5-D5B1-BCAC-EC17070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403105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2105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5ADDC0A-B1CE-E0C5-0A92-C8CFF47C14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478435"/>
                  </p:ext>
                </p:extLst>
              </p:nvPr>
            </p:nvGraphicFramePr>
            <p:xfrm>
              <a:off x="694800" y="2864770"/>
              <a:ext cx="10800000" cy="501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5ADDC0A-B1CE-E0C5-0A92-C8CFF47C14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478435"/>
                  </p:ext>
                </p:extLst>
              </p:nvPr>
            </p:nvGraphicFramePr>
            <p:xfrm>
              <a:off x="694800" y="2864770"/>
              <a:ext cx="10800000" cy="501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50152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BEBC005-EAED-E4BC-96A2-8290367C56EE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此外，匀速圆周运动也满足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D71A65-C03F-32F4-8D73-F106AC627FAB}"/>
                  </a:ext>
                </a:extLst>
              </p:cNvPr>
              <p:cNvSpPr txBox="1"/>
              <p:nvPr/>
            </p:nvSpPr>
            <p:spPr>
              <a:xfrm>
                <a:off x="694800" y="3366210"/>
                <a:ext cx="10800000" cy="506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为正实数，起归一化作用。令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𝐵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0, 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, 0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，则式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5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化为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D71A65-C03F-32F4-8D73-F106AC627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366210"/>
                <a:ext cx="10800000" cy="506742"/>
              </a:xfrm>
              <a:prstGeom prst="rect">
                <a:avLst/>
              </a:prstGeom>
              <a:blipFill>
                <a:blip r:embed="rId5"/>
                <a:stretch>
                  <a:fillRect l="-903" b="-27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2990FC63-AFA3-D1CB-0AF4-E7C5CBC04E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501426"/>
                  </p:ext>
                </p:extLst>
              </p:nvPr>
            </p:nvGraphicFramePr>
            <p:xfrm>
              <a:off x="694800" y="3872869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𝑞𝐵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0, 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2990FC63-AFA3-D1CB-0AF4-E7C5CBC04E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501426"/>
                  </p:ext>
                </p:extLst>
              </p:nvPr>
            </p:nvGraphicFramePr>
            <p:xfrm>
              <a:off x="694800" y="3872869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3" r="-6573" b="-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1359" b="-17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0080352-FAC2-538D-A00D-DDE4D6AB6259}"/>
              </a:ext>
            </a:extLst>
          </p:cNvPr>
          <p:cNvSpPr txBox="1"/>
          <p:nvPr/>
        </p:nvSpPr>
        <p:spPr>
          <a:xfrm>
            <a:off x="694800" y="4330069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因此，有半径矢量（方向为沿径向向内）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C92C47E2-C16D-92CF-DA9B-7E2A9454E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426603"/>
                  </p:ext>
                </p:extLst>
              </p:nvPr>
            </p:nvGraphicFramePr>
            <p:xfrm>
              <a:off x="694800" y="4794822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C92C47E2-C16D-92CF-DA9B-7E2A9454E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426603"/>
                  </p:ext>
                </p:extLst>
              </p:nvPr>
            </p:nvGraphicFramePr>
            <p:xfrm>
              <a:off x="694800" y="4794822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573" t="-18421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621359" t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6630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A93F3-31A4-5E10-3532-E52179F7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60C4E-8FC6-0C23-9CB9-D391967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66B5C89-80CA-6E75-3C7A-A936556EF5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05589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66B5C89-80CA-6E75-3C7A-A936556EF5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005589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t="-18421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t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DF1DFAC-5C5D-E760-7F4B-1C07ADFC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8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92D68AA-463C-8C27-6B91-CE15EF0F3B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562596"/>
                  </p:ext>
                </p:extLst>
              </p:nvPr>
            </p:nvGraphicFramePr>
            <p:xfrm>
              <a:off x="694800" y="2820530"/>
              <a:ext cx="10800000" cy="907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92D68AA-463C-8C27-6B91-CE15EF0F3B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562596"/>
                  </p:ext>
                </p:extLst>
              </p:nvPr>
            </p:nvGraphicFramePr>
            <p:xfrm>
              <a:off x="694800" y="2820530"/>
              <a:ext cx="10800000" cy="907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907288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1726CF-97EF-A73D-6816-454AB35BBAD0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又粒子初始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位置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已知，则该圆周运动的圆心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𝐶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1726CF-97EF-A73D-6816-454AB35B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8169D799-6C78-AD0B-6DB2-E5C318A5C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368231"/>
                  </p:ext>
                </p:extLst>
              </p:nvPr>
            </p:nvGraphicFramePr>
            <p:xfrm>
              <a:off x="694800" y="4189483"/>
              <a:ext cx="10800000" cy="913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arctan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8169D799-6C78-AD0B-6DB2-E5C318A5C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368231"/>
                  </p:ext>
                </p:extLst>
              </p:nvPr>
            </p:nvGraphicFramePr>
            <p:xfrm>
              <a:off x="694800" y="4189483"/>
              <a:ext cx="10800000" cy="913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913257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A0716FB-088F-2CFD-2EE7-A00037775026}"/>
                  </a:ext>
                </a:extLst>
              </p:cNvPr>
              <p:cNvSpPr txBox="1"/>
              <p:nvPr/>
            </p:nvSpPr>
            <p:spPr>
              <a:xfrm>
                <a:off x="694800" y="235924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为方便描述，令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，则在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y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平面内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A0716FB-088F-2CFD-2EE7-A0003777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359241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06B13B-7E90-E80A-112C-8ABCE234E6B5}"/>
                  </a:ext>
                </a:extLst>
              </p:cNvPr>
              <p:cNvSpPr txBox="1"/>
              <p:nvPr/>
            </p:nvSpPr>
            <p:spPr>
              <a:xfrm>
                <a:off x="694800" y="3727818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可由初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始位置得出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06B13B-7E90-E80A-112C-8ABCE234E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727818"/>
                <a:ext cx="10800000" cy="461665"/>
              </a:xfrm>
              <a:prstGeom prst="rect">
                <a:avLst/>
              </a:prstGeom>
              <a:blipFill>
                <a:blip r:embed="rId7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7DB09AC-FC29-63A0-0DAB-38CBBDA4EB33}"/>
                  </a:ext>
                </a:extLst>
              </p:cNvPr>
              <p:cNvSpPr txBox="1"/>
              <p:nvPr/>
            </p:nvSpPr>
            <p:spPr>
              <a:xfrm>
                <a:off x="156000" y="5525353"/>
                <a:ext cx="1188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：初始指粒子最初的设定值，或从上一个闪烁体探测器出射时的值。即初始指的是每个区间的最初，而不是整个模拟的最初。下同。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 </a:t>
                </a:r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是区分象限的，并不能通过数学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arctan</m:t>
                    </m:r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函数直接求得。实际计算过程中，在此处使用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TMath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∷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ATan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2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160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1600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函数进行计算。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7DB09AC-FC29-63A0-0DAB-38CBBDA4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0" y="5525353"/>
                <a:ext cx="11880000" cy="830997"/>
              </a:xfrm>
              <a:prstGeom prst="rect">
                <a:avLst/>
              </a:prstGeom>
              <a:blipFill>
                <a:blip r:embed="rId8"/>
                <a:stretch>
                  <a:fillRect l="-308" t="-1460" r="-1489"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4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60CC6-E209-F8FC-3B38-F52DAF3B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B1008-C2A7-E103-D4D5-0E680121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8A6DEDE-A996-5321-FDF1-FEAA3FE9A3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00" y="2270997"/>
              <a:ext cx="10800000" cy="913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arcsin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08A6DEDE-A996-5321-FDF1-FEAA3FE9A3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00" y="2270997"/>
              <a:ext cx="10800000" cy="9132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913257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D806D8B-C899-8509-0AE7-CB30D594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9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05CDA6D-A81A-D20D-9FAB-218536956D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081341"/>
                  </p:ext>
                </p:extLst>
              </p:nvPr>
            </p:nvGraphicFramePr>
            <p:xfrm>
              <a:off x="694800" y="3645919"/>
              <a:ext cx="10800000" cy="7817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105CDA6D-A81A-D20D-9FAB-218536956D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081341"/>
                  </p:ext>
                </p:extLst>
              </p:nvPr>
            </p:nvGraphicFramePr>
            <p:xfrm>
              <a:off x="694800" y="3645919"/>
              <a:ext cx="10800000" cy="7817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781749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C2DC28D-0EF0-58C1-E601-4086EC2A548F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从初始位置以初始速度进行传播，经过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′=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）时，被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闪烁体探测器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探测，此时，粒子转过的角度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𝜃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C2DC28D-0EF0-58C1-E601-4086EC2A5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blipFill>
                <a:blip r:embed="rId4"/>
                <a:stretch>
                  <a:fillRect l="-903" t="-5839" r="-16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7576A5E5-2CF6-8D60-5515-297B99006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9683217"/>
                  </p:ext>
                </p:extLst>
              </p:nvPr>
            </p:nvGraphicFramePr>
            <p:xfrm>
              <a:off x="694800" y="4889333"/>
              <a:ext cx="10800000" cy="810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7576A5E5-2CF6-8D60-5515-297B99006D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9683217"/>
                  </p:ext>
                </p:extLst>
              </p:nvPr>
            </p:nvGraphicFramePr>
            <p:xfrm>
              <a:off x="694800" y="4889333"/>
              <a:ext cx="10800000" cy="8107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10705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BECFBAF-99F1-C167-024E-FF9A87B3ED15}"/>
                  </a:ext>
                </a:extLst>
              </p:cNvPr>
              <p:cNvSpPr txBox="1"/>
              <p:nvPr/>
            </p:nvSpPr>
            <p:spPr>
              <a:xfrm>
                <a:off x="694800" y="3184254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因此，则粒子耗时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𝑡</m:t>
                    </m:r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BECFBAF-99F1-C167-024E-FF9A87B3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184254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977BB6-35B3-C134-87E8-1BB0CC80707D}"/>
                  </a:ext>
                </a:extLst>
              </p:cNvPr>
              <p:cNvSpPr txBox="1"/>
              <p:nvPr/>
            </p:nvSpPr>
            <p:spPr>
              <a:xfrm>
                <a:off x="694800" y="4427668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这里的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𝜔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与式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9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中相同，为匀速圆周运动的角速度，满足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9977BB6-35B3-C134-87E8-1BB0CC80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427668"/>
                <a:ext cx="10800000" cy="461665"/>
              </a:xfrm>
              <a:prstGeom prst="rect">
                <a:avLst/>
              </a:prstGeom>
              <a:blipFill>
                <a:blip r:embed="rId7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911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1279</Words>
  <Application>Microsoft Office PowerPoint</Application>
  <PresentationFormat>宽屏</PresentationFormat>
  <Paragraphs>202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等线 Light</vt:lpstr>
      <vt:lpstr>华文楷体</vt:lpstr>
      <vt:lpstr>华文宋体</vt:lpstr>
      <vt:lpstr>Arial</vt:lpstr>
      <vt:lpstr>Cambria Math</vt:lpstr>
      <vt:lpstr>Times New Roman</vt:lpstr>
      <vt:lpstr>Office 主题​​</vt:lpstr>
      <vt:lpstr>AMS飞行时间探测器的粒子速度非线性重建方法研究</vt:lpstr>
      <vt:lpstr>目录</vt:lpstr>
      <vt:lpstr>该阶段研究中使用的部分参数*</vt:lpstr>
      <vt:lpstr>研究方法</vt:lpstr>
      <vt:lpstr>研究方法@传播</vt:lpstr>
      <vt:lpstr>研究方法@传播</vt:lpstr>
      <vt:lpstr>研究方法@传播</vt:lpstr>
      <vt:lpstr>研究方法@传播</vt:lpstr>
      <vt:lpstr>研究方法@传播</vt:lpstr>
      <vt:lpstr>研究方法@传播</vt:lpstr>
      <vt:lpstr>研究方法@传播</vt:lpstr>
      <vt:lpstr>研究方法@传播</vt:lpstr>
      <vt:lpstr>研究方法@测量&amp;重建</vt:lpstr>
      <vt:lpstr>结果</vt:lpstr>
      <vt:lpstr>结果</vt:lpstr>
      <vt:lpstr>结果</vt:lpstr>
      <vt:lpstr>结果</vt:lpstr>
      <vt:lpstr>结果</vt:lpstr>
      <vt:lpstr>谢谢</vt:lpstr>
      <vt:lpstr>附录</vt:lpstr>
      <vt:lpstr>目录</vt:lpstr>
      <vt:lpstr>匀速螺旋运动的分解</vt:lpstr>
      <vt:lpstr>匀速螺旋运动的分解</vt:lpstr>
      <vt:lpstr>匀速螺旋运动的分解</vt:lpstr>
      <vt:lpstr>匀速螺旋运动的分解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函迅 吴</dc:creator>
  <cp:lastModifiedBy>函迅 吴</cp:lastModifiedBy>
  <cp:revision>163</cp:revision>
  <dcterms:created xsi:type="dcterms:W3CDTF">2025-02-14T00:55:12Z</dcterms:created>
  <dcterms:modified xsi:type="dcterms:W3CDTF">2025-02-18T05:47:56Z</dcterms:modified>
</cp:coreProperties>
</file>