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60" r:id="rId4"/>
    <p:sldId id="258" r:id="rId5"/>
    <p:sldId id="262" r:id="rId6"/>
    <p:sldId id="263" r:id="rId7"/>
    <p:sldId id="296" r:id="rId8"/>
    <p:sldId id="297" r:id="rId9"/>
    <p:sldId id="298" r:id="rId10"/>
    <p:sldId id="299" r:id="rId11"/>
    <p:sldId id="300" r:id="rId12"/>
    <p:sldId id="301" r:id="rId13"/>
    <p:sldId id="303" r:id="rId14"/>
    <p:sldId id="302" r:id="rId15"/>
    <p:sldId id="304" r:id="rId16"/>
    <p:sldId id="317" r:id="rId17"/>
    <p:sldId id="318" r:id="rId18"/>
    <p:sldId id="305" r:id="rId19"/>
    <p:sldId id="306" r:id="rId20"/>
    <p:sldId id="307" r:id="rId21"/>
    <p:sldId id="320" r:id="rId22"/>
    <p:sldId id="321" r:id="rId23"/>
    <p:sldId id="327" r:id="rId24"/>
    <p:sldId id="323" r:id="rId25"/>
    <p:sldId id="324" r:id="rId26"/>
    <p:sldId id="325" r:id="rId27"/>
    <p:sldId id="326" r:id="rId28"/>
    <p:sldId id="295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FF13"/>
    <a:srgbClr val="1F1F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868" autoAdjust="0"/>
    <p:restoredTop sz="94660"/>
  </p:normalViewPr>
  <p:slideViewPr>
    <p:cSldViewPr snapToGrid="0">
      <p:cViewPr varScale="1">
        <p:scale>
          <a:sx n="83" d="100"/>
          <a:sy n="83" d="100"/>
        </p:scale>
        <p:origin x="225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ACAE93-D93B-445C-BE5F-F723567AF5E7}" type="datetimeFigureOut">
              <a:rPr lang="zh-CN" altLang="en-US" smtClean="0"/>
              <a:t>2025/1/18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39F44A-A1F8-48E4-81E7-0858F8390B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8017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9F44A-A1F8-48E4-81E7-0858F8390BBB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22269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89719D-D6F5-4305-94B0-35BE6525DD04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6187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C2BB52-BABA-0588-D633-6A5485F278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440210A-1238-40B4-2D70-99A8581005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D874AB-391F-F40D-2480-709211F3A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320BF-51D5-40BE-949E-DCB07961F781}" type="datetime1">
              <a:rPr lang="zh-CN" altLang="en-US" smtClean="0"/>
              <a:t>2025/1/18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976F84-D82D-5401-D1C9-D38EDF051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0855F8-5AAD-8465-DEC9-0DF64A138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54316-2755-4986-A156-08D76992D1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2930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EB78F6-8E83-40EB-384B-B4FABABD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841206F-E6DD-8FC5-D4DA-A51AE6B554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916108-B776-DE10-23A5-ACF74EDCA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3C5E-2503-4DDD-A543-A887334DA35F}" type="datetime1">
              <a:rPr lang="zh-CN" altLang="en-US" smtClean="0"/>
              <a:t>2025/1/18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3AA89E-3589-B386-5448-82AC90EEF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163A78-4A35-4CC1-E055-AF3E9B7D3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54316-2755-4986-A156-08D76992D1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4853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BDD5776-FD11-E506-EEC4-FE0BC55F40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493F7B4-2448-B556-138F-A33CB5F47E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8D58EA-4888-9225-5A72-423D58210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67EEF-1968-47A8-9EAA-01012566A685}" type="datetime1">
              <a:rPr lang="zh-CN" altLang="en-US" smtClean="0"/>
              <a:t>2025/1/18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48E236-4C57-9F83-B23E-93C939283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29D3F7-FA2E-07AE-6FD1-A0D32944F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54316-2755-4986-A156-08D76992D1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5620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809010-87D4-1363-D9C8-308888555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F1B190-24B4-8BE8-6036-FE209AD0B4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26B2A0-ED59-AD54-8AB6-C4D1C54D3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EC280-2277-468A-889D-4D49D53BF1D9}" type="datetime1">
              <a:rPr lang="zh-CN" altLang="en-US" smtClean="0"/>
              <a:t>2025/1/18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B08D4E-17F1-C197-CB13-B867A24B1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00AF32-5C74-79F8-936B-764F92A4A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54316-2755-4986-A156-08D76992D1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4794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9A1FD1-E4CF-E48F-A2D8-4126EF509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B87E715-3BA1-98AC-7E1E-C2835D4188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DB8155-F17C-A103-742B-893F512D5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8DDCF-82ED-4608-853E-AC723BA86E47}" type="datetime1">
              <a:rPr lang="zh-CN" altLang="en-US" smtClean="0"/>
              <a:t>2025/1/18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883D27-F304-16FD-277E-83BA2047D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7E3AD8-FFE1-AE1B-440A-810ADA264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54316-2755-4986-A156-08D76992D1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1579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8EC693-E390-BA1A-B933-BB6A7310F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EE27E6-5C41-C0C8-6603-9367F2437D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16CE3E1-A03D-F8F8-D100-0129B13397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1D80A8-00F6-245B-FC41-40E298F23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77794-3FE7-420F-88F7-1D7B4895C899}" type="datetime1">
              <a:rPr lang="zh-CN" altLang="en-US" smtClean="0"/>
              <a:t>2025/1/18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0C790D-34A4-E531-F506-B45B4CC7C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0184C2-DAF5-03CB-7E51-42646BB29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54316-2755-4986-A156-08D76992D1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9050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D7438B-6522-DD64-B407-28643842C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AFAE0B1-54CF-E9EB-1371-EA400F1F4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4BA2C71-D094-6C37-C352-C18319449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E53264B-9ADE-E9E5-1A2D-16C5F60232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D705AE0-1E63-4D36-3464-3D8493FB37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E900736-ECB5-6452-683C-9F19B5895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C3C3C-6E49-45F5-A91C-E6F38BA8DB42}" type="datetime1">
              <a:rPr lang="zh-CN" altLang="en-US" smtClean="0"/>
              <a:t>2025/1/18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A2B9161-0B03-9FE5-56C9-D5AC9216B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EBCCA99-1C09-A470-3C43-1F78D0971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54316-2755-4986-A156-08D76992D1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4178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1A1BC6-9316-51B4-EC98-355B5BF81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912292F-C07F-AA32-1C82-403BFEB17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0815A-62CF-4DCB-BD3F-B6FB0564C615}" type="datetime1">
              <a:rPr lang="zh-CN" altLang="en-US" smtClean="0"/>
              <a:t>2025/1/18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7B8CEFE-C7BD-8A35-9A8A-4CB7291EA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5675E22-2515-D237-0A98-D38F45B5E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54316-2755-4986-A156-08D76992D1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1573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B6B2629-A9F9-282B-3752-93A8FE72B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D7FEA-BEDC-43F5-A950-232128F45C0E}" type="datetime1">
              <a:rPr lang="zh-CN" altLang="en-US" smtClean="0"/>
              <a:t>2025/1/18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40B4906-44D0-652D-6172-A9A2A9A44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26D3FE9-19C5-906E-15FA-2E0ABB9E5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54316-2755-4986-A156-08D76992D1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4030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7E383C-B8E2-CD75-E60E-E46E4D9A7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232767-BAEE-61EB-7067-EF77FE9735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299BE1A-0620-D9BA-268A-4F0CEA4BBA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053C034-5644-2B10-939F-34C99750C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D2C9D-F443-44DD-858A-37DB01C48713}" type="datetime1">
              <a:rPr lang="zh-CN" altLang="en-US" smtClean="0"/>
              <a:t>2025/1/18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997E16F-E206-DAF5-05E9-9A0633F76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198E58-D84C-5851-5122-8BCC67A29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54316-2755-4986-A156-08D76992D1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8358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7AB442-7CE1-E8EB-FEDC-8D244E6BC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A4D356B-DDFA-D6E8-0200-FE9A118F37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CB3088E-3E46-A7F7-5D57-5C4F92D09A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47C50E-9A7F-3B7C-F624-DA24D36A9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8F874-9162-4361-A9EA-65552F480750}" type="datetime1">
              <a:rPr lang="zh-CN" altLang="en-US" smtClean="0"/>
              <a:t>2025/1/18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404258D-AB59-4E23-2B71-8DB20EF7F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148743-9473-BE31-44D9-24E69F328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54316-2755-4986-A156-08D76992D1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4551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237C4A0-74C4-C9E7-7B1B-30EA22DF5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5E11F75-E30E-E373-62EB-BCE6C2653B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0B0F5C-87BE-271B-C71A-69E04B43AD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F903D2-EC70-4977-99B9-B0722DA5DCAA}" type="datetime1">
              <a:rPr lang="zh-CN" altLang="en-US" smtClean="0"/>
              <a:t>2025/1/18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FF5D32-FDCB-A7BD-9572-3781C9C1F5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7713D4-1715-18B8-AAA5-9C149FB7B3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4D54316-2755-4986-A156-08D76992D1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9918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0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0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2.xml"/><Relationship Id="rId5" Type="http://schemas.openxmlformats.org/officeDocument/2006/relationships/slide" Target="slide14.xml"/><Relationship Id="rId4" Type="http://schemas.openxmlformats.org/officeDocument/2006/relationships/slide" Target="slide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7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27.xml"/><Relationship Id="rId2" Type="http://schemas.openxmlformats.org/officeDocument/2006/relationships/slide" Target="slide24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0.png"/><Relationship Id="rId3" Type="http://schemas.openxmlformats.org/officeDocument/2006/relationships/image" Target="../media/image510.png"/><Relationship Id="rId7" Type="http://schemas.openxmlformats.org/officeDocument/2006/relationships/image" Target="../media/image54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0.png"/><Relationship Id="rId5" Type="http://schemas.openxmlformats.org/officeDocument/2006/relationships/image" Target="../media/image530.png"/><Relationship Id="rId4" Type="http://schemas.openxmlformats.org/officeDocument/2006/relationships/image" Target="../media/image520.png"/><Relationship Id="rId9" Type="http://schemas.openxmlformats.org/officeDocument/2006/relationships/image" Target="../media/image56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6B5735-24F7-51E4-22F6-E8505E0FE4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AMS</a:t>
            </a:r>
            <a:r>
              <a:rPr lang="zh-CN" altLang="en-US" sz="4400" dirty="0">
                <a:latin typeface="华文宋体" panose="02010600040101010101" pitchFamily="2" charset="-122"/>
                <a:ea typeface="华文宋体" panose="02010600040101010101" pitchFamily="2" charset="-122"/>
              </a:rPr>
              <a:t>飞行时间探测器的粒子速度非线性重建方法研究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FC316CA-E27A-22B5-22DC-AE7D2AFE46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——</a:t>
            </a: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零磁场</a:t>
            </a:r>
            <a:r>
              <a:rPr lang="zh-CN" altLang="en-US" sz="3200">
                <a:latin typeface="华文楷体" panose="02010600040101010101" pitchFamily="2" charset="-122"/>
                <a:ea typeface="华文楷体" panose="02010600040101010101" pitchFamily="2" charset="-122"/>
              </a:rPr>
              <a:t>垂直入射线性重建</a:t>
            </a:r>
            <a:endParaRPr lang="zh-CN" altLang="en-US" sz="3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id="{586B96FE-B46D-4D51-8703-B921DA5EE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DF96A39-405C-4801-AFAA-189ED9B29D59}" type="slidenum">
              <a:rPr lang="zh-CN" altLang="en-US" sz="2400" smtClean="0"/>
              <a:t>1</a:t>
            </a:fld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906839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978F05-B4DD-BA86-C153-5CBB88D087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B72692-4F56-8183-A165-FFA2D4B5D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0997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zh-CN" altLang="en-US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研究方法</a:t>
            </a:r>
            <a:r>
              <a:rPr lang="en-US" altLang="zh-CN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@</a:t>
            </a:r>
            <a:r>
              <a:rPr lang="zh-CN" altLang="en-US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传播</a:t>
            </a:r>
            <a:endParaRPr lang="en-US" altLang="zh-CN" sz="4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ACDDD065-6591-5E35-3718-B359C74A7830}"/>
                  </a:ext>
                </a:extLst>
              </p:cNvPr>
              <p:cNvSpPr txBox="1"/>
              <p:nvPr/>
            </p:nvSpPr>
            <p:spPr>
              <a:xfrm>
                <a:off x="694800" y="1440000"/>
                <a:ext cx="108000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随之，由损失后的粒子能量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  <m:t>𝐸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，得到动量</a:t>
                </a:r>
                <a:r>
                  <a:rPr lang="en-US" altLang="zh-CN" sz="2400" baseline="300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*</a:t>
                </a:r>
                <a:endParaRPr lang="en-US" altLang="zh-CN" sz="2400" dirty="0">
                  <a:latin typeface="华文楷体" panose="02010600040101010101" pitchFamily="2" charset="-122"/>
                  <a:ea typeface="华文楷体" panose="02010600040101010101" pitchFamily="2" charset="-122"/>
                  <a:cs typeface="+mj-cs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ACDDD065-6591-5E35-3718-B359C74A78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800" y="1440000"/>
                <a:ext cx="10800000" cy="461665"/>
              </a:xfrm>
              <a:prstGeom prst="rect">
                <a:avLst/>
              </a:prstGeom>
              <a:blipFill>
                <a:blip r:embed="rId2"/>
                <a:stretch>
                  <a:fillRect l="-903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灯片编号占位符 3">
            <a:extLst>
              <a:ext uri="{FF2B5EF4-FFF2-40B4-BE49-F238E27FC236}">
                <a16:creationId xmlns:a16="http://schemas.microsoft.com/office/drawing/2014/main" id="{51AA3E26-7CF5-1F23-14FD-FAC2F7B3A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DF96A39-405C-4801-AFAA-189ED9B29D59}" type="slidenum">
              <a:rPr lang="zh-CN" altLang="en-US" sz="2400" smtClean="0"/>
              <a:t>10</a:t>
            </a:fld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6DA9B439-C0E1-7462-5277-8226358D938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40009444"/>
                  </p:ext>
                </p:extLst>
              </p:nvPr>
            </p:nvGraphicFramePr>
            <p:xfrm>
              <a:off x="694800" y="1901665"/>
              <a:ext cx="10800000" cy="87509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0000">
                      <a:extLst>
                        <a:ext uri="{9D8B030D-6E8A-4147-A177-3AD203B41FA5}">
                          <a16:colId xmlns:a16="http://schemas.microsoft.com/office/drawing/2014/main" val="1596112288"/>
                        </a:ext>
                      </a:extLst>
                    </a:gridCol>
                    <a:gridCol w="9540000">
                      <a:extLst>
                        <a:ext uri="{9D8B030D-6E8A-4147-A177-3AD203B41FA5}">
                          <a16:colId xmlns:a16="http://schemas.microsoft.com/office/drawing/2014/main" val="2015163999"/>
                        </a:ext>
                      </a:extLst>
                    </a:gridCol>
                    <a:gridCol w="630000">
                      <a:extLst>
                        <a:ext uri="{9D8B030D-6E8A-4147-A177-3AD203B41FA5}">
                          <a16:colId xmlns:a16="http://schemas.microsoft.com/office/drawing/2014/main" val="383259994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altLang="zh-CN" sz="2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⃗"/>
                                    <m:ctrlP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zh-CN" sz="24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a:rPr lang="en-US" altLang="zh-CN" sz="24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+mn-cs"/>
                                  </a:rPr>
                                  <m:t>=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</m:ctrlPr>
                                  </m:radPr>
                                  <m:deg/>
                                  <m:e>
                                    <m:sSubSup>
                                      <m:sSubSupPr>
                                        <m:ctrlPr>
                                          <a:rPr lang="en-US" altLang="zh-CN" sz="24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24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  <m:t>𝑡</m:t>
                                        </m:r>
                                      </m:sub>
                                      <m:sup>
                                        <m:r>
                                          <a:rPr lang="en-US" altLang="zh-CN" sz="24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−</m:t>
                                    </m:r>
                                    <m:sSubSup>
                                      <m:sSubSupPr>
                                        <m:ctrlPr>
                                          <a:rPr lang="en-US" altLang="zh-CN" sz="24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24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  <m:t>0</m:t>
                                        </m:r>
                                      </m:sub>
                                      <m:sup>
                                        <m:r>
                                          <a:rPr lang="en-US" altLang="zh-CN" sz="24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rad>
                                <m:r>
                                  <a:rPr lang="en-US" altLang="zh-CN" sz="24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+mn-cs"/>
                                  </a:rPr>
                                  <m:t>⋅</m:t>
                                </m:r>
                                <m:f>
                                  <m:fPr>
                                    <m:ctrlP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acc>
                                      <m:accPr>
                                        <m:chr m:val="⃗"/>
                                        <m:ctrlPr>
                                          <a:rPr lang="en-US" altLang="zh-CN" sz="24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2400" b="0" i="1" kern="12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华文楷体" panose="02010600040101010101" pitchFamily="2" charset="-122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400" b="0" i="1" kern="12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华文楷体" panose="02010600040101010101" pitchFamily="2" charset="-122"/>
                                                <a:cs typeface="+mn-cs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400" b="0" i="1" kern="12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华文楷体" panose="02010600040101010101" pitchFamily="2" charset="-122"/>
                                                <a:cs typeface="+mn-cs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</m:num>
                                  <m:den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altLang="zh-CN" sz="24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acc>
                                          <m:accPr>
                                            <m:chr m:val="⃗"/>
                                            <m:ctrlPr>
                                              <a:rPr lang="en-US" altLang="zh-CN" sz="2400" b="0" i="1" kern="12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华文楷体" panose="02010600040101010101" pitchFamily="2" charset="-122"/>
                                                <a:cs typeface="+mn-cs"/>
                                              </a:rPr>
                                            </m:ctrlPr>
                                          </m:acc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sz="2400" b="0" i="1" kern="1200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华文楷体" panose="02010600040101010101" pitchFamily="2" charset="-122"/>
                                                    <a:cs typeface="+mn-cs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2400" b="0" i="1" kern="1200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华文楷体" panose="02010600040101010101" pitchFamily="2" charset="-122"/>
                                                    <a:cs typeface="+mn-cs"/>
                                                  </a:rPr>
                                                  <m:t>𝑝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2400" b="0" i="1" kern="1200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华文楷体" panose="02010600040101010101" pitchFamily="2" charset="-122"/>
                                                    <a:cs typeface="+mn-cs"/>
                                                  </a:rPr>
                                                  <m:t>0</m:t>
                                                </m:r>
                                              </m:sub>
                                            </m:sSub>
                                          </m:e>
                                        </m:acc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zh-CN" altLang="en-US" sz="2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8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sz="24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n-cs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9760369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6DA9B439-C0E1-7462-5277-8226358D938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40009444"/>
                  </p:ext>
                </p:extLst>
              </p:nvPr>
            </p:nvGraphicFramePr>
            <p:xfrm>
              <a:off x="694800" y="1901665"/>
              <a:ext cx="10800000" cy="87509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0000">
                      <a:extLst>
                        <a:ext uri="{9D8B030D-6E8A-4147-A177-3AD203B41FA5}">
                          <a16:colId xmlns:a16="http://schemas.microsoft.com/office/drawing/2014/main" val="1596112288"/>
                        </a:ext>
                      </a:extLst>
                    </a:gridCol>
                    <a:gridCol w="9540000">
                      <a:extLst>
                        <a:ext uri="{9D8B030D-6E8A-4147-A177-3AD203B41FA5}">
                          <a16:colId xmlns:a16="http://schemas.microsoft.com/office/drawing/2014/main" val="2015163999"/>
                        </a:ext>
                      </a:extLst>
                    </a:gridCol>
                    <a:gridCol w="630000">
                      <a:extLst>
                        <a:ext uri="{9D8B030D-6E8A-4147-A177-3AD203B41FA5}">
                          <a16:colId xmlns:a16="http://schemas.microsoft.com/office/drawing/2014/main" val="3832599945"/>
                        </a:ext>
                      </a:extLst>
                    </a:gridCol>
                  </a:tblGrid>
                  <a:tr h="875094">
                    <a:tc>
                      <a:txBody>
                        <a:bodyPr/>
                        <a:lstStyle/>
                        <a:p>
                          <a:pPr algn="ctr"/>
                          <a:endParaRPr lang="en-US" altLang="zh-CN" sz="2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6573" r="-65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62135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760369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94CF8901-E618-B610-139E-97890B286374}"/>
                  </a:ext>
                </a:extLst>
              </p:cNvPr>
              <p:cNvSpPr txBox="1"/>
              <p:nvPr/>
            </p:nvSpPr>
            <p:spPr>
              <a:xfrm>
                <a:off x="694800" y="2734825"/>
                <a:ext cx="108000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其下标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0</m:t>
                    </m:r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、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𝑡</m:t>
                    </m:r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分别代表能量损失前、后，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  <m:t>𝑚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代表静质量。</a:t>
                </a:r>
                <a:endParaRPr lang="en-US" altLang="zh-CN" sz="2400" dirty="0">
                  <a:latin typeface="华文楷体" panose="02010600040101010101" pitchFamily="2" charset="-122"/>
                  <a:ea typeface="华文楷体" panose="02010600040101010101" pitchFamily="2" charset="-122"/>
                  <a:cs typeface="+mj-cs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94CF8901-E618-B610-139E-97890B2863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800" y="2734825"/>
                <a:ext cx="10800000" cy="461665"/>
              </a:xfrm>
              <a:prstGeom prst="rect">
                <a:avLst/>
              </a:prstGeom>
              <a:blipFill>
                <a:blip r:embed="rId4"/>
                <a:stretch>
                  <a:fillRect l="-903" t="-10667" b="-30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id="{CDAEEB8E-EF5F-FFA8-DAE6-E1DAAFA0F297}"/>
              </a:ext>
            </a:extLst>
          </p:cNvPr>
          <p:cNvSpPr txBox="1"/>
          <p:nvPr/>
        </p:nvSpPr>
        <p:spPr>
          <a:xfrm>
            <a:off x="694800" y="3199846"/>
            <a:ext cx="10800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从而得到速度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表格 14">
                <a:extLst>
                  <a:ext uri="{FF2B5EF4-FFF2-40B4-BE49-F238E27FC236}">
                    <a16:creationId xmlns:a16="http://schemas.microsoft.com/office/drawing/2014/main" id="{2D1324DC-7553-B189-633A-C102B1DF612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2965342"/>
                  </p:ext>
                </p:extLst>
              </p:nvPr>
            </p:nvGraphicFramePr>
            <p:xfrm>
              <a:off x="694800" y="3661511"/>
              <a:ext cx="10800000" cy="81299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0000">
                      <a:extLst>
                        <a:ext uri="{9D8B030D-6E8A-4147-A177-3AD203B41FA5}">
                          <a16:colId xmlns:a16="http://schemas.microsoft.com/office/drawing/2014/main" val="1596112288"/>
                        </a:ext>
                      </a:extLst>
                    </a:gridCol>
                    <a:gridCol w="9540000">
                      <a:extLst>
                        <a:ext uri="{9D8B030D-6E8A-4147-A177-3AD203B41FA5}">
                          <a16:colId xmlns:a16="http://schemas.microsoft.com/office/drawing/2014/main" val="2015163999"/>
                        </a:ext>
                      </a:extLst>
                    </a:gridCol>
                    <a:gridCol w="630000">
                      <a:extLst>
                        <a:ext uri="{9D8B030D-6E8A-4147-A177-3AD203B41FA5}">
                          <a16:colId xmlns:a16="http://schemas.microsoft.com/office/drawing/2014/main" val="383259994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altLang="zh-CN" sz="2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⃗"/>
                                    <m:ctrlP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zh-CN" sz="24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a:rPr lang="en-US" altLang="zh-CN" sz="24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+mn-cs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acc>
                                      <m:accPr>
                                        <m:chr m:val="⃗"/>
                                        <m:ctrlPr>
                                          <a:rPr lang="en-US" altLang="zh-CN" sz="24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2400" b="0" i="1" kern="12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华文楷体" panose="02010600040101010101" pitchFamily="2" charset="-122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400" b="0" i="1" kern="12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华文楷体" panose="02010600040101010101" pitchFamily="2" charset="-122"/>
                                                <a:cs typeface="+mn-cs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400" b="0" i="1" kern="12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华文楷体" panose="02010600040101010101" pitchFamily="2" charset="-122"/>
                                                <a:cs typeface="+mn-cs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</m:num>
                                  <m:den>
                                    <m: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𝑚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 sz="2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9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sz="24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n-cs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9760369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表格 14">
                <a:extLst>
                  <a:ext uri="{FF2B5EF4-FFF2-40B4-BE49-F238E27FC236}">
                    <a16:creationId xmlns:a16="http://schemas.microsoft.com/office/drawing/2014/main" id="{2D1324DC-7553-B189-633A-C102B1DF612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2965342"/>
                  </p:ext>
                </p:extLst>
              </p:nvPr>
            </p:nvGraphicFramePr>
            <p:xfrm>
              <a:off x="694800" y="3661511"/>
              <a:ext cx="10800000" cy="81299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0000">
                      <a:extLst>
                        <a:ext uri="{9D8B030D-6E8A-4147-A177-3AD203B41FA5}">
                          <a16:colId xmlns:a16="http://schemas.microsoft.com/office/drawing/2014/main" val="1596112288"/>
                        </a:ext>
                      </a:extLst>
                    </a:gridCol>
                    <a:gridCol w="9540000">
                      <a:extLst>
                        <a:ext uri="{9D8B030D-6E8A-4147-A177-3AD203B41FA5}">
                          <a16:colId xmlns:a16="http://schemas.microsoft.com/office/drawing/2014/main" val="2015163999"/>
                        </a:ext>
                      </a:extLst>
                    </a:gridCol>
                    <a:gridCol w="630000">
                      <a:extLst>
                        <a:ext uri="{9D8B030D-6E8A-4147-A177-3AD203B41FA5}">
                          <a16:colId xmlns:a16="http://schemas.microsoft.com/office/drawing/2014/main" val="3832599945"/>
                        </a:ext>
                      </a:extLst>
                    </a:gridCol>
                  </a:tblGrid>
                  <a:tr h="812991">
                    <a:tc>
                      <a:txBody>
                        <a:bodyPr/>
                        <a:lstStyle/>
                        <a:p>
                          <a:pPr algn="ctr"/>
                          <a:endParaRPr lang="en-US" altLang="zh-CN" sz="2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6573" r="-65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62135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760369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A4308392-928C-4501-87F9-4E88E8C0ED65}"/>
                  </a:ext>
                </a:extLst>
              </p:cNvPr>
              <p:cNvSpPr txBox="1"/>
              <p:nvPr/>
            </p:nvSpPr>
            <p:spPr>
              <a:xfrm>
                <a:off x="694800" y="4474502"/>
                <a:ext cx="108000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其中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+mj-cs"/>
                      </a:rPr>
                      <m:t>𝑚</m:t>
                    </m:r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为相对论质量。</a:t>
                </a:r>
                <a:endParaRPr lang="en-US" altLang="zh-CN" sz="2400" dirty="0">
                  <a:latin typeface="华文楷体" panose="02010600040101010101" pitchFamily="2" charset="-122"/>
                  <a:ea typeface="华文楷体" panose="02010600040101010101" pitchFamily="2" charset="-122"/>
                  <a:cs typeface="+mj-cs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A4308392-928C-4501-87F9-4E88E8C0ED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800" y="4474502"/>
                <a:ext cx="10800000" cy="461665"/>
              </a:xfrm>
              <a:prstGeom prst="rect">
                <a:avLst/>
              </a:prstGeom>
              <a:blipFill>
                <a:blip r:embed="rId6"/>
                <a:stretch>
                  <a:fillRect l="-903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>
            <a:extLst>
              <a:ext uri="{FF2B5EF4-FFF2-40B4-BE49-F238E27FC236}">
                <a16:creationId xmlns:a16="http://schemas.microsoft.com/office/drawing/2014/main" id="{32A21F68-A55E-50F1-9628-0D6C3984EEDB}"/>
              </a:ext>
            </a:extLst>
          </p:cNvPr>
          <p:cNvSpPr txBox="1"/>
          <p:nvPr/>
        </p:nvSpPr>
        <p:spPr>
          <a:xfrm>
            <a:off x="154800" y="6061473"/>
            <a:ext cx="11880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aseline="300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*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：本阶段研究暂未引入例如多次散射等造成的粒子运动方向变化</a:t>
            </a:r>
            <a:endParaRPr lang="en-US" altLang="zh-CN" sz="1600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27605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FAACFF-E190-CD5D-D7B6-49EE7D691E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F51445-2968-FECC-5B69-BC890215B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0997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zh-CN" altLang="en-US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研究方法</a:t>
            </a:r>
            <a:r>
              <a:rPr lang="en-US" altLang="zh-CN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@</a:t>
            </a:r>
            <a:r>
              <a:rPr lang="zh-CN" altLang="en-US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传播</a:t>
            </a:r>
            <a:endParaRPr lang="en-US" altLang="zh-CN" sz="4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DC9BF63-024B-760E-391B-EE0E1C99361B}"/>
              </a:ext>
            </a:extLst>
          </p:cNvPr>
          <p:cNvSpPr txBox="1"/>
          <p:nvPr/>
        </p:nvSpPr>
        <p:spPr>
          <a:xfrm>
            <a:off x="694800" y="1440000"/>
            <a:ext cx="10800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显然，本研究中粒子传播路程</a:t>
            </a:r>
            <a:r>
              <a:rPr lang="en-US" altLang="zh-CN" sz="2400" baseline="30000" dirty="0">
                <a:latin typeface="华文楷体" panose="02010600040101010101" pitchFamily="2" charset="-122"/>
                <a:ea typeface="华文楷体" panose="02010600040101010101" pitchFamily="2" charset="-122"/>
              </a:rPr>
              <a:t>*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  <a:cs typeface="+mj-cs"/>
            </a:endParaRPr>
          </a:p>
        </p:txBody>
      </p:sp>
      <p:sp>
        <p:nvSpPr>
          <p:cNvPr id="7" name="灯片编号占位符 3">
            <a:extLst>
              <a:ext uri="{FF2B5EF4-FFF2-40B4-BE49-F238E27FC236}">
                <a16:creationId xmlns:a16="http://schemas.microsoft.com/office/drawing/2014/main" id="{E534392C-ED9F-F47C-6AF2-6B23AEEAE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DF96A39-405C-4801-AFAA-189ED9B29D59}" type="slidenum">
              <a:rPr lang="zh-CN" altLang="en-US" sz="2400" smtClean="0"/>
              <a:t>11</a:t>
            </a:fld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353594A7-90DE-57A1-A1DA-EEEE321EA4B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61398176"/>
                  </p:ext>
                </p:extLst>
              </p:nvPr>
            </p:nvGraphicFramePr>
            <p:xfrm>
              <a:off x="694800" y="1901665"/>
              <a:ext cx="10800000" cy="457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0000">
                      <a:extLst>
                        <a:ext uri="{9D8B030D-6E8A-4147-A177-3AD203B41FA5}">
                          <a16:colId xmlns:a16="http://schemas.microsoft.com/office/drawing/2014/main" val="1596112288"/>
                        </a:ext>
                      </a:extLst>
                    </a:gridCol>
                    <a:gridCol w="9540000">
                      <a:extLst>
                        <a:ext uri="{9D8B030D-6E8A-4147-A177-3AD203B41FA5}">
                          <a16:colId xmlns:a16="http://schemas.microsoft.com/office/drawing/2014/main" val="2015163999"/>
                        </a:ext>
                      </a:extLst>
                    </a:gridCol>
                    <a:gridCol w="630000">
                      <a:extLst>
                        <a:ext uri="{9D8B030D-6E8A-4147-A177-3AD203B41FA5}">
                          <a16:colId xmlns:a16="http://schemas.microsoft.com/office/drawing/2014/main" val="383259994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altLang="zh-CN" sz="2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sz="24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+mn-cs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10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sz="24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n-cs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9760369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353594A7-90DE-57A1-A1DA-EEEE321EA4B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61398176"/>
                  </p:ext>
                </p:extLst>
              </p:nvPr>
            </p:nvGraphicFramePr>
            <p:xfrm>
              <a:off x="694800" y="1901665"/>
              <a:ext cx="10800000" cy="457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0000">
                      <a:extLst>
                        <a:ext uri="{9D8B030D-6E8A-4147-A177-3AD203B41FA5}">
                          <a16:colId xmlns:a16="http://schemas.microsoft.com/office/drawing/2014/main" val="1596112288"/>
                        </a:ext>
                      </a:extLst>
                    </a:gridCol>
                    <a:gridCol w="9540000">
                      <a:extLst>
                        <a:ext uri="{9D8B030D-6E8A-4147-A177-3AD203B41FA5}">
                          <a16:colId xmlns:a16="http://schemas.microsoft.com/office/drawing/2014/main" val="2015163999"/>
                        </a:ext>
                      </a:extLst>
                    </a:gridCol>
                    <a:gridCol w="630000">
                      <a:extLst>
                        <a:ext uri="{9D8B030D-6E8A-4147-A177-3AD203B41FA5}">
                          <a16:colId xmlns:a16="http://schemas.microsoft.com/office/drawing/2014/main" val="3832599945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n-US" altLang="zh-CN" sz="2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573" r="-6573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621359" b="-2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760369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CC7F9667-C9DA-E4EA-4CAB-C5678CCB1D29}"/>
                  </a:ext>
                </a:extLst>
              </p:cNvPr>
              <p:cNvSpPr txBox="1"/>
              <p:nvPr/>
            </p:nvSpPr>
            <p:spPr>
              <a:xfrm>
                <a:off x="694800" y="2358865"/>
                <a:ext cx="108000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  <m:t>𝑧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为编号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+mj-cs"/>
                      </a:rPr>
                      <m:t>𝑖</m:t>
                    </m:r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的探测器位置。</a:t>
                </a:r>
                <a:endParaRPr lang="en-US" altLang="zh-CN" sz="2400" dirty="0">
                  <a:latin typeface="华文楷体" panose="02010600040101010101" pitchFamily="2" charset="-122"/>
                  <a:ea typeface="华文楷体" panose="02010600040101010101" pitchFamily="2" charset="-122"/>
                  <a:cs typeface="+mj-cs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CC7F9667-C9DA-E4EA-4CAB-C5678CCB1D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800" y="2358865"/>
                <a:ext cx="10800000" cy="461665"/>
              </a:xfrm>
              <a:prstGeom prst="rect">
                <a:avLst/>
              </a:prstGeom>
              <a:blipFill>
                <a:blip r:embed="rId3"/>
                <a:stretch>
                  <a:fillRect l="-903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id="{64881C8F-566E-2928-AD80-1DA221F067BE}"/>
              </a:ext>
            </a:extLst>
          </p:cNvPr>
          <p:cNvSpPr txBox="1"/>
          <p:nvPr/>
        </p:nvSpPr>
        <p:spPr>
          <a:xfrm>
            <a:off x="694800" y="2821520"/>
            <a:ext cx="10800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故有粒子通过探测器时的时间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表格 14">
                <a:extLst>
                  <a:ext uri="{FF2B5EF4-FFF2-40B4-BE49-F238E27FC236}">
                    <a16:creationId xmlns:a16="http://schemas.microsoft.com/office/drawing/2014/main" id="{FF8699C3-76A3-B842-C037-C76F378FE39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54116781"/>
                  </p:ext>
                </p:extLst>
              </p:nvPr>
            </p:nvGraphicFramePr>
            <p:xfrm>
              <a:off x="694800" y="3283185"/>
              <a:ext cx="10800000" cy="77635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0000">
                      <a:extLst>
                        <a:ext uri="{9D8B030D-6E8A-4147-A177-3AD203B41FA5}">
                          <a16:colId xmlns:a16="http://schemas.microsoft.com/office/drawing/2014/main" val="1596112288"/>
                        </a:ext>
                      </a:extLst>
                    </a:gridCol>
                    <a:gridCol w="9540000">
                      <a:extLst>
                        <a:ext uri="{9D8B030D-6E8A-4147-A177-3AD203B41FA5}">
                          <a16:colId xmlns:a16="http://schemas.microsoft.com/office/drawing/2014/main" val="2015163999"/>
                        </a:ext>
                      </a:extLst>
                    </a:gridCol>
                    <a:gridCol w="630000">
                      <a:extLst>
                        <a:ext uri="{9D8B030D-6E8A-4147-A177-3AD203B41FA5}">
                          <a16:colId xmlns:a16="http://schemas.microsoft.com/office/drawing/2014/main" val="383259994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altLang="zh-CN" sz="2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𝑟𝑖</m:t>
                                    </m:r>
                                  </m:sub>
                                </m:sSub>
                                <m:r>
                                  <a:rPr lang="en-US" altLang="zh-CN" sz="24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+mn-cs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𝐿</m:t>
                                    </m:r>
                                  </m:num>
                                  <m:den>
                                    <m: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𝑣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 sz="2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11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sz="24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n-cs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9760369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表格 14">
                <a:extLst>
                  <a:ext uri="{FF2B5EF4-FFF2-40B4-BE49-F238E27FC236}">
                    <a16:creationId xmlns:a16="http://schemas.microsoft.com/office/drawing/2014/main" id="{FF8699C3-76A3-B842-C037-C76F378FE39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54116781"/>
                  </p:ext>
                </p:extLst>
              </p:nvPr>
            </p:nvGraphicFramePr>
            <p:xfrm>
              <a:off x="694800" y="3283185"/>
              <a:ext cx="10800000" cy="77635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0000">
                      <a:extLst>
                        <a:ext uri="{9D8B030D-6E8A-4147-A177-3AD203B41FA5}">
                          <a16:colId xmlns:a16="http://schemas.microsoft.com/office/drawing/2014/main" val="1596112288"/>
                        </a:ext>
                      </a:extLst>
                    </a:gridCol>
                    <a:gridCol w="9540000">
                      <a:extLst>
                        <a:ext uri="{9D8B030D-6E8A-4147-A177-3AD203B41FA5}">
                          <a16:colId xmlns:a16="http://schemas.microsoft.com/office/drawing/2014/main" val="2015163999"/>
                        </a:ext>
                      </a:extLst>
                    </a:gridCol>
                    <a:gridCol w="630000">
                      <a:extLst>
                        <a:ext uri="{9D8B030D-6E8A-4147-A177-3AD203B41FA5}">
                          <a16:colId xmlns:a16="http://schemas.microsoft.com/office/drawing/2014/main" val="3832599945"/>
                        </a:ext>
                      </a:extLst>
                    </a:gridCol>
                  </a:tblGrid>
                  <a:tr h="776351">
                    <a:tc>
                      <a:txBody>
                        <a:bodyPr/>
                        <a:lstStyle/>
                        <a:p>
                          <a:pPr algn="ctr"/>
                          <a:endParaRPr lang="en-US" altLang="zh-CN" sz="2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6573" r="-65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62135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760369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E45DE95A-F873-D90E-595B-5982950727DF}"/>
                  </a:ext>
                </a:extLst>
              </p:cNvPr>
              <p:cNvSpPr txBox="1"/>
              <p:nvPr/>
            </p:nvSpPr>
            <p:spPr>
              <a:xfrm>
                <a:off x="694800" y="4059536"/>
                <a:ext cx="108000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下标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+mj-cs"/>
                      </a:rPr>
                      <m:t>𝑟</m:t>
                    </m:r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指</a:t>
                </a:r>
                <a:r>
                  <a:rPr lang="en-US" altLang="zh-CN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real</a:t>
                </a: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，即未引入探测器探测分辨率的时间。</a:t>
                </a:r>
                <a:endParaRPr lang="en-US" altLang="zh-CN" sz="2400" dirty="0">
                  <a:latin typeface="华文楷体" panose="02010600040101010101" pitchFamily="2" charset="-122"/>
                  <a:ea typeface="华文楷体" panose="02010600040101010101" pitchFamily="2" charset="-122"/>
                  <a:cs typeface="+mj-cs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E45DE95A-F873-D90E-595B-5982950727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800" y="4059536"/>
                <a:ext cx="10800000" cy="461665"/>
              </a:xfrm>
              <a:prstGeom prst="rect">
                <a:avLst/>
              </a:prstGeom>
              <a:blipFill>
                <a:blip r:embed="rId5"/>
                <a:stretch>
                  <a:fillRect l="-903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>
            <a:extLst>
              <a:ext uri="{FF2B5EF4-FFF2-40B4-BE49-F238E27FC236}">
                <a16:creationId xmlns:a16="http://schemas.microsoft.com/office/drawing/2014/main" id="{26782774-6A95-8E97-088F-3BDC16FB6EF9}"/>
              </a:ext>
            </a:extLst>
          </p:cNvPr>
          <p:cNvSpPr txBox="1"/>
          <p:nvPr/>
        </p:nvSpPr>
        <p:spPr>
          <a:xfrm>
            <a:off x="154800" y="6061473"/>
            <a:ext cx="11880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aseline="300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*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由于使用自然单位制，此处需要进行单位制转换。下需单位制转换时不再说明。</a:t>
            </a:r>
            <a:endParaRPr lang="en-US" altLang="zh-CN" sz="1600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69294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31934A-2B08-3E27-3413-9408FEC65F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30F7CC-6B0E-A1B2-C7C1-1C04D7830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0997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zh-CN" altLang="en-US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研究方法</a:t>
            </a:r>
            <a:r>
              <a:rPr lang="en-US" altLang="zh-CN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@</a:t>
            </a:r>
            <a:r>
              <a:rPr lang="zh-CN" altLang="en-US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测量</a:t>
            </a:r>
            <a:endParaRPr lang="en-US" altLang="zh-CN" sz="4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7050C66E-B744-9149-365E-C361CCA5DA73}"/>
                  </a:ext>
                </a:extLst>
              </p:cNvPr>
              <p:cNvSpPr txBox="1"/>
              <p:nvPr/>
            </p:nvSpPr>
            <p:spPr>
              <a:xfrm>
                <a:off x="694800" y="1440000"/>
                <a:ext cx="10800000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本阶段的测量部分极容易实现。只需以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  <m:t>𝑡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  <m:t>𝑟𝑖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为均值，时间分辨率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  <m:t>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为标准差，取高斯随机数即可。</a:t>
                </a:r>
                <a:endParaRPr lang="en-US" altLang="zh-CN" sz="2400" dirty="0">
                  <a:latin typeface="华文楷体" panose="02010600040101010101" pitchFamily="2" charset="-122"/>
                  <a:ea typeface="华文楷体" panose="02010600040101010101" pitchFamily="2" charset="-122"/>
                  <a:cs typeface="+mj-cs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7050C66E-B744-9149-365E-C361CCA5DA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800" y="1440000"/>
                <a:ext cx="10800000" cy="830997"/>
              </a:xfrm>
              <a:prstGeom prst="rect">
                <a:avLst/>
              </a:prstGeom>
              <a:blipFill>
                <a:blip r:embed="rId2"/>
                <a:stretch>
                  <a:fillRect l="-903" t="-5839" b="-153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灯片编号占位符 3">
            <a:extLst>
              <a:ext uri="{FF2B5EF4-FFF2-40B4-BE49-F238E27FC236}">
                <a16:creationId xmlns:a16="http://schemas.microsoft.com/office/drawing/2014/main" id="{1126D2F9-105A-7CEA-2A56-DF4B7D03C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DF96A39-405C-4801-AFAA-189ED9B29D59}" type="slidenum">
              <a:rPr lang="zh-CN" altLang="en-US" sz="2400" smtClean="0"/>
              <a:t>12</a:t>
            </a:fld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33B23924-A59E-F4E9-3055-531F13D353D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5041690"/>
                  </p:ext>
                </p:extLst>
              </p:nvPr>
            </p:nvGraphicFramePr>
            <p:xfrm>
              <a:off x="696000" y="2270997"/>
              <a:ext cx="10800000" cy="457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0000">
                      <a:extLst>
                        <a:ext uri="{9D8B030D-6E8A-4147-A177-3AD203B41FA5}">
                          <a16:colId xmlns:a16="http://schemas.microsoft.com/office/drawing/2014/main" val="1596112288"/>
                        </a:ext>
                      </a:extLst>
                    </a:gridCol>
                    <a:gridCol w="9540000">
                      <a:extLst>
                        <a:ext uri="{9D8B030D-6E8A-4147-A177-3AD203B41FA5}">
                          <a16:colId xmlns:a16="http://schemas.microsoft.com/office/drawing/2014/main" val="2015163999"/>
                        </a:ext>
                      </a:extLst>
                    </a:gridCol>
                    <a:gridCol w="630000">
                      <a:extLst>
                        <a:ext uri="{9D8B030D-6E8A-4147-A177-3AD203B41FA5}">
                          <a16:colId xmlns:a16="http://schemas.microsoft.com/office/drawing/2014/main" val="383259994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altLang="zh-CN" sz="2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𝑚𝑖</m:t>
                                    </m:r>
                                  </m:sub>
                                </m:sSub>
                                <m:r>
                                  <a:rPr lang="en-US" altLang="zh-CN" sz="24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+mn-cs"/>
                                  </a:rPr>
                                  <m:t>=</m:t>
                                </m:r>
                                <m:r>
                                  <a:rPr lang="en-US" altLang="zh-CN" sz="24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+mn-cs"/>
                                  </a:rPr>
                                  <m:t>𝐺𝑎𝑠𝑠</m:t>
                                </m:r>
                                <m:r>
                                  <a:rPr lang="en-US" altLang="zh-CN" sz="24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+mn-cs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𝑟𝑖</m:t>
                                    </m:r>
                                  </m:sub>
                                </m:sSub>
                                <m:r>
                                  <a:rPr lang="en-US" altLang="zh-CN" sz="24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+mn-cs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altLang="zh-CN" sz="24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2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12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sz="24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n-cs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9760369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33B23924-A59E-F4E9-3055-531F13D353D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5041690"/>
                  </p:ext>
                </p:extLst>
              </p:nvPr>
            </p:nvGraphicFramePr>
            <p:xfrm>
              <a:off x="696000" y="2270997"/>
              <a:ext cx="10800000" cy="457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0000">
                      <a:extLst>
                        <a:ext uri="{9D8B030D-6E8A-4147-A177-3AD203B41FA5}">
                          <a16:colId xmlns:a16="http://schemas.microsoft.com/office/drawing/2014/main" val="1596112288"/>
                        </a:ext>
                      </a:extLst>
                    </a:gridCol>
                    <a:gridCol w="9540000">
                      <a:extLst>
                        <a:ext uri="{9D8B030D-6E8A-4147-A177-3AD203B41FA5}">
                          <a16:colId xmlns:a16="http://schemas.microsoft.com/office/drawing/2014/main" val="2015163999"/>
                        </a:ext>
                      </a:extLst>
                    </a:gridCol>
                    <a:gridCol w="630000">
                      <a:extLst>
                        <a:ext uri="{9D8B030D-6E8A-4147-A177-3AD203B41FA5}">
                          <a16:colId xmlns:a16="http://schemas.microsoft.com/office/drawing/2014/main" val="3832599945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n-US" altLang="zh-CN" sz="2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6577" r="-6577" b="-184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620388" b="-1842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760369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4A524622-7082-7B62-E2DE-51E2A69152D8}"/>
                  </a:ext>
                </a:extLst>
              </p:cNvPr>
              <p:cNvSpPr txBox="1"/>
              <p:nvPr/>
            </p:nvSpPr>
            <p:spPr>
              <a:xfrm>
                <a:off x="696000" y="2728197"/>
                <a:ext cx="108000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下标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𝑚</m:t>
                    </m:r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指</a:t>
                </a:r>
                <a:r>
                  <a:rPr lang="en-US" altLang="zh-CN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measure</a:t>
                </a: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，即探测器测量得到的时间。</a:t>
                </a:r>
                <a:endParaRPr lang="en-US" altLang="zh-CN" sz="24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4A524622-7082-7B62-E2DE-51E2A69152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000" y="2728197"/>
                <a:ext cx="10800000" cy="461665"/>
              </a:xfrm>
              <a:prstGeom prst="rect">
                <a:avLst/>
              </a:prstGeom>
              <a:blipFill>
                <a:blip r:embed="rId4"/>
                <a:stretch>
                  <a:fillRect l="-847" t="-10667" b="-30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80346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C5BD85-0055-1FB9-D13F-584BA68C9F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98941B-607B-1F4C-A915-B758A9DCD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0997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zh-CN" altLang="en-US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研究方法</a:t>
            </a:r>
            <a:r>
              <a:rPr lang="en-US" altLang="zh-CN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@</a:t>
            </a:r>
            <a:r>
              <a:rPr lang="zh-CN" altLang="en-US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重建</a:t>
            </a:r>
            <a:endParaRPr lang="en-US" altLang="zh-CN" sz="4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FC47717-E1E2-5D3E-389E-5044F3A6C34C}"/>
              </a:ext>
            </a:extLst>
          </p:cNvPr>
          <p:cNvSpPr txBox="1"/>
          <p:nvPr/>
        </p:nvSpPr>
        <p:spPr>
          <a:xfrm>
            <a:off x="694800" y="1440000"/>
            <a:ext cx="10800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本阶段研究中使用线性重建方法，即不考虑能量衰减的因素，简单的认为时间与传播路程为线性关系（速度恒定）。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  <a:cs typeface="+mj-cs"/>
            </a:endParaRPr>
          </a:p>
        </p:txBody>
      </p:sp>
      <p:sp>
        <p:nvSpPr>
          <p:cNvPr id="7" name="灯片编号占位符 3">
            <a:extLst>
              <a:ext uri="{FF2B5EF4-FFF2-40B4-BE49-F238E27FC236}">
                <a16:creationId xmlns:a16="http://schemas.microsoft.com/office/drawing/2014/main" id="{FA72DDD9-1664-6194-B065-B5EA8060C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DF96A39-405C-4801-AFAA-189ED9B29D59}" type="slidenum">
              <a:rPr lang="zh-CN" altLang="en-US" sz="2400" smtClean="0"/>
              <a:t>13</a:t>
            </a:fld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508330EB-C31B-AA62-E5D3-ED15B5F1ABF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56391048"/>
                  </p:ext>
                </p:extLst>
              </p:nvPr>
            </p:nvGraphicFramePr>
            <p:xfrm>
              <a:off x="694800" y="2735514"/>
              <a:ext cx="10800000" cy="457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0000">
                      <a:extLst>
                        <a:ext uri="{9D8B030D-6E8A-4147-A177-3AD203B41FA5}">
                          <a16:colId xmlns:a16="http://schemas.microsoft.com/office/drawing/2014/main" val="1596112288"/>
                        </a:ext>
                      </a:extLst>
                    </a:gridCol>
                    <a:gridCol w="9540000">
                      <a:extLst>
                        <a:ext uri="{9D8B030D-6E8A-4147-A177-3AD203B41FA5}">
                          <a16:colId xmlns:a16="http://schemas.microsoft.com/office/drawing/2014/main" val="2015163999"/>
                        </a:ext>
                      </a:extLst>
                    </a:gridCol>
                    <a:gridCol w="630000">
                      <a:extLst>
                        <a:ext uri="{9D8B030D-6E8A-4147-A177-3AD203B41FA5}">
                          <a16:colId xmlns:a16="http://schemas.microsoft.com/office/drawing/2014/main" val="383259994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altLang="zh-CN" sz="2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+mn-cs"/>
                                  </a:rPr>
                                  <m:t>𝑦</m:t>
                                </m:r>
                                <m:r>
                                  <a:rPr lang="en-US" altLang="zh-CN" sz="24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+mn-cs"/>
                                  </a:rPr>
                                  <m:t>=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0</m:t>
                                    </m:r>
                                  </m:e>
                                </m:d>
                                <m:r>
                                  <a:rPr lang="en-US" altLang="zh-CN" sz="24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+mn-cs"/>
                                  </a:rPr>
                                  <m:t>∗</m:t>
                                </m:r>
                                <m:r>
                                  <a:rPr lang="en-US" altLang="zh-CN" sz="24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+mn-cs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zh-CN" altLang="en-US" sz="2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13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sz="24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n-cs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9760369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508330EB-C31B-AA62-E5D3-ED15B5F1ABF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56391048"/>
                  </p:ext>
                </p:extLst>
              </p:nvPr>
            </p:nvGraphicFramePr>
            <p:xfrm>
              <a:off x="694800" y="2735514"/>
              <a:ext cx="10800000" cy="457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0000">
                      <a:extLst>
                        <a:ext uri="{9D8B030D-6E8A-4147-A177-3AD203B41FA5}">
                          <a16:colId xmlns:a16="http://schemas.microsoft.com/office/drawing/2014/main" val="1596112288"/>
                        </a:ext>
                      </a:extLst>
                    </a:gridCol>
                    <a:gridCol w="9540000">
                      <a:extLst>
                        <a:ext uri="{9D8B030D-6E8A-4147-A177-3AD203B41FA5}">
                          <a16:colId xmlns:a16="http://schemas.microsoft.com/office/drawing/2014/main" val="2015163999"/>
                        </a:ext>
                      </a:extLst>
                    </a:gridCol>
                    <a:gridCol w="630000">
                      <a:extLst>
                        <a:ext uri="{9D8B030D-6E8A-4147-A177-3AD203B41FA5}">
                          <a16:colId xmlns:a16="http://schemas.microsoft.com/office/drawing/2014/main" val="3832599945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n-US" altLang="zh-CN" sz="2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573" r="-6573" b="-105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621359" b="-105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760369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55DB481-5037-33E4-330B-6C80BA18C899}"/>
                  </a:ext>
                </a:extLst>
              </p:cNvPr>
              <p:cNvSpPr txBox="1"/>
              <p:nvPr/>
            </p:nvSpPr>
            <p:spPr>
              <a:xfrm>
                <a:off x="694800" y="3192714"/>
                <a:ext cx="108000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其中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+mj-cs"/>
                      </a:rPr>
                      <m:t>[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+mj-cs"/>
                      </a:rPr>
                      <m:t>𝑖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+mj-cs"/>
                      </a:rPr>
                      <m:t>]</m:t>
                    </m:r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表示</a:t>
                </a: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需要</a:t>
                </a:r>
                <a:r>
                  <a:rPr lang="en-US" altLang="zh-CN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ROOT</a:t>
                </a: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拟合的参数。</a:t>
                </a:r>
                <a:endParaRPr lang="en-US" altLang="zh-CN" sz="2400" dirty="0">
                  <a:latin typeface="华文楷体" panose="02010600040101010101" pitchFamily="2" charset="-122"/>
                  <a:ea typeface="华文楷体" panose="02010600040101010101" pitchFamily="2" charset="-122"/>
                  <a:cs typeface="+mj-cs"/>
                </a:endParaRPr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55DB481-5037-33E4-330B-6C80BA18C8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800" y="3192714"/>
                <a:ext cx="10800000" cy="461665"/>
              </a:xfrm>
              <a:prstGeom prst="rect">
                <a:avLst/>
              </a:prstGeom>
              <a:blipFill>
                <a:blip r:embed="rId3"/>
                <a:stretch>
                  <a:fillRect l="-903" t="-10667" b="-30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A85E67E5-80C4-4725-E1F9-128A0C11A10F}"/>
                  </a:ext>
                </a:extLst>
              </p:cNvPr>
              <p:cNvSpPr txBox="1"/>
              <p:nvPr/>
            </p:nvSpPr>
            <p:spPr>
              <a:xfrm>
                <a:off x="694800" y="3655369"/>
                <a:ext cx="108000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  <m:t>𝐿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为横坐标，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  <m:t>𝑡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  <m:t>𝑚𝑖</m:t>
                        </m:r>
                      </m:sub>
                    </m:sSub>
                    <m:r>
                      <a:rPr lang="zh-CN" altLang="en-US" sz="2400" i="1">
                        <a:latin typeface="Cambria Math" panose="02040503050406030204" pitchFamily="18" charset="0"/>
                        <a:ea typeface="华文楷体" panose="02010600040101010101" pitchFamily="2" charset="-122"/>
                        <a:cs typeface="+mj-cs"/>
                      </a:rPr>
                      <m:t>为</m:t>
                    </m:r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纵坐标，得到的拟合参数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0</m:t>
                        </m:r>
                      </m:e>
                    </m:d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即为重建的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+mj-cs"/>
                      </a:rPr>
                      <m:t>1/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</m:ctrlPr>
                      </m:sSub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  <m:t>𝛽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  <m:t>𝑟𝑒𝑐</m:t>
                        </m:r>
                      </m:sub>
                    </m:sSub>
                  </m:oMath>
                </a14:m>
                <a:r>
                  <a:rPr lang="en-US" altLang="zh-CN" sz="2400" baseline="300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* </a:t>
                </a: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。</a:t>
                </a:r>
                <a:endParaRPr lang="en-US" altLang="zh-CN" sz="2400" dirty="0">
                  <a:latin typeface="华文楷体" panose="02010600040101010101" pitchFamily="2" charset="-122"/>
                  <a:ea typeface="华文楷体" panose="02010600040101010101" pitchFamily="2" charset="-122"/>
                  <a:cs typeface="+mj-cs"/>
                </a:endParaRPr>
              </a:p>
            </p:txBody>
          </p:sp>
        </mc:Choice>
        <mc:Fallback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A85E67E5-80C4-4725-E1F9-128A0C11A1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800" y="3655369"/>
                <a:ext cx="10800000" cy="461665"/>
              </a:xfrm>
              <a:prstGeom prst="rect">
                <a:avLst/>
              </a:prstGeom>
              <a:blipFill>
                <a:blip r:embed="rId4"/>
                <a:stretch>
                  <a:fillRect l="-903" t="-10667" b="-30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EAE545EC-40F4-1625-3FED-DBE9FB39C712}"/>
                  </a:ext>
                </a:extLst>
              </p:cNvPr>
              <p:cNvSpPr txBox="1"/>
              <p:nvPr/>
            </p:nvSpPr>
            <p:spPr>
              <a:xfrm>
                <a:off x="154800" y="6061473"/>
                <a:ext cx="11880000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600" baseline="300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*</a:t>
                </a:r>
                <a:r>
                  <a:rPr lang="zh-CN" altLang="en-US" sz="16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：</a:t>
                </a:r>
                <a:r>
                  <a:rPr lang="en-US" altLang="zh-CN" sz="1600" dirty="0">
                    <a:ea typeface="华文楷体" panose="02010600040101010101" pitchFamily="2" charset="-122"/>
                    <a:cs typeface="+mj-cs"/>
                  </a:rPr>
                  <a:t> </a:t>
                </a:r>
                <a:r>
                  <a:rPr lang="zh-CN" altLang="en-US" sz="1600" dirty="0">
                    <a:ea typeface="华文楷体" panose="02010600040101010101" pitchFamily="2" charset="-122"/>
                    <a:cs typeface="+mj-cs"/>
                  </a:rPr>
                  <a:t>由于时间测量</a:t>
                </a:r>
                <a14:m>
                  <m:oMath xmlns:m="http://schemas.openxmlformats.org/officeDocument/2006/math">
                    <m:r>
                      <a:rPr lang="zh-CN" altLang="en-US" sz="1600" i="1" dirty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+mj-cs"/>
                      </a:rPr>
                      <m:t>的</m:t>
                    </m:r>
                  </m:oMath>
                </a14:m>
                <a:r>
                  <a:rPr lang="zh-CN" altLang="en-US" sz="1600" i="0" dirty="0">
                    <a:latin typeface="+mj-lt"/>
                    <a:ea typeface="华文楷体" panose="02010600040101010101" pitchFamily="2" charset="-122"/>
                    <a:cs typeface="+mj-cs"/>
                  </a:rPr>
                  <a:t>误差是满足高斯分布的，则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+mj-cs"/>
                      </a:rPr>
                      <m:t>1/</m:t>
                    </m:r>
                    <m:sSub>
                      <m:sSubPr>
                        <m:ctrlPr>
                          <a:rPr lang="en-US" altLang="zh-CN" sz="1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</m:ctrlPr>
                      </m:sSubPr>
                      <m:e>
                        <m:r>
                          <a:rPr lang="en-US" altLang="zh-CN" sz="160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  <m:t>𝛽</m:t>
                        </m:r>
                      </m:e>
                      <m:sub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  <m:t>𝑟𝑒𝑐</m:t>
                        </m:r>
                      </m:sub>
                    </m:sSub>
                  </m:oMath>
                </a14:m>
                <a:r>
                  <a:rPr lang="zh-CN" altLang="en-US" sz="16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满足高斯分布，</a:t>
                </a:r>
                <a:r>
                  <a:rPr lang="en-US" altLang="zh-CN" sz="1600" dirty="0">
                    <a:ea typeface="华文楷体" panose="02010600040101010101" pitchFamily="2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16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𝛽</m:t>
                        </m:r>
                      </m:e>
                      <m:sub>
                        <m:r>
                          <a:rPr lang="en-US" altLang="zh-CN" sz="16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𝑟𝑒𝑐</m:t>
                        </m:r>
                      </m:sub>
                    </m:sSub>
                  </m:oMath>
                </a14:m>
                <a:r>
                  <a:rPr lang="zh-CN" altLang="en-US" sz="16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满足高斯分布的倒数。</a:t>
                </a:r>
                <a:endParaRPr lang="en-US" altLang="zh-CN" sz="1600" dirty="0"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EAE545EC-40F4-1625-3FED-DBE9FB39C7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800" y="6061473"/>
                <a:ext cx="11880000" cy="338554"/>
              </a:xfrm>
              <a:prstGeom prst="rect">
                <a:avLst/>
              </a:prstGeom>
              <a:blipFill>
                <a:blip r:embed="rId5"/>
                <a:stretch>
                  <a:fillRect t="-3571" b="-232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807D77F8-59D8-DAFA-BA1F-D2AD24379086}"/>
                  </a:ext>
                </a:extLst>
              </p:cNvPr>
              <p:cNvSpPr txBox="1"/>
              <p:nvPr/>
            </p:nvSpPr>
            <p:spPr>
              <a:xfrm>
                <a:off x="694800" y="2273849"/>
                <a:ext cx="108000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CN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ROOT</a:t>
                </a: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能够进行此拟合，仅需指定拟合方程为正比例函数（式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+mj-cs"/>
                      </a:rPr>
                      <m:t>(13)</m:t>
                    </m:r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）即可。</a:t>
                </a:r>
                <a:endParaRPr lang="en-US" altLang="zh-CN" sz="2400" dirty="0">
                  <a:latin typeface="华文楷体" panose="02010600040101010101" pitchFamily="2" charset="-122"/>
                  <a:ea typeface="华文楷体" panose="02010600040101010101" pitchFamily="2" charset="-122"/>
                  <a:cs typeface="+mj-cs"/>
                </a:endParaRPr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807D77F8-59D8-DAFA-BA1F-D2AD243790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800" y="2273849"/>
                <a:ext cx="10800000" cy="461665"/>
              </a:xfrm>
              <a:prstGeom prst="rect">
                <a:avLst/>
              </a:prstGeom>
              <a:blipFill>
                <a:blip r:embed="rId6"/>
                <a:stretch>
                  <a:fillRect l="-903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49799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CE18A1-DE46-7329-4A97-AAEBF10F73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图示&#10;&#10;中度可信度描述已自动生成">
            <a:extLst>
              <a:ext uri="{FF2B5EF4-FFF2-40B4-BE49-F238E27FC236}">
                <a16:creationId xmlns:a16="http://schemas.microsoft.com/office/drawing/2014/main" id="{0127B59D-8008-7D60-2F3C-EE9BDFB3DF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00" y="1670400"/>
            <a:ext cx="6286622" cy="43992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C5C82D2B-8058-5602-5D55-96EBDCC4B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0997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zh-CN" altLang="en-US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结果</a:t>
            </a:r>
            <a:endParaRPr lang="en-US" altLang="zh-CN" sz="4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C0579E0D-CAD3-14A5-BB07-B89204F59B58}"/>
                  </a:ext>
                </a:extLst>
              </p:cNvPr>
              <p:cNvSpPr txBox="1"/>
              <p:nvPr/>
            </p:nvSpPr>
            <p:spPr>
              <a:xfrm>
                <a:off x="694800" y="1440000"/>
                <a:ext cx="108000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CN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1. </a:t>
                </a: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计算中发现，</a:t>
                </a:r>
                <a:r>
                  <a:rPr lang="en-US" altLang="zh-CN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Bethe</a:t>
                </a: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方程可能在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+mj-cs"/>
                      </a:rPr>
                      <m:t>0.1≤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+mj-cs"/>
                      </a:rPr>
                      <m:t>𝛽𝛾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+mj-cs"/>
                      </a:rPr>
                      <m:t>≤1000</m:t>
                    </m:r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内并不完全适用于</a:t>
                </a:r>
                <a:r>
                  <a:rPr lang="en-US" altLang="zh-CN" sz="2400" baseline="300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6</a:t>
                </a:r>
                <a:r>
                  <a:rPr lang="en-US" altLang="zh-CN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Li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C0579E0D-CAD3-14A5-BB07-B89204F59B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800" y="1440000"/>
                <a:ext cx="10800000" cy="461665"/>
              </a:xfrm>
              <a:prstGeom prst="rect">
                <a:avLst/>
              </a:prstGeom>
              <a:blipFill>
                <a:blip r:embed="rId3"/>
                <a:stretch>
                  <a:fillRect l="-903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灯片编号占位符 3">
            <a:extLst>
              <a:ext uri="{FF2B5EF4-FFF2-40B4-BE49-F238E27FC236}">
                <a16:creationId xmlns:a16="http://schemas.microsoft.com/office/drawing/2014/main" id="{A5EFFDF6-91B7-328F-D866-2648EB0E4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DF96A39-405C-4801-AFAA-189ED9B29D59}" type="slidenum">
              <a:rPr lang="zh-CN" altLang="en-US" sz="2400" smtClean="0"/>
              <a:t>14</a:t>
            </a:fld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FC9E3909-64DB-42C9-292A-B8ADF971927B}"/>
                  </a:ext>
                </a:extLst>
              </p:cNvPr>
              <p:cNvSpPr txBox="1"/>
              <p:nvPr/>
            </p:nvSpPr>
            <p:spPr>
              <a:xfrm>
                <a:off x="2189209" y="5956240"/>
                <a:ext cx="329565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20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图</a:t>
                </a:r>
                <a:r>
                  <a:rPr lang="en-US" altLang="zh-CN" sz="20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3</a:t>
                </a:r>
                <a:r>
                  <a:rPr lang="zh-CN" altLang="en-US" sz="20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：能损</a:t>
                </a:r>
                <a:r>
                  <a:rPr lang="en-US" altLang="zh-CN" sz="20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/</a:t>
                </a:r>
                <a:r>
                  <a:rPr lang="zh-CN" altLang="en-US" sz="20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动能与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+mj-cs"/>
                      </a:rPr>
                      <m:t>𝛽</m:t>
                    </m:r>
                  </m:oMath>
                </a14:m>
                <a:r>
                  <a:rPr lang="zh-CN" altLang="en-US" sz="20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关系</a:t>
                </a: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FC9E3909-64DB-42C9-292A-B8ADF97192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9209" y="5956240"/>
                <a:ext cx="3295650" cy="400110"/>
              </a:xfrm>
              <a:prstGeom prst="rect">
                <a:avLst/>
              </a:prstGeom>
              <a:blipFill>
                <a:blip r:embed="rId4"/>
                <a:stretch>
                  <a:fillRect t="-6061" b="-2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本框 13">
            <a:extLst>
              <a:ext uri="{FF2B5EF4-FFF2-40B4-BE49-F238E27FC236}">
                <a16:creationId xmlns:a16="http://schemas.microsoft.com/office/drawing/2014/main" id="{FF99DE94-3AF5-436C-C22B-C2E25C4DC956}"/>
              </a:ext>
            </a:extLst>
          </p:cNvPr>
          <p:cNvSpPr txBox="1"/>
          <p:nvPr/>
        </p:nvSpPr>
        <p:spPr>
          <a:xfrm>
            <a:off x="6527048" y="2328514"/>
            <a:ext cx="482675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图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3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使用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EJ-200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数据进行模拟（但材料使用的是聚苯乙烯）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BD70D82A-871D-CA04-B702-F817F49E43AD}"/>
                  </a:ext>
                </a:extLst>
              </p:cNvPr>
              <p:cNvSpPr txBox="1"/>
              <p:nvPr/>
            </p:nvSpPr>
            <p:spPr>
              <a:xfrm>
                <a:off x="6527048" y="4729171"/>
                <a:ext cx="4826752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显然，在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+mj-cs"/>
                      </a:rPr>
                      <m:t>𝛽</m:t>
                    </m:r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较低的情况下，</a:t>
                </a:r>
                <a:r>
                  <a:rPr lang="zh-CN" altLang="en-US" sz="2400" dirty="0">
                    <a:solidFill>
                      <a:srgbClr val="1F1FFF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能损</a:t>
                </a: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（蓝色实线）甚至大于</a:t>
                </a:r>
                <a:r>
                  <a:rPr lang="zh-CN" altLang="en-US" sz="2400" dirty="0">
                    <a:solidFill>
                      <a:srgbClr val="FF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粒子动能</a:t>
                </a: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（红色实线）</a:t>
                </a:r>
                <a:endParaRPr lang="en-US" altLang="zh-CN" sz="2400" dirty="0">
                  <a:latin typeface="华文楷体" panose="02010600040101010101" pitchFamily="2" charset="-122"/>
                  <a:ea typeface="华文楷体" panose="02010600040101010101" pitchFamily="2" charset="-122"/>
                  <a:cs typeface="+mj-cs"/>
                </a:endParaRP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BD70D82A-871D-CA04-B702-F817F49E4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7048" y="4729171"/>
                <a:ext cx="4826752" cy="1200329"/>
              </a:xfrm>
              <a:prstGeom prst="rect">
                <a:avLst/>
              </a:prstGeom>
              <a:blipFill>
                <a:blip r:embed="rId5"/>
                <a:stretch>
                  <a:fillRect l="-2020" t="-4061" b="-106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8C54F6EE-EC98-1EB9-8980-80DB11E84B10}"/>
                  </a:ext>
                </a:extLst>
              </p:cNvPr>
              <p:cNvSpPr txBox="1"/>
              <p:nvPr/>
            </p:nvSpPr>
            <p:spPr>
              <a:xfrm>
                <a:off x="6527048" y="3159511"/>
                <a:ext cx="4826752" cy="1569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由于</a:t>
                </a:r>
                <a:r>
                  <a:rPr lang="en-US" altLang="zh-CN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[7]</a:t>
                </a: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指出</a:t>
                </a:r>
                <a:r>
                  <a:rPr lang="en-US" altLang="zh-CN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Bethe</a:t>
                </a: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方程在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+mj-cs"/>
                      </a:rPr>
                      <m:t>0.1</m:t>
                    </m:r>
                    <m:r>
                      <a:rPr lang="en-US" altLang="zh-CN" sz="2400">
                        <a:latin typeface="Cambria Math" panose="02040503050406030204" pitchFamily="18" charset="0"/>
                        <a:ea typeface="华文楷体" panose="02010600040101010101" pitchFamily="2" charset="-122"/>
                        <a:cs typeface="+mj-cs"/>
                      </a:rPr>
                      <m:t>≲</m:t>
                    </m:r>
                    <m:r>
                      <a:rPr lang="en-US" altLang="zh-CN" sz="2400" dirty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+mj-cs"/>
                      </a:rPr>
                      <m:t>𝛽𝛾</m:t>
                    </m:r>
                    <m:r>
                      <a:rPr lang="en-US" altLang="zh-CN" sz="2400">
                        <a:latin typeface="Cambria Math" panose="02040503050406030204" pitchFamily="18" charset="0"/>
                        <a:ea typeface="华文楷体" panose="02010600040101010101" pitchFamily="2" charset="-122"/>
                        <a:cs typeface="+mj-cs"/>
                      </a:rPr>
                      <m:t>≲</m:t>
                    </m:r>
                    <m:r>
                      <a:rPr lang="en-US" altLang="zh-CN" sz="2400" dirty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+mj-cs"/>
                      </a:rPr>
                      <m:t>1000</m:t>
                    </m:r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的误差可以接受，因此以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𝛽𝛾</m:t>
                    </m:r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作为限制区域，</a:t>
                </a:r>
                <a:r>
                  <a:rPr lang="zh-CN" altLang="en-US" sz="2400" dirty="0">
                    <a:solidFill>
                      <a:srgbClr val="1F1FFF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蓝色实线</a:t>
                </a: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的最左端为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𝛽𝛾</m:t>
                    </m:r>
                  </m:oMath>
                </a14:m>
                <a:r>
                  <a:rPr lang="en-US" altLang="zh-CN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=0.1</a:t>
                </a: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，最右端为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𝛽𝛾</m:t>
                    </m:r>
                  </m:oMath>
                </a14:m>
                <a:r>
                  <a:rPr lang="en-US" altLang="zh-CN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=1000</a:t>
                </a:r>
                <a:endParaRPr lang="en-US" altLang="zh-CN" sz="2400" dirty="0">
                  <a:latin typeface="华文楷体" panose="02010600040101010101" pitchFamily="2" charset="-122"/>
                  <a:ea typeface="华文楷体" panose="02010600040101010101" pitchFamily="2" charset="-122"/>
                  <a:cs typeface="+mj-cs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8C54F6EE-EC98-1EB9-8980-80DB11E84B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7048" y="3159511"/>
                <a:ext cx="4826752" cy="1569660"/>
              </a:xfrm>
              <a:prstGeom prst="rect">
                <a:avLst/>
              </a:prstGeom>
              <a:blipFill>
                <a:blip r:embed="rId6"/>
                <a:stretch>
                  <a:fillRect l="-2020" t="-3101" r="-379" b="-77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>
            <a:extLst>
              <a:ext uri="{FF2B5EF4-FFF2-40B4-BE49-F238E27FC236}">
                <a16:creationId xmlns:a16="http://schemas.microsoft.com/office/drawing/2014/main" id="{D7F551C6-C2B6-9496-3E4B-51D9B4CDDE64}"/>
              </a:ext>
            </a:extLst>
          </p:cNvPr>
          <p:cNvSpPr txBox="1"/>
          <p:nvPr/>
        </p:nvSpPr>
        <p:spPr>
          <a:xfrm>
            <a:off x="154800" y="6370340"/>
            <a:ext cx="11880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[7] Navas, S., others. Review of particle physics. Phys. Rev. D, 110(3): 030001, 2024. DOI: 10.1103/PhysRevD.110.030001.</a:t>
            </a:r>
            <a:endParaRPr lang="zh-CN" altLang="en-US" sz="1600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26986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E039D2-5F01-092C-5A9C-4C31CB2140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表, 折线图&#10;&#10;描述已自动生成">
            <a:extLst>
              <a:ext uri="{FF2B5EF4-FFF2-40B4-BE49-F238E27FC236}">
                <a16:creationId xmlns:a16="http://schemas.microsoft.com/office/drawing/2014/main" id="{5CE93620-DA53-1573-1D8B-A3A1FCE6B4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00" y="1670400"/>
            <a:ext cx="6286622" cy="43992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681C35E4-666A-52D7-1F57-707BE2CE3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0997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zh-CN" altLang="en-US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结果</a:t>
            </a:r>
            <a:endParaRPr lang="en-US" altLang="zh-CN" sz="4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AAE421F9-56E5-729B-610E-5EA665B67065}"/>
                  </a:ext>
                </a:extLst>
              </p:cNvPr>
              <p:cNvSpPr txBox="1"/>
              <p:nvPr/>
            </p:nvSpPr>
            <p:spPr>
              <a:xfrm>
                <a:off x="694800" y="1440000"/>
                <a:ext cx="108000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CN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2. </a:t>
                </a: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能量损失对粒子通过探测器时的时间的影响（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  <m:t>𝛽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  <m:t>𝑟𝑒𝑎𝑙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+mj-cs"/>
                      </a:rPr>
                      <m:t>=0.7</m:t>
                    </m:r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）</a:t>
                </a:r>
                <a:endParaRPr lang="en-US" altLang="zh-CN" sz="2400" dirty="0">
                  <a:latin typeface="华文楷体" panose="02010600040101010101" pitchFamily="2" charset="-122"/>
                  <a:ea typeface="华文楷体" panose="02010600040101010101" pitchFamily="2" charset="-122"/>
                  <a:cs typeface="+mj-cs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AAE421F9-56E5-729B-610E-5EA665B670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800" y="1440000"/>
                <a:ext cx="10800000" cy="461665"/>
              </a:xfrm>
              <a:prstGeom prst="rect">
                <a:avLst/>
              </a:prstGeom>
              <a:blipFill>
                <a:blip r:embed="rId3"/>
                <a:stretch>
                  <a:fillRect l="-903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灯片编号占位符 3">
            <a:extLst>
              <a:ext uri="{FF2B5EF4-FFF2-40B4-BE49-F238E27FC236}">
                <a16:creationId xmlns:a16="http://schemas.microsoft.com/office/drawing/2014/main" id="{F1362985-5A7D-A04A-AC6D-7014E8A18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DF96A39-405C-4801-AFAA-189ED9B29D59}" type="slidenum">
              <a:rPr lang="zh-CN" altLang="en-US" sz="2400" smtClean="0"/>
              <a:t>15</a:t>
            </a:fld>
            <a:endParaRPr lang="zh-CN" altLang="en-US" sz="24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EDCDC27-F124-6B66-9B6B-74938809B8E2}"/>
              </a:ext>
            </a:extLst>
          </p:cNvPr>
          <p:cNvSpPr txBox="1"/>
          <p:nvPr/>
        </p:nvSpPr>
        <p:spPr>
          <a:xfrm>
            <a:off x="1490560" y="5956240"/>
            <a:ext cx="469509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图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4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：有无能损的时间差与传播路程关系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EAA19DF8-CC86-474E-2790-1141D884E6FD}"/>
                  </a:ext>
                </a:extLst>
              </p:cNvPr>
              <p:cNvSpPr txBox="1"/>
              <p:nvPr/>
            </p:nvSpPr>
            <p:spPr>
              <a:xfrm>
                <a:off x="6668048" y="3154635"/>
                <a:ext cx="4826752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图</a:t>
                </a:r>
                <a:r>
                  <a:rPr lang="en-US" altLang="zh-CN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4</a:t>
                </a: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中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+mj-cs"/>
                      </a:rPr>
                      <m:t>Δ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+mj-cs"/>
                      </a:rPr>
                      <m:t>𝑡</m:t>
                    </m:r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  <m:t>𝑡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  <m:t>𝑟𝑖</m:t>
                        </m:r>
                      </m:sub>
                    </m:sSub>
                  </m:oMath>
                </a14:m>
                <a:r>
                  <a:rPr lang="en-US" altLang="zh-CN" sz="2400" baseline="300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*</a:t>
                </a: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在有无能损之间的差值，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+mj-cs"/>
                      </a:rPr>
                      <m:t>𝐿</m:t>
                    </m:r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为粒子传播路程</a:t>
                </a:r>
                <a:endParaRPr lang="en-US" altLang="zh-CN" sz="2400" dirty="0">
                  <a:latin typeface="华文楷体" panose="02010600040101010101" pitchFamily="2" charset="-122"/>
                  <a:ea typeface="华文楷体" panose="02010600040101010101" pitchFamily="2" charset="-122"/>
                  <a:cs typeface="+mj-cs"/>
                </a:endParaRPr>
              </a:p>
            </p:txBody>
          </p:sp>
        </mc:Choice>
        <mc:Fallback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EAA19DF8-CC86-474E-2790-1141D884E6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8048" y="3154635"/>
                <a:ext cx="4826752" cy="830997"/>
              </a:xfrm>
              <a:prstGeom prst="rect">
                <a:avLst/>
              </a:prstGeom>
              <a:blipFill>
                <a:blip r:embed="rId4"/>
                <a:stretch>
                  <a:fillRect l="-2020" t="-5839" b="-153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65B8C4F3-214E-BC55-F3CB-D735D44F8310}"/>
                  </a:ext>
                </a:extLst>
              </p:cNvPr>
              <p:cNvSpPr txBox="1"/>
              <p:nvPr/>
            </p:nvSpPr>
            <p:spPr>
              <a:xfrm>
                <a:off x="154800" y="6356350"/>
                <a:ext cx="11880000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600" baseline="300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*</a:t>
                </a:r>
                <a:r>
                  <a:rPr lang="zh-CN" altLang="en-US" sz="16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：</a:t>
                </a:r>
                <a:r>
                  <a:rPr lang="zh-CN" altLang="en-US" sz="16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下标</a:t>
                </a:r>
                <a14:m>
                  <m:oMath xmlns:m="http://schemas.openxmlformats.org/officeDocument/2006/math">
                    <m:r>
                      <a:rPr lang="en-US" altLang="zh-CN" sz="1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𝑟</m:t>
                    </m:r>
                  </m:oMath>
                </a14:m>
                <a:r>
                  <a:rPr lang="zh-CN" altLang="en-US" sz="16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指</a:t>
                </a:r>
                <a:r>
                  <a:rPr lang="en-US" altLang="zh-CN" sz="16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real</a:t>
                </a:r>
                <a:r>
                  <a:rPr lang="zh-CN" altLang="en-US" sz="16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𝑖</m:t>
                    </m:r>
                  </m:oMath>
                </a14:m>
                <a:r>
                  <a:rPr lang="zh-CN" altLang="en-US" sz="16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指第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𝑖</m:t>
                    </m:r>
                  </m:oMath>
                </a14:m>
                <a:r>
                  <a:rPr lang="zh-CN" altLang="en-US" sz="16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个探测器</a:t>
                </a:r>
                <a:endParaRPr lang="en-US" altLang="zh-CN" sz="1600" dirty="0"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65B8C4F3-214E-BC55-F3CB-D735D44F83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800" y="6356350"/>
                <a:ext cx="11880000" cy="338554"/>
              </a:xfrm>
              <a:prstGeom prst="rect">
                <a:avLst/>
              </a:prstGeom>
              <a:blipFill>
                <a:blip r:embed="rId5"/>
                <a:stretch>
                  <a:fillRect t="-3636" b="-254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6302BFAC-3FFC-A0E6-26E5-6F3FE4F63908}"/>
              </a:ext>
            </a:extLst>
          </p:cNvPr>
          <p:cNvSpPr txBox="1"/>
          <p:nvPr/>
        </p:nvSpPr>
        <p:spPr>
          <a:xfrm>
            <a:off x="6668048" y="3985632"/>
            <a:ext cx="482675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该图主要是为展示能损对粒子的影响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2299735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A460BE-92A0-E15B-8BD0-D5CC9D4148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表, 折线图&#10;&#10;描述已自动生成">
            <a:extLst>
              <a:ext uri="{FF2B5EF4-FFF2-40B4-BE49-F238E27FC236}">
                <a16:creationId xmlns:a16="http://schemas.microsoft.com/office/drawing/2014/main" id="{102A1EE7-07DC-621B-86A5-407D7B9E9FB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00" y="1670400"/>
            <a:ext cx="6286620" cy="43992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1528AD72-5DF9-6263-447C-E9C395644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0997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zh-CN" altLang="en-US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结果</a:t>
            </a:r>
            <a:endParaRPr lang="en-US" altLang="zh-CN" sz="4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BD0D20F9-3A99-2E00-898D-87D8B87F5D3C}"/>
                  </a:ext>
                </a:extLst>
              </p:cNvPr>
              <p:cNvSpPr txBox="1"/>
              <p:nvPr/>
            </p:nvSpPr>
            <p:spPr>
              <a:xfrm>
                <a:off x="694800" y="1440000"/>
                <a:ext cx="108000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CN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2. </a:t>
                </a: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能量损失对粒子通过探测器时的时间的影响（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  <m:t>𝛽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  <m:t>𝑟𝑒𝑎𝑙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+mj-cs"/>
                      </a:rPr>
                      <m:t>=0.7</m:t>
                    </m:r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）</a:t>
                </a:r>
                <a:endParaRPr lang="en-US" altLang="zh-CN" sz="2400" dirty="0">
                  <a:latin typeface="华文楷体" panose="02010600040101010101" pitchFamily="2" charset="-122"/>
                  <a:ea typeface="华文楷体" panose="02010600040101010101" pitchFamily="2" charset="-122"/>
                  <a:cs typeface="+mj-cs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BD0D20F9-3A99-2E00-898D-87D8B87F5D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800" y="1440000"/>
                <a:ext cx="10800000" cy="461665"/>
              </a:xfrm>
              <a:prstGeom prst="rect">
                <a:avLst/>
              </a:prstGeom>
              <a:blipFill>
                <a:blip r:embed="rId3"/>
                <a:stretch>
                  <a:fillRect l="-903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灯片编号占位符 3">
            <a:extLst>
              <a:ext uri="{FF2B5EF4-FFF2-40B4-BE49-F238E27FC236}">
                <a16:creationId xmlns:a16="http://schemas.microsoft.com/office/drawing/2014/main" id="{90FBA25D-7E36-966C-6242-57011FCBD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DF96A39-405C-4801-AFAA-189ED9B29D59}" type="slidenum">
              <a:rPr lang="zh-CN" altLang="en-US" sz="2400" smtClean="0"/>
              <a:t>16</a:t>
            </a:fld>
            <a:endParaRPr lang="zh-CN" altLang="en-US" sz="24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3EBD1DD-1DB1-1467-70A2-D915131574BC}"/>
              </a:ext>
            </a:extLst>
          </p:cNvPr>
          <p:cNvSpPr txBox="1"/>
          <p:nvPr/>
        </p:nvSpPr>
        <p:spPr>
          <a:xfrm>
            <a:off x="1490560" y="5956240"/>
            <a:ext cx="469509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图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4-1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：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TOF-1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附近时间差与路程关系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E7ECEFD-1DFF-9284-622D-F38000AE7F9F}"/>
              </a:ext>
            </a:extLst>
          </p:cNvPr>
          <p:cNvSpPr txBox="1"/>
          <p:nvPr/>
        </p:nvSpPr>
        <p:spPr>
          <a:xfrm>
            <a:off x="6527048" y="2785303"/>
            <a:ext cx="482675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图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4-1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为图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4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的一部分，在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TOF-1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（编号为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1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的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TOF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探测器）附近的放大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  <a:cs typeface="+mj-cs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38B542E-B735-A412-15AB-5F93BA807FE7}"/>
              </a:ext>
            </a:extLst>
          </p:cNvPr>
          <p:cNvSpPr txBox="1"/>
          <p:nvPr/>
        </p:nvSpPr>
        <p:spPr>
          <a:xfrm>
            <a:off x="6527048" y="3985632"/>
            <a:ext cx="482675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可以注意到在此处图像的斜率增加，即通过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TOF-1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导致了能量损失，速度减小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9955826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501DB9-9B0E-34D6-D88E-2F7DC128C7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表, 折线图&#10;&#10;描述已自动生成">
            <a:extLst>
              <a:ext uri="{FF2B5EF4-FFF2-40B4-BE49-F238E27FC236}">
                <a16:creationId xmlns:a16="http://schemas.microsoft.com/office/drawing/2014/main" id="{92B90968-125A-8DAF-2C8E-ABDA785790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00" y="1670400"/>
            <a:ext cx="6286622" cy="43992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45A3216D-4A7E-BED1-3856-A562976BA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0997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zh-CN" altLang="en-US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结果</a:t>
            </a:r>
            <a:endParaRPr lang="en-US" altLang="zh-CN" sz="4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0D39AB5-1F04-D592-2463-6279B9A40762}"/>
                  </a:ext>
                </a:extLst>
              </p:cNvPr>
              <p:cNvSpPr txBox="1"/>
              <p:nvPr/>
            </p:nvSpPr>
            <p:spPr>
              <a:xfrm>
                <a:off x="694800" y="1440000"/>
                <a:ext cx="108000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CN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2. </a:t>
                </a: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能量损失对粒子通过探测器时的时间的影响（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  <m:t>𝛽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  <m:t>𝑟𝑒𝑎𝑙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+mj-cs"/>
                      </a:rPr>
                      <m:t>=0.7</m:t>
                    </m:r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）</a:t>
                </a:r>
                <a:endParaRPr lang="en-US" altLang="zh-CN" sz="2400" dirty="0">
                  <a:latin typeface="华文楷体" panose="02010600040101010101" pitchFamily="2" charset="-122"/>
                  <a:ea typeface="华文楷体" panose="02010600040101010101" pitchFamily="2" charset="-122"/>
                  <a:cs typeface="+mj-cs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0D39AB5-1F04-D592-2463-6279B9A407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800" y="1440000"/>
                <a:ext cx="10800000" cy="461665"/>
              </a:xfrm>
              <a:prstGeom prst="rect">
                <a:avLst/>
              </a:prstGeom>
              <a:blipFill>
                <a:blip r:embed="rId3"/>
                <a:stretch>
                  <a:fillRect l="-903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灯片编号占位符 3">
            <a:extLst>
              <a:ext uri="{FF2B5EF4-FFF2-40B4-BE49-F238E27FC236}">
                <a16:creationId xmlns:a16="http://schemas.microsoft.com/office/drawing/2014/main" id="{6F5615D3-484D-6EB8-4DCD-9CF33AD38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DF96A39-405C-4801-AFAA-189ED9B29D59}" type="slidenum">
              <a:rPr lang="zh-CN" altLang="en-US" sz="2400" smtClean="0"/>
              <a:t>17</a:t>
            </a:fld>
            <a:endParaRPr lang="zh-CN" altLang="en-US" sz="24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C819F86-567A-F2AA-A2AC-CD0BE650512C}"/>
              </a:ext>
            </a:extLst>
          </p:cNvPr>
          <p:cNvSpPr txBox="1"/>
          <p:nvPr/>
        </p:nvSpPr>
        <p:spPr>
          <a:xfrm>
            <a:off x="1490560" y="5956240"/>
            <a:ext cx="469509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图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4-2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：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TOF-2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附近时间差与路程关系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37A0FF0-CFA0-368C-D849-28D49664DD41}"/>
              </a:ext>
            </a:extLst>
          </p:cNvPr>
          <p:cNvSpPr txBox="1"/>
          <p:nvPr/>
        </p:nvSpPr>
        <p:spPr>
          <a:xfrm>
            <a:off x="6527048" y="2969969"/>
            <a:ext cx="482675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图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4-2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也为图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4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的一部分，在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TOF-2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（编号为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2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的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TOF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探测器）附近的放大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  <a:cs typeface="+mj-cs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0F1915E-96C7-696A-2D19-2A8BAAF43AD2}"/>
              </a:ext>
            </a:extLst>
          </p:cNvPr>
          <p:cNvSpPr txBox="1"/>
          <p:nvPr/>
        </p:nvSpPr>
        <p:spPr>
          <a:xfrm>
            <a:off x="6527048" y="4170298"/>
            <a:ext cx="482675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同样是通过探测器的能损导致了速度减小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543901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2B2E3C-2528-CA71-1BD0-BBCCCBF403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32CA765-2E71-2AB7-8257-67DBCF973C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00" y="1670400"/>
            <a:ext cx="6286622" cy="43992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2E25288F-2404-9FD3-F317-C902DCF85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0997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zh-CN" altLang="en-US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结果</a:t>
            </a:r>
            <a:endParaRPr lang="en-US" altLang="zh-CN" sz="4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027521E-48BC-23D3-ECC6-0DB179720E16}"/>
                  </a:ext>
                </a:extLst>
              </p:cNvPr>
              <p:cNvSpPr txBox="1"/>
              <p:nvPr/>
            </p:nvSpPr>
            <p:spPr>
              <a:xfrm>
                <a:off x="694800" y="1440000"/>
                <a:ext cx="108000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CN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3. </a:t>
                </a: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探测与拟合（重建） 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  <m:t>𝛽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  <m:t>𝑟𝑒𝑎𝑙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+mj-cs"/>
                      </a:rPr>
                      <m:t>=0.7</m:t>
                    </m:r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）</a:t>
                </a:r>
                <a:endParaRPr lang="en-US" altLang="zh-CN" sz="2400" dirty="0">
                  <a:latin typeface="华文楷体" panose="02010600040101010101" pitchFamily="2" charset="-122"/>
                  <a:ea typeface="华文楷体" panose="02010600040101010101" pitchFamily="2" charset="-122"/>
                  <a:cs typeface="+mj-cs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027521E-48BC-23D3-ECC6-0DB179720E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800" y="1440000"/>
                <a:ext cx="10800000" cy="461665"/>
              </a:xfrm>
              <a:prstGeom prst="rect">
                <a:avLst/>
              </a:prstGeom>
              <a:blipFill>
                <a:blip r:embed="rId3"/>
                <a:stretch>
                  <a:fillRect l="-903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灯片编号占位符 3">
            <a:extLst>
              <a:ext uri="{FF2B5EF4-FFF2-40B4-BE49-F238E27FC236}">
                <a16:creationId xmlns:a16="http://schemas.microsoft.com/office/drawing/2014/main" id="{D56E1125-C863-AD5D-A864-BFB5943F3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DF96A39-405C-4801-AFAA-189ED9B29D59}" type="slidenum">
              <a:rPr lang="zh-CN" altLang="en-US" sz="2400" smtClean="0"/>
              <a:t>18</a:t>
            </a:fld>
            <a:endParaRPr lang="zh-CN" altLang="en-US" sz="24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A562E29-DFF0-6F36-1D3F-7D2DC55E250B}"/>
              </a:ext>
            </a:extLst>
          </p:cNvPr>
          <p:cNvSpPr txBox="1"/>
          <p:nvPr/>
        </p:nvSpPr>
        <p:spPr>
          <a:xfrm>
            <a:off x="1490560" y="5956240"/>
            <a:ext cx="469509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图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5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：实际与重建时间与传播路程关系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3DD089D-C565-C833-7AE6-8B5D9B7F2E22}"/>
              </a:ext>
            </a:extLst>
          </p:cNvPr>
          <p:cNvSpPr txBox="1"/>
          <p:nvPr/>
        </p:nvSpPr>
        <p:spPr>
          <a:xfrm>
            <a:off x="6668048" y="3269835"/>
            <a:ext cx="482675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图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5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黑色三角表示粒子实际通过探测器的时间，</a:t>
            </a:r>
            <a:r>
              <a:rPr lang="zh-CN" altLang="en-US" sz="24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红色圆点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代表探测器测量到的时间，</a:t>
            </a:r>
            <a:r>
              <a:rPr lang="zh-CN" altLang="en-US" sz="2400" dirty="0">
                <a:solidFill>
                  <a:srgbClr val="13FF13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绿色实线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为对探测数据进行拟合得到的直线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6918393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D83477-E807-19E3-297D-5993731AFE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表, 折线图&#10;&#10;描述已自动生成">
            <a:extLst>
              <a:ext uri="{FF2B5EF4-FFF2-40B4-BE49-F238E27FC236}">
                <a16:creationId xmlns:a16="http://schemas.microsoft.com/office/drawing/2014/main" id="{A8E57C2A-B4D8-F9E4-B7A3-B0FE824EDF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00" y="1670400"/>
            <a:ext cx="6286622" cy="43992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11D2362A-E594-5EA4-E897-7AACA5077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0997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zh-CN" altLang="en-US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结果</a:t>
            </a:r>
            <a:endParaRPr lang="en-US" altLang="zh-CN" sz="4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3CFA08A8-4152-2994-A094-8BC35DA7AB84}"/>
                  </a:ext>
                </a:extLst>
              </p:cNvPr>
              <p:cNvSpPr txBox="1"/>
              <p:nvPr/>
            </p:nvSpPr>
            <p:spPr>
              <a:xfrm>
                <a:off x="694800" y="1440000"/>
                <a:ext cx="108000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CN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4. </a:t>
                </a: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重建后的分布（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  <m:t>𝛽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  <m:t>𝑟𝑒𝑎𝑙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+mj-cs"/>
                      </a:rPr>
                      <m:t>=0.7</m:t>
                    </m:r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）</a:t>
                </a:r>
                <a:endParaRPr lang="en-US" altLang="zh-CN" sz="2400" dirty="0">
                  <a:latin typeface="华文楷体" panose="02010600040101010101" pitchFamily="2" charset="-122"/>
                  <a:ea typeface="华文楷体" panose="02010600040101010101" pitchFamily="2" charset="-122"/>
                  <a:cs typeface="+mj-cs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3CFA08A8-4152-2994-A094-8BC35DA7AB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800" y="1440000"/>
                <a:ext cx="10800000" cy="461665"/>
              </a:xfrm>
              <a:prstGeom prst="rect">
                <a:avLst/>
              </a:prstGeom>
              <a:blipFill>
                <a:blip r:embed="rId3"/>
                <a:stretch>
                  <a:fillRect l="-903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灯片编号占位符 3">
            <a:extLst>
              <a:ext uri="{FF2B5EF4-FFF2-40B4-BE49-F238E27FC236}">
                <a16:creationId xmlns:a16="http://schemas.microsoft.com/office/drawing/2014/main" id="{9FD3E429-6AD7-FB76-6AA5-C581702A8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DF96A39-405C-4801-AFAA-189ED9B29D59}" type="slidenum">
              <a:rPr lang="zh-CN" altLang="en-US" sz="2400" smtClean="0"/>
              <a:t>19</a:t>
            </a:fld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2764F610-5E03-E240-901C-F84FD937AC6B}"/>
                  </a:ext>
                </a:extLst>
              </p:cNvPr>
              <p:cNvSpPr txBox="1"/>
              <p:nvPr/>
            </p:nvSpPr>
            <p:spPr>
              <a:xfrm>
                <a:off x="1490560" y="5956240"/>
                <a:ext cx="4695099" cy="5660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20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图</a:t>
                </a:r>
                <a:r>
                  <a:rPr lang="en-US" altLang="zh-CN" sz="20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6</a:t>
                </a:r>
                <a:r>
                  <a:rPr lang="zh-CN" altLang="en-US" sz="20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+mj-cs"/>
                      </a:rPr>
                      <m:t>Δ</m:t>
                    </m:r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  <m:t>1</m:t>
                        </m:r>
                      </m:num>
                      <m:den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  <m:t>𝛽</m:t>
                        </m:r>
                      </m:den>
                    </m:f>
                  </m:oMath>
                </a14:m>
                <a:r>
                  <a:rPr lang="zh-CN" altLang="en-US" sz="20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的分布</a:t>
                </a: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2764F610-5E03-E240-901C-F84FD937AC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0560" y="5956240"/>
                <a:ext cx="4695099" cy="566052"/>
              </a:xfrm>
              <a:prstGeom prst="rect">
                <a:avLst/>
              </a:prstGeom>
              <a:blipFill>
                <a:blip r:embed="rId4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F29825F5-C420-4863-D263-A845236D18D8}"/>
                  </a:ext>
                </a:extLst>
              </p:cNvPr>
              <p:cNvSpPr txBox="1"/>
              <p:nvPr/>
            </p:nvSpPr>
            <p:spPr>
              <a:xfrm>
                <a:off x="6668048" y="2369805"/>
                <a:ext cx="4826752" cy="1569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图</a:t>
                </a:r>
                <a:r>
                  <a:rPr lang="en-US" altLang="zh-CN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6</a:t>
                </a: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为真实的粒子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+mj-cs"/>
                      </a:rPr>
                      <m:t>1/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+mj-cs"/>
                      </a:rPr>
                      <m:t>𝛽</m:t>
                    </m:r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与重建</a:t>
                </a: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的</a:t>
                </a: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粒子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+mj-cs"/>
                      </a:rPr>
                      <m:t>1/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+mj-cs"/>
                      </a:rPr>
                      <m:t>𝛽</m:t>
                    </m:r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差值的分布，中央的黑色竖线是将时间分辨率设置为</a:t>
                </a:r>
                <a:r>
                  <a:rPr lang="en-US" altLang="zh-CN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0</a:t>
                </a: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，得到的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Δ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(</m:t>
                    </m:r>
                    <m:r>
                      <a:rPr lang="en-US" altLang="zh-CN" sz="240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1/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𝛽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)</m:t>
                    </m:r>
                  </m:oMath>
                </a14:m>
                <a:endParaRPr lang="en-US" altLang="zh-CN" sz="2400" dirty="0">
                  <a:latin typeface="华文楷体" panose="02010600040101010101" pitchFamily="2" charset="-122"/>
                  <a:ea typeface="华文楷体" panose="02010600040101010101" pitchFamily="2" charset="-122"/>
                  <a:cs typeface="+mj-cs"/>
                </a:endParaRP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F29825F5-C420-4863-D263-A845236D18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8048" y="2369805"/>
                <a:ext cx="4826752" cy="1569660"/>
              </a:xfrm>
              <a:prstGeom prst="rect">
                <a:avLst/>
              </a:prstGeom>
              <a:blipFill>
                <a:blip r:embed="rId5"/>
                <a:stretch>
                  <a:fillRect l="-2020" t="-3113" r="-1263" b="-42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FEF367A3-6A1B-6661-BFB2-A378BE290956}"/>
              </a:ext>
            </a:extLst>
          </p:cNvPr>
          <p:cNvSpPr txBox="1"/>
          <p:nvPr/>
        </p:nvSpPr>
        <p:spPr>
          <a:xfrm>
            <a:off x="6668048" y="3939465"/>
            <a:ext cx="482675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可见均值并不在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0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处，是因为目前重建方法（线性重建）的不足：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  <a:cs typeface="+mj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D1AD42C-4A2C-DBFC-D9CA-F3F67562C3CE}"/>
              </a:ext>
            </a:extLst>
          </p:cNvPr>
          <p:cNvSpPr txBox="1"/>
          <p:nvPr/>
        </p:nvSpPr>
        <p:spPr>
          <a:xfrm>
            <a:off x="6668048" y="4770462"/>
            <a:ext cx="482675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实际上速度有衰减，但该重建方法仍然认为速度不变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4552478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BDDFBE-EB5E-457B-E06E-65815A2EC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1E0005-B676-78F3-00E9-64C0A3D3B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  <a:hlinkClick r:id="rId2" action="ppaction://hlinksldjump"/>
              </a:rPr>
              <a:t>AMS</a:t>
            </a:r>
            <a:r>
              <a:rPr lang="zh-CN" altLang="en-US" sz="3600" dirty="0">
                <a:latin typeface="华文楷体" panose="02010600040101010101" pitchFamily="2" charset="-122"/>
                <a:ea typeface="华文楷体" panose="02010600040101010101" pitchFamily="2" charset="-122"/>
                <a:hlinkClick r:id="rId2" action="ppaction://hlinksldjump"/>
              </a:rPr>
              <a:t>飞行时间探测器简介</a:t>
            </a:r>
            <a:endParaRPr lang="en-US" altLang="zh-CN" sz="3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spcAft>
                <a:spcPts val="600"/>
              </a:spcAft>
            </a:pPr>
            <a:r>
              <a:rPr lang="zh-CN" altLang="en-US" sz="3600" dirty="0">
                <a:latin typeface="华文楷体" panose="02010600040101010101" pitchFamily="2" charset="-122"/>
                <a:ea typeface="华文楷体" panose="02010600040101010101" pitchFamily="2" charset="-122"/>
                <a:hlinkClick r:id="rId3" action="ppaction://hlinksldjump"/>
              </a:rPr>
              <a:t>该阶段研究中使用的参数</a:t>
            </a:r>
            <a:endParaRPr lang="en-US" altLang="zh-CN" sz="3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spcAft>
                <a:spcPts val="600"/>
              </a:spcAft>
            </a:pPr>
            <a:r>
              <a:rPr lang="zh-CN" altLang="en-US" sz="3600" dirty="0">
                <a:latin typeface="华文楷体" panose="02010600040101010101" pitchFamily="2" charset="-122"/>
                <a:ea typeface="华文楷体" panose="02010600040101010101" pitchFamily="2" charset="-122"/>
                <a:hlinkClick r:id="rId4" action="ppaction://hlinksldjump"/>
              </a:rPr>
              <a:t>研究方法</a:t>
            </a:r>
            <a:endParaRPr lang="en-US" altLang="zh-CN" sz="3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spcAft>
                <a:spcPts val="600"/>
              </a:spcAft>
            </a:pPr>
            <a:r>
              <a:rPr lang="zh-CN" altLang="en-US" sz="3600" dirty="0">
                <a:latin typeface="华文楷体" panose="02010600040101010101" pitchFamily="2" charset="-122"/>
                <a:ea typeface="华文楷体" panose="02010600040101010101" pitchFamily="2" charset="-122"/>
                <a:hlinkClick r:id="rId5" action="ppaction://hlinksldjump"/>
              </a:rPr>
              <a:t>结果</a:t>
            </a:r>
            <a:endParaRPr lang="en-US" altLang="zh-CN" sz="3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spcAft>
                <a:spcPts val="600"/>
              </a:spcAft>
            </a:pPr>
            <a:r>
              <a:rPr lang="zh-CN" altLang="en-US" sz="3600" dirty="0">
                <a:latin typeface="华文楷体" panose="02010600040101010101" pitchFamily="2" charset="-122"/>
                <a:ea typeface="华文楷体" panose="02010600040101010101" pitchFamily="2" charset="-122"/>
                <a:hlinkClick r:id="rId6" action="ppaction://hlinksldjump"/>
              </a:rPr>
              <a:t>附录</a:t>
            </a:r>
            <a:endParaRPr lang="zh-CN" altLang="en-US" sz="3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灯片编号占位符 3">
            <a:extLst>
              <a:ext uri="{FF2B5EF4-FFF2-40B4-BE49-F238E27FC236}">
                <a16:creationId xmlns:a16="http://schemas.microsoft.com/office/drawing/2014/main" id="{07F2F14A-D798-B350-AE15-A415785BD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DF96A39-405C-4801-AFAA-189ED9B29D59}" type="slidenum">
              <a:rPr lang="zh-CN" altLang="en-US" sz="2400" smtClean="0"/>
              <a:t>2</a:t>
            </a:fld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641237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F1CE00-8E29-8811-A8C4-44074ACFD6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表, 折线图&#10;&#10;描述已自动生成">
            <a:extLst>
              <a:ext uri="{FF2B5EF4-FFF2-40B4-BE49-F238E27FC236}">
                <a16:creationId xmlns:a16="http://schemas.microsoft.com/office/drawing/2014/main" id="{72E95237-B92F-B8BF-647A-553E993F6D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799" y="1670400"/>
            <a:ext cx="6286620" cy="43992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AA191DB9-8082-0F18-BFAA-BFDB4F5CE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0997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zh-CN" altLang="en-US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结果</a:t>
            </a:r>
            <a:endParaRPr lang="en-US" altLang="zh-CN" sz="4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2DB8D62D-AB29-0A46-7239-6DD915985EC2}"/>
                  </a:ext>
                </a:extLst>
              </p:cNvPr>
              <p:cNvSpPr txBox="1"/>
              <p:nvPr/>
            </p:nvSpPr>
            <p:spPr>
              <a:xfrm>
                <a:off x="694800" y="1440000"/>
                <a:ext cx="108000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CN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5.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+mj-cs"/>
                      </a:rPr>
                      <m:t>𝛽</m:t>
                    </m:r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分别为</a:t>
                </a:r>
                <a:r>
                  <a:rPr lang="en-US" altLang="zh-CN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0.4</a:t>
                </a: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、</a:t>
                </a:r>
                <a:r>
                  <a:rPr lang="en-US" altLang="zh-CN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0.5</a:t>
                </a: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、</a:t>
                </a:r>
                <a:r>
                  <a:rPr lang="en-US" altLang="zh-CN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0.6</a:t>
                </a: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、</a:t>
                </a:r>
                <a:r>
                  <a:rPr lang="en-US" altLang="zh-CN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0.7</a:t>
                </a: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、</a:t>
                </a:r>
                <a:r>
                  <a:rPr lang="en-US" altLang="zh-CN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0.8</a:t>
                </a: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、</a:t>
                </a:r>
                <a:r>
                  <a:rPr lang="en-US" altLang="zh-CN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0.9</a:t>
                </a: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时的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Δ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1/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𝛽</m:t>
                        </m:r>
                      </m:e>
                    </m:d>
                  </m:oMath>
                </a14:m>
                <a:endParaRPr lang="en-US" altLang="zh-CN" sz="2400" dirty="0">
                  <a:latin typeface="华文楷体" panose="02010600040101010101" pitchFamily="2" charset="-122"/>
                  <a:ea typeface="华文楷体" panose="02010600040101010101" pitchFamily="2" charset="-122"/>
                  <a:cs typeface="+mj-cs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2DB8D62D-AB29-0A46-7239-6DD915985E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800" y="1440000"/>
                <a:ext cx="10800000" cy="461665"/>
              </a:xfrm>
              <a:prstGeom prst="rect">
                <a:avLst/>
              </a:prstGeom>
              <a:blipFill>
                <a:blip r:embed="rId3"/>
                <a:stretch>
                  <a:fillRect l="-903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灯片编号占位符 3">
            <a:extLst>
              <a:ext uri="{FF2B5EF4-FFF2-40B4-BE49-F238E27FC236}">
                <a16:creationId xmlns:a16="http://schemas.microsoft.com/office/drawing/2014/main" id="{1153D716-AE9B-8DFF-1311-514FC362E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DF96A39-405C-4801-AFAA-189ED9B29D59}" type="slidenum">
              <a:rPr lang="zh-CN" altLang="en-US" sz="2400" smtClean="0"/>
              <a:t>20</a:t>
            </a:fld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C6C2D6CC-80B7-7C2D-DB6C-B46DF6F6E940}"/>
                  </a:ext>
                </a:extLst>
              </p:cNvPr>
              <p:cNvSpPr txBox="1"/>
              <p:nvPr/>
            </p:nvSpPr>
            <p:spPr>
              <a:xfrm>
                <a:off x="1490560" y="5956240"/>
                <a:ext cx="4695099" cy="5660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20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图</a:t>
                </a:r>
                <a:r>
                  <a:rPr lang="en-US" altLang="zh-CN" sz="20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7</a:t>
                </a:r>
                <a:r>
                  <a:rPr lang="zh-CN" altLang="en-US" sz="20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+mj-cs"/>
                      </a:rPr>
                      <m:t>Δ</m:t>
                    </m:r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  <m:t>1</m:t>
                        </m:r>
                      </m:num>
                      <m:den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  <m:t>𝛽</m:t>
                        </m:r>
                      </m:den>
                    </m:f>
                  </m:oMath>
                </a14:m>
                <a:r>
                  <a:rPr lang="zh-CN" altLang="en-US" sz="20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+mj-cs"/>
                      </a:rPr>
                      <m:t>𝛽</m:t>
                    </m:r>
                  </m:oMath>
                </a14:m>
                <a:r>
                  <a:rPr lang="zh-CN" altLang="en-US" sz="20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的关系</a:t>
                </a: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C6C2D6CC-80B7-7C2D-DB6C-B46DF6F6E9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0560" y="5956240"/>
                <a:ext cx="4695099" cy="566052"/>
              </a:xfrm>
              <a:prstGeom prst="rect">
                <a:avLst/>
              </a:prstGeom>
              <a:blipFill>
                <a:blip r:embed="rId4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BDE3D4FE-07D3-9440-2D06-7AFA19AC42ED}"/>
                  </a:ext>
                </a:extLst>
              </p:cNvPr>
              <p:cNvSpPr txBox="1"/>
              <p:nvPr/>
            </p:nvSpPr>
            <p:spPr>
              <a:xfrm>
                <a:off x="6668048" y="2969969"/>
                <a:ext cx="4826752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图</a:t>
                </a:r>
                <a:r>
                  <a:rPr lang="en-US" altLang="zh-CN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7</a:t>
                </a: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可见，当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+mj-cs"/>
                      </a:rPr>
                      <m:t>𝛽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华文楷体" panose="02010600040101010101" pitchFamily="2" charset="-122"/>
                        <a:cs typeface="+mj-cs"/>
                      </a:rPr>
                      <m:t>逐渐</m:t>
                    </m:r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增大时，线性重建方法的误差逐步减小，这是可预见的：</a:t>
                </a:r>
                <a:endParaRPr lang="en-US" altLang="zh-CN" sz="2400" dirty="0">
                  <a:latin typeface="华文楷体" panose="02010600040101010101" pitchFamily="2" charset="-122"/>
                  <a:ea typeface="华文楷体" panose="02010600040101010101" pitchFamily="2" charset="-122"/>
                  <a:cs typeface="+mj-cs"/>
                </a:endParaRP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BDE3D4FE-07D3-9440-2D06-7AFA19AC42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8048" y="2969969"/>
                <a:ext cx="4826752" cy="1200329"/>
              </a:xfrm>
              <a:prstGeom prst="rect">
                <a:avLst/>
              </a:prstGeom>
              <a:blipFill>
                <a:blip r:embed="rId5"/>
                <a:stretch>
                  <a:fillRect l="-2020" t="-4061" r="-758" b="-106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C09B99A8-93D2-46C0-6A8A-81F46CC342DA}"/>
                  </a:ext>
                </a:extLst>
              </p:cNvPr>
              <p:cNvSpPr txBox="1"/>
              <p:nvPr/>
            </p:nvSpPr>
            <p:spPr>
              <a:xfrm>
                <a:off x="6668048" y="4170298"/>
                <a:ext cx="4826752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  <a:ea typeface="华文楷体" panose="02010600040101010101" pitchFamily="2" charset="-122"/>
                        <a:cs typeface="+mj-cs"/>
                      </a:rPr>
                      <m:t>𝛽</m:t>
                    </m:r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较小时的能量损失很大，导致重建的速度与真实速度的差异较大</a:t>
                </a:r>
                <a:endParaRPr lang="en-US" altLang="zh-CN" sz="2400" dirty="0">
                  <a:latin typeface="华文楷体" panose="02010600040101010101" pitchFamily="2" charset="-122"/>
                  <a:ea typeface="华文楷体" panose="02010600040101010101" pitchFamily="2" charset="-122"/>
                  <a:cs typeface="+mj-cs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C09B99A8-93D2-46C0-6A8A-81F46CC342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8048" y="4170298"/>
                <a:ext cx="4826752" cy="830997"/>
              </a:xfrm>
              <a:prstGeom prst="rect">
                <a:avLst/>
              </a:prstGeom>
              <a:blipFill>
                <a:blip r:embed="rId6"/>
                <a:stretch>
                  <a:fillRect l="-2020" t="-5882" b="-161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78750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349ABD-727B-9608-6571-CD7745E671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0C0E53-4B4D-54AB-86C5-9094479BF9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8800" dirty="0"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谢谢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E7A72A0-EDB1-4F23-D257-6E11925348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——</a:t>
            </a: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吴函迅 </a:t>
            </a:r>
            <a:r>
              <a:rPr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2025.1.18</a:t>
            </a:r>
          </a:p>
        </p:txBody>
      </p:sp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id="{D7A0A4FB-1498-CBF4-D245-03A2AFD77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DF96A39-405C-4801-AFAA-189ED9B29D59}" type="slidenum">
              <a:rPr lang="zh-CN" altLang="en-US" sz="2400" smtClean="0"/>
              <a:t>21</a:t>
            </a:fld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660999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B4EBDA-4BD0-06BE-9EEF-5934D899DA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E2DA13-0E9F-B1C7-3B29-4AE32EE9A0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8800" dirty="0"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附录</a:t>
            </a:r>
          </a:p>
        </p:txBody>
      </p:sp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id="{CD2C9C5D-0618-95AD-7E4E-9D94D1B6F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DF96A39-405C-4801-AFAA-189ED9B29D59}" type="slidenum">
              <a:rPr lang="zh-CN" altLang="en-US" sz="2400" smtClean="0"/>
              <a:t>22</a:t>
            </a:fld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362891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792C33-BA77-048E-3353-7D6ADA38B3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B9B663-D029-6D86-DF4B-125514E96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A0EA3B-E690-40D5-D09E-CF1A25A7E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zh-CN" altLang="en-US" sz="3600" dirty="0">
                <a:latin typeface="华文楷体" panose="02010600040101010101" pitchFamily="2" charset="-122"/>
                <a:ea typeface="华文楷体" panose="02010600040101010101" pitchFamily="2" charset="-122"/>
                <a:hlinkClick r:id="rId2" action="ppaction://hlinksldjump"/>
              </a:rPr>
              <a:t>研究中使用的具体参数</a:t>
            </a:r>
            <a:endParaRPr lang="en-US" altLang="zh-CN" sz="3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spcAft>
                <a:spcPts val="600"/>
              </a:spcAft>
            </a:pPr>
            <a:r>
              <a:rPr lang="zh-CN" altLang="en-US" sz="3600" dirty="0">
                <a:latin typeface="华文楷体" panose="02010600040101010101" pitchFamily="2" charset="-122"/>
                <a:ea typeface="华文楷体" panose="02010600040101010101" pitchFamily="2" charset="-122"/>
                <a:hlinkClick r:id="rId3" action="ppaction://hlinksldjump"/>
              </a:rPr>
              <a:t>参考文献</a:t>
            </a:r>
            <a:endParaRPr lang="en-US" altLang="zh-CN" sz="3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spcAft>
                <a:spcPts val="600"/>
              </a:spcAft>
            </a:pPr>
            <a:r>
              <a:rPr lang="zh-CN" altLang="en-US" sz="3600" dirty="0">
                <a:latin typeface="华文楷体" panose="02010600040101010101" pitchFamily="2" charset="-122"/>
                <a:ea typeface="华文楷体" panose="02010600040101010101" pitchFamily="2" charset="-122"/>
                <a:hlinkClick r:id="rId4" action="ppaction://hlinksldjump"/>
              </a:rPr>
              <a:t>部分图片的</a:t>
            </a:r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  <a:hlinkClick r:id="rId4" action="ppaction://hlinksldjump"/>
              </a:rPr>
              <a:t>PPT</a:t>
            </a:r>
            <a:r>
              <a:rPr lang="zh-CN" altLang="en-US" sz="3600" dirty="0">
                <a:latin typeface="华文楷体" panose="02010600040101010101" pitchFamily="2" charset="-122"/>
                <a:ea typeface="华文楷体" panose="02010600040101010101" pitchFamily="2" charset="-122"/>
                <a:hlinkClick r:id="rId4" action="ppaction://hlinksldjump"/>
              </a:rPr>
              <a:t>原对象</a:t>
            </a:r>
            <a:endParaRPr lang="zh-CN" altLang="en-US" sz="3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灯片编号占位符 3">
            <a:extLst>
              <a:ext uri="{FF2B5EF4-FFF2-40B4-BE49-F238E27FC236}">
                <a16:creationId xmlns:a16="http://schemas.microsoft.com/office/drawing/2014/main" id="{45CA754E-590B-8F73-1A7D-598CCC70F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DF96A39-405C-4801-AFAA-189ED9B29D59}" type="slidenum">
              <a:rPr lang="zh-CN" altLang="en-US" sz="2400" smtClean="0"/>
              <a:t>23</a:t>
            </a:fld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328708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987EE9-A1F6-F5DE-FC1D-C5A00330F1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192FEA-0260-AE7C-BB9C-10E2FC3F1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0997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zh-CN" altLang="en-US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研究中使用的具体参数</a:t>
            </a:r>
            <a:endParaRPr lang="en-US" altLang="zh-CN" sz="4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" name="灯片编号占位符 3">
            <a:extLst>
              <a:ext uri="{FF2B5EF4-FFF2-40B4-BE49-F238E27FC236}">
                <a16:creationId xmlns:a16="http://schemas.microsoft.com/office/drawing/2014/main" id="{8E564D50-E8E2-5F27-5944-7D8FA6432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DF96A39-405C-4801-AFAA-189ED9B29D59}" type="slidenum">
              <a:rPr lang="zh-CN" altLang="en-US" sz="2400" smtClean="0"/>
              <a:t>24</a:t>
            </a:fld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4B43883E-0558-5748-E1CE-98A67EABBAC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68613572"/>
                  </p:ext>
                </p:extLst>
              </p:nvPr>
            </p:nvGraphicFramePr>
            <p:xfrm>
              <a:off x="2054045" y="2192289"/>
              <a:ext cx="8083910" cy="304577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41955">
                      <a:extLst>
                        <a:ext uri="{9D8B030D-6E8A-4147-A177-3AD203B41FA5}">
                          <a16:colId xmlns:a16="http://schemas.microsoft.com/office/drawing/2014/main" val="2459270469"/>
                        </a:ext>
                      </a:extLst>
                    </a:gridCol>
                    <a:gridCol w="4041955">
                      <a:extLst>
                        <a:ext uri="{9D8B030D-6E8A-4147-A177-3AD203B41FA5}">
                          <a16:colId xmlns:a16="http://schemas.microsoft.com/office/drawing/2014/main" val="149401129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b="0" kern="1200" dirty="0">
                              <a:solidFill>
                                <a:schemeClr val="tx1"/>
                              </a:solidFill>
                              <a:latin typeface="华文楷体" panose="02010600040101010101" pitchFamily="2" charset="-122"/>
                              <a:ea typeface="华文楷体" panose="02010600040101010101" pitchFamily="2" charset="-122"/>
                              <a:cs typeface="+mn-cs"/>
                            </a:rPr>
                            <a:t>密度 </a:t>
                          </a:r>
                          <a:r>
                            <a:rPr lang="en-US" altLang="zh-CN" sz="2400" b="0" kern="1200" dirty="0">
                              <a:solidFill>
                                <a:schemeClr val="tx1"/>
                              </a:solidFill>
                              <a:latin typeface="华文楷体" panose="02010600040101010101" pitchFamily="2" charset="-122"/>
                              <a:ea typeface="华文楷体" panose="02010600040101010101" pitchFamily="2" charset="-122"/>
                              <a:cs typeface="+mn-cs"/>
                            </a:rPr>
                            <a:t>[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altLang="zh-CN" sz="2400" b="0" i="0" kern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+mn-cs"/>
                                </a:rPr>
                                <m:t>g</m:t>
                              </m:r>
                              <m:r>
                                <a:rPr lang="en-US" altLang="zh-CN" sz="2400" b="0" i="0" kern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+mn-cs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altLang="zh-CN" sz="2400" b="0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400" b="0" i="0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cm</m:t>
                                  </m:r>
                                </m:e>
                                <m:sup>
                                  <m:r>
                                    <a:rPr lang="en-US" altLang="zh-CN" sz="2400" b="0" i="0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−3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CN" sz="2400" b="0" kern="1200" dirty="0">
                              <a:solidFill>
                                <a:schemeClr val="tx1"/>
                              </a:solidFill>
                              <a:latin typeface="华文楷体" panose="02010600040101010101" pitchFamily="2" charset="-122"/>
                              <a:ea typeface="华文楷体" panose="02010600040101010101" pitchFamily="2" charset="-122"/>
                              <a:cs typeface="+mn-cs"/>
                            </a:rPr>
                            <a:t>]</a:t>
                          </a:r>
                          <a:endParaRPr lang="zh-CN" altLang="en-US" sz="2400" b="0" kern="1200" dirty="0">
                            <a:solidFill>
                              <a:schemeClr val="tx1"/>
                            </a:solidFill>
                            <a:latin typeface="华文楷体" panose="02010600040101010101" pitchFamily="2" charset="-122"/>
                            <a:ea typeface="华文楷体" panose="02010600040101010101" pitchFamily="2" charset="-122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kern="1200" dirty="0">
                              <a:solidFill>
                                <a:schemeClr val="tx1"/>
                              </a:solidFill>
                              <a:latin typeface="华文楷体" panose="02010600040101010101" pitchFamily="2" charset="-122"/>
                              <a:ea typeface="华文楷体" panose="02010600040101010101" pitchFamily="2" charset="-122"/>
                              <a:cs typeface="+mn-cs"/>
                            </a:rPr>
                            <a:t>1.060</a:t>
                          </a:r>
                          <a:endParaRPr lang="zh-CN" altLang="en-US" sz="2400" b="0" kern="1200" dirty="0">
                            <a:solidFill>
                              <a:schemeClr val="tx1"/>
                            </a:solidFill>
                            <a:latin typeface="华文楷体" panose="02010600040101010101" pitchFamily="2" charset="-122"/>
                            <a:ea typeface="华文楷体" panose="02010600040101010101" pitchFamily="2" charset="-122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503596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i="1" kern="12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+mn-cs"/>
                                  </a:rPr>
                                  <m:t>𝑍</m:t>
                                </m:r>
                              </m:oMath>
                            </m:oMathPara>
                          </a14:m>
                          <a:endParaRPr lang="zh-CN" altLang="en-US" sz="2400" kern="1200" dirty="0">
                            <a:solidFill>
                              <a:schemeClr val="tx1"/>
                            </a:solidFill>
                            <a:latin typeface="华文楷体" panose="02010600040101010101" pitchFamily="2" charset="-122"/>
                            <a:ea typeface="华文楷体" panose="02010600040101010101" pitchFamily="2" charset="-122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kern="1200" dirty="0">
                              <a:solidFill>
                                <a:schemeClr val="tx1"/>
                              </a:solidFill>
                              <a:latin typeface="华文楷体" panose="02010600040101010101" pitchFamily="2" charset="-122"/>
                              <a:ea typeface="华文楷体" panose="02010600040101010101" pitchFamily="2" charset="-122"/>
                              <a:cs typeface="+mn-cs"/>
                            </a:rPr>
                            <a:t>56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altLang="zh-CN" sz="2400" b="0" i="1" kern="120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1×8+6×8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sz="2400" kern="1200" dirty="0">
                            <a:solidFill>
                              <a:schemeClr val="tx1"/>
                            </a:solidFill>
                            <a:latin typeface="华文楷体" panose="02010600040101010101" pitchFamily="2" charset="-122"/>
                            <a:ea typeface="华文楷体" panose="02010600040101010101" pitchFamily="2" charset="-122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782710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0" i="1" kern="12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+mn-cs"/>
                                  </a:rPr>
                                  <m:t>𝐴</m:t>
                                </m:r>
                              </m:oMath>
                            </m:oMathPara>
                          </a14:m>
                          <a:endParaRPr lang="zh-CN" altLang="en-US" sz="2400" b="0" kern="1200" dirty="0">
                            <a:solidFill>
                              <a:schemeClr val="tx1"/>
                            </a:solidFill>
                            <a:latin typeface="华文楷体" panose="02010600040101010101" pitchFamily="2" charset="-122"/>
                            <a:ea typeface="华文楷体" panose="02010600040101010101" pitchFamily="2" charset="-122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kern="1200" dirty="0">
                              <a:solidFill>
                                <a:schemeClr val="tx1"/>
                              </a:solidFill>
                              <a:latin typeface="华文楷体" panose="02010600040101010101" pitchFamily="2" charset="-122"/>
                              <a:ea typeface="华文楷体" panose="02010600040101010101" pitchFamily="2" charset="-122"/>
                              <a:cs typeface="+mn-cs"/>
                            </a:rPr>
                            <a:t>104.1496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altLang="zh-CN" sz="2400" b="0" i="1" kern="120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i="1" kern="120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1.0080×8+12.0107</m:t>
                                    </m:r>
                                    <m:r>
                                      <a:rPr lang="en-US" altLang="zh-CN" sz="2400" b="0" i="1" kern="120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×</m:t>
                                    </m:r>
                                    <m:r>
                                      <a:rPr lang="en-US" altLang="zh-CN" sz="2400" i="1" kern="120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8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sz="2400" kern="1200" dirty="0">
                            <a:solidFill>
                              <a:schemeClr val="tx1"/>
                            </a:solidFill>
                            <a:latin typeface="华文楷体" panose="02010600040101010101" pitchFamily="2" charset="-122"/>
                            <a:ea typeface="华文楷体" panose="02010600040101010101" pitchFamily="2" charset="-122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144569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+mn-cs"/>
                                </a:rPr>
                                <m:t>𝐼</m:t>
                              </m:r>
                            </m:oMath>
                          </a14:m>
                          <a:r>
                            <a:rPr lang="zh-CN" altLang="en-US" sz="2400" b="0" kern="1200" dirty="0">
                              <a:solidFill>
                                <a:schemeClr val="tx1"/>
                              </a:solidFill>
                              <a:latin typeface="华文楷体" panose="02010600040101010101" pitchFamily="2" charset="-122"/>
                              <a:ea typeface="华文楷体" panose="02010600040101010101" pitchFamily="2" charset="-122"/>
                              <a:cs typeface="+mn-cs"/>
                            </a:rPr>
                            <a:t> </a:t>
                          </a:r>
                          <a:r>
                            <a:rPr lang="en-US" altLang="zh-CN" sz="2400" b="0" kern="1200" dirty="0">
                              <a:solidFill>
                                <a:schemeClr val="tx1"/>
                              </a:solidFill>
                              <a:latin typeface="华文楷体" panose="02010600040101010101" pitchFamily="2" charset="-122"/>
                              <a:ea typeface="华文楷体" panose="02010600040101010101" pitchFamily="2" charset="-122"/>
                              <a:cs typeface="+mn-cs"/>
                            </a:rPr>
                            <a:t>[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altLang="zh-CN" sz="2400" b="0" i="0" kern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+mn-cs"/>
                                </a:rPr>
                                <m:t>eV</m:t>
                              </m:r>
                            </m:oMath>
                          </a14:m>
                          <a:r>
                            <a:rPr lang="en-US" altLang="zh-CN" sz="2400" b="0" kern="1200" dirty="0">
                              <a:solidFill>
                                <a:schemeClr val="tx1"/>
                              </a:solidFill>
                              <a:latin typeface="华文楷体" panose="02010600040101010101" pitchFamily="2" charset="-122"/>
                              <a:ea typeface="华文楷体" panose="02010600040101010101" pitchFamily="2" charset="-122"/>
                              <a:cs typeface="+mn-cs"/>
                            </a:rPr>
                            <a:t>]</a:t>
                          </a:r>
                          <a:endParaRPr lang="zh-CN" altLang="en-US" sz="2400" b="0" kern="1200" dirty="0">
                            <a:solidFill>
                              <a:schemeClr val="tx1"/>
                            </a:solidFill>
                            <a:latin typeface="华文楷体" panose="02010600040101010101" pitchFamily="2" charset="-122"/>
                            <a:ea typeface="华文楷体" panose="02010600040101010101" pitchFamily="2" charset="-122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kern="1200" dirty="0">
                              <a:solidFill>
                                <a:schemeClr val="tx1"/>
                              </a:solidFill>
                              <a:latin typeface="华文楷体" panose="02010600040101010101" pitchFamily="2" charset="-122"/>
                              <a:ea typeface="华文楷体" panose="02010600040101010101" pitchFamily="2" charset="-122"/>
                              <a:cs typeface="+mn-cs"/>
                            </a:rPr>
                            <a:t>68.7</a:t>
                          </a:r>
                          <a:endParaRPr lang="zh-CN" altLang="en-US" sz="2400" kern="1200" dirty="0">
                            <a:solidFill>
                              <a:schemeClr val="tx1"/>
                            </a:solidFill>
                            <a:latin typeface="华文楷体" panose="02010600040101010101" pitchFamily="2" charset="-122"/>
                            <a:ea typeface="华文楷体" panose="02010600040101010101" pitchFamily="2" charset="-122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404950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+mn-cs"/>
                                </a:rPr>
                                <m:t>ℏ</m:t>
                              </m:r>
                              <m:sSub>
                                <m:sSubPr>
                                  <m:ctrlPr>
                                    <a:rPr lang="en-US" altLang="zh-CN" sz="2400" b="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+mn-cs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400" b="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+mn-cs"/>
                                    </a:rPr>
                                    <m:t>𝑝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altLang="en-US" sz="2400" b="0" kern="1200" dirty="0">
                              <a:solidFill>
                                <a:schemeClr val="tx1"/>
                              </a:solidFill>
                              <a:latin typeface="华文楷体" panose="02010600040101010101" pitchFamily="2" charset="-122"/>
                              <a:ea typeface="华文楷体" panose="02010600040101010101" pitchFamily="2" charset="-122"/>
                              <a:cs typeface="+mn-cs"/>
                            </a:rPr>
                            <a:t> </a:t>
                          </a:r>
                          <a:r>
                            <a:rPr lang="en-US" altLang="zh-CN" sz="2400" b="0" kern="1200" dirty="0">
                              <a:solidFill>
                                <a:schemeClr val="tx1"/>
                              </a:solidFill>
                              <a:latin typeface="华文楷体" panose="02010600040101010101" pitchFamily="2" charset="-122"/>
                              <a:ea typeface="华文楷体" panose="02010600040101010101" pitchFamily="2" charset="-122"/>
                              <a:cs typeface="+mn-cs"/>
                            </a:rPr>
                            <a:t>[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altLang="zh-CN" sz="2400" b="0" i="0" kern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+mn-cs"/>
                                </a:rPr>
                                <m:t>eV</m:t>
                              </m:r>
                            </m:oMath>
                          </a14:m>
                          <a:r>
                            <a:rPr lang="en-US" altLang="zh-CN" sz="2400" b="0" kern="1200" dirty="0">
                              <a:solidFill>
                                <a:schemeClr val="tx1"/>
                              </a:solidFill>
                              <a:latin typeface="华文楷体" panose="02010600040101010101" pitchFamily="2" charset="-122"/>
                              <a:ea typeface="华文楷体" panose="02010600040101010101" pitchFamily="2" charset="-122"/>
                              <a:cs typeface="+mn-cs"/>
                            </a:rPr>
                            <a:t>]</a:t>
                          </a:r>
                          <a:endParaRPr lang="zh-CN" altLang="en-US" sz="2400" b="0" kern="1200" dirty="0">
                            <a:solidFill>
                              <a:schemeClr val="tx1"/>
                            </a:solidFill>
                            <a:latin typeface="华文楷体" panose="02010600040101010101" pitchFamily="2" charset="-122"/>
                            <a:ea typeface="华文楷体" panose="02010600040101010101" pitchFamily="2" charset="-122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kern="1200" dirty="0">
                              <a:solidFill>
                                <a:schemeClr val="tx1"/>
                              </a:solidFill>
                              <a:latin typeface="华文楷体" panose="02010600040101010101" pitchFamily="2" charset="-122"/>
                              <a:ea typeface="华文楷体" panose="02010600040101010101" pitchFamily="2" charset="-122"/>
                              <a:cs typeface="+mn-cs"/>
                            </a:rPr>
                            <a:t>21.75</a:t>
                          </a:r>
                          <a:endParaRPr lang="zh-CN" altLang="en-US" sz="2400" kern="1200" dirty="0">
                            <a:solidFill>
                              <a:schemeClr val="tx1"/>
                            </a:solidFill>
                            <a:latin typeface="华文楷体" panose="02010600040101010101" pitchFamily="2" charset="-122"/>
                            <a:ea typeface="华文楷体" panose="02010600040101010101" pitchFamily="2" charset="-122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354276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4B43883E-0558-5748-E1CE-98A67EABBAC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68613572"/>
                  </p:ext>
                </p:extLst>
              </p:nvPr>
            </p:nvGraphicFramePr>
            <p:xfrm>
              <a:off x="2054045" y="2192289"/>
              <a:ext cx="8083910" cy="304577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41955">
                      <a:extLst>
                        <a:ext uri="{9D8B030D-6E8A-4147-A177-3AD203B41FA5}">
                          <a16:colId xmlns:a16="http://schemas.microsoft.com/office/drawing/2014/main" val="2459270469"/>
                        </a:ext>
                      </a:extLst>
                    </a:gridCol>
                    <a:gridCol w="4041955">
                      <a:extLst>
                        <a:ext uri="{9D8B030D-6E8A-4147-A177-3AD203B41FA5}">
                          <a16:colId xmlns:a16="http://schemas.microsoft.com/office/drawing/2014/main" val="1494011293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51" t="-9333" r="-100301" b="-594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kern="1200" dirty="0">
                              <a:solidFill>
                                <a:schemeClr val="tx1"/>
                              </a:solidFill>
                              <a:latin typeface="华文楷体" panose="02010600040101010101" pitchFamily="2" charset="-122"/>
                              <a:ea typeface="华文楷体" panose="02010600040101010101" pitchFamily="2" charset="-122"/>
                              <a:cs typeface="+mn-cs"/>
                            </a:rPr>
                            <a:t>1.060</a:t>
                          </a:r>
                          <a:endParaRPr lang="zh-CN" altLang="en-US" sz="2400" b="0" kern="1200" dirty="0">
                            <a:solidFill>
                              <a:schemeClr val="tx1"/>
                            </a:solidFill>
                            <a:latin typeface="华文楷体" panose="02010600040101010101" pitchFamily="2" charset="-122"/>
                            <a:ea typeface="华文楷体" panose="02010600040101010101" pitchFamily="2" charset="-122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50359678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51" t="-60294" r="-100301" b="-227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151" t="-60294" r="-301" b="-2279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78271092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51" t="-161481" r="-100301" b="-1296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151" t="-161481" r="-301" b="-1296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1445690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51" t="-470667" r="-100301" b="-13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kern="1200" dirty="0">
                              <a:solidFill>
                                <a:schemeClr val="tx1"/>
                              </a:solidFill>
                              <a:latin typeface="华文楷体" panose="02010600040101010101" pitchFamily="2" charset="-122"/>
                              <a:ea typeface="华文楷体" panose="02010600040101010101" pitchFamily="2" charset="-122"/>
                              <a:cs typeface="+mn-cs"/>
                            </a:rPr>
                            <a:t>68.7</a:t>
                          </a:r>
                          <a:endParaRPr lang="zh-CN" altLang="en-US" sz="2400" kern="1200" dirty="0">
                            <a:solidFill>
                              <a:schemeClr val="tx1"/>
                            </a:solidFill>
                            <a:latin typeface="华文楷体" panose="02010600040101010101" pitchFamily="2" charset="-122"/>
                            <a:ea typeface="华文楷体" panose="02010600040101010101" pitchFamily="2" charset="-122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40495037"/>
                      </a:ext>
                    </a:extLst>
                  </a:tr>
                  <a:tr h="48545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51" t="-535000" r="-100301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kern="1200" dirty="0">
                              <a:solidFill>
                                <a:schemeClr val="tx1"/>
                              </a:solidFill>
                              <a:latin typeface="华文楷体" panose="02010600040101010101" pitchFamily="2" charset="-122"/>
                              <a:ea typeface="华文楷体" panose="02010600040101010101" pitchFamily="2" charset="-122"/>
                              <a:cs typeface="+mn-cs"/>
                            </a:rPr>
                            <a:t>21.75</a:t>
                          </a:r>
                          <a:endParaRPr lang="zh-CN" altLang="en-US" sz="2400" kern="1200" dirty="0">
                            <a:solidFill>
                              <a:schemeClr val="tx1"/>
                            </a:solidFill>
                            <a:latin typeface="华文楷体" panose="02010600040101010101" pitchFamily="2" charset="-122"/>
                            <a:ea typeface="华文楷体" panose="02010600040101010101" pitchFamily="2" charset="-122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3542764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id="{867DF182-3491-1BC9-7B2B-AE8608AF1277}"/>
              </a:ext>
            </a:extLst>
          </p:cNvPr>
          <p:cNvSpPr txBox="1"/>
          <p:nvPr/>
        </p:nvSpPr>
        <p:spPr>
          <a:xfrm>
            <a:off x="696000" y="1729630"/>
            <a:ext cx="10800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来自于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[3]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的聚苯乙烯参数：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7DE91FE-30EA-1327-14B2-1E763B3ED818}"/>
              </a:ext>
            </a:extLst>
          </p:cNvPr>
          <p:cNvSpPr txBox="1"/>
          <p:nvPr/>
        </p:nvSpPr>
        <p:spPr>
          <a:xfrm>
            <a:off x="312000" y="5771575"/>
            <a:ext cx="11880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[3] Particle Data Group. Atomic and nuclear properties of polystyrene[EB/OL]. [2025-01-16]. https://pdg.lbl.gov/2024/AtomicNuclearProperties/HTML/polystyrene.html.</a:t>
            </a:r>
          </a:p>
        </p:txBody>
      </p:sp>
    </p:spTree>
    <p:extLst>
      <p:ext uri="{BB962C8B-B14F-4D97-AF65-F5344CB8AC3E}">
        <p14:creationId xmlns:p14="http://schemas.microsoft.com/office/powerpoint/2010/main" val="10215885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7EF9F8-E52C-A3F0-31CE-9207352A46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0450FF-F8DA-4FA1-EFFE-01990E6E4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0997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zh-CN" altLang="en-US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研究中使用的具体参数</a:t>
            </a:r>
            <a:endParaRPr lang="en-US" altLang="zh-CN" sz="4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" name="灯片编号占位符 3">
            <a:extLst>
              <a:ext uri="{FF2B5EF4-FFF2-40B4-BE49-F238E27FC236}">
                <a16:creationId xmlns:a16="http://schemas.microsoft.com/office/drawing/2014/main" id="{3AC34691-A981-CFA8-4C91-779CF8542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DF96A39-405C-4801-AFAA-189ED9B29D59}" type="slidenum">
              <a:rPr lang="zh-CN" altLang="en-US" sz="2400" smtClean="0"/>
              <a:t>25</a:t>
            </a:fld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2FBC3BF2-6932-1572-F7B2-F0E5EAEA6F4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87848441"/>
                  </p:ext>
                </p:extLst>
              </p:nvPr>
            </p:nvGraphicFramePr>
            <p:xfrm>
              <a:off x="2054045" y="2550619"/>
              <a:ext cx="8083910" cy="232911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41955">
                      <a:extLst>
                        <a:ext uri="{9D8B030D-6E8A-4147-A177-3AD203B41FA5}">
                          <a16:colId xmlns:a16="http://schemas.microsoft.com/office/drawing/2014/main" val="2459270469"/>
                        </a:ext>
                      </a:extLst>
                    </a:gridCol>
                    <a:gridCol w="4041955">
                      <a:extLst>
                        <a:ext uri="{9D8B030D-6E8A-4147-A177-3AD203B41FA5}">
                          <a16:colId xmlns:a16="http://schemas.microsoft.com/office/drawing/2014/main" val="149401129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0" i="1" kern="12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+mn-cs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zh-CN" altLang="en-US" sz="2400" b="0" kern="1200" dirty="0">
                            <a:solidFill>
                              <a:schemeClr val="tx1"/>
                            </a:solidFill>
                            <a:latin typeface="华文楷体" panose="02010600040101010101" pitchFamily="2" charset="-122"/>
                            <a:ea typeface="华文楷体" panose="02010600040101010101" pitchFamily="2" charset="-122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kern="1200" dirty="0">
                              <a:solidFill>
                                <a:schemeClr val="tx1"/>
                              </a:solidFill>
                              <a:latin typeface="华文楷体" panose="02010600040101010101" pitchFamily="2" charset="-122"/>
                              <a:ea typeface="华文楷体" panose="02010600040101010101" pitchFamily="2" charset="-122"/>
                              <a:cs typeface="+mn-cs"/>
                            </a:rPr>
                            <a:t>0. 3670</a:t>
                          </a:r>
                          <a:endParaRPr lang="zh-CN" altLang="en-US" sz="2400" b="0" kern="1200" dirty="0">
                            <a:solidFill>
                              <a:schemeClr val="tx1"/>
                            </a:solidFill>
                            <a:latin typeface="华文楷体" panose="02010600040101010101" pitchFamily="2" charset="-122"/>
                            <a:ea typeface="华文楷体" panose="02010600040101010101" pitchFamily="2" charset="-122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503596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i="1" kern="12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+mn-cs"/>
                                  </a:rPr>
                                  <m:t>𝑘</m:t>
                                </m:r>
                              </m:oMath>
                            </m:oMathPara>
                          </a14:m>
                          <a:endParaRPr lang="zh-CN" altLang="en-US" sz="2400" kern="1200" dirty="0">
                            <a:solidFill>
                              <a:schemeClr val="tx1"/>
                            </a:solidFill>
                            <a:latin typeface="华文楷体" panose="02010600040101010101" pitchFamily="2" charset="-122"/>
                            <a:ea typeface="华文楷体" panose="02010600040101010101" pitchFamily="2" charset="-122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kern="1200" dirty="0">
                              <a:solidFill>
                                <a:schemeClr val="tx1"/>
                              </a:solidFill>
                              <a:latin typeface="华文楷体" panose="02010600040101010101" pitchFamily="2" charset="-122"/>
                              <a:ea typeface="华文楷体" panose="02010600040101010101" pitchFamily="2" charset="-122"/>
                              <a:cs typeface="+mn-cs"/>
                            </a:rPr>
                            <a:t>2.724</a:t>
                          </a:r>
                          <a:endParaRPr lang="zh-CN" altLang="en-US" sz="2400" kern="1200" dirty="0">
                            <a:solidFill>
                              <a:schemeClr val="tx1"/>
                            </a:solidFill>
                            <a:latin typeface="华文楷体" panose="02010600040101010101" pitchFamily="2" charset="-122"/>
                            <a:ea typeface="华文楷体" panose="02010600040101010101" pitchFamily="2" charset="-122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782710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400" b="0" kern="1200" dirty="0">
                            <a:solidFill>
                              <a:schemeClr val="tx1"/>
                            </a:solidFill>
                            <a:latin typeface="华文楷体" panose="02010600040101010101" pitchFamily="2" charset="-122"/>
                            <a:ea typeface="华文楷体" panose="02010600040101010101" pitchFamily="2" charset="-122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kern="1200" dirty="0">
                              <a:solidFill>
                                <a:schemeClr val="tx1"/>
                              </a:solidFill>
                              <a:latin typeface="华文楷体" panose="02010600040101010101" pitchFamily="2" charset="-122"/>
                              <a:ea typeface="华文楷体" panose="02010600040101010101" pitchFamily="2" charset="-122"/>
                              <a:cs typeface="+mn-cs"/>
                            </a:rPr>
                            <a:t>0. 1647</a:t>
                          </a:r>
                          <a:endParaRPr lang="zh-CN" altLang="en-US" sz="2400" kern="1200" dirty="0">
                            <a:solidFill>
                              <a:schemeClr val="tx1"/>
                            </a:solidFill>
                            <a:latin typeface="华文楷体" panose="02010600040101010101" pitchFamily="2" charset="-122"/>
                            <a:ea typeface="华文楷体" panose="02010600040101010101" pitchFamily="2" charset="-122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144569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400" b="0" kern="1200" dirty="0">
                            <a:solidFill>
                              <a:schemeClr val="tx1"/>
                            </a:solidFill>
                            <a:latin typeface="华文楷体" panose="02010600040101010101" pitchFamily="2" charset="-122"/>
                            <a:ea typeface="华文楷体" panose="02010600040101010101" pitchFamily="2" charset="-122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kern="1200" dirty="0">
                              <a:solidFill>
                                <a:schemeClr val="tx1"/>
                              </a:solidFill>
                              <a:latin typeface="华文楷体" panose="02010600040101010101" pitchFamily="2" charset="-122"/>
                              <a:ea typeface="华文楷体" panose="02010600040101010101" pitchFamily="2" charset="-122"/>
                              <a:cs typeface="+mn-cs"/>
                            </a:rPr>
                            <a:t>2.2</a:t>
                          </a:r>
                          <a:endParaRPr lang="zh-CN" altLang="en-US" sz="2400" kern="1200" dirty="0">
                            <a:solidFill>
                              <a:schemeClr val="tx1"/>
                            </a:solidFill>
                            <a:latin typeface="华文楷体" panose="02010600040101010101" pitchFamily="2" charset="-122"/>
                            <a:ea typeface="华文楷体" panose="02010600040101010101" pitchFamily="2" charset="-122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404950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𝐶</m:t>
                                    </m:r>
                                  </m:e>
                                </m:bar>
                              </m:oMath>
                            </m:oMathPara>
                          </a14:m>
                          <a:endParaRPr lang="zh-CN" altLang="en-US" sz="2400" b="0" kern="1200" dirty="0">
                            <a:solidFill>
                              <a:schemeClr val="tx1"/>
                            </a:solidFill>
                            <a:latin typeface="华文楷体" panose="02010600040101010101" pitchFamily="2" charset="-122"/>
                            <a:ea typeface="华文楷体" panose="02010600040101010101" pitchFamily="2" charset="-122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kern="1200" dirty="0">
                              <a:solidFill>
                                <a:schemeClr val="tx1"/>
                              </a:solidFill>
                              <a:latin typeface="华文楷体" panose="02010600040101010101" pitchFamily="2" charset="-122"/>
                              <a:ea typeface="华文楷体" panose="02010600040101010101" pitchFamily="2" charset="-122"/>
                              <a:cs typeface="+mn-cs"/>
                            </a:rPr>
                            <a:t>3.300</a:t>
                          </a:r>
                          <a:endParaRPr lang="zh-CN" altLang="en-US" sz="2400" kern="1200" dirty="0">
                            <a:solidFill>
                              <a:schemeClr val="tx1"/>
                            </a:solidFill>
                            <a:latin typeface="华文楷体" panose="02010600040101010101" pitchFamily="2" charset="-122"/>
                            <a:ea typeface="华文楷体" panose="02010600040101010101" pitchFamily="2" charset="-122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354276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2FBC3BF2-6932-1572-F7B2-F0E5EAEA6F4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87848441"/>
                  </p:ext>
                </p:extLst>
              </p:nvPr>
            </p:nvGraphicFramePr>
            <p:xfrm>
              <a:off x="2054045" y="2550619"/>
              <a:ext cx="8083910" cy="232911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41955">
                      <a:extLst>
                        <a:ext uri="{9D8B030D-6E8A-4147-A177-3AD203B41FA5}">
                          <a16:colId xmlns:a16="http://schemas.microsoft.com/office/drawing/2014/main" val="2459270469"/>
                        </a:ext>
                      </a:extLst>
                    </a:gridCol>
                    <a:gridCol w="4041955">
                      <a:extLst>
                        <a:ext uri="{9D8B030D-6E8A-4147-A177-3AD203B41FA5}">
                          <a16:colId xmlns:a16="http://schemas.microsoft.com/office/drawing/2014/main" val="1494011293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51" t="-10667" r="-100301" b="-43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kern="1200" dirty="0">
                              <a:solidFill>
                                <a:schemeClr val="tx1"/>
                              </a:solidFill>
                              <a:latin typeface="华文楷体" panose="02010600040101010101" pitchFamily="2" charset="-122"/>
                              <a:ea typeface="华文楷体" panose="02010600040101010101" pitchFamily="2" charset="-122"/>
                              <a:cs typeface="+mn-cs"/>
                            </a:rPr>
                            <a:t>0. 3670</a:t>
                          </a:r>
                          <a:endParaRPr lang="zh-CN" altLang="en-US" sz="2400" b="0" kern="1200" dirty="0">
                            <a:solidFill>
                              <a:schemeClr val="tx1"/>
                            </a:solidFill>
                            <a:latin typeface="华文楷体" panose="02010600040101010101" pitchFamily="2" charset="-122"/>
                            <a:ea typeface="华文楷体" panose="02010600040101010101" pitchFamily="2" charset="-122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5035967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51" t="-110667" r="-100301" b="-33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kern="1200" dirty="0">
                              <a:solidFill>
                                <a:schemeClr val="tx1"/>
                              </a:solidFill>
                              <a:latin typeface="华文楷体" panose="02010600040101010101" pitchFamily="2" charset="-122"/>
                              <a:ea typeface="华文楷体" panose="02010600040101010101" pitchFamily="2" charset="-122"/>
                              <a:cs typeface="+mn-cs"/>
                            </a:rPr>
                            <a:t>2.724</a:t>
                          </a:r>
                          <a:endParaRPr lang="zh-CN" altLang="en-US" sz="2400" kern="1200" dirty="0">
                            <a:solidFill>
                              <a:schemeClr val="tx1"/>
                            </a:solidFill>
                            <a:latin typeface="华文楷体" panose="02010600040101010101" pitchFamily="2" charset="-122"/>
                            <a:ea typeface="华文楷体" panose="02010600040101010101" pitchFamily="2" charset="-122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7827109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51" t="-207895" r="-100301" b="-231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kern="1200" dirty="0">
                              <a:solidFill>
                                <a:schemeClr val="tx1"/>
                              </a:solidFill>
                              <a:latin typeface="华文楷体" panose="02010600040101010101" pitchFamily="2" charset="-122"/>
                              <a:ea typeface="华文楷体" panose="02010600040101010101" pitchFamily="2" charset="-122"/>
                              <a:cs typeface="+mn-cs"/>
                            </a:rPr>
                            <a:t>0. 1647</a:t>
                          </a:r>
                          <a:endParaRPr lang="zh-CN" altLang="en-US" sz="2400" kern="1200" dirty="0">
                            <a:solidFill>
                              <a:schemeClr val="tx1"/>
                            </a:solidFill>
                            <a:latin typeface="华文楷体" panose="02010600040101010101" pitchFamily="2" charset="-122"/>
                            <a:ea typeface="华文楷体" panose="02010600040101010101" pitchFamily="2" charset="-122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1445690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51" t="-312000" r="-100301" b="-134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kern="1200" dirty="0">
                              <a:solidFill>
                                <a:schemeClr val="tx1"/>
                              </a:solidFill>
                              <a:latin typeface="华文楷体" panose="02010600040101010101" pitchFamily="2" charset="-122"/>
                              <a:ea typeface="华文楷体" panose="02010600040101010101" pitchFamily="2" charset="-122"/>
                              <a:cs typeface="+mn-cs"/>
                            </a:rPr>
                            <a:t>2.2</a:t>
                          </a:r>
                          <a:endParaRPr lang="zh-CN" altLang="en-US" sz="2400" kern="1200" dirty="0">
                            <a:solidFill>
                              <a:schemeClr val="tx1"/>
                            </a:solidFill>
                            <a:latin typeface="华文楷体" panose="02010600040101010101" pitchFamily="2" charset="-122"/>
                            <a:ea typeface="华文楷体" panose="02010600040101010101" pitchFamily="2" charset="-122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40495037"/>
                      </a:ext>
                    </a:extLst>
                  </a:tr>
                  <a:tr h="500317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51" t="-376829" r="-100301" b="-231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kern="1200" dirty="0">
                              <a:solidFill>
                                <a:schemeClr val="tx1"/>
                              </a:solidFill>
                              <a:latin typeface="华文楷体" panose="02010600040101010101" pitchFamily="2" charset="-122"/>
                              <a:ea typeface="华文楷体" panose="02010600040101010101" pitchFamily="2" charset="-122"/>
                              <a:cs typeface="+mn-cs"/>
                            </a:rPr>
                            <a:t>3.300</a:t>
                          </a:r>
                          <a:endParaRPr lang="zh-CN" altLang="en-US" sz="2400" kern="1200" dirty="0">
                            <a:solidFill>
                              <a:schemeClr val="tx1"/>
                            </a:solidFill>
                            <a:latin typeface="华文楷体" panose="02010600040101010101" pitchFamily="2" charset="-122"/>
                            <a:ea typeface="华文楷体" panose="02010600040101010101" pitchFamily="2" charset="-122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3542764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id="{A4B32871-19A2-0C09-5471-F61BB16D138D}"/>
              </a:ext>
            </a:extLst>
          </p:cNvPr>
          <p:cNvSpPr txBox="1"/>
          <p:nvPr/>
        </p:nvSpPr>
        <p:spPr>
          <a:xfrm>
            <a:off x="696000" y="2087960"/>
            <a:ext cx="10800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来自于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[4]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的聚苯乙烯参数：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BD8DA4C-1031-FCA5-F959-E446C4BBDC3F}"/>
              </a:ext>
            </a:extLst>
          </p:cNvPr>
          <p:cNvSpPr txBox="1"/>
          <p:nvPr/>
        </p:nvSpPr>
        <p:spPr>
          <a:xfrm>
            <a:off x="156000" y="5771575"/>
            <a:ext cx="11880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[4] </a:t>
            </a:r>
            <a:r>
              <a:rPr lang="en-US" altLang="zh-CN" sz="1600" dirty="0" err="1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Sternheimer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, R. M., Seltzer, S. M., Berger, M. J.. Density effect for the ionization loss of charged particles in various substances. Phys. Rev. B, 26: 6067--6076, 1982. DOI: 10.1103/PhysRevB.26.6067.</a:t>
            </a:r>
            <a:endParaRPr lang="zh-CN" altLang="en-US" sz="1600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46791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BC26CC-3992-3E20-18D4-805876EA47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16FC74-72D8-C51B-1EE2-016437C27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0997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zh-CN" altLang="en-US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研究中使用的具体参数</a:t>
            </a:r>
            <a:endParaRPr lang="en-US" altLang="zh-CN" sz="4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" name="灯片编号占位符 3">
            <a:extLst>
              <a:ext uri="{FF2B5EF4-FFF2-40B4-BE49-F238E27FC236}">
                <a16:creationId xmlns:a16="http://schemas.microsoft.com/office/drawing/2014/main" id="{9D4251DA-38AE-B70F-8BB9-827F69E4D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DF96A39-405C-4801-AFAA-189ED9B29D59}" type="slidenum">
              <a:rPr lang="zh-CN" altLang="en-US" sz="2400" smtClean="0"/>
              <a:t>26</a:t>
            </a:fld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A6C7B0B2-2D40-1BF2-5828-7F288637B19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10284721"/>
                  </p:ext>
                </p:extLst>
              </p:nvPr>
            </p:nvGraphicFramePr>
            <p:xfrm>
              <a:off x="2054045" y="2108924"/>
              <a:ext cx="8083910" cy="457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41955">
                      <a:extLst>
                        <a:ext uri="{9D8B030D-6E8A-4147-A177-3AD203B41FA5}">
                          <a16:colId xmlns:a16="http://schemas.microsoft.com/office/drawing/2014/main" val="2459270469"/>
                        </a:ext>
                      </a:extLst>
                    </a:gridCol>
                    <a:gridCol w="4041955">
                      <a:extLst>
                        <a:ext uri="{9D8B030D-6E8A-4147-A177-3AD203B41FA5}">
                          <a16:colId xmlns:a16="http://schemas.microsoft.com/office/drawing/2014/main" val="149401129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altLang="zh-CN" sz="2400" b="0" i="1" kern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+mn-cs"/>
                                </a:rPr>
                                <m:t>𝑚</m:t>
                              </m:r>
                            </m:oMath>
                          </a14:m>
                          <a:r>
                            <a:rPr lang="en-US" altLang="zh-CN" sz="2400" b="0" kern="1200" dirty="0">
                              <a:solidFill>
                                <a:schemeClr val="tx1"/>
                              </a:solidFill>
                              <a:latin typeface="华文楷体" panose="02010600040101010101" pitchFamily="2" charset="-122"/>
                              <a:ea typeface="华文楷体" panose="02010600040101010101" pitchFamily="2" charset="-122"/>
                              <a:cs typeface="+mn-cs"/>
                            </a:rPr>
                            <a:t> [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altLang="zh-CN" sz="2400" b="0" i="0" kern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+mn-cs"/>
                                </a:rPr>
                                <m:t>Da</m:t>
                              </m:r>
                            </m:oMath>
                          </a14:m>
                          <a:r>
                            <a:rPr lang="en-US" altLang="zh-CN" sz="2400" b="0" kern="1200" dirty="0">
                              <a:solidFill>
                                <a:schemeClr val="tx1"/>
                              </a:solidFill>
                              <a:latin typeface="华文楷体" panose="02010600040101010101" pitchFamily="2" charset="-122"/>
                              <a:ea typeface="华文楷体" panose="02010600040101010101" pitchFamily="2" charset="-122"/>
                              <a:cs typeface="+mn-cs"/>
                            </a:rPr>
                            <a:t>]</a:t>
                          </a:r>
                          <a:endParaRPr lang="zh-CN" altLang="en-US" sz="2400" b="0" kern="1200" dirty="0">
                            <a:solidFill>
                              <a:schemeClr val="tx1"/>
                            </a:solidFill>
                            <a:latin typeface="华文楷体" panose="02010600040101010101" pitchFamily="2" charset="-122"/>
                            <a:ea typeface="华文楷体" panose="02010600040101010101" pitchFamily="2" charset="-122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kern="1200" dirty="0">
                              <a:solidFill>
                                <a:schemeClr val="tx1"/>
                              </a:solidFill>
                              <a:latin typeface="华文楷体" panose="02010600040101010101" pitchFamily="2" charset="-122"/>
                              <a:ea typeface="华文楷体" panose="02010600040101010101" pitchFamily="2" charset="-122"/>
                              <a:cs typeface="+mn-cs"/>
                            </a:rPr>
                            <a:t>6.01512289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503596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A6C7B0B2-2D40-1BF2-5828-7F288637B19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10284721"/>
                  </p:ext>
                </p:extLst>
              </p:nvPr>
            </p:nvGraphicFramePr>
            <p:xfrm>
              <a:off x="2054045" y="2108924"/>
              <a:ext cx="8083910" cy="457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41955">
                      <a:extLst>
                        <a:ext uri="{9D8B030D-6E8A-4147-A177-3AD203B41FA5}">
                          <a16:colId xmlns:a16="http://schemas.microsoft.com/office/drawing/2014/main" val="2459270469"/>
                        </a:ext>
                      </a:extLst>
                    </a:gridCol>
                    <a:gridCol w="4041955">
                      <a:extLst>
                        <a:ext uri="{9D8B030D-6E8A-4147-A177-3AD203B41FA5}">
                          <a16:colId xmlns:a16="http://schemas.microsoft.com/office/drawing/2014/main" val="1494011293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51" t="-9211" r="-100301" b="-30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kern="1200" dirty="0">
                              <a:solidFill>
                                <a:schemeClr val="tx1"/>
                              </a:solidFill>
                              <a:latin typeface="华文楷体" panose="02010600040101010101" pitchFamily="2" charset="-122"/>
                              <a:ea typeface="华文楷体" panose="02010600040101010101" pitchFamily="2" charset="-122"/>
                              <a:cs typeface="+mn-cs"/>
                            </a:rPr>
                            <a:t>6.01512289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5035967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id="{E5E6C1DA-C42E-8EDC-ED88-4EBAEABA1500}"/>
              </a:ext>
            </a:extLst>
          </p:cNvPr>
          <p:cNvSpPr txBox="1"/>
          <p:nvPr/>
        </p:nvSpPr>
        <p:spPr>
          <a:xfrm>
            <a:off x="696000" y="1646265"/>
            <a:ext cx="10800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来自于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[5]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</a:t>
            </a:r>
            <a:r>
              <a:rPr lang="en-US" altLang="zh-CN" sz="2400" baseline="30000" dirty="0">
                <a:latin typeface="华文楷体" panose="02010600040101010101" pitchFamily="2" charset="-122"/>
                <a:ea typeface="华文楷体" panose="02010600040101010101" pitchFamily="2" charset="-122"/>
              </a:rPr>
              <a:t>6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Li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参数：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表格 2">
                <a:extLst>
                  <a:ext uri="{FF2B5EF4-FFF2-40B4-BE49-F238E27FC236}">
                    <a16:creationId xmlns:a16="http://schemas.microsoft.com/office/drawing/2014/main" id="{C7587500-85E4-6E95-5F78-9920402015B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05486924"/>
                  </p:ext>
                </p:extLst>
              </p:nvPr>
            </p:nvGraphicFramePr>
            <p:xfrm>
              <a:off x="997070" y="3403433"/>
              <a:ext cx="10197860" cy="457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098930">
                      <a:extLst>
                        <a:ext uri="{9D8B030D-6E8A-4147-A177-3AD203B41FA5}">
                          <a16:colId xmlns:a16="http://schemas.microsoft.com/office/drawing/2014/main" val="2459270469"/>
                        </a:ext>
                      </a:extLst>
                    </a:gridCol>
                    <a:gridCol w="5098930">
                      <a:extLst>
                        <a:ext uri="{9D8B030D-6E8A-4147-A177-3AD203B41FA5}">
                          <a16:colId xmlns:a16="http://schemas.microsoft.com/office/drawing/2014/main" val="149401129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altLang="zh-CN" sz="2400" b="0" i="0" kern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+mn-cs"/>
                                </a:rPr>
                                <m:t>Da</m:t>
                              </m:r>
                            </m:oMath>
                          </a14:m>
                          <a:r>
                            <a:rPr lang="en-US" altLang="zh-CN" sz="2400" b="0" kern="1200" dirty="0">
                              <a:solidFill>
                                <a:schemeClr val="tx1"/>
                              </a:solidFill>
                              <a:latin typeface="华文楷体" panose="02010600040101010101" pitchFamily="2" charset="-122"/>
                              <a:ea typeface="华文楷体" panose="02010600040101010101" pitchFamily="2" charset="-122"/>
                              <a:cs typeface="+mn-cs"/>
                            </a:rPr>
                            <a:t> &amp;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altLang="zh-CN" sz="2400" b="0" i="0" kern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+mn-cs"/>
                                </a:rPr>
                                <m:t>kg</m:t>
                              </m:r>
                            </m:oMath>
                          </a14:m>
                          <a:endParaRPr lang="zh-CN" altLang="en-US" sz="2400" b="0" i="0" kern="1200" dirty="0">
                            <a:solidFill>
                              <a:schemeClr val="tx1"/>
                            </a:solidFill>
                            <a:latin typeface="华文楷体" panose="02010600040101010101" pitchFamily="2" charset="-122"/>
                            <a:ea typeface="华文楷体" panose="02010600040101010101" pitchFamily="2" charset="-122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0" i="1" kern="12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+mn-cs"/>
                                  </a:rP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400" b="0" i="0" kern="12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+mn-cs"/>
                                  </a:rPr>
                                  <m:t>Da</m:t>
                                </m:r>
                                <m:r>
                                  <a:rPr lang="en-US" altLang="zh-CN" sz="2400" b="0" i="1" kern="12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+mn-cs"/>
                                  </a:rPr>
                                  <m:t>=1.66053906660×</m:t>
                                </m:r>
                                <m:sSup>
                                  <m:sSupPr>
                                    <m:ctrlPr>
                                      <a:rPr lang="en-US" altLang="zh-CN" sz="2400" b="0" i="1" kern="120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0" i="1" kern="120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altLang="zh-CN" sz="2400" b="0" i="1" kern="120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−27</m:t>
                                    </m:r>
                                  </m:sup>
                                </m:sSup>
                                <m:r>
                                  <m:rPr>
                                    <m:sty m:val="p"/>
                                  </m:rPr>
                                  <a:rPr lang="en-US" altLang="zh-CN" sz="2400" b="0" i="0" kern="12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+mn-cs"/>
                                  </a:rPr>
                                  <m:t>kg</m:t>
                                </m:r>
                              </m:oMath>
                            </m:oMathPara>
                          </a14:m>
                          <a:endParaRPr lang="en-US" altLang="zh-CN" sz="2400" b="0" i="0" kern="1200" dirty="0">
                            <a:solidFill>
                              <a:schemeClr val="tx1"/>
                            </a:solidFill>
                            <a:latin typeface="华文楷体" panose="02010600040101010101" pitchFamily="2" charset="-122"/>
                            <a:ea typeface="华文楷体" panose="02010600040101010101" pitchFamily="2" charset="-122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503596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表格 2">
                <a:extLst>
                  <a:ext uri="{FF2B5EF4-FFF2-40B4-BE49-F238E27FC236}">
                    <a16:creationId xmlns:a16="http://schemas.microsoft.com/office/drawing/2014/main" id="{C7587500-85E4-6E95-5F78-9920402015B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05486924"/>
                  </p:ext>
                </p:extLst>
              </p:nvPr>
            </p:nvGraphicFramePr>
            <p:xfrm>
              <a:off x="997070" y="3403433"/>
              <a:ext cx="10197860" cy="457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098930">
                      <a:extLst>
                        <a:ext uri="{9D8B030D-6E8A-4147-A177-3AD203B41FA5}">
                          <a16:colId xmlns:a16="http://schemas.microsoft.com/office/drawing/2014/main" val="2459270469"/>
                        </a:ext>
                      </a:extLst>
                    </a:gridCol>
                    <a:gridCol w="5098930">
                      <a:extLst>
                        <a:ext uri="{9D8B030D-6E8A-4147-A177-3AD203B41FA5}">
                          <a16:colId xmlns:a16="http://schemas.microsoft.com/office/drawing/2014/main" val="1494011293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19" t="-10526" r="-100239" b="-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119" t="-10526" r="-239" b="-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5035967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9FB4FB69-3DE4-ACED-B123-F5A3435F9A7B}"/>
              </a:ext>
            </a:extLst>
          </p:cNvPr>
          <p:cNvSpPr txBox="1"/>
          <p:nvPr/>
        </p:nvSpPr>
        <p:spPr>
          <a:xfrm>
            <a:off x="696000" y="2945239"/>
            <a:ext cx="10800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来自于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[6]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的参数：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2985905F-0B34-FC84-4487-B9FCE6EDF073}"/>
                  </a:ext>
                </a:extLst>
              </p:cNvPr>
              <p:cNvSpPr txBox="1"/>
              <p:nvPr/>
            </p:nvSpPr>
            <p:spPr>
              <a:xfrm>
                <a:off x="696000" y="4244213"/>
                <a:ext cx="10800000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另外，研究中还使用了一些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i="0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ROOT</m:t>
                    </m:r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定义在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i="0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T</m:t>
                    </m:r>
                    <m:r>
                      <m:rPr>
                        <m:sty m:val="p"/>
                      </m:rPr>
                      <a:rPr lang="en-US" altLang="zh-CN" sz="24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M</m:t>
                    </m:r>
                    <m:r>
                      <m:rPr>
                        <m:sty m:val="p"/>
                      </m:rPr>
                      <a:rPr lang="en-US" altLang="zh-CN" sz="2400" i="0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ath</m:t>
                    </m:r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库中的常数，如光速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𝑐</m:t>
                    </m:r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、元电荷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𝑒</m:t>
                    </m:r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等</a:t>
                </a: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2985905F-0B34-FC84-4487-B9FCE6EDF0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000" y="4244213"/>
                <a:ext cx="10800000" cy="830997"/>
              </a:xfrm>
              <a:prstGeom prst="rect">
                <a:avLst/>
              </a:prstGeom>
              <a:blipFill>
                <a:blip r:embed="rId4"/>
                <a:stretch>
                  <a:fillRect l="-847" t="-5839" b="-153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>
            <a:extLst>
              <a:ext uri="{FF2B5EF4-FFF2-40B4-BE49-F238E27FC236}">
                <a16:creationId xmlns:a16="http://schemas.microsoft.com/office/drawing/2014/main" id="{614F0BCB-775C-056E-64BD-9216EF072D27}"/>
              </a:ext>
            </a:extLst>
          </p:cNvPr>
          <p:cNvSpPr txBox="1"/>
          <p:nvPr/>
        </p:nvSpPr>
        <p:spPr>
          <a:xfrm>
            <a:off x="156000" y="5525353"/>
            <a:ext cx="11880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[5] Commission on Isotopic Abundances and Atomic Weights. Atomic Weight of Lithium[EB/OL]. [2025-01-16]. https://ciaaw.org/lithium.htm.</a:t>
            </a:r>
          </a:p>
          <a:p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[6] The Bureau International des </a:t>
            </a:r>
            <a:r>
              <a:rPr lang="en-US" altLang="zh-CN" sz="1600" dirty="0" err="1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Poids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et </a:t>
            </a:r>
            <a:r>
              <a:rPr lang="en-US" altLang="zh-CN" sz="1600" dirty="0" err="1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Mesures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. The International System of Units (SI)[EB/OL]. [2025-01-16]. https://www.bipm.org/documents/20126/41483022/SI-Brochure-9.pdf.</a:t>
            </a:r>
            <a:endParaRPr lang="zh-CN" altLang="en-US" sz="1600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24373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72344D-109D-DF62-F046-2C551773F2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4E014E-7883-B146-CAF4-9A7E649DF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0997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zh-CN" altLang="en-US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参考文献</a:t>
            </a:r>
            <a:endParaRPr lang="en-US" altLang="zh-CN" sz="4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" name="灯片编号占位符 3">
            <a:extLst>
              <a:ext uri="{FF2B5EF4-FFF2-40B4-BE49-F238E27FC236}">
                <a16:creationId xmlns:a16="http://schemas.microsoft.com/office/drawing/2014/main" id="{6883BF9E-9A06-1AFD-1030-CF09F82BD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DF96A39-405C-4801-AFAA-189ED9B29D59}" type="slidenum">
              <a:rPr lang="zh-CN" altLang="en-US" sz="2400" smtClean="0"/>
              <a:t>27</a:t>
            </a:fld>
            <a:endParaRPr lang="zh-CN" altLang="en-US" sz="24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FE68297-652E-B3A6-42DE-548287809AEF}"/>
              </a:ext>
            </a:extLst>
          </p:cNvPr>
          <p:cNvSpPr txBox="1"/>
          <p:nvPr/>
        </p:nvSpPr>
        <p:spPr>
          <a:xfrm>
            <a:off x="156000" y="1196122"/>
            <a:ext cx="11880000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[1] V. Bindi, G.M. Chen, H.S. Chen, et al. Calibration and performance of the AMS-02 time of flight detector in space. Nuclear Instruments and Methods in Physics Research Section A: Accelerators, Spectrometers, Detectors and Associated Equipment, 743: 22-29, 2014. DOI: https://doi.org/10.1016/j.nima.2014.01.002.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[2] ELJEN TECHNOLOGY. GENERAL PURPOSE EJ-200, EJ-204, EJ-208, EJ-212[EB/OL]. [2025-01-16]. https://eljentechnology.com/products/plastic-scintillators/ej-200-ej-204-ej-208-ej-212.</a:t>
            </a:r>
          </a:p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[3] Particle Data Group. Atomic and nuclear properties of polystyrene[EB/OL]. [2025-01-16]. https://pdg.lbl.gov/2024/AtomicNuclearProperties/HTML/polystyrene.html.</a:t>
            </a:r>
          </a:p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[4] 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Sternheimer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, R. M., Seltzer, S. M., Berger, M. J.. Density effect for the ionization loss of charged particles in various substances. Phys. Rev. B, 26: 6067--6076, 1982. DOI: 10.1103/PhysRevB.26.6067.</a:t>
            </a:r>
          </a:p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[5] Commission on Isotopic Abundances and Atomic Weights. Atomic Weight of Lithium[EB/OL]. [2025-01-16]. https://ciaaw.org/lithium.htm.</a:t>
            </a:r>
          </a:p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[6] The Bureau International des 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Poids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et 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Mesures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. The International System of Units (SI)[EB/OL]. [2025-01-16]. https://www.bipm.org/documents/20126/41483022/SI-Brochure-9.pdf.</a:t>
            </a:r>
          </a:p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[7] Navas, S., others. Review of particle physics. Phys. Rev. D, 110(3): 030001, 2024. DOI: 10.1103/PhysRevD.110.030001.</a:t>
            </a:r>
          </a:p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[8] 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SternheimerR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. M.. General expression for the density effect for the ionization loss of charged particles. Phys. Rev. B, 24: 6288--6291, 1981. DOI: 10.1103/PhysRevB.24.6288.</a:t>
            </a:r>
          </a:p>
        </p:txBody>
      </p:sp>
    </p:spTree>
    <p:extLst>
      <p:ext uri="{BB962C8B-B14F-4D97-AF65-F5344CB8AC3E}">
        <p14:creationId xmlns:p14="http://schemas.microsoft.com/office/powerpoint/2010/main" val="18898595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平行四边形 1">
            <a:extLst>
              <a:ext uri="{FF2B5EF4-FFF2-40B4-BE49-F238E27FC236}">
                <a16:creationId xmlns:a16="http://schemas.microsoft.com/office/drawing/2014/main" id="{74CEEE8A-717F-FF63-3704-0A7E585F2BB4}"/>
              </a:ext>
            </a:extLst>
          </p:cNvPr>
          <p:cNvSpPr/>
          <p:nvPr/>
        </p:nvSpPr>
        <p:spPr>
          <a:xfrm>
            <a:off x="3786187" y="1247774"/>
            <a:ext cx="4619625" cy="352425"/>
          </a:xfrm>
          <a:prstGeom prst="parallelogram">
            <a:avLst>
              <a:gd name="adj" fmla="val 81689"/>
            </a:avLst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663" name="直接连接符 662">
            <a:extLst>
              <a:ext uri="{FF2B5EF4-FFF2-40B4-BE49-F238E27FC236}">
                <a16:creationId xmlns:a16="http://schemas.microsoft.com/office/drawing/2014/main" id="{F4C887E3-1512-49EC-FF63-437B6410BA67}"/>
              </a:ext>
            </a:extLst>
          </p:cNvPr>
          <p:cNvCxnSpPr/>
          <p:nvPr/>
        </p:nvCxnSpPr>
        <p:spPr>
          <a:xfrm>
            <a:off x="6155635" y="655983"/>
            <a:ext cx="0" cy="715617"/>
          </a:xfrm>
          <a:prstGeom prst="line">
            <a:avLst/>
          </a:prstGeom>
          <a:ln>
            <a:solidFill>
              <a:srgbClr val="18446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5" name="椭圆 684">
            <a:extLst>
              <a:ext uri="{FF2B5EF4-FFF2-40B4-BE49-F238E27FC236}">
                <a16:creationId xmlns:a16="http://schemas.microsoft.com/office/drawing/2014/main" id="{5C06C432-BF8F-E1D3-C777-36BAFD2B2D55}"/>
              </a:ext>
            </a:extLst>
          </p:cNvPr>
          <p:cNvSpPr/>
          <p:nvPr/>
        </p:nvSpPr>
        <p:spPr>
          <a:xfrm>
            <a:off x="6112566" y="638178"/>
            <a:ext cx="86138" cy="86138"/>
          </a:xfrm>
          <a:prstGeom prst="ellipse">
            <a:avLst/>
          </a:prstGeom>
          <a:solidFill>
            <a:srgbClr val="163E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86" name="文本框 685">
            <a:extLst>
              <a:ext uri="{FF2B5EF4-FFF2-40B4-BE49-F238E27FC236}">
                <a16:creationId xmlns:a16="http://schemas.microsoft.com/office/drawing/2014/main" id="{978D93E5-4C6B-6621-0070-C89CEC4B8271}"/>
              </a:ext>
            </a:extLst>
          </p:cNvPr>
          <p:cNvSpPr txBox="1"/>
          <p:nvPr/>
        </p:nvSpPr>
        <p:spPr>
          <a:xfrm>
            <a:off x="5966933" y="373169"/>
            <a:ext cx="111435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altLang="zh-CN" sz="2400" baseline="30000" dirty="0">
                <a:solidFill>
                  <a:srgbClr val="163E64"/>
                </a:solidFill>
                <a:latin typeface="Times New Roman" panose="02020603050405020304" pitchFamily="18" charset="0"/>
              </a:rPr>
              <a:t>6</a:t>
            </a:r>
            <a:r>
              <a:rPr lang="en-US" altLang="zh-CN" sz="2400" dirty="0">
                <a:solidFill>
                  <a:srgbClr val="163E64"/>
                </a:solidFill>
                <a:latin typeface="Times New Roman" panose="02020603050405020304" pitchFamily="18" charset="0"/>
              </a:rPr>
              <a:t>Li</a:t>
            </a:r>
            <a:endParaRPr lang="zh-CN" altLang="en-US" sz="2400" dirty="0">
              <a:solidFill>
                <a:srgbClr val="163E64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687" name="直接箭头连接符 686">
            <a:extLst>
              <a:ext uri="{FF2B5EF4-FFF2-40B4-BE49-F238E27FC236}">
                <a16:creationId xmlns:a16="http://schemas.microsoft.com/office/drawing/2014/main" id="{71F03C31-FC7A-C479-4A0A-041743BE7956}"/>
              </a:ext>
            </a:extLst>
          </p:cNvPr>
          <p:cNvCxnSpPr>
            <a:cxnSpLocks/>
          </p:cNvCxnSpPr>
          <p:nvPr/>
        </p:nvCxnSpPr>
        <p:spPr>
          <a:xfrm>
            <a:off x="8422000" y="1247774"/>
            <a:ext cx="0" cy="41417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8" name="文本框 687">
                <a:extLst>
                  <a:ext uri="{FF2B5EF4-FFF2-40B4-BE49-F238E27FC236}">
                    <a16:creationId xmlns:a16="http://schemas.microsoft.com/office/drawing/2014/main" id="{4CF0A3F8-9766-D10C-1E39-872710E63CFD}"/>
                  </a:ext>
                </a:extLst>
              </p:cNvPr>
              <p:cNvSpPr txBox="1"/>
              <p:nvPr/>
            </p:nvSpPr>
            <p:spPr>
              <a:xfrm>
                <a:off x="8336280" y="1224913"/>
                <a:ext cx="100964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altLang="zh-CN" sz="2400" b="0" i="0" dirty="0" smtClean="0">
                          <a:latin typeface="Cambria Math" panose="02040503050406030204" pitchFamily="18" charset="0"/>
                        </a:rPr>
                        <m:t>cm</m:t>
                      </m:r>
                    </m:oMath>
                  </m:oMathPara>
                </a14:m>
                <a:endParaRPr lang="zh-CN" altLang="en-US" sz="2400" dirty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88" name="文本框 687">
                <a:extLst>
                  <a:ext uri="{FF2B5EF4-FFF2-40B4-BE49-F238E27FC236}">
                    <a16:creationId xmlns:a16="http://schemas.microsoft.com/office/drawing/2014/main" id="{4CF0A3F8-9766-D10C-1E39-872710E63C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6280" y="1224913"/>
                <a:ext cx="1009647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99" name="组合 698">
            <a:extLst>
              <a:ext uri="{FF2B5EF4-FFF2-40B4-BE49-F238E27FC236}">
                <a16:creationId xmlns:a16="http://schemas.microsoft.com/office/drawing/2014/main" id="{B41861E9-2AA0-0FC2-5949-31C40BB8E1D0}"/>
              </a:ext>
            </a:extLst>
          </p:cNvPr>
          <p:cNvGrpSpPr/>
          <p:nvPr/>
        </p:nvGrpSpPr>
        <p:grpSpPr>
          <a:xfrm>
            <a:off x="3865690" y="2297190"/>
            <a:ext cx="1199900" cy="977705"/>
            <a:chOff x="7598540" y="238649"/>
            <a:chExt cx="1199900" cy="977705"/>
          </a:xfrm>
        </p:grpSpPr>
        <p:cxnSp>
          <p:nvCxnSpPr>
            <p:cNvPr id="693" name="直接箭头连接符 692">
              <a:extLst>
                <a:ext uri="{FF2B5EF4-FFF2-40B4-BE49-F238E27FC236}">
                  <a16:creationId xmlns:a16="http://schemas.microsoft.com/office/drawing/2014/main" id="{E6E04081-BE18-FDC1-FAC7-B9E30EB83C68}"/>
                </a:ext>
              </a:extLst>
            </p:cNvPr>
            <p:cNvCxnSpPr/>
            <p:nvPr/>
          </p:nvCxnSpPr>
          <p:spPr>
            <a:xfrm>
              <a:off x="7959337" y="327731"/>
              <a:ext cx="720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4" name="直接箭头连接符 693">
              <a:extLst>
                <a:ext uri="{FF2B5EF4-FFF2-40B4-BE49-F238E27FC236}">
                  <a16:creationId xmlns:a16="http://schemas.microsoft.com/office/drawing/2014/main" id="{AB85AF5E-59A7-079A-075F-2AFA1D76DFE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600449" y="676575"/>
              <a:ext cx="720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5" name="直接箭头连接符 694">
              <a:extLst>
                <a:ext uri="{FF2B5EF4-FFF2-40B4-BE49-F238E27FC236}">
                  <a16:creationId xmlns:a16="http://schemas.microsoft.com/office/drawing/2014/main" id="{EADC9D6F-7134-FCE2-539A-BC27E535B2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10655" y="328412"/>
              <a:ext cx="344540" cy="43452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6" name="文本框 695">
                  <a:extLst>
                    <a:ext uri="{FF2B5EF4-FFF2-40B4-BE49-F238E27FC236}">
                      <a16:creationId xmlns:a16="http://schemas.microsoft.com/office/drawing/2014/main" id="{FBB0F3E6-2684-3AE0-74A2-D97C7A9E4932}"/>
                    </a:ext>
                  </a:extLst>
                </p:cNvPr>
                <p:cNvSpPr txBox="1"/>
                <p:nvPr/>
              </p:nvSpPr>
              <p:spPr>
                <a:xfrm>
                  <a:off x="8429670" y="238649"/>
                  <a:ext cx="368770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zh-CN" altLang="en-US" sz="2400" dirty="0">
                    <a:latin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696" name="文本框 695">
                  <a:extLst>
                    <a:ext uri="{FF2B5EF4-FFF2-40B4-BE49-F238E27FC236}">
                      <a16:creationId xmlns:a16="http://schemas.microsoft.com/office/drawing/2014/main" id="{FBB0F3E6-2684-3AE0-74A2-D97C7A9E49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29670" y="238649"/>
                  <a:ext cx="368770" cy="46166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7" name="文本框 696">
                  <a:extLst>
                    <a:ext uri="{FF2B5EF4-FFF2-40B4-BE49-F238E27FC236}">
                      <a16:creationId xmlns:a16="http://schemas.microsoft.com/office/drawing/2014/main" id="{4815C267-5499-C2DA-0D82-FA1C81E865BB}"/>
                    </a:ext>
                  </a:extLst>
                </p:cNvPr>
                <p:cNvSpPr txBox="1"/>
                <p:nvPr/>
              </p:nvSpPr>
              <p:spPr>
                <a:xfrm>
                  <a:off x="7598540" y="568411"/>
                  <a:ext cx="368770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zh-CN" altLang="en-US" sz="2400" dirty="0">
                    <a:latin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697" name="文本框 696">
                  <a:extLst>
                    <a:ext uri="{FF2B5EF4-FFF2-40B4-BE49-F238E27FC236}">
                      <a16:creationId xmlns:a16="http://schemas.microsoft.com/office/drawing/2014/main" id="{4815C267-5499-C2DA-0D82-FA1C81E865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98540" y="568411"/>
                  <a:ext cx="368770" cy="461665"/>
                </a:xfrm>
                <a:prstGeom prst="rect">
                  <a:avLst/>
                </a:prstGeom>
                <a:blipFill>
                  <a:blip r:embed="rId5"/>
                  <a:stretch>
                    <a:fillRect l="-3279" r="-1639" b="-1052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8" name="文本框 697">
                  <a:extLst>
                    <a:ext uri="{FF2B5EF4-FFF2-40B4-BE49-F238E27FC236}">
                      <a16:creationId xmlns:a16="http://schemas.microsoft.com/office/drawing/2014/main" id="{B72A2309-642B-DC58-20E1-4E4B2521F174}"/>
                    </a:ext>
                  </a:extLst>
                </p:cNvPr>
                <p:cNvSpPr txBox="1"/>
                <p:nvPr/>
              </p:nvSpPr>
              <p:spPr>
                <a:xfrm>
                  <a:off x="8005646" y="754689"/>
                  <a:ext cx="368770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zh-CN" altLang="en-US" sz="2400" dirty="0">
                    <a:latin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698" name="文本框 697">
                  <a:extLst>
                    <a:ext uri="{FF2B5EF4-FFF2-40B4-BE49-F238E27FC236}">
                      <a16:creationId xmlns:a16="http://schemas.microsoft.com/office/drawing/2014/main" id="{B72A2309-642B-DC58-20E1-4E4B2521F1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5646" y="754689"/>
                  <a:ext cx="368770" cy="4616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08" name="平行四边形 707">
            <a:extLst>
              <a:ext uri="{FF2B5EF4-FFF2-40B4-BE49-F238E27FC236}">
                <a16:creationId xmlns:a16="http://schemas.microsoft.com/office/drawing/2014/main" id="{FC182C74-F3F7-0FA9-08FB-74C043A0FF02}"/>
              </a:ext>
            </a:extLst>
          </p:cNvPr>
          <p:cNvSpPr/>
          <p:nvPr/>
        </p:nvSpPr>
        <p:spPr>
          <a:xfrm>
            <a:off x="3786186" y="1661951"/>
            <a:ext cx="4619625" cy="352425"/>
          </a:xfrm>
          <a:prstGeom prst="parallelogram">
            <a:avLst>
              <a:gd name="adj" fmla="val 81689"/>
            </a:avLst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714" name="组合 713">
            <a:extLst>
              <a:ext uri="{FF2B5EF4-FFF2-40B4-BE49-F238E27FC236}">
                <a16:creationId xmlns:a16="http://schemas.microsoft.com/office/drawing/2014/main" id="{5CCEAC29-1F68-3D7C-8D74-D41B9E171AD1}"/>
              </a:ext>
            </a:extLst>
          </p:cNvPr>
          <p:cNvGrpSpPr/>
          <p:nvPr/>
        </p:nvGrpSpPr>
        <p:grpSpPr>
          <a:xfrm>
            <a:off x="3727238" y="3826717"/>
            <a:ext cx="1459886" cy="461665"/>
            <a:chOff x="8633744" y="3697735"/>
            <a:chExt cx="1459886" cy="461665"/>
          </a:xfrm>
        </p:grpSpPr>
        <p:cxnSp>
          <p:nvCxnSpPr>
            <p:cNvPr id="712" name="直接箭头连接符 711">
              <a:extLst>
                <a:ext uri="{FF2B5EF4-FFF2-40B4-BE49-F238E27FC236}">
                  <a16:creationId xmlns:a16="http://schemas.microsoft.com/office/drawing/2014/main" id="{F99DBFED-91CE-AB2D-2B06-CD76EEC6BC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33744" y="3703773"/>
              <a:ext cx="344540" cy="43452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3" name="文本框 712">
                  <a:extLst>
                    <a:ext uri="{FF2B5EF4-FFF2-40B4-BE49-F238E27FC236}">
                      <a16:creationId xmlns:a16="http://schemas.microsoft.com/office/drawing/2014/main" id="{75C4C9BC-A795-D5BE-946B-1ED9D5A0B146}"/>
                    </a:ext>
                  </a:extLst>
                </p:cNvPr>
                <p:cNvSpPr txBox="1"/>
                <p:nvPr/>
              </p:nvSpPr>
              <p:spPr>
                <a:xfrm>
                  <a:off x="8806014" y="3697735"/>
                  <a:ext cx="1287616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  <m:r>
                          <m:rPr>
                            <m:sty m:val="p"/>
                          </m:rPr>
                          <a:rPr lang="en-US" altLang="zh-CN" sz="2400" b="0" i="0" dirty="0" smtClean="0">
                            <a:latin typeface="Cambria Math" panose="02040503050406030204" pitchFamily="18" charset="0"/>
                          </a:rPr>
                          <m:t>T</m:t>
                        </m:r>
                      </m:oMath>
                    </m:oMathPara>
                  </a14:m>
                  <a:endParaRPr lang="zh-CN" altLang="en-US" sz="2400" dirty="0">
                    <a:latin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13" name="文本框 712">
                  <a:extLst>
                    <a:ext uri="{FF2B5EF4-FFF2-40B4-BE49-F238E27FC236}">
                      <a16:creationId xmlns:a16="http://schemas.microsoft.com/office/drawing/2014/main" id="{75C4C9BC-A795-D5BE-946B-1ED9D5A0B1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06014" y="3697735"/>
                  <a:ext cx="1287616" cy="46166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平行四边形 2">
            <a:extLst>
              <a:ext uri="{FF2B5EF4-FFF2-40B4-BE49-F238E27FC236}">
                <a16:creationId xmlns:a16="http://schemas.microsoft.com/office/drawing/2014/main" id="{DFDE1CEA-BCEC-BB11-485C-4911FF6FDBD3}"/>
              </a:ext>
            </a:extLst>
          </p:cNvPr>
          <p:cNvSpPr/>
          <p:nvPr/>
        </p:nvSpPr>
        <p:spPr>
          <a:xfrm>
            <a:off x="3786186" y="4843624"/>
            <a:ext cx="4619625" cy="352425"/>
          </a:xfrm>
          <a:prstGeom prst="parallelogram">
            <a:avLst>
              <a:gd name="adj" fmla="val 81689"/>
            </a:avLst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平行四边形 3">
            <a:extLst>
              <a:ext uri="{FF2B5EF4-FFF2-40B4-BE49-F238E27FC236}">
                <a16:creationId xmlns:a16="http://schemas.microsoft.com/office/drawing/2014/main" id="{6F1C3C00-6749-9E1C-6D84-5D6D43D9AA2C}"/>
              </a:ext>
            </a:extLst>
          </p:cNvPr>
          <p:cNvSpPr/>
          <p:nvPr/>
        </p:nvSpPr>
        <p:spPr>
          <a:xfrm>
            <a:off x="3786185" y="5257801"/>
            <a:ext cx="4619625" cy="352425"/>
          </a:xfrm>
          <a:prstGeom prst="parallelogram">
            <a:avLst>
              <a:gd name="adj" fmla="val 81689"/>
            </a:avLst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087FD7A6-E2B3-4BC9-DE79-92B90F71EA60}"/>
              </a:ext>
            </a:extLst>
          </p:cNvPr>
          <p:cNvCxnSpPr>
            <a:cxnSpLocks/>
          </p:cNvCxnSpPr>
          <p:nvPr/>
        </p:nvCxnSpPr>
        <p:spPr>
          <a:xfrm flipH="1">
            <a:off x="8405810" y="1661951"/>
            <a:ext cx="16190" cy="31816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ADE71CEB-06B5-B3D0-118A-782878791209}"/>
                  </a:ext>
                </a:extLst>
              </p:cNvPr>
              <p:cNvSpPr txBox="1"/>
              <p:nvPr/>
            </p:nvSpPr>
            <p:spPr>
              <a:xfrm>
                <a:off x="8511509" y="3063466"/>
                <a:ext cx="100964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12</m:t>
                      </m:r>
                      <m:r>
                        <a:rPr lang="en-US" altLang="zh-CN" sz="2400" b="0" i="0" dirty="0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m:rPr>
                          <m:sty m:val="p"/>
                        </m:rPr>
                        <a:rPr lang="en-US" altLang="zh-CN" sz="2400" b="0" i="0" dirty="0" smtClean="0">
                          <a:latin typeface="Cambria Math" panose="02040503050406030204" pitchFamily="18" charset="0"/>
                        </a:rPr>
                        <m:t>cm</m:t>
                      </m:r>
                    </m:oMath>
                  </m:oMathPara>
                </a14:m>
                <a:endParaRPr lang="zh-CN" altLang="en-US" sz="2400" dirty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ADE71CEB-06B5-B3D0-118A-7828787912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1509" y="3063466"/>
                <a:ext cx="1009647" cy="461665"/>
              </a:xfrm>
              <a:prstGeom prst="rect">
                <a:avLst/>
              </a:prstGeom>
              <a:blipFill>
                <a:blip r:embed="rId8"/>
                <a:stretch>
                  <a:fillRect l="-1205" r="-60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DEF57810-7A9A-72E4-0578-741886D619F2}"/>
              </a:ext>
            </a:extLst>
          </p:cNvPr>
          <p:cNvCxnSpPr>
            <a:cxnSpLocks/>
          </p:cNvCxnSpPr>
          <p:nvPr/>
        </p:nvCxnSpPr>
        <p:spPr>
          <a:xfrm>
            <a:off x="8405810" y="4843624"/>
            <a:ext cx="0" cy="41417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C173A49B-157C-8614-8152-F031965B64CF}"/>
                  </a:ext>
                </a:extLst>
              </p:cNvPr>
              <p:cNvSpPr txBox="1"/>
              <p:nvPr/>
            </p:nvSpPr>
            <p:spPr>
              <a:xfrm>
                <a:off x="8320090" y="4820763"/>
                <a:ext cx="100964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altLang="zh-CN" sz="2400" b="0" i="0" dirty="0" smtClean="0">
                          <a:latin typeface="Cambria Math" panose="02040503050406030204" pitchFamily="18" charset="0"/>
                        </a:rPr>
                        <m:t>cm</m:t>
                      </m:r>
                    </m:oMath>
                  </m:oMathPara>
                </a14:m>
                <a:endParaRPr lang="zh-CN" altLang="en-US" sz="2400" dirty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C173A49B-157C-8614-8152-F031965B64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0090" y="4820763"/>
                <a:ext cx="1009647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6C37151F-A5D8-57D9-9B07-B35196B31AD4}"/>
              </a:ext>
            </a:extLst>
          </p:cNvPr>
          <p:cNvCxnSpPr>
            <a:cxnSpLocks/>
          </p:cNvCxnSpPr>
          <p:nvPr/>
        </p:nvCxnSpPr>
        <p:spPr>
          <a:xfrm>
            <a:off x="6155635" y="1371600"/>
            <a:ext cx="1744" cy="221487"/>
          </a:xfrm>
          <a:prstGeom prst="line">
            <a:avLst/>
          </a:prstGeom>
          <a:ln>
            <a:solidFill>
              <a:srgbClr val="18446D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21D9F8E5-C074-5FDC-243D-01C005304CB1}"/>
              </a:ext>
            </a:extLst>
          </p:cNvPr>
          <p:cNvCxnSpPr>
            <a:cxnSpLocks/>
          </p:cNvCxnSpPr>
          <p:nvPr/>
        </p:nvCxnSpPr>
        <p:spPr>
          <a:xfrm>
            <a:off x="6155739" y="1600199"/>
            <a:ext cx="0" cy="206510"/>
          </a:xfrm>
          <a:prstGeom prst="line">
            <a:avLst/>
          </a:prstGeom>
          <a:ln>
            <a:solidFill>
              <a:srgbClr val="18446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A5193E72-C622-3B85-F723-A980F1A663EE}"/>
              </a:ext>
            </a:extLst>
          </p:cNvPr>
          <p:cNvCxnSpPr>
            <a:cxnSpLocks/>
          </p:cNvCxnSpPr>
          <p:nvPr/>
        </p:nvCxnSpPr>
        <p:spPr>
          <a:xfrm>
            <a:off x="6159137" y="1806709"/>
            <a:ext cx="1744" cy="221487"/>
          </a:xfrm>
          <a:prstGeom prst="line">
            <a:avLst/>
          </a:prstGeom>
          <a:ln>
            <a:solidFill>
              <a:srgbClr val="18446D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451FECA3-0257-80CA-0053-9574AA0E2377}"/>
              </a:ext>
            </a:extLst>
          </p:cNvPr>
          <p:cNvCxnSpPr>
            <a:cxnSpLocks/>
          </p:cNvCxnSpPr>
          <p:nvPr/>
        </p:nvCxnSpPr>
        <p:spPr>
          <a:xfrm>
            <a:off x="6156963" y="2028196"/>
            <a:ext cx="0" cy="2962115"/>
          </a:xfrm>
          <a:prstGeom prst="line">
            <a:avLst/>
          </a:prstGeom>
          <a:ln>
            <a:solidFill>
              <a:srgbClr val="18446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0C744341-AEBD-6809-E574-C3C2EEAEBC98}"/>
              </a:ext>
            </a:extLst>
          </p:cNvPr>
          <p:cNvCxnSpPr>
            <a:cxnSpLocks/>
          </p:cNvCxnSpPr>
          <p:nvPr/>
        </p:nvCxnSpPr>
        <p:spPr>
          <a:xfrm>
            <a:off x="6156859" y="4958561"/>
            <a:ext cx="0" cy="243544"/>
          </a:xfrm>
          <a:prstGeom prst="line">
            <a:avLst/>
          </a:prstGeom>
          <a:ln>
            <a:solidFill>
              <a:srgbClr val="18446D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7DAEBF4E-7D91-B5A6-7FF1-64EED3F9474D}"/>
              </a:ext>
            </a:extLst>
          </p:cNvPr>
          <p:cNvCxnSpPr>
            <a:cxnSpLocks/>
          </p:cNvCxnSpPr>
          <p:nvPr/>
        </p:nvCxnSpPr>
        <p:spPr>
          <a:xfrm>
            <a:off x="6156963" y="5187160"/>
            <a:ext cx="0" cy="206510"/>
          </a:xfrm>
          <a:prstGeom prst="line">
            <a:avLst/>
          </a:prstGeom>
          <a:ln>
            <a:solidFill>
              <a:srgbClr val="18446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96FF226B-1EED-7276-7A13-A4F9775E4F17}"/>
              </a:ext>
            </a:extLst>
          </p:cNvPr>
          <p:cNvCxnSpPr>
            <a:cxnSpLocks/>
          </p:cNvCxnSpPr>
          <p:nvPr/>
        </p:nvCxnSpPr>
        <p:spPr>
          <a:xfrm>
            <a:off x="6156991" y="5393670"/>
            <a:ext cx="1744" cy="221487"/>
          </a:xfrm>
          <a:prstGeom prst="line">
            <a:avLst/>
          </a:prstGeom>
          <a:ln>
            <a:solidFill>
              <a:srgbClr val="18446D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73637EF4-CC98-90B0-190A-6241B940BE37}"/>
              </a:ext>
            </a:extLst>
          </p:cNvPr>
          <p:cNvCxnSpPr/>
          <p:nvPr/>
        </p:nvCxnSpPr>
        <p:spPr>
          <a:xfrm>
            <a:off x="6158903" y="5605464"/>
            <a:ext cx="0" cy="3595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灯片编号占位符 3">
            <a:extLst>
              <a:ext uri="{FF2B5EF4-FFF2-40B4-BE49-F238E27FC236}">
                <a16:creationId xmlns:a16="http://schemas.microsoft.com/office/drawing/2014/main" id="{52DE9DB9-B814-E442-CF33-2A5D665D2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DF96A39-405C-4801-AFAA-189ED9B29D59}" type="slidenum">
              <a:rPr lang="zh-CN" altLang="en-US" sz="2400" smtClean="0"/>
              <a:t>28</a:t>
            </a:fld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930099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EDEA08-4D95-D785-E88F-B41C2CD14C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650BCA-7A84-2B3C-5D4C-7DB76CB00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0997"/>
          </a:xfrm>
        </p:spPr>
        <p:txBody>
          <a:bodyPr>
            <a:normAutofit/>
          </a:bodyPr>
          <a:lstStyle/>
          <a:p>
            <a:r>
              <a:rPr lang="en-US" altLang="zh-CN" sz="4400" dirty="0">
                <a:latin typeface="华文宋体" panose="02010600040101010101" pitchFamily="2" charset="-122"/>
                <a:ea typeface="华文宋体" panose="02010600040101010101" pitchFamily="2" charset="-122"/>
              </a:rPr>
              <a:t>AMS</a:t>
            </a:r>
            <a:r>
              <a:rPr lang="zh-CN" altLang="en-US" sz="4400" dirty="0">
                <a:latin typeface="华文宋体" panose="02010600040101010101" pitchFamily="2" charset="-122"/>
                <a:ea typeface="华文宋体" panose="02010600040101010101" pitchFamily="2" charset="-122"/>
              </a:rPr>
              <a:t>飞行时间探测器简介</a:t>
            </a:r>
            <a:endParaRPr lang="en-US" altLang="zh-CN" sz="440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5E996BF-CCEE-B892-E733-5898953702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735" t="1551" r="4956" b="1903"/>
          <a:stretch/>
        </p:blipFill>
        <p:spPr>
          <a:xfrm>
            <a:off x="1303020" y="1273016"/>
            <a:ext cx="3433763" cy="3863833"/>
          </a:xfr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8201CFE2-8C4A-417A-D295-8C2A074C5779}"/>
              </a:ext>
            </a:extLst>
          </p:cNvPr>
          <p:cNvSpPr txBox="1"/>
          <p:nvPr/>
        </p:nvSpPr>
        <p:spPr>
          <a:xfrm>
            <a:off x="1188720" y="5073550"/>
            <a:ext cx="32956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图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1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：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AMS-02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探测器原理图</a:t>
            </a:r>
            <a:r>
              <a:rPr lang="en-US" altLang="zh-CN" sz="2000" baseline="300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[1]</a:t>
            </a:r>
            <a:endParaRPr lang="zh-CN" altLang="en-US" sz="2000" baseline="30000" dirty="0">
              <a:latin typeface="华文楷体" panose="02010600040101010101" pitchFamily="2" charset="-122"/>
              <a:ea typeface="华文楷体" panose="02010600040101010101" pitchFamily="2" charset="-122"/>
              <a:cs typeface="+mj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A59C435-484B-35AB-4F9F-9CD95A9D82C4}"/>
              </a:ext>
            </a:extLst>
          </p:cNvPr>
          <p:cNvSpPr txBox="1"/>
          <p:nvPr/>
        </p:nvSpPr>
        <p:spPr>
          <a:xfrm>
            <a:off x="6065520" y="1474308"/>
            <a:ext cx="5143500" cy="36625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spcAft>
                <a:spcPts val="1200"/>
              </a:spcAft>
              <a:buAutoNum type="arabicPeriod"/>
            </a:pP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AMS-02 TOF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系统由四层型号为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EJ-200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的闪烁体探测器组成</a:t>
            </a:r>
            <a:r>
              <a:rPr lang="en-US" altLang="zh-CN" sz="2400" baseline="300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[1]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  <a:cs typeface="+mj-cs"/>
            </a:endParaRPr>
          </a:p>
          <a:p>
            <a:pPr marL="457200" indent="-457200">
              <a:spcAft>
                <a:spcPts val="1200"/>
              </a:spcAft>
              <a:buAutoNum type="arabicPeriod"/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上层为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UTOF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（编号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0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、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1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），下层为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LTOF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（编号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2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、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3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）</a:t>
            </a:r>
            <a:r>
              <a:rPr lang="en-US" altLang="zh-CN" sz="2400" baseline="300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 [1]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  <a:cs typeface="+mj-cs"/>
            </a:endParaRPr>
          </a:p>
          <a:p>
            <a:pPr marL="457200" indent="-457200">
              <a:spcAft>
                <a:spcPts val="1200"/>
              </a:spcAft>
              <a:buAutoNum type="arabicPeriod"/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每层闪烁体探测器厚度约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1cm</a:t>
            </a:r>
            <a:r>
              <a:rPr lang="en-US" altLang="zh-CN" sz="2400" baseline="300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 [1]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  <a:cs typeface="+mj-cs"/>
            </a:endParaRPr>
          </a:p>
          <a:p>
            <a:pPr marL="457200" indent="-457200">
              <a:spcAft>
                <a:spcPts val="1200"/>
              </a:spcAft>
              <a:buAutoNum type="arabicPeriod"/>
            </a:pP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UTOF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与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LTOF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间距约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120cm</a:t>
            </a:r>
            <a:r>
              <a:rPr lang="en-US" altLang="zh-CN" sz="2400" baseline="300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 [1]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  <a:cs typeface="+mj-cs"/>
            </a:endParaRPr>
          </a:p>
          <a:p>
            <a:pPr marL="457200" indent="-457200">
              <a:spcAft>
                <a:spcPts val="1200"/>
              </a:spcAft>
              <a:buAutoNum type="arabicPeriod"/>
            </a:pP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EJ-200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型闪烁体探测器基底：聚甲苯乙烯 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(</a:t>
            </a:r>
            <a:r>
              <a:rPr lang="en-US" altLang="zh-CN" sz="2400" dirty="0" err="1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Polyvinyltoluene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)</a:t>
            </a:r>
            <a:r>
              <a:rPr lang="en-US" altLang="zh-CN" sz="2400" baseline="300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[2]</a:t>
            </a:r>
            <a:endParaRPr lang="zh-CN" altLang="en-US" sz="2400" baseline="30000" dirty="0">
              <a:latin typeface="华文楷体" panose="02010600040101010101" pitchFamily="2" charset="-122"/>
              <a:ea typeface="华文楷体" panose="02010600040101010101" pitchFamily="2" charset="-122"/>
              <a:cs typeface="+mj-cs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A91376C-6DC9-944A-1ED4-B50DFF0FA7F0}"/>
              </a:ext>
            </a:extLst>
          </p:cNvPr>
          <p:cNvSpPr txBox="1"/>
          <p:nvPr/>
        </p:nvSpPr>
        <p:spPr>
          <a:xfrm>
            <a:off x="156000" y="5417535"/>
            <a:ext cx="11880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[1] V. Bindi, G.M. Chen, H.S. Chen, et al. Calibration and performance of the AMS-02 time of flight detector in space. Nuclear Instruments and Methods in Physics Research Section A: Accelerators, Spectrometers, Detectors and Associated Equipment, 743: 22-29, 2014. DOI: https://doi.org/10.1016/j.nima.2014.01.002.</a:t>
            </a:r>
            <a:endParaRPr lang="en-US" altLang="zh-CN" sz="1600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[2] ELJEN TECHNOLOGY. GENERAL PURPOSE EJ-200, EJ-204, EJ-208, EJ-212[EB/OL]. [2025-01-16]. https://eljentechnology.com/products/plastic-scintillators/ej-200-ej-204-ej-208-ej-212.</a:t>
            </a:r>
            <a:endParaRPr lang="zh-CN" altLang="en-US" sz="1600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灯片编号占位符 3">
            <a:extLst>
              <a:ext uri="{FF2B5EF4-FFF2-40B4-BE49-F238E27FC236}">
                <a16:creationId xmlns:a16="http://schemas.microsoft.com/office/drawing/2014/main" id="{2B27EE46-3E27-321A-503B-17F59EB22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DF96A39-405C-4801-AFAA-189ED9B29D59}" type="slidenum">
              <a:rPr lang="zh-CN" altLang="en-US" sz="2400" smtClean="0"/>
              <a:t>3</a:t>
            </a:fld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262634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A29471-EB57-AE07-E161-22E7649BBA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8CB00B-F929-0654-FCDC-B8ECEAF80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0997"/>
          </a:xfrm>
        </p:spPr>
        <p:txBody>
          <a:bodyPr/>
          <a:lstStyle/>
          <a:p>
            <a:r>
              <a:rPr lang="zh-CN" altLang="en-US" sz="4400" dirty="0">
                <a:latin typeface="华文宋体" panose="02010600040101010101" pitchFamily="2" charset="-122"/>
                <a:ea typeface="华文宋体" panose="02010600040101010101" pitchFamily="2" charset="-122"/>
              </a:rPr>
              <a:t>该阶段研究中使用的部分参数</a:t>
            </a:r>
            <a:endParaRPr lang="en-US" altLang="zh-CN" sz="440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7CC22D6-484E-5B6E-F9C6-01AEA47D14B9}"/>
              </a:ext>
            </a:extLst>
          </p:cNvPr>
          <p:cNvSpPr txBox="1"/>
          <p:nvPr/>
        </p:nvSpPr>
        <p:spPr>
          <a:xfrm>
            <a:off x="838200" y="1474308"/>
            <a:ext cx="1037082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spcAft>
                <a:spcPts val="1200"/>
              </a:spcAft>
              <a:buAutoNum type="arabicPeriod"/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探测器材料指定为聚苯乙烯 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(polystyrene)</a:t>
            </a:r>
            <a:r>
              <a:rPr lang="en-US" altLang="zh-CN" sz="2400" baseline="300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*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，具体数据来源于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[3][4]</a:t>
            </a:r>
          </a:p>
          <a:p>
            <a:pPr marL="457200" indent="-457200">
              <a:spcAft>
                <a:spcPts val="1200"/>
              </a:spcAft>
              <a:buAutoNum type="arabicPeriod"/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探测器位置：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-65cm, -63cm, 63cm, 65cm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（假定为无穷大平面）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  <a:cs typeface="+mj-cs"/>
            </a:endParaRPr>
          </a:p>
          <a:p>
            <a:pPr marL="457200" indent="-457200">
              <a:spcAft>
                <a:spcPts val="1200"/>
              </a:spcAft>
              <a:buAutoNum type="arabicPeriod"/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探测器厚度：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1cm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，时间分辨率：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0.1ns</a:t>
            </a:r>
          </a:p>
          <a:p>
            <a:pPr marL="457200" indent="-457200">
              <a:spcAft>
                <a:spcPts val="1200"/>
              </a:spcAft>
              <a:buAutoNum type="arabicPeriod"/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入射粒子指定为</a:t>
            </a:r>
            <a:r>
              <a:rPr lang="en-US" altLang="zh-CN" sz="2400" baseline="300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6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Li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，具体数据来源于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[5][6]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和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CERN ROOT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（下称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ROOT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）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045E103-B107-59E3-EDEF-7277F660D44C}"/>
              </a:ext>
            </a:extLst>
          </p:cNvPr>
          <p:cNvSpPr txBox="1"/>
          <p:nvPr/>
        </p:nvSpPr>
        <p:spPr>
          <a:xfrm>
            <a:off x="156000" y="4046839"/>
            <a:ext cx="11880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aseline="300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*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：聚苯乙烯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[(C</a:t>
            </a:r>
            <a:r>
              <a:rPr lang="en-US" altLang="zh-CN" sz="1600" baseline="-250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6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H</a:t>
            </a:r>
            <a:r>
              <a:rPr lang="en-US" altLang="zh-CN" sz="1600" baseline="-250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5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CHCH</a:t>
            </a:r>
            <a:r>
              <a:rPr lang="en-US" altLang="zh-CN" sz="1600" baseline="-250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1600" baseline="-250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]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与聚甲苯乙烯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[(2-CH</a:t>
            </a:r>
            <a:r>
              <a:rPr lang="en-US" altLang="zh-CN" sz="1600" baseline="-250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1600" baseline="-250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6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H</a:t>
            </a:r>
            <a:r>
              <a:rPr lang="en-US" altLang="zh-CN" sz="1600" baseline="-250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4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CHCH</a:t>
            </a:r>
            <a:r>
              <a:rPr lang="en-US" altLang="zh-CN" sz="1600" baseline="-250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1600" baseline="-250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]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在元素比、密度等方面比较接近，而聚甲苯乙烯的部分数据暂未查明，故本阶段使用聚苯乙烯先行研究</a:t>
            </a:r>
            <a:endParaRPr lang="en-US" altLang="zh-CN" sz="1600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[3] Particle Data Group. Atomic and nuclear properties of polystyrene[EB/OL]. [2025-01-16]. https://pdg.lbl.gov/2024/AtomicNuclearProperties/HTML/polystyrene.html.</a:t>
            </a:r>
          </a:p>
          <a:p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[4] </a:t>
            </a:r>
            <a:r>
              <a:rPr lang="en-US" altLang="zh-CN" sz="1600" dirty="0" err="1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Sternheimer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, R. M., Seltzer, S. M., Berger, M. J.. Density effect for the ionization loss of charged particles in various substances. Phys. Rev. B, 26: 6067--6076, 1982. DOI: 10.1103/PhysRevB.26.6067.</a:t>
            </a:r>
          </a:p>
          <a:p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[5] Commission on Isotopic Abundances and Atomic Weights. Atomic Weight of Lithium[EB/OL]. [2025-01-16]. https://ciaaw.org/lithium.htm.</a:t>
            </a:r>
          </a:p>
          <a:p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[6] The Bureau International des </a:t>
            </a:r>
            <a:r>
              <a:rPr lang="en-US" altLang="zh-CN" sz="1600" dirty="0" err="1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Poids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et </a:t>
            </a:r>
            <a:r>
              <a:rPr lang="en-US" altLang="zh-CN" sz="1600" dirty="0" err="1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Mesures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. The International System of Units (SI)[EB/OL]. [2025-01-16]. https://www.bipm.org/documents/20126/41483022/SI-Brochure-9.pdf.</a:t>
            </a:r>
            <a:endParaRPr lang="zh-CN" altLang="en-US" sz="1600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" name="灯片编号占位符 3">
            <a:extLst>
              <a:ext uri="{FF2B5EF4-FFF2-40B4-BE49-F238E27FC236}">
                <a16:creationId xmlns:a16="http://schemas.microsoft.com/office/drawing/2014/main" id="{435D9DCD-02B7-2DCC-F878-1F58FC3CA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DF96A39-405C-4801-AFAA-189ED9B29D59}" type="slidenum">
              <a:rPr lang="zh-CN" altLang="en-US" sz="2400" smtClean="0"/>
              <a:t>4</a:t>
            </a:fld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57893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D9DA6B-5E3F-60C0-68FD-450ABA5769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06AFC9-C12F-8C7E-D2E1-938F5B335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0997"/>
          </a:xfrm>
        </p:spPr>
        <p:txBody>
          <a:bodyPr/>
          <a:lstStyle/>
          <a:p>
            <a:r>
              <a:rPr lang="zh-CN" altLang="en-US" sz="4400" dirty="0">
                <a:latin typeface="华文宋体" panose="02010600040101010101" pitchFamily="2" charset="-122"/>
                <a:ea typeface="华文宋体" panose="02010600040101010101" pitchFamily="2" charset="-122"/>
              </a:rPr>
              <a:t>该阶段研究中使用的部分参数</a:t>
            </a:r>
            <a:endParaRPr lang="en-US" altLang="zh-CN" sz="440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E0B03F5-28D7-9166-28AC-9AAD89C053A7}"/>
                  </a:ext>
                </a:extLst>
              </p:cNvPr>
              <p:cNvSpPr txBox="1"/>
              <p:nvPr/>
            </p:nvSpPr>
            <p:spPr>
              <a:xfrm>
                <a:off x="838200" y="2413337"/>
                <a:ext cx="10370820" cy="25545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 indent="-457200">
                  <a:spcAft>
                    <a:spcPts val="1200"/>
                  </a:spcAft>
                  <a:buFont typeface="+mj-lt"/>
                  <a:buAutoNum type="arabicPeriod" startAt="5"/>
                </a:pPr>
                <a:r>
                  <a:rPr lang="en-US" altLang="zh-CN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AMS</a:t>
                </a: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中磁场在此阶段被假设为了</a:t>
                </a:r>
                <a:r>
                  <a:rPr lang="en-US" altLang="zh-CN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0</a:t>
                </a:r>
              </a:p>
              <a:p>
                <a:pPr marL="457200" indent="-457200">
                  <a:spcAft>
                    <a:spcPts val="1200"/>
                  </a:spcAft>
                  <a:buAutoNum type="arabicPeriod" startAt="5"/>
                </a:pP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粒子的速度方向被固定为</a:t>
                </a:r>
                <a:r>
                  <a:rPr lang="en-US" altLang="zh-CN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z</a:t>
                </a: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方向（即垂直入射）</a:t>
                </a:r>
                <a:endParaRPr lang="en-US" altLang="zh-CN" sz="2400" dirty="0">
                  <a:latin typeface="华文楷体" panose="02010600040101010101" pitchFamily="2" charset="-122"/>
                  <a:ea typeface="华文楷体" panose="02010600040101010101" pitchFamily="2" charset="-122"/>
                  <a:cs typeface="+mj-cs"/>
                </a:endParaRPr>
              </a:p>
              <a:p>
                <a:pPr marL="457200" indent="-457200">
                  <a:spcAft>
                    <a:spcPts val="1200"/>
                  </a:spcAft>
                  <a:buAutoNum type="arabicPeriod" startAt="5"/>
                </a:pP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粒子击中位置的误差为</a:t>
                </a:r>
                <a:r>
                  <a:rPr lang="en-US" altLang="zh-CN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0</a:t>
                </a:r>
              </a:p>
              <a:p>
                <a:pPr marL="457200" indent="-457200">
                  <a:spcAft>
                    <a:spcPts val="1200"/>
                  </a:spcAft>
                  <a:buAutoNum type="arabicPeriod" startAt="5"/>
                </a:pP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能量损失模型仅使用</a:t>
                </a:r>
                <a:r>
                  <a:rPr lang="en-US" altLang="zh-CN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Bethe</a:t>
                </a: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方程描述</a:t>
                </a:r>
                <a:endParaRPr lang="en-US" altLang="zh-CN" sz="2400" dirty="0">
                  <a:latin typeface="华文楷体" panose="02010600040101010101" pitchFamily="2" charset="-122"/>
                  <a:ea typeface="华文楷体" panose="02010600040101010101" pitchFamily="2" charset="-122"/>
                  <a:cs typeface="+mj-cs"/>
                </a:endParaRPr>
              </a:p>
              <a:p>
                <a:pPr marL="457200" indent="-457200">
                  <a:spcAft>
                    <a:spcPts val="1200"/>
                  </a:spcAft>
                  <a:buAutoNum type="arabicPeriod" startAt="5"/>
                </a:pP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采用自然单位制（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+mj-cs"/>
                      </a:rPr>
                      <m:t>𝑐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+mj-cs"/>
                      </a:rPr>
                      <m:t>=1</m:t>
                    </m:r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）</a:t>
                </a:r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E0B03F5-28D7-9166-28AC-9AAD89C053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413337"/>
                <a:ext cx="10370820" cy="2554545"/>
              </a:xfrm>
              <a:prstGeom prst="rect">
                <a:avLst/>
              </a:prstGeom>
              <a:blipFill>
                <a:blip r:embed="rId2"/>
                <a:stretch>
                  <a:fillRect l="-823" t="-1909" b="-45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267C897-97D1-2049-347B-89E9E6247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DF96A39-405C-4801-AFAA-189ED9B29D59}" type="slidenum">
              <a:rPr lang="zh-CN" altLang="en-US" sz="2400" smtClean="0"/>
              <a:t>5</a:t>
            </a:fld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162777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CB6033-A4B4-0B8C-4849-73BC0B9BA7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C0B32B-BD91-4A1F-37FA-D6ADA0250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0997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zh-CN" altLang="en-US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研究方法</a:t>
            </a:r>
            <a:endParaRPr lang="en-US" altLang="zh-CN" sz="4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EFD5B3D-08DD-173D-44C3-2890F040B069}"/>
              </a:ext>
            </a:extLst>
          </p:cNvPr>
          <p:cNvSpPr txBox="1"/>
          <p:nvPr/>
        </p:nvSpPr>
        <p:spPr>
          <a:xfrm>
            <a:off x="838200" y="1782395"/>
            <a:ext cx="4991100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上述参数下，粒子轨迹如图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2</a:t>
            </a:r>
          </a:p>
          <a:p>
            <a:pPr>
              <a:spcAft>
                <a:spcPts val="1200"/>
              </a:spcAft>
            </a:pP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  <a:cs typeface="+mj-cs"/>
            </a:endParaRPr>
          </a:p>
          <a:p>
            <a:pPr>
              <a:spcAft>
                <a:spcPts val="1200"/>
              </a:spcAft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下将按照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  <a:cs typeface="+mj-cs"/>
            </a:endParaRPr>
          </a:p>
          <a:p>
            <a:pPr marL="457200" indent="-457200">
              <a:buAutoNum type="arabicPeriod"/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传播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  <a:cs typeface="+mj-cs"/>
            </a:endParaRPr>
          </a:p>
          <a:p>
            <a:pPr marL="457200" indent="-457200">
              <a:buAutoNum type="arabicPeriod"/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测量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  <a:cs typeface="+mj-cs"/>
            </a:endParaRPr>
          </a:p>
          <a:p>
            <a:pPr marL="457200" indent="-457200">
              <a:spcAft>
                <a:spcPts val="1200"/>
              </a:spcAft>
              <a:buAutoNum type="arabicPeriod"/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重建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  <a:cs typeface="+mj-cs"/>
            </a:endParaRPr>
          </a:p>
          <a:p>
            <a:pPr>
              <a:spcAft>
                <a:spcPts val="1200"/>
              </a:spcAft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介绍本阶段的研究方法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  <a:cs typeface="+mj-cs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26A96112-B00D-D9A4-F822-F824557736D1}"/>
              </a:ext>
            </a:extLst>
          </p:cNvPr>
          <p:cNvSpPr txBox="1"/>
          <p:nvPr/>
        </p:nvSpPr>
        <p:spPr>
          <a:xfrm>
            <a:off x="6962775" y="5330780"/>
            <a:ext cx="32956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图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2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：粒子轨迹示意图</a:t>
            </a:r>
            <a:endParaRPr lang="zh-CN" altLang="en-US" sz="2000" baseline="30000" dirty="0">
              <a:latin typeface="华文楷体" panose="02010600040101010101" pitchFamily="2" charset="-122"/>
              <a:ea typeface="华文楷体" panose="02010600040101010101" pitchFamily="2" charset="-122"/>
              <a:cs typeface="+mj-cs"/>
            </a:endParaRPr>
          </a:p>
        </p:txBody>
      </p:sp>
      <p:sp>
        <p:nvSpPr>
          <p:cNvPr id="39" name="灯片编号占位符 3">
            <a:extLst>
              <a:ext uri="{FF2B5EF4-FFF2-40B4-BE49-F238E27FC236}">
                <a16:creationId xmlns:a16="http://schemas.microsoft.com/office/drawing/2014/main" id="{3ACB6DA9-AF9E-4A44-71B7-732615508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DF96A39-405C-4801-AFAA-189ED9B29D59}" type="slidenum">
              <a:rPr lang="zh-CN" altLang="en-US" sz="2400" smtClean="0"/>
              <a:t>6</a:t>
            </a:fld>
            <a:endParaRPr lang="zh-CN" altLang="en-US" sz="2400" dirty="0"/>
          </a:p>
        </p:txBody>
      </p:sp>
      <p:pic>
        <p:nvPicPr>
          <p:cNvPr id="701" name="图片 700">
            <a:extLst>
              <a:ext uri="{FF2B5EF4-FFF2-40B4-BE49-F238E27FC236}">
                <a16:creationId xmlns:a16="http://schemas.microsoft.com/office/drawing/2014/main" id="{36DFB525-46AF-D48B-96DC-3ADF815E73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9474" y="838070"/>
            <a:ext cx="4679109" cy="4492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0829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CD10FB-C96A-FCC3-37E1-87249817E1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DE3272-D2E8-6C3F-CDC6-C3F75B43A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0997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zh-CN" altLang="en-US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研究方法</a:t>
            </a:r>
            <a:r>
              <a:rPr lang="en-US" altLang="zh-CN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@</a:t>
            </a:r>
            <a:r>
              <a:rPr lang="zh-CN" altLang="en-US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传播</a:t>
            </a:r>
            <a:endParaRPr lang="en-US" altLang="zh-CN" sz="4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D93DB54-616A-8953-BAB6-4AFA1CA70CAA}"/>
              </a:ext>
            </a:extLst>
          </p:cNvPr>
          <p:cNvSpPr txBox="1"/>
          <p:nvPr/>
        </p:nvSpPr>
        <p:spPr>
          <a:xfrm>
            <a:off x="694800" y="1440000"/>
            <a:ext cx="10800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此阶段仅考虑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Bethe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方程描述的能量损失，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Bethe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方程如下</a:t>
            </a:r>
            <a:r>
              <a:rPr lang="en-US" altLang="zh-CN" sz="2400" baseline="300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[7]</a:t>
            </a:r>
            <a:endParaRPr lang="zh-CN" altLang="en-US" sz="2400" baseline="30000" dirty="0">
              <a:latin typeface="华文楷体" panose="02010600040101010101" pitchFamily="2" charset="-122"/>
              <a:ea typeface="华文楷体" panose="02010600040101010101" pitchFamily="2" charset="-122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5B817871-60BF-34F3-7F8F-E9408DAD623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10483989"/>
                  </p:ext>
                </p:extLst>
              </p:nvPr>
            </p:nvGraphicFramePr>
            <p:xfrm>
              <a:off x="694800" y="1901665"/>
              <a:ext cx="10800000" cy="102146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0000">
                      <a:extLst>
                        <a:ext uri="{9D8B030D-6E8A-4147-A177-3AD203B41FA5}">
                          <a16:colId xmlns:a16="http://schemas.microsoft.com/office/drawing/2014/main" val="1596112288"/>
                        </a:ext>
                      </a:extLst>
                    </a:gridCol>
                    <a:gridCol w="9540000">
                      <a:extLst>
                        <a:ext uri="{9D8B030D-6E8A-4147-A177-3AD203B41FA5}">
                          <a16:colId xmlns:a16="http://schemas.microsoft.com/office/drawing/2014/main" val="2015163999"/>
                        </a:ext>
                      </a:extLst>
                    </a:gridCol>
                    <a:gridCol w="630000">
                      <a:extLst>
                        <a:ext uri="{9D8B030D-6E8A-4147-A177-3AD203B41FA5}">
                          <a16:colId xmlns:a16="http://schemas.microsoft.com/office/drawing/2014/main" val="383259994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altLang="zh-CN" sz="2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US" altLang="zh-CN" sz="24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sz="24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  <m:t>𝑑𝐸</m:t>
                                        </m:r>
                                      </m:num>
                                      <m:den>
                                        <m:r>
                                          <a:rPr lang="en-US" altLang="zh-CN" sz="24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  <m:t>𝑑𝑥</m:t>
                                        </m:r>
                                      </m:den>
                                    </m:f>
                                  </m:e>
                                </m:d>
                                <m:r>
                                  <a:rPr lang="en-US" altLang="zh-CN" sz="24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+mn-cs"/>
                                  </a:rPr>
                                  <m:t>=</m:t>
                                </m:r>
                                <m:r>
                                  <a:rPr lang="en-US" altLang="zh-CN" sz="24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+mn-cs"/>
                                  </a:rPr>
                                  <m:t>𝐾</m:t>
                                </m:r>
                                <m:sSup>
                                  <m:sSupPr>
                                    <m:ctrlP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𝑧</m:t>
                                    </m:r>
                                  </m:e>
                                  <m:sup>
                                    <m: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2</m:t>
                                    </m:r>
                                  </m:sup>
                                </m:sSup>
                                <m:f>
                                  <m:fPr>
                                    <m:ctrlP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𝑍</m:t>
                                    </m:r>
                                  </m:num>
                                  <m:den>
                                    <m: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𝐴</m:t>
                                    </m:r>
                                  </m:den>
                                </m:f>
                                <m:f>
                                  <m:fPr>
                                    <m:ctrlP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zh-CN" sz="24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24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  <m:t>𝛽</m:t>
                                        </m:r>
                                      </m:e>
                                      <m:sup>
                                        <m:r>
                                          <a:rPr lang="en-US" altLang="zh-CN" sz="24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altLang="zh-CN" sz="24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sz="24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altLang="zh-CN" sz="24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func>
                                      <m:funcPr>
                                        <m:ctrlPr>
                                          <a:rPr lang="en-US" altLang="zh-CN" sz="24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sz="2400" b="0" i="0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  <m:t>ln</m:t>
                                        </m:r>
                                        <m:r>
                                          <a:rPr lang="en-US" altLang="zh-CN" sz="24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  <m:t> </m:t>
                                        </m:r>
                                      </m:fName>
                                      <m:e>
                                        <m:f>
                                          <m:fPr>
                                            <m:ctrlPr>
                                              <a:rPr lang="en-US" altLang="zh-CN" sz="2400" b="0" i="1" kern="12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华文楷体" panose="02010600040101010101" pitchFamily="2" charset="-122"/>
                                                <a:cs typeface="+mn-cs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altLang="zh-CN" sz="2400" b="0" i="1" kern="12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华文楷体" panose="02010600040101010101" pitchFamily="2" charset="-122"/>
                                                <a:cs typeface="+mn-cs"/>
                                              </a:rPr>
                                              <m:t>2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altLang="zh-CN" sz="2400" b="0" i="1" kern="1200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华文楷体" panose="02010600040101010101" pitchFamily="2" charset="-122"/>
                                                    <a:cs typeface="+mn-cs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2400" b="0" i="1" kern="1200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华文楷体" panose="02010600040101010101" pitchFamily="2" charset="-122"/>
                                                    <a:cs typeface="+mn-cs"/>
                                                  </a:rPr>
                                                  <m:t>𝑚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2400" b="0" i="1" kern="1200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华文楷体" panose="02010600040101010101" pitchFamily="2" charset="-122"/>
                                                    <a:cs typeface="+mn-cs"/>
                                                  </a:rPr>
                                                  <m:t>𝑒</m:t>
                                                </m:r>
                                              </m:sub>
                                            </m:sSub>
                                            <m:sSup>
                                              <m:sSupPr>
                                                <m:ctrlPr>
                                                  <a:rPr lang="en-US" altLang="zh-CN" sz="2400" b="0" i="1" kern="1200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华文楷体" panose="02010600040101010101" pitchFamily="2" charset="-122"/>
                                                    <a:cs typeface="+mn-cs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altLang="zh-CN" sz="2400" b="0" i="1" kern="1200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华文楷体" panose="02010600040101010101" pitchFamily="2" charset="-122"/>
                                                    <a:cs typeface="+mn-cs"/>
                                                  </a:rPr>
                                                  <m:t>𝑐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altLang="zh-CN" sz="2400" b="0" i="1" kern="1200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华文楷体" panose="02010600040101010101" pitchFamily="2" charset="-122"/>
                                                    <a:cs typeface="+mn-cs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p>
                                            <m:sSup>
                                              <m:sSupPr>
                                                <m:ctrlPr>
                                                  <a:rPr lang="en-US" altLang="zh-CN" sz="2400" b="0" i="1" kern="1200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华文楷体" panose="02010600040101010101" pitchFamily="2" charset="-122"/>
                                                    <a:cs typeface="+mn-cs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altLang="zh-CN" sz="2400" b="0" i="1" kern="1200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华文楷体" panose="02010600040101010101" pitchFamily="2" charset="-122"/>
                                                    <a:cs typeface="+mn-cs"/>
                                                  </a:rPr>
                                                  <m:t>𝛽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altLang="zh-CN" sz="2400" b="0" i="1" kern="1200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华文楷体" panose="02010600040101010101" pitchFamily="2" charset="-122"/>
                                                    <a:cs typeface="+mn-cs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p>
                                            <m:sSup>
                                              <m:sSupPr>
                                                <m:ctrlPr>
                                                  <a:rPr lang="en-US" altLang="zh-CN" sz="2400" b="0" i="1" kern="1200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华文楷体" panose="02010600040101010101" pitchFamily="2" charset="-122"/>
                                                    <a:cs typeface="+mn-cs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altLang="zh-CN" sz="2400" b="0" i="1" kern="1200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华文楷体" panose="02010600040101010101" pitchFamily="2" charset="-122"/>
                                                    <a:cs typeface="+mn-cs"/>
                                                  </a:rPr>
                                                  <m:t>𝛾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altLang="zh-CN" sz="2400" b="0" i="1" kern="1200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华文楷体" panose="02010600040101010101" pitchFamily="2" charset="-122"/>
                                                    <a:cs typeface="+mn-cs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p>
                                            <m:sSub>
                                              <m:sSubPr>
                                                <m:ctrlPr>
                                                  <a:rPr lang="en-US" altLang="zh-CN" sz="2400" b="0" i="1" kern="1200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华文楷体" panose="02010600040101010101" pitchFamily="2" charset="-122"/>
                                                    <a:cs typeface="+mn-cs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2400" b="0" i="1" kern="1200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华文楷体" panose="02010600040101010101" pitchFamily="2" charset="-122"/>
                                                    <a:cs typeface="+mn-cs"/>
                                                  </a:rPr>
                                                  <m:t>𝑊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2400" b="0" i="1" kern="1200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华文楷体" panose="02010600040101010101" pitchFamily="2" charset="-122"/>
                                                    <a:cs typeface="+mn-cs"/>
                                                  </a:rPr>
                                                  <m:t>𝑚𝑎𝑥</m:t>
                                                </m:r>
                                              </m:sub>
                                            </m:sSub>
                                          </m:num>
                                          <m:den>
                                            <m:sSup>
                                              <m:sSupPr>
                                                <m:ctrlPr>
                                                  <a:rPr lang="en-US" altLang="zh-CN" sz="2400" b="0" i="1" kern="1200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华文楷体" panose="02010600040101010101" pitchFamily="2" charset="-122"/>
                                                    <a:cs typeface="+mn-cs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altLang="zh-CN" sz="2400" b="0" i="1" kern="1200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华文楷体" panose="02010600040101010101" pitchFamily="2" charset="-122"/>
                                                    <a:cs typeface="+mn-cs"/>
                                                  </a:rPr>
                                                  <m:t>𝐼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altLang="zh-CN" sz="2400" b="0" i="1" kern="1200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华文楷体" panose="02010600040101010101" pitchFamily="2" charset="-122"/>
                                                    <a:cs typeface="+mn-cs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p>
                                          </m:den>
                                        </m:f>
                                      </m:e>
                                    </m:func>
                                    <m: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altLang="zh-CN" sz="24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24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  <m:t>𝛽</m:t>
                                        </m:r>
                                      </m:e>
                                      <m:sup>
                                        <m:r>
                                          <a:rPr lang="en-US" altLang="zh-CN" sz="24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US" altLang="zh-CN" sz="24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sz="24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  <m:t>𝛿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zh-CN" sz="2400" b="0" i="1" kern="12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华文楷体" panose="02010600040101010101" pitchFamily="2" charset="-122"/>
                                                <a:cs typeface="+mn-cs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sz="2400" b="0" i="1" kern="12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华文楷体" panose="02010600040101010101" pitchFamily="2" charset="-122"/>
                                                <a:cs typeface="+mn-cs"/>
                                              </a:rPr>
                                              <m:t>𝛽𝛾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en-US" altLang="zh-CN" sz="24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zh-CN" altLang="en-US" sz="2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sz="24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n-cs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9760369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5B817871-60BF-34F3-7F8F-E9408DAD623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10483989"/>
                  </p:ext>
                </p:extLst>
              </p:nvPr>
            </p:nvGraphicFramePr>
            <p:xfrm>
              <a:off x="694800" y="1901665"/>
              <a:ext cx="10800000" cy="102146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0000">
                      <a:extLst>
                        <a:ext uri="{9D8B030D-6E8A-4147-A177-3AD203B41FA5}">
                          <a16:colId xmlns:a16="http://schemas.microsoft.com/office/drawing/2014/main" val="1596112288"/>
                        </a:ext>
                      </a:extLst>
                    </a:gridCol>
                    <a:gridCol w="9540000">
                      <a:extLst>
                        <a:ext uri="{9D8B030D-6E8A-4147-A177-3AD203B41FA5}">
                          <a16:colId xmlns:a16="http://schemas.microsoft.com/office/drawing/2014/main" val="2015163999"/>
                        </a:ext>
                      </a:extLst>
                    </a:gridCol>
                    <a:gridCol w="630000">
                      <a:extLst>
                        <a:ext uri="{9D8B030D-6E8A-4147-A177-3AD203B41FA5}">
                          <a16:colId xmlns:a16="http://schemas.microsoft.com/office/drawing/2014/main" val="3832599945"/>
                        </a:ext>
                      </a:extLst>
                    </a:gridCol>
                  </a:tblGrid>
                  <a:tr h="1021461">
                    <a:tc>
                      <a:txBody>
                        <a:bodyPr/>
                        <a:lstStyle/>
                        <a:p>
                          <a:pPr algn="ctr"/>
                          <a:endParaRPr lang="en-US" altLang="zh-CN" sz="2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573" r="-65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62135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760369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格 5">
                <a:extLst>
                  <a:ext uri="{FF2B5EF4-FFF2-40B4-BE49-F238E27FC236}">
                    <a16:creationId xmlns:a16="http://schemas.microsoft.com/office/drawing/2014/main" id="{1495DA4D-E110-9174-4D66-2A6EE24DD48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40454319"/>
                  </p:ext>
                </p:extLst>
              </p:nvPr>
            </p:nvGraphicFramePr>
            <p:xfrm>
              <a:off x="694800" y="3381132"/>
              <a:ext cx="10800000" cy="62749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0000">
                      <a:extLst>
                        <a:ext uri="{9D8B030D-6E8A-4147-A177-3AD203B41FA5}">
                          <a16:colId xmlns:a16="http://schemas.microsoft.com/office/drawing/2014/main" val="1596112288"/>
                        </a:ext>
                      </a:extLst>
                    </a:gridCol>
                    <a:gridCol w="9540000">
                      <a:extLst>
                        <a:ext uri="{9D8B030D-6E8A-4147-A177-3AD203B41FA5}">
                          <a16:colId xmlns:a16="http://schemas.microsoft.com/office/drawing/2014/main" val="2015163999"/>
                        </a:ext>
                      </a:extLst>
                    </a:gridCol>
                    <a:gridCol w="630000">
                      <a:extLst>
                        <a:ext uri="{9D8B030D-6E8A-4147-A177-3AD203B41FA5}">
                          <a16:colId xmlns:a16="http://schemas.microsoft.com/office/drawing/2014/main" val="3832599945"/>
                        </a:ext>
                      </a:extLst>
                    </a:gridCol>
                  </a:tblGrid>
                  <a:tr h="627493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altLang="zh-CN" sz="24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n-cs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+mn-cs"/>
                                  </a:rPr>
                                  <m:t>𝐾</m:t>
                                </m:r>
                                <m:r>
                                  <a:rPr lang="en-US" altLang="zh-CN" sz="24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+mn-cs"/>
                                  </a:rPr>
                                  <m:t>=4</m:t>
                                </m:r>
                                <m:r>
                                  <a:rPr lang="en-US" altLang="zh-CN" sz="24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+mn-cs"/>
                                  </a:rPr>
                                  <m:t>𝜋</m:t>
                                </m:r>
                                <m:sSub>
                                  <m:sSubPr>
                                    <m:ctrlP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𝐴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𝑒</m:t>
                                    </m:r>
                                  </m:sub>
                                  <m:sup>
                                    <m: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2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𝑒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𝑐</m:t>
                                    </m:r>
                                  </m:e>
                                  <m:sup>
                                    <m: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sz="24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+mn-cs"/>
                                  </a:rPr>
                                  <m:t>=</m:t>
                                </m:r>
                                <m:r>
                                  <a:rPr lang="nn-NO" altLang="zh-CN" sz="2400" b="0" i="1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+mn-cs"/>
                                  </a:rPr>
                                  <m:t>0.307075 </m:t>
                                </m:r>
                                <m:r>
                                  <a:rPr lang="nn-NO" altLang="zh-CN" sz="2400" b="0" i="1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+mn-cs"/>
                                  </a:rPr>
                                  <m:t>𝑀𝑒𝑉</m:t>
                                </m:r>
                                <m:r>
                                  <a:rPr lang="nn-NO" altLang="zh-CN" sz="2400" b="0" i="1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+mn-cs"/>
                                  </a:rPr>
                                  <m:t> </m:t>
                                </m:r>
                                <m:r>
                                  <a:rPr lang="nn-NO" altLang="zh-CN" sz="2400" b="0" i="1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+mn-cs"/>
                                  </a:rPr>
                                  <m:t>𝑚𝑜</m:t>
                                </m:r>
                                <m:sSup>
                                  <m:sSupPr>
                                    <m:ctrlP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lang="nn-NO" altLang="zh-CN" sz="2400" b="0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𝑙</m:t>
                                    </m:r>
                                  </m:e>
                                  <m:sup>
                                    <m:r>
                                      <a:rPr lang="nn-NO" altLang="zh-CN" sz="2400" b="0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a:rPr lang="nn-NO" altLang="zh-CN" sz="2400" b="0" i="1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+mn-cs"/>
                                  </a:rPr>
                                  <m:t> </m:t>
                                </m:r>
                                <m:r>
                                  <a:rPr lang="nn-NO" altLang="zh-CN" sz="2400" b="0" i="1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+mn-cs"/>
                                  </a:rPr>
                                  <m:t>𝑐</m:t>
                                </m:r>
                                <m:sSup>
                                  <m:sSupPr>
                                    <m:ctrlP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lang="nn-NO" altLang="zh-CN" sz="2400" b="0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𝑚</m:t>
                                    </m:r>
                                  </m:e>
                                  <m:sup>
                                    <m:r>
                                      <a:rPr lang="nn-NO" altLang="zh-CN" sz="2400" b="0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sz="24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n-cs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sz="24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n-cs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9760369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格 5">
                <a:extLst>
                  <a:ext uri="{FF2B5EF4-FFF2-40B4-BE49-F238E27FC236}">
                    <a16:creationId xmlns:a16="http://schemas.microsoft.com/office/drawing/2014/main" id="{1495DA4D-E110-9174-4D66-2A6EE24DD48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40454319"/>
                  </p:ext>
                </p:extLst>
              </p:nvPr>
            </p:nvGraphicFramePr>
            <p:xfrm>
              <a:off x="694800" y="3381132"/>
              <a:ext cx="10800000" cy="62749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0000">
                      <a:extLst>
                        <a:ext uri="{9D8B030D-6E8A-4147-A177-3AD203B41FA5}">
                          <a16:colId xmlns:a16="http://schemas.microsoft.com/office/drawing/2014/main" val="1596112288"/>
                        </a:ext>
                      </a:extLst>
                    </a:gridCol>
                    <a:gridCol w="9540000">
                      <a:extLst>
                        <a:ext uri="{9D8B030D-6E8A-4147-A177-3AD203B41FA5}">
                          <a16:colId xmlns:a16="http://schemas.microsoft.com/office/drawing/2014/main" val="2015163999"/>
                        </a:ext>
                      </a:extLst>
                    </a:gridCol>
                    <a:gridCol w="630000">
                      <a:extLst>
                        <a:ext uri="{9D8B030D-6E8A-4147-A177-3AD203B41FA5}">
                          <a16:colId xmlns:a16="http://schemas.microsoft.com/office/drawing/2014/main" val="3832599945"/>
                        </a:ext>
                      </a:extLst>
                    </a:gridCol>
                  </a:tblGrid>
                  <a:tr h="627493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altLang="zh-CN" sz="24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n-cs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6573" r="-65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62135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760369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表格 6">
                <a:extLst>
                  <a:ext uri="{FF2B5EF4-FFF2-40B4-BE49-F238E27FC236}">
                    <a16:creationId xmlns:a16="http://schemas.microsoft.com/office/drawing/2014/main" id="{98A0698D-04C8-F9C4-86FE-F1AAED3362B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22313145"/>
                  </p:ext>
                </p:extLst>
              </p:nvPr>
            </p:nvGraphicFramePr>
            <p:xfrm>
              <a:off x="694800" y="4474756"/>
              <a:ext cx="10800000" cy="88722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0000">
                      <a:extLst>
                        <a:ext uri="{9D8B030D-6E8A-4147-A177-3AD203B41FA5}">
                          <a16:colId xmlns:a16="http://schemas.microsoft.com/office/drawing/2014/main" val="1596112288"/>
                        </a:ext>
                      </a:extLst>
                    </a:gridCol>
                    <a:gridCol w="9540000">
                      <a:extLst>
                        <a:ext uri="{9D8B030D-6E8A-4147-A177-3AD203B41FA5}">
                          <a16:colId xmlns:a16="http://schemas.microsoft.com/office/drawing/2014/main" val="2015163999"/>
                        </a:ext>
                      </a:extLst>
                    </a:gridCol>
                    <a:gridCol w="630000">
                      <a:extLst>
                        <a:ext uri="{9D8B030D-6E8A-4147-A177-3AD203B41FA5}">
                          <a16:colId xmlns:a16="http://schemas.microsoft.com/office/drawing/2014/main" val="3832599945"/>
                        </a:ext>
                      </a:extLst>
                    </a:gridCol>
                  </a:tblGrid>
                  <a:tr h="627493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altLang="zh-CN" sz="2400" b="0" i="1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+mn-cs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+mn-cs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+mn-cs"/>
                                      </a:rPr>
                                      <m:t>𝑚𝑎𝑥</m:t>
                                    </m:r>
                                  </m:sub>
                                </m:sSub>
                                <m:r>
                                  <a:rPr lang="en-US" altLang="zh-CN" sz="2400" b="0" i="1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+mn-cs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b="0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+mn-cs"/>
                                      </a:rPr>
                                      <m:t>2</m:t>
                                    </m:r>
                                    <m:sSub>
                                      <m:sSubPr>
                                        <m:ctrlPr>
                                          <a:rPr lang="en-US" altLang="zh-CN" sz="2400" b="0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0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+mn-cs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+mn-cs"/>
                                          </a:rPr>
                                          <m:t>𝑒</m:t>
                                        </m:r>
                                      </m:sub>
                                    </m:sSub>
                                    <m:sSup>
                                      <m:sSupPr>
                                        <m:ctrlPr>
                                          <a:rPr lang="en-US" altLang="zh-CN" sz="2400" b="0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+mn-cs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2400" b="0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+mn-cs"/>
                                          </a:rPr>
                                          <m:t>𝑐</m:t>
                                        </m:r>
                                      </m:e>
                                      <m:sup>
                                        <m:r>
                                          <a:rPr lang="en-US" altLang="zh-CN" sz="2400" b="0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+mn-cs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altLang="zh-CN" sz="2400" b="0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+mn-cs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2400" b="0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+mn-cs"/>
                                          </a:rPr>
                                          <m:t>𝛽</m:t>
                                        </m:r>
                                      </m:e>
                                      <m:sup>
                                        <m:r>
                                          <a:rPr lang="en-US" altLang="zh-CN" sz="2400" b="0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+mn-cs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altLang="zh-CN" sz="2400" b="0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+mn-cs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2400" b="0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+mn-cs"/>
                                          </a:rPr>
                                          <m:t>𝛾</m:t>
                                        </m:r>
                                      </m:e>
                                      <m:sup>
                                        <m:r>
                                          <a:rPr lang="en-US" altLang="zh-CN" sz="2400" b="0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+mn-cs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+mn-cs"/>
                                      </a:rPr>
                                      <m:t>1+2</m:t>
                                    </m:r>
                                    <m: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+mn-cs"/>
                                      </a:rPr>
                                      <m:t>𝛾</m:t>
                                    </m:r>
                                    <m:sSub>
                                      <m:sSubPr>
                                        <m:ctrlPr>
                                          <a:rPr lang="en-US" altLang="zh-CN" sz="24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+mn-cs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+mn-cs"/>
                                          </a:rPr>
                                          <m:t>𝑒</m:t>
                                        </m:r>
                                      </m:sub>
                                    </m:sSub>
                                    <m: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+mn-cs"/>
                                      </a:rPr>
                                      <m:t>/</m:t>
                                    </m:r>
                                    <m: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+mn-cs"/>
                                      </a:rPr>
                                      <m:t>𝑀</m:t>
                                    </m:r>
                                    <m: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+mn-cs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altLang="zh-CN" sz="24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+mn-cs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zh-CN" sz="2400" b="0" i="1" kern="12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楷体" panose="02010609060101010101" pitchFamily="49" charset="-122"/>
                                                <a:cs typeface="+mn-cs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sz="2400" b="0" i="1" kern="1200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楷体" panose="02010609060101010101" pitchFamily="49" charset="-122"/>
                                                    <a:cs typeface="+mn-cs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2400" b="0" i="1" kern="1200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楷体" panose="02010609060101010101" pitchFamily="49" charset="-122"/>
                                                    <a:cs typeface="+mn-cs"/>
                                                  </a:rPr>
                                                  <m:t>𝑚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2400" b="0" i="1" kern="1200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楷体" panose="02010609060101010101" pitchFamily="49" charset="-122"/>
                                                    <a:cs typeface="+mn-cs"/>
                                                  </a:rPr>
                                                  <m:t>𝑒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zh-CN" sz="2400" b="0" i="1" kern="12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楷体" panose="02010609060101010101" pitchFamily="49" charset="-122"/>
                                                <a:cs typeface="+mn-cs"/>
                                              </a:rPr>
                                              <m:t>/</m:t>
                                            </m:r>
                                            <m:r>
                                              <a:rPr lang="en-US" altLang="zh-CN" sz="2400" b="0" i="1" kern="12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楷体" panose="02010609060101010101" pitchFamily="49" charset="-122"/>
                                                <a:cs typeface="+mn-cs"/>
                                              </a:rPr>
                                              <m:t>𝑀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zh-CN" sz="24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+mn-cs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zh-CN" altLang="en-US" sz="2400" b="0" i="1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+mn-cs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+mn-cs"/>
                                      </a:rPr>
                                      <m:t>3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sz="2400" b="0" i="1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+mn-cs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9760369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表格 6">
                <a:extLst>
                  <a:ext uri="{FF2B5EF4-FFF2-40B4-BE49-F238E27FC236}">
                    <a16:creationId xmlns:a16="http://schemas.microsoft.com/office/drawing/2014/main" id="{98A0698D-04C8-F9C4-86FE-F1AAED3362B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22313145"/>
                  </p:ext>
                </p:extLst>
              </p:nvPr>
            </p:nvGraphicFramePr>
            <p:xfrm>
              <a:off x="694800" y="4474756"/>
              <a:ext cx="10800000" cy="89636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0000">
                      <a:extLst>
                        <a:ext uri="{9D8B030D-6E8A-4147-A177-3AD203B41FA5}">
                          <a16:colId xmlns:a16="http://schemas.microsoft.com/office/drawing/2014/main" val="1596112288"/>
                        </a:ext>
                      </a:extLst>
                    </a:gridCol>
                    <a:gridCol w="9540000">
                      <a:extLst>
                        <a:ext uri="{9D8B030D-6E8A-4147-A177-3AD203B41FA5}">
                          <a16:colId xmlns:a16="http://schemas.microsoft.com/office/drawing/2014/main" val="2015163999"/>
                        </a:ext>
                      </a:extLst>
                    </a:gridCol>
                    <a:gridCol w="630000">
                      <a:extLst>
                        <a:ext uri="{9D8B030D-6E8A-4147-A177-3AD203B41FA5}">
                          <a16:colId xmlns:a16="http://schemas.microsoft.com/office/drawing/2014/main" val="3832599945"/>
                        </a:ext>
                      </a:extLst>
                    </a:gridCol>
                  </a:tblGrid>
                  <a:tr h="896366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altLang="zh-CN" sz="2400" b="0" i="1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+mn-cs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6573" r="-65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62135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760369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灯片编号占位符 3">
            <a:extLst>
              <a:ext uri="{FF2B5EF4-FFF2-40B4-BE49-F238E27FC236}">
                <a16:creationId xmlns:a16="http://schemas.microsoft.com/office/drawing/2014/main" id="{307F6F2D-2FCB-6941-83AA-26AD61FFC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DF96A39-405C-4801-AFAA-189ED9B29D59}" type="slidenum">
              <a:rPr lang="zh-CN" altLang="en-US" sz="2400" smtClean="0"/>
              <a:t>7</a:t>
            </a:fld>
            <a:endParaRPr lang="zh-CN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67019B16-7375-EBE3-826B-A37724492925}"/>
                  </a:ext>
                </a:extLst>
              </p:cNvPr>
              <p:cNvSpPr txBox="1"/>
              <p:nvPr/>
            </p:nvSpPr>
            <p:spPr>
              <a:xfrm>
                <a:off x="694800" y="2923126"/>
                <a:ext cx="108000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其中</a:t>
                </a: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符号定义与</a:t>
                </a:r>
                <a:r>
                  <a:rPr lang="en-US" altLang="zh-CN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[7]</a:t>
                </a: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一致</a:t>
                </a: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。系数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+mj-cs"/>
                      </a:rPr>
                      <m:t>𝐾</m:t>
                    </m:r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为常数，满足</a:t>
                </a:r>
                <a:r>
                  <a:rPr lang="en-US" altLang="zh-CN" sz="2400" baseline="300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[7]</a:t>
                </a:r>
                <a:endParaRPr lang="en-US" altLang="zh-CN" sz="2400" dirty="0">
                  <a:latin typeface="华文楷体" panose="02010600040101010101" pitchFamily="2" charset="-122"/>
                  <a:ea typeface="华文楷体" panose="02010600040101010101" pitchFamily="2" charset="-122"/>
                  <a:cs typeface="+mj-cs"/>
                </a:endParaRPr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67019B16-7375-EBE3-826B-A377244929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800" y="2923126"/>
                <a:ext cx="10800000" cy="461665"/>
              </a:xfrm>
              <a:prstGeom prst="rect">
                <a:avLst/>
              </a:prstGeom>
              <a:blipFill>
                <a:blip r:embed="rId5"/>
                <a:stretch>
                  <a:fillRect l="-903" t="-10667" b="-30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0096A52A-09D4-D5FB-1B5E-D11AC43DFA43}"/>
                  </a:ext>
                </a:extLst>
              </p:cNvPr>
              <p:cNvSpPr txBox="1"/>
              <p:nvPr/>
            </p:nvSpPr>
            <p:spPr>
              <a:xfrm>
                <a:off x="694800" y="4013091"/>
                <a:ext cx="108000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该方程通过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</m:ctrlPr>
                      </m:sSubPr>
                      <m:e>
                        <m:r>
                          <a:rPr lang="en-US" altLang="zh-CN" sz="240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  <m:t>𝑊</m:t>
                        </m:r>
                      </m:e>
                      <m:sub>
                        <m:r>
                          <a:rPr lang="en-US" altLang="zh-CN" sz="240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引入了在高能条件下对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  <a:ea typeface="华文楷体" panose="02010600040101010101" pitchFamily="2" charset="-122"/>
                        <a:cs typeface="+mj-cs"/>
                      </a:rPr>
                      <m:t>𝑀</m:t>
                    </m:r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的少量依赖</a:t>
                </a:r>
                <a:r>
                  <a:rPr lang="en-US" altLang="zh-CN" sz="2400" baseline="300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[7]</a:t>
                </a:r>
                <a:endParaRPr lang="en-US" altLang="zh-CN" sz="2400" dirty="0">
                  <a:latin typeface="华文楷体" panose="02010600040101010101" pitchFamily="2" charset="-122"/>
                  <a:ea typeface="华文楷体" panose="02010600040101010101" pitchFamily="2" charset="-122"/>
                  <a:cs typeface="+mj-cs"/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0096A52A-09D4-D5FB-1B5E-D11AC43DFA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800" y="4013091"/>
                <a:ext cx="10800000" cy="461665"/>
              </a:xfrm>
              <a:prstGeom prst="rect">
                <a:avLst/>
              </a:prstGeom>
              <a:blipFill>
                <a:blip r:embed="rId6"/>
                <a:stretch>
                  <a:fillRect l="-903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045F2C2C-AB1C-CDFD-EE22-A10019D6ADC5}"/>
                  </a:ext>
                </a:extLst>
              </p:cNvPr>
              <p:cNvSpPr txBox="1"/>
              <p:nvPr/>
            </p:nvSpPr>
            <p:spPr>
              <a:xfrm>
                <a:off x="694800" y="5371122"/>
                <a:ext cx="108000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altLang="zh-CN" sz="240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+mj-cs"/>
                      </a:rPr>
                      <m:t>𝛿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</m:ctrlPr>
                      </m:dPr>
                      <m:e>
                        <m:r>
                          <a:rPr lang="en-US" altLang="zh-CN" sz="240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  <m:t>𝛽𝛾</m:t>
                        </m:r>
                      </m:e>
                    </m:d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为密度效应修正。</a:t>
                </a:r>
                <a:endParaRPr lang="en-US" altLang="zh-CN" sz="2400" dirty="0">
                  <a:latin typeface="华文楷体" panose="02010600040101010101" pitchFamily="2" charset="-122"/>
                  <a:ea typeface="华文楷体" panose="02010600040101010101" pitchFamily="2" charset="-122"/>
                  <a:cs typeface="+mj-cs"/>
                </a:endParaRPr>
              </a:p>
            </p:txBody>
          </p:sp>
        </mc:Choice>
        <mc:Fallback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045F2C2C-AB1C-CDFD-EE22-A10019D6AD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800" y="5371122"/>
                <a:ext cx="10800000" cy="461665"/>
              </a:xfrm>
              <a:prstGeom prst="rect">
                <a:avLst/>
              </a:prstGeom>
              <a:blipFill>
                <a:blip r:embed="rId7"/>
                <a:stretch>
                  <a:fillRect l="-169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本框 14">
            <a:extLst>
              <a:ext uri="{FF2B5EF4-FFF2-40B4-BE49-F238E27FC236}">
                <a16:creationId xmlns:a16="http://schemas.microsoft.com/office/drawing/2014/main" id="{A970884A-DA48-57F3-A49A-DE11EC8F1B9B}"/>
              </a:ext>
            </a:extLst>
          </p:cNvPr>
          <p:cNvSpPr txBox="1"/>
          <p:nvPr/>
        </p:nvSpPr>
        <p:spPr>
          <a:xfrm>
            <a:off x="154800" y="6048000"/>
            <a:ext cx="11880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[7] Navas, S., others. Review of particle physics. Phys. Rev. D, 110(3): 030001, 2024. DOI: 10.1103/PhysRevD.110.030001.</a:t>
            </a:r>
            <a:endParaRPr lang="zh-CN" altLang="en-US" sz="1600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55746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B02FED-EBF7-ADB6-F88A-29039106FF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19F342-B233-95FF-7FAE-3FB9E717C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0997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zh-CN" altLang="en-US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研究方法</a:t>
            </a:r>
            <a:r>
              <a:rPr lang="en-US" altLang="zh-CN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@</a:t>
            </a:r>
            <a:r>
              <a:rPr lang="zh-CN" altLang="en-US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传播</a:t>
            </a:r>
            <a:endParaRPr lang="en-US" altLang="zh-CN" sz="4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20946071-EA3E-C9ED-860E-AA707E54B87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79785774"/>
                  </p:ext>
                </p:extLst>
              </p:nvPr>
            </p:nvGraphicFramePr>
            <p:xfrm>
              <a:off x="696000" y="1901665"/>
              <a:ext cx="10800000" cy="79889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0000">
                      <a:extLst>
                        <a:ext uri="{9D8B030D-6E8A-4147-A177-3AD203B41FA5}">
                          <a16:colId xmlns:a16="http://schemas.microsoft.com/office/drawing/2014/main" val="1596112288"/>
                        </a:ext>
                      </a:extLst>
                    </a:gridCol>
                    <a:gridCol w="9540000">
                      <a:extLst>
                        <a:ext uri="{9D8B030D-6E8A-4147-A177-3AD203B41FA5}">
                          <a16:colId xmlns:a16="http://schemas.microsoft.com/office/drawing/2014/main" val="2015163999"/>
                        </a:ext>
                      </a:extLst>
                    </a:gridCol>
                    <a:gridCol w="630000">
                      <a:extLst>
                        <a:ext uri="{9D8B030D-6E8A-4147-A177-3AD203B41FA5}">
                          <a16:colId xmlns:a16="http://schemas.microsoft.com/office/drawing/2014/main" val="383259994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altLang="zh-CN" sz="2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b="0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𝛿</m:t>
                                    </m:r>
                                    <m:d>
                                      <m:dPr>
                                        <m:ctrlPr>
                                          <a:rPr lang="en-US" altLang="zh-CN" sz="2400" b="0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2400" b="0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  <m:t>𝛽𝛾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altLang="zh-CN" sz="2400" b="0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altLang="zh-CN" sz="2400" b="0" i="1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+mn-cs"/>
                                  </a:rPr>
                                  <m:t>→</m:t>
                                </m:r>
                                <m:func>
                                  <m:funcPr>
                                    <m:ctrlPr>
                                      <a:rPr lang="en-US" altLang="zh-CN" sz="2400" b="0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sz="2400" b="0" i="0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ln</m:t>
                                    </m:r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zh-CN" sz="2400" b="0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sz="2400" b="0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  <m:t>ℏ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sz="2400" b="0" i="1" kern="120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华文楷体" panose="02010600040101010101" pitchFamily="2" charset="-122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400" b="0" i="1" kern="120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华文楷体" panose="02010600040101010101" pitchFamily="2" charset="-122"/>
                                                <a:cs typeface="+mn-cs"/>
                                              </a:rPr>
                                              <m:t>𝜔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400" b="0" i="1" kern="120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华文楷体" panose="02010600040101010101" pitchFamily="2" charset="-122"/>
                                                <a:cs typeface="+mn-cs"/>
                                              </a:rPr>
                                              <m:t>𝑝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a:rPr lang="en-US" altLang="zh-CN" sz="2400" b="0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  <m:t>𝐼</m:t>
                                        </m:r>
                                      </m:den>
                                    </m:f>
                                  </m:e>
                                </m:func>
                                <m:r>
                                  <a:rPr lang="en-US" altLang="zh-CN" sz="2400" b="0" i="1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+mn-cs"/>
                                  </a:rPr>
                                  <m:t>+</m:t>
                                </m:r>
                                <m:func>
                                  <m:funcPr>
                                    <m:ctrlPr>
                                      <a:rPr lang="en-US" altLang="zh-CN" sz="2400" b="0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sz="2400" b="0" i="0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ln</m:t>
                                    </m:r>
                                  </m:fName>
                                  <m:e>
                                    <m:r>
                                      <a:rPr lang="en-US" altLang="zh-CN" sz="2400" b="0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𝛽𝛾</m:t>
                                    </m:r>
                                  </m:e>
                                </m:func>
                                <m:r>
                                  <a:rPr lang="en-US" altLang="zh-CN" sz="2400" b="0" i="1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+mn-cs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2400" b="0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b="0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2400" b="0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 sz="2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4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sz="24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n-cs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9760369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20946071-EA3E-C9ED-860E-AA707E54B87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79785774"/>
                  </p:ext>
                </p:extLst>
              </p:nvPr>
            </p:nvGraphicFramePr>
            <p:xfrm>
              <a:off x="696000" y="1901665"/>
              <a:ext cx="10800000" cy="79889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0000">
                      <a:extLst>
                        <a:ext uri="{9D8B030D-6E8A-4147-A177-3AD203B41FA5}">
                          <a16:colId xmlns:a16="http://schemas.microsoft.com/office/drawing/2014/main" val="1596112288"/>
                        </a:ext>
                      </a:extLst>
                    </a:gridCol>
                    <a:gridCol w="9540000">
                      <a:extLst>
                        <a:ext uri="{9D8B030D-6E8A-4147-A177-3AD203B41FA5}">
                          <a16:colId xmlns:a16="http://schemas.microsoft.com/office/drawing/2014/main" val="2015163999"/>
                        </a:ext>
                      </a:extLst>
                    </a:gridCol>
                    <a:gridCol w="630000">
                      <a:extLst>
                        <a:ext uri="{9D8B030D-6E8A-4147-A177-3AD203B41FA5}">
                          <a16:colId xmlns:a16="http://schemas.microsoft.com/office/drawing/2014/main" val="3832599945"/>
                        </a:ext>
                      </a:extLst>
                    </a:gridCol>
                  </a:tblGrid>
                  <a:tr h="798894">
                    <a:tc>
                      <a:txBody>
                        <a:bodyPr/>
                        <a:lstStyle/>
                        <a:p>
                          <a:pPr algn="ctr"/>
                          <a:endParaRPr lang="en-US" altLang="zh-CN" sz="2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577" r="-65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62038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760369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灯片编号占位符 3">
            <a:extLst>
              <a:ext uri="{FF2B5EF4-FFF2-40B4-BE49-F238E27FC236}">
                <a16:creationId xmlns:a16="http://schemas.microsoft.com/office/drawing/2014/main" id="{FADF1D80-0909-B251-4611-4413849B8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DF96A39-405C-4801-AFAA-189ED9B29D59}" type="slidenum">
              <a:rPr lang="zh-CN" altLang="en-US" sz="2400" smtClean="0"/>
              <a:t>8</a:t>
            </a:fld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表格 7">
                <a:extLst>
                  <a:ext uri="{FF2B5EF4-FFF2-40B4-BE49-F238E27FC236}">
                    <a16:creationId xmlns:a16="http://schemas.microsoft.com/office/drawing/2014/main" id="{51CBA341-DF7B-2110-5A0C-1FAB9CD9AD7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03968342"/>
                  </p:ext>
                </p:extLst>
              </p:nvPr>
            </p:nvGraphicFramePr>
            <p:xfrm>
              <a:off x="696000" y="3162224"/>
              <a:ext cx="10800000" cy="176110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0000">
                      <a:extLst>
                        <a:ext uri="{9D8B030D-6E8A-4147-A177-3AD203B41FA5}">
                          <a16:colId xmlns:a16="http://schemas.microsoft.com/office/drawing/2014/main" val="1596112288"/>
                        </a:ext>
                      </a:extLst>
                    </a:gridCol>
                    <a:gridCol w="9540000">
                      <a:extLst>
                        <a:ext uri="{9D8B030D-6E8A-4147-A177-3AD203B41FA5}">
                          <a16:colId xmlns:a16="http://schemas.microsoft.com/office/drawing/2014/main" val="2015163999"/>
                        </a:ext>
                      </a:extLst>
                    </a:gridCol>
                    <a:gridCol w="630000">
                      <a:extLst>
                        <a:ext uri="{9D8B030D-6E8A-4147-A177-3AD203B41FA5}">
                          <a16:colId xmlns:a16="http://schemas.microsoft.com/office/drawing/2014/main" val="383259994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altLang="zh-CN" sz="2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+mn-cs"/>
                                  </a:rPr>
                                  <m:t>𝛿</m:t>
                                </m:r>
                                <m:d>
                                  <m:dPr>
                                    <m:ctrlPr>
                                      <a:rPr lang="zh-CN" altLang="zh-CN" sz="2400" b="0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𝛽𝛾</m:t>
                                    </m:r>
                                  </m:e>
                                </m:d>
                                <m:r>
                                  <a:rPr lang="en-US" altLang="zh-CN" sz="2400" b="0" i="1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+mn-cs"/>
                                  </a:rPr>
                                  <m:t>=</m:t>
                                </m:r>
                                <m:d>
                                  <m:dPr>
                                    <m:begChr m:val="{"/>
                                    <m:endChr m:val=""/>
                                    <m:ctrlPr>
                                      <a:rPr lang="zh-CN" altLang="zh-CN" sz="2400" b="0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zh-CN" altLang="zh-CN" sz="2400" b="0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altLang="zh-CN" sz="2400" b="0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  <m:t>2</m:t>
                                        </m:r>
                                        <m:d>
                                          <m:dPr>
                                            <m:ctrlPr>
                                              <a:rPr lang="zh-CN" altLang="zh-CN" sz="2400" b="0" i="1" kern="120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华文楷体" panose="02010600040101010101" pitchFamily="2" charset="-122"/>
                                                <a:cs typeface="+mn-cs"/>
                                              </a:rPr>
                                            </m:ctrlPr>
                                          </m:dPr>
                                          <m:e>
                                            <m:func>
                                              <m:funcPr>
                                                <m:ctrlPr>
                                                  <a:rPr lang="zh-CN" altLang="zh-CN" sz="2400" b="0" i="1" kern="120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华文楷体" panose="02010600040101010101" pitchFamily="2" charset="-122"/>
                                                    <a:cs typeface="+mn-cs"/>
                                                  </a:rPr>
                                                </m:ctrlPr>
                                              </m:funcPr>
                                              <m:fName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en-US" altLang="zh-CN" sz="2400" b="0" i="0" kern="120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华文楷体" panose="02010600040101010101" pitchFamily="2" charset="-122"/>
                                                    <a:cs typeface="+mn-cs"/>
                                                  </a:rPr>
                                                  <m:t>ln</m:t>
                                                </m:r>
                                              </m:fName>
                                              <m:e>
                                                <m:r>
                                                  <a:rPr lang="en-US" altLang="zh-CN" sz="2400" b="0" i="1" kern="120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华文楷体" panose="02010600040101010101" pitchFamily="2" charset="-122"/>
                                                    <a:cs typeface="+mn-cs"/>
                                                  </a:rPr>
                                                  <m:t>10</m:t>
                                                </m:r>
                                              </m:e>
                                            </m:func>
                                          </m:e>
                                        </m:d>
                                        <m:r>
                                          <a:rPr lang="en-US" altLang="zh-CN" sz="2400" b="0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  <m:t>𝑥</m:t>
                                        </m:r>
                                        <m:r>
                                          <a:rPr lang="en-US" altLang="zh-CN" sz="2400" b="0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zh-CN" altLang="zh-CN" sz="2400" b="0" i="1" kern="120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华文楷体" panose="02010600040101010101" pitchFamily="2" charset="-122"/>
                                                <a:cs typeface="+mn-cs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zh-CN" sz="2400" b="0" i="1" kern="120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华文楷体" panose="02010600040101010101" pitchFamily="2" charset="-122"/>
                                                <a:cs typeface="+mn-cs"/>
                                              </a:rPr>
                                              <m:t>𝐶</m:t>
                                            </m:r>
                                          </m:e>
                                        </m:acc>
                                        <m:r>
                                          <a:rPr lang="en-US" altLang="zh-CN" sz="2400" b="0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  <m:t>                         </m:t>
                                        </m:r>
                                        <m:r>
                                          <a:rPr lang="en-US" altLang="zh-CN" sz="24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  <m:t> </m:t>
                                        </m:r>
                                        <m:r>
                                          <a:rPr lang="en-US" altLang="zh-CN" sz="2400" b="0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  <m:t> </m:t>
                                        </m:r>
                                        <m:r>
                                          <a:rPr lang="en-US" altLang="zh-CN" sz="24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  <m:t>  </m:t>
                                        </m:r>
                                        <m:r>
                                          <a:rPr lang="en-US" altLang="zh-CN" sz="2400" b="0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  <m:t>𝑖𝑓</m:t>
                                        </m:r>
                                        <m:r>
                                          <a:rPr lang="en-US" altLang="zh-CN" sz="2400" b="0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  <m:t>  </m:t>
                                        </m:r>
                                        <m:r>
                                          <a:rPr lang="en-US" altLang="zh-CN" sz="2400" b="0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  <m:t>𝑥</m:t>
                                        </m:r>
                                        <m:r>
                                          <a:rPr lang="en-US" altLang="zh-CN" sz="2400" b="0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  <m:t>≥</m:t>
                                        </m:r>
                                        <m:sSub>
                                          <m:sSubPr>
                                            <m:ctrlPr>
                                              <a:rPr lang="zh-CN" altLang="zh-CN" sz="2400" b="0" i="1" kern="120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华文楷体" panose="02010600040101010101" pitchFamily="2" charset="-122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400" b="0" i="1" kern="120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华文楷体" panose="02010600040101010101" pitchFamily="2" charset="-122"/>
                                                <a:cs typeface="+mn-cs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400" b="0" i="1" kern="120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华文楷体" panose="02010600040101010101" pitchFamily="2" charset="-122"/>
                                                <a:cs typeface="+mn-cs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sz="24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  <m:t> </m:t>
                                        </m:r>
                                        <m:r>
                                          <a:rPr lang="en-US" altLang="zh-CN" sz="2400" b="0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  <m:t>                                  </m:t>
                                        </m:r>
                                      </m:e>
                                      <m:e>
                                        <m:r>
                                          <a:rPr lang="en-US" altLang="zh-CN" sz="2400" b="0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  <m:t>2</m:t>
                                        </m:r>
                                        <m:d>
                                          <m:dPr>
                                            <m:ctrlPr>
                                              <a:rPr lang="zh-CN" altLang="zh-CN" sz="2400" b="0" i="1" kern="120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华文楷体" panose="02010600040101010101" pitchFamily="2" charset="-122"/>
                                                <a:cs typeface="+mn-cs"/>
                                              </a:rPr>
                                            </m:ctrlPr>
                                          </m:dPr>
                                          <m:e>
                                            <m:func>
                                              <m:funcPr>
                                                <m:ctrlPr>
                                                  <a:rPr lang="zh-CN" altLang="zh-CN" sz="2400" b="0" i="1" kern="120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华文楷体" panose="02010600040101010101" pitchFamily="2" charset="-122"/>
                                                    <a:cs typeface="+mn-cs"/>
                                                  </a:rPr>
                                                </m:ctrlPr>
                                              </m:funcPr>
                                              <m:fName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en-US" altLang="zh-CN" sz="2400" b="0" i="0" kern="120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华文楷体" panose="02010600040101010101" pitchFamily="2" charset="-122"/>
                                                    <a:cs typeface="+mn-cs"/>
                                                  </a:rPr>
                                                  <m:t>ln</m:t>
                                                </m:r>
                                              </m:fName>
                                              <m:e>
                                                <m:r>
                                                  <a:rPr lang="en-US" altLang="zh-CN" sz="2400" b="0" i="1" kern="120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华文楷体" panose="02010600040101010101" pitchFamily="2" charset="-122"/>
                                                    <a:cs typeface="+mn-cs"/>
                                                  </a:rPr>
                                                  <m:t>10</m:t>
                                                </m:r>
                                              </m:e>
                                            </m:func>
                                          </m:e>
                                        </m:d>
                                        <m:r>
                                          <a:rPr lang="en-US" altLang="zh-CN" sz="2400" b="0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  <m:t>𝑥</m:t>
                                        </m:r>
                                        <m:r>
                                          <a:rPr lang="en-US" altLang="zh-CN" sz="2400" b="0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zh-CN" altLang="zh-CN" sz="2400" b="0" i="1" kern="120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华文楷体" panose="02010600040101010101" pitchFamily="2" charset="-122"/>
                                                <a:cs typeface="+mn-cs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zh-CN" sz="2400" b="0" i="1" kern="120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华文楷体" panose="02010600040101010101" pitchFamily="2" charset="-122"/>
                                                <a:cs typeface="+mn-cs"/>
                                              </a:rPr>
                                              <m:t>𝐶</m:t>
                                            </m:r>
                                          </m:e>
                                        </m:acc>
                                        <m:r>
                                          <a:rPr lang="en-US" altLang="zh-CN" sz="2400" b="0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  <m:t>+</m:t>
                                        </m:r>
                                        <m:r>
                                          <a:rPr lang="en-US" altLang="zh-CN" sz="2400" b="0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  <m:t>𝑎</m:t>
                                        </m:r>
                                        <m:sSup>
                                          <m:sSupPr>
                                            <m:ctrlPr>
                                              <a:rPr lang="zh-CN" altLang="zh-CN" sz="2400" b="0" i="1" kern="120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华文楷体" panose="02010600040101010101" pitchFamily="2" charset="-122"/>
                                                <a:cs typeface="+mn-cs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ctrlPr>
                                                  <a:rPr lang="zh-CN" altLang="zh-CN" sz="2400" b="0" i="1" kern="120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华文楷体" panose="02010600040101010101" pitchFamily="2" charset="-122"/>
                                                    <a:cs typeface="+mn-cs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zh-CN" altLang="zh-CN" sz="2400" b="0" i="1" kern="120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ea typeface="华文楷体" panose="02010600040101010101" pitchFamily="2" charset="-122"/>
                                                        <a:cs typeface="+mn-cs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zh-CN" sz="2400" b="0" i="1" kern="120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ea typeface="华文楷体" panose="02010600040101010101" pitchFamily="2" charset="-122"/>
                                                        <a:cs typeface="+mn-cs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zh-CN" sz="2400" b="0" i="1" kern="120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ea typeface="华文楷体" panose="02010600040101010101" pitchFamily="2" charset="-122"/>
                                                        <a:cs typeface="+mn-cs"/>
                                                      </a:rPr>
                                                      <m:t>1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en-US" altLang="zh-CN" sz="2400" b="0" i="1" kern="120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华文楷体" panose="02010600040101010101" pitchFamily="2" charset="-122"/>
                                                    <a:cs typeface="+mn-cs"/>
                                                  </a:rPr>
                                                  <m:t>− </m:t>
                                                </m:r>
                                                <m:r>
                                                  <a:rPr lang="en-US" altLang="zh-CN" sz="2400" b="0" i="1" kern="120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华文楷体" panose="02010600040101010101" pitchFamily="2" charset="-122"/>
                                                    <a:cs typeface="+mn-cs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en-US" altLang="zh-CN" sz="2400" b="0" i="1" kern="120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华文楷体" panose="02010600040101010101" pitchFamily="2" charset="-122"/>
                                                <a:cs typeface="+mn-cs"/>
                                              </a:rPr>
                                              <m:t>𝑘</m:t>
                                            </m:r>
                                          </m:sup>
                                        </m:sSup>
                                        <m:r>
                                          <a:rPr lang="en-US" altLang="zh-CN" sz="2400" b="0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  <m:t> </m:t>
                                        </m:r>
                                        <m:r>
                                          <a:rPr lang="en-US" altLang="zh-CN" sz="2400" b="0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  <m:t>𝑖𝑓</m:t>
                                        </m:r>
                                        <m:r>
                                          <a:rPr lang="en-US" altLang="zh-CN" sz="2400" b="0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  <m:t>  </m:t>
                                        </m:r>
                                        <m:sSub>
                                          <m:sSubPr>
                                            <m:ctrlPr>
                                              <a:rPr lang="zh-CN" altLang="zh-CN" sz="2400" b="0" i="1" kern="120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华文楷体" panose="02010600040101010101" pitchFamily="2" charset="-122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400" b="0" i="1" kern="120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华文楷体" panose="02010600040101010101" pitchFamily="2" charset="-122"/>
                                                <a:cs typeface="+mn-cs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400" b="0" i="1" kern="120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华文楷体" panose="02010600040101010101" pitchFamily="2" charset="-122"/>
                                                <a:cs typeface="+mn-cs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sz="2400" b="0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  <m:t>≤</m:t>
                                        </m:r>
                                        <m:r>
                                          <a:rPr lang="en-US" altLang="zh-CN" sz="2400" b="0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  <m:t>𝑥</m:t>
                                        </m:r>
                                        <m:r>
                                          <a:rPr lang="en-US" altLang="zh-CN" sz="2400" b="0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  <m:t>&lt;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sz="2400" b="0" i="1" kern="12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华文楷体" panose="02010600040101010101" pitchFamily="2" charset="-122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400" b="0" i="1" kern="120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华文楷体" panose="02010600040101010101" pitchFamily="2" charset="-122"/>
                                                <a:cs typeface="+mn-cs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400" b="0" i="1" kern="120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华文楷体" panose="02010600040101010101" pitchFamily="2" charset="-122"/>
                                                <a:cs typeface="+mn-cs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sz="2400" b="0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  <m:t>    </m:t>
                                        </m:r>
                                        <m:r>
                                          <a:rPr lang="en-US" altLang="zh-CN" sz="24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  <m:t>  </m:t>
                                        </m:r>
                                        <m:r>
                                          <a:rPr lang="en-US" altLang="zh-CN" sz="2400" b="0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  <m:t>                   </m:t>
                                        </m:r>
                                      </m:e>
                                      <m:e>
                                        <m:r>
                                          <a:rPr lang="en-US" altLang="zh-CN" sz="2400" b="0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  <m:t>0                                                   </m:t>
                                        </m:r>
                                        <m:r>
                                          <a:rPr lang="en-US" altLang="zh-CN" sz="24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  <m:t>  </m:t>
                                        </m:r>
                                        <m:r>
                                          <a:rPr lang="en-US" altLang="zh-CN" sz="2400" b="0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  <m:t>𝑖𝑓</m:t>
                                        </m:r>
                                        <m:r>
                                          <a:rPr lang="en-US" altLang="zh-CN" sz="2400" b="0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  <m:t>  </m:t>
                                        </m:r>
                                        <m:r>
                                          <a:rPr lang="en-US" altLang="zh-CN" sz="2400" b="0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  <m:t>𝑥</m:t>
                                        </m:r>
                                        <m:r>
                                          <a:rPr lang="en-US" altLang="zh-CN" sz="2400" b="0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  <m:t>&lt;</m:t>
                                        </m:r>
                                        <m:sSub>
                                          <m:sSubPr>
                                            <m:ctrlPr>
                                              <a:rPr lang="zh-CN" altLang="zh-CN" sz="2400" b="0" i="1" kern="120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华文楷体" panose="02010600040101010101" pitchFamily="2" charset="-122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400" b="0" i="1" kern="120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华文楷体" panose="02010600040101010101" pitchFamily="2" charset="-122"/>
                                                <a:cs typeface="+mn-cs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400" b="0" i="1" kern="120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华文楷体" panose="02010600040101010101" pitchFamily="2" charset="-122"/>
                                                <a:cs typeface="+mn-cs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sz="2400" b="0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  <m:t> </m:t>
                                        </m:r>
                                        <m:d>
                                          <m:dPr>
                                            <m:ctrlPr>
                                              <a:rPr lang="zh-CN" altLang="zh-CN" sz="2400" b="0" i="1" kern="120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华文楷体" panose="02010600040101010101" pitchFamily="2" charset="-122"/>
                                                <a:cs typeface="+mn-cs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sz="2400" b="0" i="1" kern="120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华文楷体" panose="02010600040101010101" pitchFamily="2" charset="-122"/>
                                                <a:cs typeface="+mn-cs"/>
                                              </a:rPr>
                                              <m:t>𝑛𝑜𝑛𝑐𝑜𝑛𝑑𝑢𝑐𝑡𝑜𝑟𝑠</m:t>
                                            </m:r>
                                          </m:e>
                                        </m:d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zh-CN" altLang="zh-CN" sz="2400" b="0" i="1" kern="120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华文楷体" panose="02010600040101010101" pitchFamily="2" charset="-122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400" b="0" i="1" kern="120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华文楷体" panose="02010600040101010101" pitchFamily="2" charset="-122"/>
                                                <a:cs typeface="+mn-cs"/>
                                              </a:rPr>
                                              <m:t>𝛿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400" b="0" i="1" kern="120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华文楷体" panose="02010600040101010101" pitchFamily="2" charset="-122"/>
                                                <a:cs typeface="+mn-cs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  <m:sSup>
                                          <m:sSupPr>
                                            <m:ctrlPr>
                                              <a:rPr lang="zh-CN" altLang="zh-CN" sz="2400" b="0" i="1" kern="120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华文楷体" panose="02010600040101010101" pitchFamily="2" charset="-122"/>
                                                <a:cs typeface="+mn-cs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sz="2400" b="0" i="1" kern="120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华文楷体" panose="02010600040101010101" pitchFamily="2" charset="-122"/>
                                                <a:cs typeface="+mn-cs"/>
                                              </a:rPr>
                                              <m:t>10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sz="2400" b="0" i="1" kern="120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华文楷体" panose="02010600040101010101" pitchFamily="2" charset="-122"/>
                                                <a:cs typeface="+mn-cs"/>
                                              </a:rPr>
                                              <m:t>2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zh-CN" altLang="zh-CN" sz="2400" b="0" i="1" kern="120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华文楷体" panose="02010600040101010101" pitchFamily="2" charset="-122"/>
                                                    <a:cs typeface="+mn-cs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zh-CN" sz="2400" b="0" i="1" kern="120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华文楷体" panose="02010600040101010101" pitchFamily="2" charset="-122"/>
                                                    <a:cs typeface="+mn-cs"/>
                                                  </a:rPr>
                                                  <m:t>𝑥</m:t>
                                                </m:r>
                                                <m:r>
                                                  <a:rPr lang="en-US" altLang="zh-CN" sz="2400" b="0" i="1" kern="120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华文楷体" panose="02010600040101010101" pitchFamily="2" charset="-122"/>
                                                    <a:cs typeface="+mn-cs"/>
                                                  </a:rPr>
                                                  <m:t>−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zh-CN" altLang="zh-CN" sz="2400" b="0" i="1" kern="120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ea typeface="华文楷体" panose="02010600040101010101" pitchFamily="2" charset="-122"/>
                                                        <a:cs typeface="+mn-cs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zh-CN" sz="2400" b="0" i="1" kern="120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ea typeface="华文楷体" panose="02010600040101010101" pitchFamily="2" charset="-122"/>
                                                        <a:cs typeface="+mn-cs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zh-CN" sz="2400" b="0" i="1" kern="120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ea typeface="华文楷体" panose="02010600040101010101" pitchFamily="2" charset="-122"/>
                                                        <a:cs typeface="+mn-cs"/>
                                                      </a:rPr>
                                                      <m:t>0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d>
                                          </m:sup>
                                        </m:sSup>
                                        <m:r>
                                          <a:rPr lang="en-US" altLang="zh-CN" sz="2400" b="0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  <m:t>                              </m:t>
                                        </m:r>
                                        <m:r>
                                          <a:rPr lang="en-US" altLang="zh-CN" sz="24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  <m:t> </m:t>
                                        </m:r>
                                        <m:r>
                                          <a:rPr lang="en-US" altLang="zh-CN" sz="2400" b="0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  <m:t> </m:t>
                                        </m:r>
                                        <m:r>
                                          <a:rPr lang="en-US" altLang="zh-CN" sz="24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  <m:t> </m:t>
                                        </m:r>
                                        <m:r>
                                          <a:rPr lang="en-US" altLang="zh-CN" sz="2400" b="0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  <m:t>𝑖𝑓</m:t>
                                        </m:r>
                                        <m:r>
                                          <a:rPr lang="en-US" altLang="zh-CN" sz="2400" b="0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  <m:t>  </m:t>
                                        </m:r>
                                        <m:r>
                                          <a:rPr lang="en-US" altLang="zh-CN" sz="2400" b="0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  <m:t>𝑥</m:t>
                                        </m:r>
                                        <m:r>
                                          <a:rPr lang="en-US" altLang="zh-CN" sz="2400" b="0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  <m:t>&lt;</m:t>
                                        </m:r>
                                        <m:sSub>
                                          <m:sSubPr>
                                            <m:ctrlPr>
                                              <a:rPr lang="zh-CN" altLang="zh-CN" sz="2400" b="0" i="1" kern="120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华文楷体" panose="02010600040101010101" pitchFamily="2" charset="-122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400" b="0" i="1" kern="120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华文楷体" panose="02010600040101010101" pitchFamily="2" charset="-122"/>
                                                <a:cs typeface="+mn-cs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400" b="0" i="1" kern="120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华文楷体" panose="02010600040101010101" pitchFamily="2" charset="-122"/>
                                                <a:cs typeface="+mn-cs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sz="2400" b="0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  <m:t> </m:t>
                                        </m:r>
                                        <m:d>
                                          <m:dPr>
                                            <m:ctrlPr>
                                              <a:rPr lang="zh-CN" altLang="zh-CN" sz="2400" b="0" i="1" kern="120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华文楷体" panose="02010600040101010101" pitchFamily="2" charset="-122"/>
                                                <a:cs typeface="+mn-cs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sz="2400" b="0" i="1" kern="120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华文楷体" panose="02010600040101010101" pitchFamily="2" charset="-122"/>
                                                <a:cs typeface="+mn-cs"/>
                                              </a:rPr>
                                              <m:t>𝑐𝑜𝑛𝑑𝑢𝑐𝑡𝑜𝑟𝑠</m:t>
                                            </m:r>
                                          </m:e>
                                        </m:d>
                                        <m:r>
                                          <a:rPr lang="en-US" altLang="zh-CN" sz="2400" b="0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  <m:t>   </m:t>
                                        </m:r>
                                        <m:r>
                                          <a:rPr lang="en-US" altLang="zh-CN" sz="24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  <m:t> </m:t>
                                        </m:r>
                                        <m:r>
                                          <a:rPr lang="en-US" altLang="zh-CN" sz="2400" b="0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  <m:t>  </m:t>
                                        </m:r>
                                        <m:r>
                                          <a:rPr lang="en-US" altLang="zh-CN" sz="24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  <m:t> </m:t>
                                        </m:r>
                                        <m:r>
                                          <a:rPr lang="en-US" altLang="zh-CN" sz="2400" b="0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  <m:t> </m:t>
                                        </m:r>
                                      </m:e>
                                    </m:eqArr>
                                  </m:e>
                                </m:d>
                              </m:oMath>
                            </m:oMathPara>
                          </a14:m>
                          <a:endParaRPr lang="zh-CN" altLang="en-US" sz="2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5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sz="24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n-cs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9760369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表格 7">
                <a:extLst>
                  <a:ext uri="{FF2B5EF4-FFF2-40B4-BE49-F238E27FC236}">
                    <a16:creationId xmlns:a16="http://schemas.microsoft.com/office/drawing/2014/main" id="{51CBA341-DF7B-2110-5A0C-1FAB9CD9AD7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03968342"/>
                  </p:ext>
                </p:extLst>
              </p:nvPr>
            </p:nvGraphicFramePr>
            <p:xfrm>
              <a:off x="696000" y="3162224"/>
              <a:ext cx="10800000" cy="180873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0000">
                      <a:extLst>
                        <a:ext uri="{9D8B030D-6E8A-4147-A177-3AD203B41FA5}">
                          <a16:colId xmlns:a16="http://schemas.microsoft.com/office/drawing/2014/main" val="1596112288"/>
                        </a:ext>
                      </a:extLst>
                    </a:gridCol>
                    <a:gridCol w="9540000">
                      <a:extLst>
                        <a:ext uri="{9D8B030D-6E8A-4147-A177-3AD203B41FA5}">
                          <a16:colId xmlns:a16="http://schemas.microsoft.com/office/drawing/2014/main" val="2015163999"/>
                        </a:ext>
                      </a:extLst>
                    </a:gridCol>
                    <a:gridCol w="630000">
                      <a:extLst>
                        <a:ext uri="{9D8B030D-6E8A-4147-A177-3AD203B41FA5}">
                          <a16:colId xmlns:a16="http://schemas.microsoft.com/office/drawing/2014/main" val="3832599945"/>
                        </a:ext>
                      </a:extLst>
                    </a:gridCol>
                  </a:tblGrid>
                  <a:tr h="1808734">
                    <a:tc>
                      <a:txBody>
                        <a:bodyPr/>
                        <a:lstStyle/>
                        <a:p>
                          <a:pPr algn="ctr"/>
                          <a:endParaRPr lang="en-US" altLang="zh-CN" sz="2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6577" r="-65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62038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760369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文本框 9">
            <a:extLst>
              <a:ext uri="{FF2B5EF4-FFF2-40B4-BE49-F238E27FC236}">
                <a16:creationId xmlns:a16="http://schemas.microsoft.com/office/drawing/2014/main" id="{A2794B17-AD5D-7152-C769-C4D9C57B1F42}"/>
              </a:ext>
            </a:extLst>
          </p:cNvPr>
          <p:cNvSpPr txBox="1"/>
          <p:nvPr/>
        </p:nvSpPr>
        <p:spPr>
          <a:xfrm>
            <a:off x="696000" y="1440000"/>
            <a:ext cx="10800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在极高能量下，有</a:t>
            </a:r>
            <a:r>
              <a:rPr lang="en-US" altLang="zh-CN" sz="2400" baseline="300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[7]</a:t>
            </a:r>
            <a:endParaRPr lang="zh-CN" altLang="zh-CN" sz="2400" dirty="0">
              <a:latin typeface="华文楷体" panose="02010600040101010101" pitchFamily="2" charset="-122"/>
              <a:ea typeface="华文楷体" panose="02010600040101010101" pitchFamily="2" charset="-122"/>
              <a:cs typeface="+mj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82CCF114-31C9-148F-C46B-957A24AF8987}"/>
                  </a:ext>
                </a:extLst>
              </p:cNvPr>
              <p:cNvSpPr txBox="1"/>
              <p:nvPr/>
            </p:nvSpPr>
            <p:spPr>
              <a:xfrm>
                <a:off x="696000" y="4971156"/>
                <a:ext cx="108000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其中，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  <a:ea typeface="华文楷体" panose="02010600040101010101" pitchFamily="2" charset="-122"/>
                        <a:cs typeface="+mj-cs"/>
                      </a:rPr>
                      <m:t>𝑥</m:t>
                    </m:r>
                    <m:r>
                      <a:rPr lang="en-US" altLang="zh-CN" sz="2400">
                        <a:latin typeface="Cambria Math" panose="02040503050406030204" pitchFamily="18" charset="0"/>
                        <a:ea typeface="华文楷体" panose="02010600040101010101" pitchFamily="2" charset="-122"/>
                        <a:cs typeface="+mj-cs"/>
                      </a:rPr>
                      <m:t>=</m:t>
                    </m:r>
                    <m:func>
                      <m:func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+mj-cs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40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+mj-cs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sz="240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+mj-cs"/>
                              </a:rPr>
                              <m:t>10</m:t>
                            </m:r>
                          </m:sub>
                        </m:sSub>
                      </m:fName>
                      <m:e>
                        <m:r>
                          <a:rPr lang="en-US" altLang="zh-CN" sz="240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  <m:t>𝛽𝛾</m:t>
                        </m:r>
                      </m:e>
                    </m:func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，</a:t>
                </a:r>
                <a:r>
                  <a:rPr lang="en-US" altLang="zh-CN" sz="2400" dirty="0">
                    <a:ea typeface="华文楷体" panose="0201060004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𝑎</m:t>
                    </m:r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𝑘</m:t>
                    </m:r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𝛿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和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zh-CN" sz="24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𝐶</m:t>
                        </m:r>
                      </m:e>
                    </m:acc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为拟合系数。</a:t>
                </a:r>
                <a:endParaRPr lang="zh-CN" altLang="zh-CN" sz="2400" dirty="0">
                  <a:latin typeface="华文楷体" panose="02010600040101010101" pitchFamily="2" charset="-122"/>
                  <a:ea typeface="华文楷体" panose="02010600040101010101" pitchFamily="2" charset="-122"/>
                  <a:cs typeface="+mj-cs"/>
                </a:endParaRPr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82CCF114-31C9-148F-C46B-957A24AF89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000" y="4971156"/>
                <a:ext cx="10800000" cy="461665"/>
              </a:xfrm>
              <a:prstGeom prst="rect">
                <a:avLst/>
              </a:prstGeom>
              <a:blipFill>
                <a:blip r:embed="rId4"/>
                <a:stretch>
                  <a:fillRect l="-847" t="-9211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4B015771-4F2B-1817-ACC3-567C61ADAC85}"/>
                  </a:ext>
                </a:extLst>
              </p:cNvPr>
              <p:cNvSpPr txBox="1"/>
              <p:nvPr/>
            </p:nvSpPr>
            <p:spPr>
              <a:xfrm>
                <a:off x="696000" y="2700559"/>
                <a:ext cx="108000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使用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+mj-cs"/>
                      </a:rPr>
                      <m:t>𝑆𝑡𝑒𝑟𝑛h𝑒𝑖𝑚𝑒𝑟</m:t>
                    </m:r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参数化，密度效应修正可用如下函数描述</a:t>
                </a:r>
                <a:r>
                  <a:rPr lang="en-US" altLang="zh-CN" sz="2400" baseline="300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[7]</a:t>
                </a:r>
                <a:endParaRPr lang="en-US" altLang="zh-CN" sz="2400" dirty="0">
                  <a:latin typeface="华文楷体" panose="02010600040101010101" pitchFamily="2" charset="-122"/>
                  <a:ea typeface="华文楷体" panose="02010600040101010101" pitchFamily="2" charset="-122"/>
                  <a:cs typeface="+mj-cs"/>
                </a:endParaRPr>
              </a:p>
            </p:txBody>
          </p:sp>
        </mc:Choice>
        <mc:Fallback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4B015771-4F2B-1817-ACC3-567C61ADAC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000" y="2700559"/>
                <a:ext cx="10800000" cy="461665"/>
              </a:xfrm>
              <a:prstGeom prst="rect">
                <a:avLst/>
              </a:prstGeom>
              <a:blipFill>
                <a:blip r:embed="rId5"/>
                <a:stretch>
                  <a:fillRect l="-847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本框 14">
            <a:extLst>
              <a:ext uri="{FF2B5EF4-FFF2-40B4-BE49-F238E27FC236}">
                <a16:creationId xmlns:a16="http://schemas.microsoft.com/office/drawing/2014/main" id="{9EDA125C-9C5C-5335-4DAE-83138228A35C}"/>
              </a:ext>
            </a:extLst>
          </p:cNvPr>
          <p:cNvSpPr txBox="1"/>
          <p:nvPr/>
        </p:nvSpPr>
        <p:spPr>
          <a:xfrm>
            <a:off x="154800" y="6048000"/>
            <a:ext cx="11880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[7] Navas, S., others. Review of particle physics. Phys. Rev. D, 110(3): 030001, 2024. DOI: 10.1103/PhysRevD.110.030001.</a:t>
            </a:r>
            <a:endParaRPr lang="zh-CN" altLang="en-US" sz="1600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91654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91B4F7-40EE-A3D2-F5B1-BC54682FDF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01CA2A-1660-5FB9-5712-FD9EBF240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0997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zh-CN" altLang="en-US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研究方法</a:t>
            </a:r>
            <a:r>
              <a:rPr lang="en-US" altLang="zh-CN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@</a:t>
            </a:r>
            <a:r>
              <a:rPr lang="zh-CN" altLang="en-US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传播</a:t>
            </a:r>
            <a:endParaRPr lang="en-US" altLang="zh-CN" sz="4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043C68D6-30DB-02BD-89E3-371CAB8C780B}"/>
                  </a:ext>
                </a:extLst>
              </p:cNvPr>
              <p:cNvSpPr txBox="1"/>
              <p:nvPr/>
            </p:nvSpPr>
            <p:spPr>
              <a:xfrm>
                <a:off x="694800" y="1440000"/>
                <a:ext cx="108000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令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+mj-cs"/>
                      </a:rPr>
                      <m:t>(5)</m:t>
                    </m:r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式在高能情况下与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+mj-cs"/>
                      </a:rPr>
                      <m:t>(4)</m:t>
                    </m:r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式极限相等，得</a:t>
                </a:r>
                <a:endParaRPr lang="en-US" altLang="zh-CN" sz="2400" dirty="0">
                  <a:latin typeface="华文楷体" panose="02010600040101010101" pitchFamily="2" charset="-122"/>
                  <a:ea typeface="华文楷体" panose="02010600040101010101" pitchFamily="2" charset="-122"/>
                  <a:cs typeface="+mj-cs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043C68D6-30DB-02BD-89E3-371CAB8C78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800" y="1440000"/>
                <a:ext cx="10800000" cy="461665"/>
              </a:xfrm>
              <a:prstGeom prst="rect">
                <a:avLst/>
              </a:prstGeom>
              <a:blipFill>
                <a:blip r:embed="rId2"/>
                <a:stretch>
                  <a:fillRect l="-903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灯片编号占位符 3">
            <a:extLst>
              <a:ext uri="{FF2B5EF4-FFF2-40B4-BE49-F238E27FC236}">
                <a16:creationId xmlns:a16="http://schemas.microsoft.com/office/drawing/2014/main" id="{F13210D6-DC4B-8DC4-F77F-A657B0503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DF96A39-405C-4801-AFAA-189ED9B29D59}" type="slidenum">
              <a:rPr lang="zh-CN" altLang="en-US" sz="2400" smtClean="0"/>
              <a:t>9</a:t>
            </a:fld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79111864-AB49-2EBD-ED47-BB1A70EB773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76717332"/>
                  </p:ext>
                </p:extLst>
              </p:nvPr>
            </p:nvGraphicFramePr>
            <p:xfrm>
              <a:off x="694800" y="1901665"/>
              <a:ext cx="10800000" cy="87820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0000">
                      <a:extLst>
                        <a:ext uri="{9D8B030D-6E8A-4147-A177-3AD203B41FA5}">
                          <a16:colId xmlns:a16="http://schemas.microsoft.com/office/drawing/2014/main" val="1596112288"/>
                        </a:ext>
                      </a:extLst>
                    </a:gridCol>
                    <a:gridCol w="9540000">
                      <a:extLst>
                        <a:ext uri="{9D8B030D-6E8A-4147-A177-3AD203B41FA5}">
                          <a16:colId xmlns:a16="http://schemas.microsoft.com/office/drawing/2014/main" val="2015163999"/>
                        </a:ext>
                      </a:extLst>
                    </a:gridCol>
                    <a:gridCol w="630000">
                      <a:extLst>
                        <a:ext uri="{9D8B030D-6E8A-4147-A177-3AD203B41FA5}">
                          <a16:colId xmlns:a16="http://schemas.microsoft.com/office/drawing/2014/main" val="383259994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altLang="zh-CN" sz="2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zh-CN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400" b="0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𝐶</m:t>
                                    </m:r>
                                  </m:e>
                                </m:acc>
                                <m:r>
                                  <a:rPr lang="en-US" altLang="zh-CN" sz="24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+mn-cs"/>
                                  </a:rPr>
                                  <m:t>=2</m:t>
                                </m:r>
                                <m:func>
                                  <m:funcPr>
                                    <m:ctrlP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sz="2400" b="0" i="0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ln</m:t>
                                    </m:r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zh-CN" sz="24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sz="24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  <m:t>𝐼</m:t>
                                        </m:r>
                                      </m:num>
                                      <m:den>
                                        <m:r>
                                          <a:rPr lang="en-US" altLang="zh-CN" sz="24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  <m:t>ℏ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sz="2400" b="0" i="1" kern="12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华文楷体" panose="02010600040101010101" pitchFamily="2" charset="-122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400" b="0" i="1" kern="12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华文楷体" panose="02010600040101010101" pitchFamily="2" charset="-122"/>
                                                <a:cs typeface="+mn-cs"/>
                                              </a:rPr>
                                              <m:t>𝜔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400" b="0" i="1" kern="12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华文楷体" panose="02010600040101010101" pitchFamily="2" charset="-122"/>
                                                <a:cs typeface="+mn-cs"/>
                                              </a:rPr>
                                              <m:t>𝑝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func>
                                <m:r>
                                  <a:rPr lang="en-US" altLang="zh-CN" sz="24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+mn-cs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lang="zh-CN" altLang="en-US" sz="2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6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sz="24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n-cs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9760369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79111864-AB49-2EBD-ED47-BB1A70EB773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76717332"/>
                  </p:ext>
                </p:extLst>
              </p:nvPr>
            </p:nvGraphicFramePr>
            <p:xfrm>
              <a:off x="694800" y="1901665"/>
              <a:ext cx="10800000" cy="87820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0000">
                      <a:extLst>
                        <a:ext uri="{9D8B030D-6E8A-4147-A177-3AD203B41FA5}">
                          <a16:colId xmlns:a16="http://schemas.microsoft.com/office/drawing/2014/main" val="1596112288"/>
                        </a:ext>
                      </a:extLst>
                    </a:gridCol>
                    <a:gridCol w="9540000">
                      <a:extLst>
                        <a:ext uri="{9D8B030D-6E8A-4147-A177-3AD203B41FA5}">
                          <a16:colId xmlns:a16="http://schemas.microsoft.com/office/drawing/2014/main" val="2015163999"/>
                        </a:ext>
                      </a:extLst>
                    </a:gridCol>
                    <a:gridCol w="630000">
                      <a:extLst>
                        <a:ext uri="{9D8B030D-6E8A-4147-A177-3AD203B41FA5}">
                          <a16:colId xmlns:a16="http://schemas.microsoft.com/office/drawing/2014/main" val="3832599945"/>
                        </a:ext>
                      </a:extLst>
                    </a:gridCol>
                  </a:tblGrid>
                  <a:tr h="878205">
                    <a:tc>
                      <a:txBody>
                        <a:bodyPr/>
                        <a:lstStyle/>
                        <a:p>
                          <a:pPr algn="ctr"/>
                          <a:endParaRPr lang="en-US" altLang="zh-CN" sz="2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6573" r="-65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62135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760369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B2F991E0-A39C-E55D-2F65-F098A49A5C21}"/>
                  </a:ext>
                </a:extLst>
              </p:cNvPr>
              <p:cNvSpPr txBox="1"/>
              <p:nvPr/>
            </p:nvSpPr>
            <p:spPr>
              <a:xfrm>
                <a:off x="694800" y="2779870"/>
                <a:ext cx="108000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其他参数（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+mj-cs"/>
                      </a:rPr>
                      <m:t>𝑎</m:t>
                    </m:r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+mj-cs"/>
                      </a:rPr>
                      <m:t>𝑘</m:t>
                    </m:r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  <m:t>𝛿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）的详细计算方法可参阅</a:t>
                </a:r>
                <a:r>
                  <a:rPr lang="en-US" altLang="zh-CN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[8]</a:t>
                </a: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。</a:t>
                </a:r>
                <a:endParaRPr lang="en-US" altLang="zh-CN" sz="2400" dirty="0">
                  <a:latin typeface="华文楷体" panose="02010600040101010101" pitchFamily="2" charset="-122"/>
                  <a:ea typeface="华文楷体" panose="02010600040101010101" pitchFamily="2" charset="-122"/>
                  <a:cs typeface="+mj-cs"/>
                </a:endParaRPr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B2F991E0-A39C-E55D-2F65-F098A49A5C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800" y="2779870"/>
                <a:ext cx="10800000" cy="461665"/>
              </a:xfrm>
              <a:prstGeom prst="rect">
                <a:avLst/>
              </a:prstGeom>
              <a:blipFill>
                <a:blip r:embed="rId4"/>
                <a:stretch>
                  <a:fillRect l="-903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id="{A08F6B74-250D-BA11-ACA4-7742598C2C80}"/>
              </a:ext>
            </a:extLst>
          </p:cNvPr>
          <p:cNvSpPr txBox="1"/>
          <p:nvPr/>
        </p:nvSpPr>
        <p:spPr>
          <a:xfrm>
            <a:off x="154800" y="5392823"/>
            <a:ext cx="11880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aseline="300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*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：本阶段研究暂未引入能量损失波动</a:t>
            </a:r>
            <a:endParaRPr lang="en-US" altLang="zh-CN" sz="1600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[4] </a:t>
            </a:r>
            <a:r>
              <a:rPr lang="en-US" altLang="zh-CN" sz="1600" dirty="0" err="1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Sternheimer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, R. M., Seltzer, S. M., Berger, M. J.. Density effect for the ionization loss of charged particles in various substances. Phys. Rev. B, 26: 6067--6076, 1982. DOI: 10.1103/PhysRevB.26.6067.</a:t>
            </a:r>
          </a:p>
          <a:p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[8] </a:t>
            </a:r>
            <a:r>
              <a:rPr lang="en-US" altLang="zh-CN" sz="1600" dirty="0" err="1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SternheimerR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. M.. General expression for the density effect for the ionization loss of charged particles. Phys. Rev. B, 24: 6288--6291, 1981. DOI: 10.1103/PhysRevB.24.6288.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527242C-472F-51F6-4313-05D4E9B33C1B}"/>
              </a:ext>
            </a:extLst>
          </p:cNvPr>
          <p:cNvSpPr txBox="1"/>
          <p:nvPr/>
        </p:nvSpPr>
        <p:spPr>
          <a:xfrm>
            <a:off x="694800" y="3247725"/>
            <a:ext cx="10800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对于部分材料，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已有文献</a:t>
            </a:r>
            <a:r>
              <a:rPr lang="en-US" altLang="zh-CN" sz="2400" baseline="300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[4]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给出了这些参数，本阶段研究中使用的材料（聚苯乙烯）的相关参数即在其中。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  <a:cs typeface="+mj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65883D8A-4BA1-20D3-5629-55AB899881E2}"/>
                  </a:ext>
                </a:extLst>
              </p:cNvPr>
              <p:cNvSpPr txBox="1"/>
              <p:nvPr/>
            </p:nvSpPr>
            <p:spPr>
              <a:xfrm>
                <a:off x="696000" y="4078131"/>
                <a:ext cx="108000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现</a:t>
                </a:r>
                <a:r>
                  <a:rPr lang="en-US" altLang="zh-CN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Bethe</a:t>
                </a: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方程描述的能量损失可通过式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+mj-cs"/>
                      </a:rPr>
                      <m:t>(1)</m:t>
                    </m:r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计算</a:t>
                </a:r>
                <a:r>
                  <a:rPr lang="en-US" altLang="zh-CN" sz="2400" baseline="300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*</a:t>
                </a:r>
              </a:p>
            </p:txBody>
          </p:sp>
        </mc:Choice>
        <mc:Fallback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65883D8A-4BA1-20D3-5629-55AB899881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000" y="4078131"/>
                <a:ext cx="10800000" cy="461665"/>
              </a:xfrm>
              <a:prstGeom prst="rect">
                <a:avLst/>
              </a:prstGeom>
              <a:blipFill>
                <a:blip r:embed="rId5"/>
                <a:stretch>
                  <a:fillRect l="-847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表格 14">
                <a:extLst>
                  <a:ext uri="{FF2B5EF4-FFF2-40B4-BE49-F238E27FC236}">
                    <a16:creationId xmlns:a16="http://schemas.microsoft.com/office/drawing/2014/main" id="{60CC5DBE-60D8-2636-8416-907098A5168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59762925"/>
                  </p:ext>
                </p:extLst>
              </p:nvPr>
            </p:nvGraphicFramePr>
            <p:xfrm>
              <a:off x="694800" y="4539795"/>
              <a:ext cx="10800000" cy="102146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0000">
                      <a:extLst>
                        <a:ext uri="{9D8B030D-6E8A-4147-A177-3AD203B41FA5}">
                          <a16:colId xmlns:a16="http://schemas.microsoft.com/office/drawing/2014/main" val="1596112288"/>
                        </a:ext>
                      </a:extLst>
                    </a:gridCol>
                    <a:gridCol w="9540000">
                      <a:extLst>
                        <a:ext uri="{9D8B030D-6E8A-4147-A177-3AD203B41FA5}">
                          <a16:colId xmlns:a16="http://schemas.microsoft.com/office/drawing/2014/main" val="2015163999"/>
                        </a:ext>
                      </a:extLst>
                    </a:gridCol>
                    <a:gridCol w="630000">
                      <a:extLst>
                        <a:ext uri="{9D8B030D-6E8A-4147-A177-3AD203B41FA5}">
                          <a16:colId xmlns:a16="http://schemas.microsoft.com/office/drawing/2014/main" val="383259994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altLang="zh-CN" sz="2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CN" sz="2400" b="0" i="0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+mn-cs"/>
                                  </a:rPr>
                                  <m:t>Δ</m:t>
                                </m:r>
                                <m:r>
                                  <a:rPr lang="en-US" altLang="zh-CN" sz="24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+mn-cs"/>
                                  </a:rPr>
                                  <m:t>𝐸</m:t>
                                </m:r>
                                <m:r>
                                  <a:rPr lang="en-US" altLang="zh-CN" sz="24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+mn-cs"/>
                                  </a:rPr>
                                  <m:t>=</m:t>
                                </m:r>
                                <m:r>
                                  <a:rPr lang="en-US" altLang="zh-CN" sz="24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+mn-cs"/>
                                  </a:rPr>
                                  <m:t>𝑑</m:t>
                                </m:r>
                                <m:r>
                                  <a:rPr lang="en-US" altLang="zh-CN" sz="24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+mn-cs"/>
                                  </a:rPr>
                                  <m:t>×</m:t>
                                </m:r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US" altLang="zh-CN" sz="24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sz="24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  <m:t>𝑑𝐸</m:t>
                                        </m:r>
                                      </m:num>
                                      <m:den>
                                        <m:r>
                                          <a:rPr lang="en-US" altLang="zh-CN" sz="24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  <m:t>𝑑𝑥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zh-CN" altLang="en-US" sz="2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7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sz="24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n-cs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9760369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表格 14">
                <a:extLst>
                  <a:ext uri="{FF2B5EF4-FFF2-40B4-BE49-F238E27FC236}">
                    <a16:creationId xmlns:a16="http://schemas.microsoft.com/office/drawing/2014/main" id="{60CC5DBE-60D8-2636-8416-907098A5168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59762925"/>
                  </p:ext>
                </p:extLst>
              </p:nvPr>
            </p:nvGraphicFramePr>
            <p:xfrm>
              <a:off x="694800" y="4539795"/>
              <a:ext cx="10800000" cy="102146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0000">
                      <a:extLst>
                        <a:ext uri="{9D8B030D-6E8A-4147-A177-3AD203B41FA5}">
                          <a16:colId xmlns:a16="http://schemas.microsoft.com/office/drawing/2014/main" val="1596112288"/>
                        </a:ext>
                      </a:extLst>
                    </a:gridCol>
                    <a:gridCol w="9540000">
                      <a:extLst>
                        <a:ext uri="{9D8B030D-6E8A-4147-A177-3AD203B41FA5}">
                          <a16:colId xmlns:a16="http://schemas.microsoft.com/office/drawing/2014/main" val="2015163999"/>
                        </a:ext>
                      </a:extLst>
                    </a:gridCol>
                    <a:gridCol w="630000">
                      <a:extLst>
                        <a:ext uri="{9D8B030D-6E8A-4147-A177-3AD203B41FA5}">
                          <a16:colId xmlns:a16="http://schemas.microsoft.com/office/drawing/2014/main" val="3832599945"/>
                        </a:ext>
                      </a:extLst>
                    </a:gridCol>
                  </a:tblGrid>
                  <a:tr h="1021461">
                    <a:tc>
                      <a:txBody>
                        <a:bodyPr/>
                        <a:lstStyle/>
                        <a:p>
                          <a:pPr algn="ctr"/>
                          <a:endParaRPr lang="en-US" altLang="zh-CN" sz="2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6573" r="-65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162135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760369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444785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863</TotalTime>
  <Words>2665</Words>
  <Application>Microsoft Office PowerPoint</Application>
  <PresentationFormat>宽屏</PresentationFormat>
  <Paragraphs>238</Paragraphs>
  <Slides>28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6" baseType="lpstr">
      <vt:lpstr>等线</vt:lpstr>
      <vt:lpstr>等线 Light</vt:lpstr>
      <vt:lpstr>华文楷体</vt:lpstr>
      <vt:lpstr>华文宋体</vt:lpstr>
      <vt:lpstr>Arial</vt:lpstr>
      <vt:lpstr>Cambria Math</vt:lpstr>
      <vt:lpstr>Times New Roman</vt:lpstr>
      <vt:lpstr>Office 主题​​</vt:lpstr>
      <vt:lpstr>AMS飞行时间探测器的粒子速度非线性重建方法研究</vt:lpstr>
      <vt:lpstr>目录</vt:lpstr>
      <vt:lpstr>AMS飞行时间探测器简介</vt:lpstr>
      <vt:lpstr>该阶段研究中使用的部分参数</vt:lpstr>
      <vt:lpstr>该阶段研究中使用的部分参数</vt:lpstr>
      <vt:lpstr>研究方法</vt:lpstr>
      <vt:lpstr>研究方法@传播</vt:lpstr>
      <vt:lpstr>研究方法@传播</vt:lpstr>
      <vt:lpstr>研究方法@传播</vt:lpstr>
      <vt:lpstr>研究方法@传播</vt:lpstr>
      <vt:lpstr>研究方法@传播</vt:lpstr>
      <vt:lpstr>研究方法@测量</vt:lpstr>
      <vt:lpstr>研究方法@重建</vt:lpstr>
      <vt:lpstr>结果</vt:lpstr>
      <vt:lpstr>结果</vt:lpstr>
      <vt:lpstr>结果</vt:lpstr>
      <vt:lpstr>结果</vt:lpstr>
      <vt:lpstr>结果</vt:lpstr>
      <vt:lpstr>结果</vt:lpstr>
      <vt:lpstr>结果</vt:lpstr>
      <vt:lpstr>谢谢</vt:lpstr>
      <vt:lpstr>附录</vt:lpstr>
      <vt:lpstr>目录</vt:lpstr>
      <vt:lpstr>研究中使用的具体参数</vt:lpstr>
      <vt:lpstr>研究中使用的具体参数</vt:lpstr>
      <vt:lpstr>研究中使用的具体参数</vt:lpstr>
      <vt:lpstr>参考文献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abwuge@qq.com</dc:creator>
  <cp:lastModifiedBy>函迅 吴</cp:lastModifiedBy>
  <cp:revision>168</cp:revision>
  <dcterms:created xsi:type="dcterms:W3CDTF">2025-01-16T01:41:00Z</dcterms:created>
  <dcterms:modified xsi:type="dcterms:W3CDTF">2025-01-18T15:49:49Z</dcterms:modified>
</cp:coreProperties>
</file>