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0" r:id="rId4"/>
    <p:sldId id="258" r:id="rId5"/>
    <p:sldId id="262" r:id="rId6"/>
    <p:sldId id="263" r:id="rId7"/>
    <p:sldId id="296" r:id="rId8"/>
    <p:sldId id="297" r:id="rId9"/>
    <p:sldId id="298" r:id="rId10"/>
    <p:sldId id="299" r:id="rId11"/>
    <p:sldId id="300" r:id="rId12"/>
    <p:sldId id="301" r:id="rId13"/>
    <p:sldId id="303" r:id="rId14"/>
    <p:sldId id="302" r:id="rId15"/>
    <p:sldId id="304" r:id="rId16"/>
    <p:sldId id="305" r:id="rId17"/>
    <p:sldId id="306" r:id="rId18"/>
    <p:sldId id="307" r:id="rId19"/>
    <p:sldId id="316" r:id="rId20"/>
    <p:sldId id="29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54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E93-D93B-445C-BE5F-F723567AF5E7}" type="datetimeFigureOut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9F44A-A1F8-48E4-81E7-0858F8390B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0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9719D-D6F5-4305-94B0-35BE6525DD0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87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2BB52-BABA-0588-D633-6A5485F27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40210A-1238-40B4-2D70-99A858100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874AB-391F-F40D-2480-709211F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20BF-51D5-40BE-949E-DCB07961F781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76F84-D82D-5401-D1C9-D38EDF05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855F8-5AAD-8465-DEC9-0DF64A13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3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B78F6-8E83-40EB-384B-B4FABABD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41206F-E6DD-8FC5-D4DA-A51AE6B55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16108-B776-DE10-23A5-ACF74ED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73C5E-2503-4DDD-A543-A887334DA35F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AA89E-3589-B386-5448-82AC90EE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163A78-4A35-4CC1-E055-AF3E9B7D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5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DD5776-FD11-E506-EEC4-FE0BC55F4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93F7B4-2448-B556-138F-A33CB5F47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8D58EA-4888-9225-5A72-423D5821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7EEF-1968-47A8-9EAA-01012566A685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48E236-4C57-9F83-B23E-93C939283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29D3F7-FA2E-07AE-6FD1-A0D32944F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620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09010-87D4-1363-D9C8-30888855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F1B190-24B4-8BE8-6036-FE209AD0B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6B2A0-ED59-AD54-8AB6-C4D1C54D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EC280-2277-468A-889D-4D49D53BF1D9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B08D4E-17F1-C197-CB13-B867A24B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00AF32-5C74-79F8-936B-764F92A4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79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1FD1-E4CF-E48F-A2D8-4126EF50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7E715-3BA1-98AC-7E1E-C2835D41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B8155-F17C-A103-742B-893F512D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8DDCF-82ED-4608-853E-AC723BA86E47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883D27-F304-16FD-277E-83BA2047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7E3AD8-FFE1-AE1B-440A-810ADA26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7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EC693-E390-BA1A-B933-BB6A7310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E27E6-5C41-C0C8-6603-9367F243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6CE3E1-A03D-F8F8-D100-0129B1339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1D80A8-00F6-245B-FC41-40E298F2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77794-3FE7-420F-88F7-1D7B4895C899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0C790D-34A4-E531-F506-B45B4CC7C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0184C2-DAF5-03CB-7E51-42646BB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5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7438B-6522-DD64-B407-28643842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FAE0B1-54CF-E9EB-1371-EA400F1F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BA2C71-D094-6C37-C352-C18319449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53264B-9ADE-E9E5-1A2D-16C5F6023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05AE0-1E63-4D36-3464-3D8493FB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900736-ECB5-6452-683C-9F19B589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C3C3C-6E49-45F5-A91C-E6F38BA8DB42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2B9161-0B03-9FE5-56C9-D5AC9216B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BCCA99-1C09-A470-3C43-1F78D097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1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1BC6-9316-51B4-EC98-355B5BF81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12292F-C07F-AA32-1C82-403BFEB17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0815A-62CF-4DCB-BD3F-B6FB0564C615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B8CEFE-C7BD-8A35-9A8A-4CB7291E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675E22-2515-D237-0A98-D38F45B5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57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B2629-A9F9-282B-3752-93A8FE72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7FEA-BEDC-43F5-A950-232128F45C0E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0B4906-44D0-652D-6172-A9A2A9A4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6D3FE9-19C5-906E-15FA-2E0ABB9E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03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E383C-B8E2-CD75-E60E-E46E4D9A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32767-BAEE-61EB-7067-EF77FE973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99BE1A-0620-D9BA-268A-4F0CEA4BB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53C034-5644-2B10-939F-34C99750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2C9D-F443-44DD-858A-37DB01C48713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7E16F-E206-DAF5-05E9-9A0633F7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198E58-D84C-5851-5122-8BCC67A2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35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7AB442-7CE1-E8EB-FEDC-8D244E6B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A4D356B-DDFA-D6E8-0200-FE9A118F37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B3088E-3E46-A7F7-5D57-5C4F92D09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47C50E-9A7F-3B7C-F624-DA24D36A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8F874-9162-4361-A9EA-65552F480750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04258D-AB59-4E23-2B71-8DB20EF7F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148743-9473-BE31-44D9-24E69F32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55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237C4A0-74C4-C9E7-7B1B-30EA22DF5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E11F75-E30E-E373-62EB-BCE6C2653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B0F5C-87BE-271B-C71A-69E04B43A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903D2-EC70-4977-99B9-B0722DA5DCAA}" type="datetime1">
              <a:rPr lang="zh-CN" altLang="en-US" smtClean="0"/>
              <a:t>2025/1/16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FF5D32-FDCB-A7BD-9572-3781C9C1F5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713D4-1715-18B8-AAA5-9C149FB7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54316-2755-4986-A156-08D76992D1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1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B5735-24F7-51E4-22F6-E8505E0FE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  <a:cs typeface="Times New Roman" panose="02020603050405020304" pitchFamily="18" charset="0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飞行时间探测器的粒子速度非线性重建方法研究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C316CA-E27A-22B5-22DC-AE7D2AFE4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zh-CN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3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零磁场</a:t>
            </a:r>
            <a:r>
              <a:rPr lang="zh-CN" altLang="en-US" sz="3200">
                <a:latin typeface="华文楷体" panose="02010600040101010101" pitchFamily="2" charset="-122"/>
                <a:ea typeface="华文楷体" panose="02010600040101010101" pitchFamily="2" charset="-122"/>
              </a:rPr>
              <a:t>垂直入射线性重建</a:t>
            </a:r>
            <a:endParaRPr lang="zh-CN" altLang="en-US" sz="3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灯片编号占位符 3">
            <a:extLst>
              <a:ext uri="{FF2B5EF4-FFF2-40B4-BE49-F238E27FC236}">
                <a16:creationId xmlns:a16="http://schemas.microsoft.com/office/drawing/2014/main" id="{586B96FE-B46D-4D51-8703-B921DA5E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90683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78F05-B4DD-BA86-C153-5CBB88D0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2692-4F56-8183-A165-FFA2D4B5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随之，由损失后的粒子能量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，得到动量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CDDD065-6591-5E35-3718-B359C74A7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51AA3E26-7CF5-1F23-14FD-FAC2F7B3A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10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radPr>
                                  <m:deg/>
                                  <m:e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</m:t>
                                        </m:r>
                                      </m:sub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ra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𝑝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8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6DA9B439-C0E1-7462-5277-8226358D93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0009444"/>
                  </p:ext>
                </p:extLst>
              </p:nvPr>
            </p:nvGraphicFramePr>
            <p:xfrm>
              <a:off x="694800" y="1901665"/>
              <a:ext cx="10800000" cy="8750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50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/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其下标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𝑡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分别代表能量损失前后，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代表静质量。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CF8901-E618-B610-139E-97890B28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34825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DAEEB8E-EF5F-FFA8-DAE6-E1DAAFA0F297}"/>
              </a:ext>
            </a:extLst>
          </p:cNvPr>
          <p:cNvSpPr txBox="1"/>
          <p:nvPr/>
        </p:nvSpPr>
        <p:spPr>
          <a:xfrm>
            <a:off x="694800" y="3199846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从而得到速度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9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2D1324DC-7553-B189-633A-C102B1DF612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965342"/>
                  </p:ext>
                </p:extLst>
              </p:nvPr>
            </p:nvGraphicFramePr>
            <p:xfrm>
              <a:off x="694800" y="3661511"/>
              <a:ext cx="10800000" cy="8129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1299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/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为相对论质量。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4308392-928C-4501-87F9-4E88E8C0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474502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32A21F68-A55E-50F1-9628-0D6C3984EEDB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：本阶段研究暂未引入例如多次散射等造成的粒子运动方向变化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76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AACFF-E190-CD5D-D7B6-49EE7D69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1445-2968-FECC-5B69-BC890215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DC9BF63-024B-760E-391B-EE0E1C99361B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显然，本研究中粒子传播路程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*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E534392C-ED9F-F47C-6AF2-6B23AEEA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11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10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53594A7-90DE-57A1-A1DA-EEEE321EA4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61398176"/>
                  </p:ext>
                </p:extLst>
              </p:nvPr>
            </p:nvGraphicFramePr>
            <p:xfrm>
              <a:off x="694800" y="1901665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/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为编号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的探测器位置。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C7F9667-C9DA-E4EA-4CAB-C5678CCB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358865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64881C8F-566E-2928-AD80-1DA221F067BE}"/>
              </a:ext>
            </a:extLst>
          </p:cNvPr>
          <p:cNvSpPr txBox="1"/>
          <p:nvPr/>
        </p:nvSpPr>
        <p:spPr>
          <a:xfrm>
            <a:off x="694800" y="282152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故有粒子通过探测器时的时间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𝐿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𝑣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FF8699C3-76A3-B842-C037-C76F378FE3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4116781"/>
                  </p:ext>
                </p:extLst>
              </p:nvPr>
            </p:nvGraphicFramePr>
            <p:xfrm>
              <a:off x="694800" y="3283185"/>
              <a:ext cx="10800000" cy="77635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7635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/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real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，即未引入探测器探测分辨率的时间。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45DE95A-F873-D90E-595B-598295072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5953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26782774-6A95-8E97-088F-3BDC16FB6EF9}"/>
              </a:ext>
            </a:extLst>
          </p:cNvPr>
          <p:cNvSpPr txBox="1"/>
          <p:nvPr/>
        </p:nvSpPr>
        <p:spPr>
          <a:xfrm>
            <a:off x="154800" y="6061473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由于使用自然单位制，此处需要进行单位制转换。下需单位制转换时不再提示。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2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934A-2B08-3E27-3413-9408FEC6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0F7CC-6B0E-A1B2-C7C1-1C04D783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测量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本阶段的测量部分极容易实现。只需以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为均值，时间分辨率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为标准差，取高斯随机数即可。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050C66E-B744-9149-365E-C361CCA5D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830997"/>
              </a:xfrm>
              <a:prstGeom prst="rect">
                <a:avLst/>
              </a:prstGeom>
              <a:blipFill>
                <a:blip r:embed="rId2"/>
                <a:stretch>
                  <a:fillRect l="-903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26D2F9-105A-7CEA-2A56-DF4B7D03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12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𝐺𝑎𝑠𝑠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𝑟𝑖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33B23924-A59E-F4E9-3055-531F13D353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41690"/>
                  </p:ext>
                </p:extLst>
              </p:nvPr>
            </p:nvGraphicFramePr>
            <p:xfrm>
              <a:off x="696000" y="2270997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/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𝑚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measure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，即探测器测量得到的时间。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524622-7082-7B62-E2DE-51E2A6915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28197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03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5BD85-0055-1FB9-D13F-584BA68C9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8941B-607B-1F4C-A915-B758A9D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重建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C47717-E1E2-5D3E-389E-5044F3A6C34C}"/>
              </a:ext>
            </a:extLst>
          </p:cNvPr>
          <p:cNvSpPr txBox="1"/>
          <p:nvPr/>
        </p:nvSpPr>
        <p:spPr>
          <a:xfrm>
            <a:off x="694800" y="1440000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本阶段研究中使用线性重建方法，即不考虑能量衰减的因素，简单的认为时间与传播路程为线性关系（速度恒定）。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72DDD9-1664-6194-B065-B5EA8060C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13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𝑦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∗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508330EB-C31B-AA62-E5D3-ED15B5F1AB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6391048"/>
                  </p:ext>
                </p:extLst>
              </p:nvPr>
            </p:nvGraphicFramePr>
            <p:xfrm>
              <a:off x="694800" y="2735514"/>
              <a:ext cx="10800000" cy="45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 b="-105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 b="-105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/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表示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需要拟合的参数。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55DB481-5037-33E4-330B-6C80BA18C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192714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/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𝐿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为横坐标，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𝑚𝑖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为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纵坐标，拟合得到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*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85E67E5-80C4-4725-E1F9-128A0C11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3655369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/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1600" dirty="0">
                    <a:ea typeface="华文楷体" panose="02010600040101010101" pitchFamily="2" charset="-122"/>
                    <a:cs typeface="+mj-cs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16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满足高斯分布，</a:t>
                </a:r>
                <a:r>
                  <a:rPr lang="en-US" altLang="zh-CN" sz="1600" dirty="0"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不满足。</a:t>
                </a: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AE545EC-40F4-1625-3FED-DBE9FB39C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" y="6061473"/>
                <a:ext cx="11880000" cy="338554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/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ROOT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包含拟合功能，此处仅需指定拟合方程为正比例函数（式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(13)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）即可。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7D77F8-59D8-DAFA-BA1F-D2AD2437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273849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97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E18A1-DE46-7329-4A97-AAEBF10F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中度可信度描述已自动生成">
            <a:extLst>
              <a:ext uri="{FF2B5EF4-FFF2-40B4-BE49-F238E27FC236}">
                <a16:creationId xmlns:a16="http://schemas.microsoft.com/office/drawing/2014/main" id="{EA2A1A8E-68C2-EADE-56D9-11F42AAF43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5C82D2B-8058-5602-5D55-96EBDCC4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1.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计算中发现，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方程可能在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内并不完全适用于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Li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0579E0D-CAD3-14A5-BB07-B89204F59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A5EFFDF6-91B7-328F-D866-2648EB0E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14</a:t>
            </a:fld>
            <a:endParaRPr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/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：能损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/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动能与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关系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C9E3909-64DB-42C9-292A-B8ADF9719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209" y="5956240"/>
                <a:ext cx="3295650" cy="400110"/>
              </a:xfrm>
              <a:prstGeom prst="rect">
                <a:avLst/>
              </a:prstGeom>
              <a:blipFill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FF99DE94-3AF5-436C-C22B-C2E25C4DC956}"/>
              </a:ext>
            </a:extLst>
          </p:cNvPr>
          <p:cNvSpPr txBox="1"/>
          <p:nvPr/>
        </p:nvSpPr>
        <p:spPr>
          <a:xfrm>
            <a:off x="6668048" y="2369805"/>
            <a:ext cx="4826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计算中使用的材料为聚苯乙烯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/>
              <p:nvPr/>
            </p:nvSpPr>
            <p:spPr>
              <a:xfrm>
                <a:off x="6668048" y="4401130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显然，在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较低的情况下，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能损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（蓝色实线）甚至大于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粒子动能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（红色实线）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BD70D82A-871D-CA04-B702-F817F49E4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4401130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/>
              <p:nvPr/>
            </p:nvSpPr>
            <p:spPr>
              <a:xfrm>
                <a:off x="6668048" y="2831470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由于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[7]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指出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方程在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0.1≤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𝛽𝛾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≤1000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的误差可以接受，因此以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作为限制区域，</a:t>
                </a:r>
                <a:r>
                  <a:rPr lang="zh-CN" altLang="en-US" sz="2400" dirty="0">
                    <a:solidFill>
                      <a:srgbClr val="1F1F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蓝色实线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的最左端为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=0.1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，最右端为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𝛽𝛾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=1000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C54F6EE-EC98-1EB9-8980-80DB11E84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831470"/>
                <a:ext cx="4826752" cy="1569660"/>
              </a:xfrm>
              <a:prstGeom prst="rect">
                <a:avLst/>
              </a:prstGeom>
              <a:blipFill>
                <a:blip r:embed="rId6"/>
                <a:stretch>
                  <a:fillRect l="-2020" t="-3101" r="-379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7F551C6-C2B6-9496-3E4B-51D9B4CDDE64}"/>
              </a:ext>
            </a:extLst>
          </p:cNvPr>
          <p:cNvSpPr txBox="1"/>
          <p:nvPr/>
        </p:nvSpPr>
        <p:spPr>
          <a:xfrm>
            <a:off x="154800" y="637034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698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039D2-5F01-092C-5A9C-4C31CB214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1C35E4-666A-52D7-1F57-707BE2CE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2.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能量损失对粒子通过探测器时的时间的影响（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AE421F9-56E5-729B-610E-5EA665B67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62985-5A7D-A04A-AC6D-7014E8A1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15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EDCDC27-F124-6B66-9B6B-74938809B8E2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4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：有无能损的时间差与传播路程关系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/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纵坐标为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𝑡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𝑟𝑖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在无能损时与有能损之间的差值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A19DF8-CC86-474E-2790-1141D884E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154635"/>
                <a:ext cx="4826752" cy="830997"/>
              </a:xfrm>
              <a:prstGeom prst="rect">
                <a:avLst/>
              </a:prstGeom>
              <a:blipFill>
                <a:blip r:embed="rId3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BB205D04-1BFA-43AC-FB04-DAC9D49C7F16}"/>
              </a:ext>
            </a:extLst>
          </p:cNvPr>
          <p:cNvSpPr txBox="1"/>
          <p:nvPr/>
        </p:nvSpPr>
        <p:spPr>
          <a:xfrm>
            <a:off x="6668048" y="3985632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可以注意到图像的斜率增加，表示有能损时的速度会减小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694DF28A-B128-3272-F669-1F621F9FB6C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1" cy="4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7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B2E3C-2528-CA71-1BD0-BBCCCBF40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5288F-2404-9FD3-F317-C902DCF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3.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探测与拟合（重建） 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27521E-48BC-23D3-ECC6-0DB179720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D56E1125-C863-AD5D-A864-BFB5943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16</a:t>
            </a:fld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562E29-DFF0-6F36-1D3F-7D2DC55E250B}"/>
              </a:ext>
            </a:extLst>
          </p:cNvPr>
          <p:cNvSpPr txBox="1"/>
          <p:nvPr/>
        </p:nvSpPr>
        <p:spPr>
          <a:xfrm>
            <a:off x="1490560" y="5956240"/>
            <a:ext cx="46950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：实际与重建时间与传播路程关系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DD089D-C565-C833-7AE6-8B5D9B7F2E22}"/>
              </a:ext>
            </a:extLst>
          </p:cNvPr>
          <p:cNvSpPr txBox="1"/>
          <p:nvPr/>
        </p:nvSpPr>
        <p:spPr>
          <a:xfrm>
            <a:off x="6668048" y="3269835"/>
            <a:ext cx="48267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5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黑色实线表示实际时间的连线，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红色圆点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代表测量时间，</a:t>
            </a: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红色实线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为拟合直线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11" name="图片 10" descr="图表, 折线图&#10;&#10;描述已自动生成">
            <a:extLst>
              <a:ext uri="{FF2B5EF4-FFF2-40B4-BE49-F238E27FC236}">
                <a16:creationId xmlns:a16="http://schemas.microsoft.com/office/drawing/2014/main" id="{C7689042-BBC7-671F-E656-4F08C365005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839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3477-E807-19E3-297D-5993731A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表, 折线图&#10;&#10;描述已自动生成">
            <a:extLst>
              <a:ext uri="{FF2B5EF4-FFF2-40B4-BE49-F238E27FC236}">
                <a16:creationId xmlns:a16="http://schemas.microsoft.com/office/drawing/2014/main" id="{C2D5453D-4F25-AF21-902D-B23542C0C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1D2362A-E594-5EA4-E897-7AACA507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4.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重建后的分布（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=0.7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CFA08A8-4152-2994-A094-8BC35DA7A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FD3E429-6AD7-FB76-6AA5-C581702A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的分布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64F610-5E03-E240-901C-F84FD937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/>
              <p:nvPr/>
            </p:nvSpPr>
            <p:spPr>
              <a:xfrm>
                <a:off x="6668048" y="2785304"/>
                <a:ext cx="482675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𝑟𝑒𝑎𝑙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（实际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1/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𝑟𝑒𝑐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（重建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）差值的分布，中央黑色竖线为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时间分辨率时的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d>
                      <m:dPr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29825F5-C420-4863-D263-A845236D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785304"/>
                <a:ext cx="4826752" cy="1569660"/>
              </a:xfrm>
              <a:prstGeom prst="rect">
                <a:avLst/>
              </a:prstGeom>
              <a:blipFill>
                <a:blip r:embed="rId5"/>
                <a:stretch>
                  <a:fillRect l="-2020" t="-3113" b="-8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EF367A3-6A1B-6661-BFB2-A378BE290956}"/>
              </a:ext>
            </a:extLst>
          </p:cNvPr>
          <p:cNvSpPr txBox="1"/>
          <p:nvPr/>
        </p:nvSpPr>
        <p:spPr>
          <a:xfrm>
            <a:off x="6668048" y="4354964"/>
            <a:ext cx="48267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可见均值并不在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处，猜想为由重建方法（线性重建）造成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55247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1CE00-8E29-8811-A8C4-44074ACF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描述已自动生成">
            <a:extLst>
              <a:ext uri="{FF2B5EF4-FFF2-40B4-BE49-F238E27FC236}">
                <a16:creationId xmlns:a16="http://schemas.microsoft.com/office/drawing/2014/main" id="{95225374-D0A4-FCE8-5AC2-EBB2428B1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00" y="1670400"/>
            <a:ext cx="6286622" cy="43992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191DB9-8082-0F18-BFAA-BFDB4F5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分别为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0.4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0.5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0.6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0.8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0.9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时的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</a:rPr>
                      <m:t>Δ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1/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𝛽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B8D62D-AB29-0A46-7239-6DD915985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3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1153D716-AE9B-8DFF-1311-514FC362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18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/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Δ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</m:t>
                        </m:r>
                      </m:den>
                    </m:f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的关系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6C2D6CC-80B7-7C2D-DB6C-B46DF6F6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560" y="5956240"/>
                <a:ext cx="4695099" cy="566052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/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7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可见，当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逐渐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增大时，线性重建方法的误差逐步减小，这是可预见的：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DE3D4FE-07D3-9440-2D06-7AFA19AC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2385491"/>
                <a:ext cx="4826752" cy="1200329"/>
              </a:xfrm>
              <a:prstGeom prst="rect">
                <a:avLst/>
              </a:prstGeom>
              <a:blipFill>
                <a:blip r:embed="rId5"/>
                <a:stretch>
                  <a:fillRect l="-2020" t="-4061" r="-758" b="-10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/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𝛽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较小时的能量损失很大，导致重建的速度与真实速度的差异较大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09B99A8-93D2-46C0-6A8A-81F46CC34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3585820"/>
                <a:ext cx="4826752" cy="830997"/>
              </a:xfrm>
              <a:prstGeom prst="rect">
                <a:avLst/>
              </a:prstGeom>
              <a:blipFill>
                <a:blip r:embed="rId6"/>
                <a:stretch>
                  <a:fillRect l="-2020" t="-5839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875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51D6E12D-FE3D-8AC4-94BF-A448B947FBEC}"/>
              </a:ext>
            </a:extLst>
          </p:cNvPr>
          <p:cNvGrpSpPr/>
          <p:nvPr/>
        </p:nvGrpSpPr>
        <p:grpSpPr>
          <a:xfrm>
            <a:off x="3048000" y="2736502"/>
            <a:ext cx="6096000" cy="1384995"/>
            <a:chOff x="3048000" y="3034784"/>
            <a:chExt cx="6096000" cy="1384995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21882EA-E097-48DF-E8A6-A5D656AC3817}"/>
                </a:ext>
              </a:extLst>
            </p:cNvPr>
            <p:cNvSpPr txBox="1"/>
            <p:nvPr/>
          </p:nvSpPr>
          <p:spPr>
            <a:xfrm>
              <a:off x="3048000" y="3034784"/>
              <a:ext cx="6096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5400" dirty="0">
                  <a:latin typeface="楷体" panose="02010609060101010101" pitchFamily="49" charset="-122"/>
                  <a:ea typeface="楷体" panose="02010609060101010101" pitchFamily="49" charset="-122"/>
                </a:rPr>
                <a:t>谢谢</a:t>
              </a:r>
              <a:endParaRPr lang="zh-CN" altLang="en-US" sz="5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B9B58D8-4F56-41EA-9BF3-129A7D96B621}"/>
                </a:ext>
              </a:extLst>
            </p:cNvPr>
            <p:cNvSpPr txBox="1"/>
            <p:nvPr/>
          </p:nvSpPr>
          <p:spPr>
            <a:xfrm>
              <a:off x="5626100" y="3958114"/>
              <a:ext cx="35179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吴函迅 </a:t>
              </a:r>
              <a:r>
                <a:rPr lang="en-US" altLang="zh-CN" sz="2400">
                  <a:latin typeface="楷体" panose="02010609060101010101" pitchFamily="49" charset="-122"/>
                  <a:ea typeface="楷体" panose="02010609060101010101" pitchFamily="49" charset="-122"/>
                </a:rPr>
                <a:t>2025.1.16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7566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BDDFBE-EB5E-457B-E06E-65815A2E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宋体" panose="02010600040101010101" pitchFamily="2" charset="-122"/>
                <a:ea typeface="华文宋体" panose="02010600040101010101" pitchFamily="2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E0005-B676-78F3-00E9-64C0A3D3B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AMS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2" action="ppaction://hlinksldjump"/>
              </a:rPr>
              <a:t>飞行时间探测器简介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3" action="ppaction://hlinksldjump"/>
              </a:rPr>
              <a:t>该阶段研究中使用的参数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4" action="ppaction://hlinksldjump"/>
              </a:rPr>
              <a:t>研究方法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  <a:hlinkClick r:id="rId5" action="ppaction://hlinksldjump"/>
              </a:rPr>
              <a:t>结果</a:t>
            </a:r>
            <a:endParaRPr lang="zh-CN" altLang="en-US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07F2F14A-D798-B350-AE15-A415785B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64123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>
            <a:extLst>
              <a:ext uri="{FF2B5EF4-FFF2-40B4-BE49-F238E27FC236}">
                <a16:creationId xmlns:a16="http://schemas.microsoft.com/office/drawing/2014/main" id="{74CEEE8A-717F-FF63-3704-0A7E585F2BB4}"/>
              </a:ext>
            </a:extLst>
          </p:cNvPr>
          <p:cNvSpPr/>
          <p:nvPr/>
        </p:nvSpPr>
        <p:spPr>
          <a:xfrm>
            <a:off x="3786187" y="124777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63" name="直接连接符 662">
            <a:extLst>
              <a:ext uri="{FF2B5EF4-FFF2-40B4-BE49-F238E27FC236}">
                <a16:creationId xmlns:a16="http://schemas.microsoft.com/office/drawing/2014/main" id="{F4C887E3-1512-49EC-FF63-437B6410BA67}"/>
              </a:ext>
            </a:extLst>
          </p:cNvPr>
          <p:cNvCxnSpPr/>
          <p:nvPr/>
        </p:nvCxnSpPr>
        <p:spPr>
          <a:xfrm>
            <a:off x="6155635" y="655983"/>
            <a:ext cx="0" cy="715617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5" name="椭圆 684">
            <a:extLst>
              <a:ext uri="{FF2B5EF4-FFF2-40B4-BE49-F238E27FC236}">
                <a16:creationId xmlns:a16="http://schemas.microsoft.com/office/drawing/2014/main" id="{5C06C432-BF8F-E1D3-C777-36BAFD2B2D55}"/>
              </a:ext>
            </a:extLst>
          </p:cNvPr>
          <p:cNvSpPr/>
          <p:nvPr/>
        </p:nvSpPr>
        <p:spPr>
          <a:xfrm>
            <a:off x="6112566" y="638178"/>
            <a:ext cx="86138" cy="86138"/>
          </a:xfrm>
          <a:prstGeom prst="ellipse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6" name="文本框 685">
            <a:extLst>
              <a:ext uri="{FF2B5EF4-FFF2-40B4-BE49-F238E27FC236}">
                <a16:creationId xmlns:a16="http://schemas.microsoft.com/office/drawing/2014/main" id="{978D93E5-4C6B-6621-0070-C89CEC4B8271}"/>
              </a:ext>
            </a:extLst>
          </p:cNvPr>
          <p:cNvSpPr txBox="1"/>
          <p:nvPr/>
        </p:nvSpPr>
        <p:spPr>
          <a:xfrm>
            <a:off x="5966933" y="373169"/>
            <a:ext cx="11143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zh-CN" sz="2400" baseline="30000" dirty="0">
                <a:solidFill>
                  <a:srgbClr val="163E64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400" dirty="0">
                <a:solidFill>
                  <a:srgbClr val="163E64"/>
                </a:solidFill>
                <a:latin typeface="Times New Roman" panose="02020603050405020304" pitchFamily="18" charset="0"/>
              </a:rPr>
              <a:t>Li</a:t>
            </a:r>
            <a:endParaRPr lang="zh-CN" altLang="en-US" sz="2400" dirty="0">
              <a:solidFill>
                <a:srgbClr val="163E64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87" name="直接箭头连接符 686">
            <a:extLst>
              <a:ext uri="{FF2B5EF4-FFF2-40B4-BE49-F238E27FC236}">
                <a16:creationId xmlns:a16="http://schemas.microsoft.com/office/drawing/2014/main" id="{71F03C31-FC7A-C479-4A0A-041743BE7956}"/>
              </a:ext>
            </a:extLst>
          </p:cNvPr>
          <p:cNvCxnSpPr>
            <a:cxnSpLocks/>
          </p:cNvCxnSpPr>
          <p:nvPr/>
        </p:nvCxnSpPr>
        <p:spPr>
          <a:xfrm>
            <a:off x="8422000" y="124777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/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88" name="文本框 687">
                <a:extLst>
                  <a:ext uri="{FF2B5EF4-FFF2-40B4-BE49-F238E27FC236}">
                    <a16:creationId xmlns:a16="http://schemas.microsoft.com/office/drawing/2014/main" id="{4CF0A3F8-9766-D10C-1E39-872710E63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80" y="1224913"/>
                <a:ext cx="100964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9" name="组合 698">
            <a:extLst>
              <a:ext uri="{FF2B5EF4-FFF2-40B4-BE49-F238E27FC236}">
                <a16:creationId xmlns:a16="http://schemas.microsoft.com/office/drawing/2014/main" id="{B41861E9-2AA0-0FC2-5949-31C40BB8E1D0}"/>
              </a:ext>
            </a:extLst>
          </p:cNvPr>
          <p:cNvGrpSpPr/>
          <p:nvPr/>
        </p:nvGrpSpPr>
        <p:grpSpPr>
          <a:xfrm>
            <a:off x="3865690" y="2297190"/>
            <a:ext cx="1199900" cy="977705"/>
            <a:chOff x="7598540" y="238649"/>
            <a:chExt cx="1199900" cy="977705"/>
          </a:xfrm>
        </p:grpSpPr>
        <p:cxnSp>
          <p:nvCxnSpPr>
            <p:cNvPr id="693" name="直接箭头连接符 692">
              <a:extLst>
                <a:ext uri="{FF2B5EF4-FFF2-40B4-BE49-F238E27FC236}">
                  <a16:creationId xmlns:a16="http://schemas.microsoft.com/office/drawing/2014/main" id="{E6E04081-BE18-FDC1-FAC7-B9E30EB83C68}"/>
                </a:ext>
              </a:extLst>
            </p:cNvPr>
            <p:cNvCxnSpPr/>
            <p:nvPr/>
          </p:nvCxnSpPr>
          <p:spPr>
            <a:xfrm>
              <a:off x="7959337" y="327731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接箭头连接符 693">
              <a:extLst>
                <a:ext uri="{FF2B5EF4-FFF2-40B4-BE49-F238E27FC236}">
                  <a16:creationId xmlns:a16="http://schemas.microsoft.com/office/drawing/2014/main" id="{AB85AF5E-59A7-079A-075F-2AFA1D76DFE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600449" y="676575"/>
              <a:ext cx="720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直接箭头连接符 694">
              <a:extLst>
                <a:ext uri="{FF2B5EF4-FFF2-40B4-BE49-F238E27FC236}">
                  <a16:creationId xmlns:a16="http://schemas.microsoft.com/office/drawing/2014/main" id="{EADC9D6F-7134-FCE2-539A-BC27E535B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0655" y="328412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/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6" name="文本框 695">
                  <a:extLst>
                    <a:ext uri="{FF2B5EF4-FFF2-40B4-BE49-F238E27FC236}">
                      <a16:creationId xmlns:a16="http://schemas.microsoft.com/office/drawing/2014/main" id="{FBB0F3E6-2684-3AE0-74A2-D97C7A9E4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9670" y="238649"/>
                  <a:ext cx="36877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/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7" name="文本框 696">
                  <a:extLst>
                    <a:ext uri="{FF2B5EF4-FFF2-40B4-BE49-F238E27FC236}">
                      <a16:creationId xmlns:a16="http://schemas.microsoft.com/office/drawing/2014/main" id="{4815C267-5499-C2DA-0D82-FA1C81E86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8540" y="568411"/>
                  <a:ext cx="368770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3279" r="-1639" b="-105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/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8" name="文本框 697">
                  <a:extLst>
                    <a:ext uri="{FF2B5EF4-FFF2-40B4-BE49-F238E27FC236}">
                      <a16:creationId xmlns:a16="http://schemas.microsoft.com/office/drawing/2014/main" id="{B72A2309-642B-DC58-20E1-4E4B2521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5646" y="754689"/>
                  <a:ext cx="368770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8" name="平行四边形 707">
            <a:extLst>
              <a:ext uri="{FF2B5EF4-FFF2-40B4-BE49-F238E27FC236}">
                <a16:creationId xmlns:a16="http://schemas.microsoft.com/office/drawing/2014/main" id="{FC182C74-F3F7-0FA9-08FB-74C043A0FF02}"/>
              </a:ext>
            </a:extLst>
          </p:cNvPr>
          <p:cNvSpPr/>
          <p:nvPr/>
        </p:nvSpPr>
        <p:spPr>
          <a:xfrm>
            <a:off x="3786186" y="166195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14" name="组合 713">
            <a:extLst>
              <a:ext uri="{FF2B5EF4-FFF2-40B4-BE49-F238E27FC236}">
                <a16:creationId xmlns:a16="http://schemas.microsoft.com/office/drawing/2014/main" id="{5CCEAC29-1F68-3D7C-8D74-D41B9E171AD1}"/>
              </a:ext>
            </a:extLst>
          </p:cNvPr>
          <p:cNvGrpSpPr/>
          <p:nvPr/>
        </p:nvGrpSpPr>
        <p:grpSpPr>
          <a:xfrm>
            <a:off x="3727238" y="3826717"/>
            <a:ext cx="1459886" cy="461665"/>
            <a:chOff x="8633744" y="3697735"/>
            <a:chExt cx="1459886" cy="461665"/>
          </a:xfrm>
        </p:grpSpPr>
        <p:cxnSp>
          <p:nvCxnSpPr>
            <p:cNvPr id="712" name="直接箭头连接符 711">
              <a:extLst>
                <a:ext uri="{FF2B5EF4-FFF2-40B4-BE49-F238E27FC236}">
                  <a16:creationId xmlns:a16="http://schemas.microsoft.com/office/drawing/2014/main" id="{F99DBFED-91CE-AB2D-2B06-CD76EEC6B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3744" y="3703773"/>
              <a:ext cx="344540" cy="4345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/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oMath>
                    </m:oMathPara>
                  </a14:m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13" name="文本框 712">
                  <a:extLst>
                    <a:ext uri="{FF2B5EF4-FFF2-40B4-BE49-F238E27FC236}">
                      <a16:creationId xmlns:a16="http://schemas.microsoft.com/office/drawing/2014/main" id="{75C4C9BC-A795-D5BE-946B-1ED9D5A0B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014" y="3697735"/>
                  <a:ext cx="1287616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DFDE1CEA-BCEC-BB11-485C-4911FF6FDBD3}"/>
              </a:ext>
            </a:extLst>
          </p:cNvPr>
          <p:cNvSpPr/>
          <p:nvPr/>
        </p:nvSpPr>
        <p:spPr>
          <a:xfrm>
            <a:off x="3786186" y="4843624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6F1C3C00-6749-9E1C-6D84-5D6D43D9AA2C}"/>
              </a:ext>
            </a:extLst>
          </p:cNvPr>
          <p:cNvSpPr/>
          <p:nvPr/>
        </p:nvSpPr>
        <p:spPr>
          <a:xfrm>
            <a:off x="3786185" y="5257801"/>
            <a:ext cx="4619625" cy="352425"/>
          </a:xfrm>
          <a:prstGeom prst="parallelogram">
            <a:avLst>
              <a:gd name="adj" fmla="val 81689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87FD7A6-E2B3-4BC9-DE79-92B90F71EA60}"/>
              </a:ext>
            </a:extLst>
          </p:cNvPr>
          <p:cNvCxnSpPr>
            <a:cxnSpLocks/>
          </p:cNvCxnSpPr>
          <p:nvPr/>
        </p:nvCxnSpPr>
        <p:spPr>
          <a:xfrm flipH="1">
            <a:off x="8405810" y="1661951"/>
            <a:ext cx="16190" cy="3181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/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E71CEB-06B5-B3D0-118A-782878791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509" y="3063466"/>
                <a:ext cx="1009647" cy="461665"/>
              </a:xfrm>
              <a:prstGeom prst="rect">
                <a:avLst/>
              </a:prstGeom>
              <a:blipFill>
                <a:blip r:embed="rId8"/>
                <a:stretch>
                  <a:fillRect l="-1205" r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F57810-7A9A-72E4-0578-741886D619F2}"/>
              </a:ext>
            </a:extLst>
          </p:cNvPr>
          <p:cNvCxnSpPr>
            <a:cxnSpLocks/>
          </p:cNvCxnSpPr>
          <p:nvPr/>
        </p:nvCxnSpPr>
        <p:spPr>
          <a:xfrm>
            <a:off x="8405810" y="4843624"/>
            <a:ext cx="0" cy="4141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/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cm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C173A49B-157C-8614-8152-F031965B6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0090" y="4820763"/>
                <a:ext cx="100964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C37151F-A5D8-57D9-9B07-B35196B31AD4}"/>
              </a:ext>
            </a:extLst>
          </p:cNvPr>
          <p:cNvCxnSpPr>
            <a:cxnSpLocks/>
          </p:cNvCxnSpPr>
          <p:nvPr/>
        </p:nvCxnSpPr>
        <p:spPr>
          <a:xfrm>
            <a:off x="6155635" y="137160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21D9F8E5-C074-5FDC-243D-01C005304CB1}"/>
              </a:ext>
            </a:extLst>
          </p:cNvPr>
          <p:cNvCxnSpPr>
            <a:cxnSpLocks/>
          </p:cNvCxnSpPr>
          <p:nvPr/>
        </p:nvCxnSpPr>
        <p:spPr>
          <a:xfrm>
            <a:off x="6155739" y="1600199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5193E72-C622-3B85-F723-A980F1A663EE}"/>
              </a:ext>
            </a:extLst>
          </p:cNvPr>
          <p:cNvCxnSpPr>
            <a:cxnSpLocks/>
          </p:cNvCxnSpPr>
          <p:nvPr/>
        </p:nvCxnSpPr>
        <p:spPr>
          <a:xfrm>
            <a:off x="6153386" y="1806709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51FECA3-0257-80CA-0053-9574AA0E2377}"/>
              </a:ext>
            </a:extLst>
          </p:cNvPr>
          <p:cNvCxnSpPr>
            <a:cxnSpLocks/>
          </p:cNvCxnSpPr>
          <p:nvPr/>
        </p:nvCxnSpPr>
        <p:spPr>
          <a:xfrm>
            <a:off x="6151212" y="2028196"/>
            <a:ext cx="0" cy="2962115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C744341-AEBD-6809-E574-C3C2EEAEBC98}"/>
              </a:ext>
            </a:extLst>
          </p:cNvPr>
          <p:cNvCxnSpPr>
            <a:cxnSpLocks/>
          </p:cNvCxnSpPr>
          <p:nvPr/>
        </p:nvCxnSpPr>
        <p:spPr>
          <a:xfrm>
            <a:off x="6151108" y="4958561"/>
            <a:ext cx="0" cy="243544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DAEBF4E-7D91-B5A6-7FF1-64EED3F9474D}"/>
              </a:ext>
            </a:extLst>
          </p:cNvPr>
          <p:cNvCxnSpPr>
            <a:cxnSpLocks/>
          </p:cNvCxnSpPr>
          <p:nvPr/>
        </p:nvCxnSpPr>
        <p:spPr>
          <a:xfrm>
            <a:off x="6151212" y="5187160"/>
            <a:ext cx="0" cy="206510"/>
          </a:xfrm>
          <a:prstGeom prst="line">
            <a:avLst/>
          </a:prstGeom>
          <a:ln>
            <a:solidFill>
              <a:srgbClr val="1844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6FF226B-1EED-7276-7A13-A4F9775E4F17}"/>
              </a:ext>
            </a:extLst>
          </p:cNvPr>
          <p:cNvCxnSpPr>
            <a:cxnSpLocks/>
          </p:cNvCxnSpPr>
          <p:nvPr/>
        </p:nvCxnSpPr>
        <p:spPr>
          <a:xfrm>
            <a:off x="6151240" y="5393670"/>
            <a:ext cx="1744" cy="221487"/>
          </a:xfrm>
          <a:prstGeom prst="line">
            <a:avLst/>
          </a:prstGeom>
          <a:ln>
            <a:solidFill>
              <a:srgbClr val="18446D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3637EF4-CC98-90B0-190A-6241B940BE37}"/>
              </a:ext>
            </a:extLst>
          </p:cNvPr>
          <p:cNvCxnSpPr/>
          <p:nvPr/>
        </p:nvCxnSpPr>
        <p:spPr>
          <a:xfrm>
            <a:off x="6153152" y="5605464"/>
            <a:ext cx="0" cy="3595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灯片编号占位符 3">
            <a:extLst>
              <a:ext uri="{FF2B5EF4-FFF2-40B4-BE49-F238E27FC236}">
                <a16:creationId xmlns:a16="http://schemas.microsoft.com/office/drawing/2014/main" id="{52DE9DB9-B814-E442-CF33-2A5D665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20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300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EA08-4D95-D785-E88F-B41C2CD14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650BCA-7A84-2B3C-5D4C-7DB76CB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AMS</a:t>
            </a:r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飞行时间探测器简介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5E996BF-CCEE-B892-E733-589895370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35" t="1551" r="4956" b="1903"/>
          <a:stretch/>
        </p:blipFill>
        <p:spPr>
          <a:xfrm>
            <a:off x="1303020" y="1273016"/>
            <a:ext cx="3433763" cy="3863833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01CFE2-8C4A-417A-D295-8C2A074C5779}"/>
              </a:ext>
            </a:extLst>
          </p:cNvPr>
          <p:cNvSpPr txBox="1"/>
          <p:nvPr/>
        </p:nvSpPr>
        <p:spPr>
          <a:xfrm>
            <a:off x="1188720" y="5073550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探测器原理图</a:t>
            </a:r>
            <a:r>
              <a:rPr lang="en-US" altLang="zh-CN" sz="2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A59C435-484B-35AB-4F9F-9CD95A9D82C4}"/>
              </a:ext>
            </a:extLst>
          </p:cNvPr>
          <p:cNvSpPr txBox="1"/>
          <p:nvPr/>
        </p:nvSpPr>
        <p:spPr>
          <a:xfrm>
            <a:off x="6065520" y="1474308"/>
            <a:ext cx="51435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AMS-02 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系统由四层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闪烁体探测器组成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），下层为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（编号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每层闪烁体探测器厚度约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UTOF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LTOF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间距约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120cm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 [1]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EJ-200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基底：聚甲苯乙烯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Polyvinyltoluene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[2]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91376C-6DC9-944A-1ED4-B50DFF0FA7F0}"/>
              </a:ext>
            </a:extLst>
          </p:cNvPr>
          <p:cNvSpPr txBox="1"/>
          <p:nvPr/>
        </p:nvSpPr>
        <p:spPr>
          <a:xfrm>
            <a:off x="156000" y="5417535"/>
            <a:ext cx="1188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[1] V. Bindi, G.M. Chen, H.S. Chen, et al. Calibration and performance of the AMS-02 time of flight detector in space. Nuclear Instruments and Methods in Physics Research Section A: Accelerators, Spectrometers, Detectors and Associated Equipment, 743: 22-29, 2014. DOI: https://doi.org/10.1016/j.nima.2014.01.002.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[2] ELJEN TECHNOLOGY. GENERAL PURPOSE EJ-200, EJ-204, EJ-208, EJ-212[EB/OL]. [2025-01-16]. https://eljentechnology.com/products/plastic-scintillators/ej-200-ej-204-ej-208-ej-212.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B27EE46-3E27-321A-503B-17F59EB2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3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6263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9471-EB57-AE07-E161-22E7649BB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CB00B-F929-0654-FCDC-B8ECEAF80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C22D6-484E-5B6E-F9C6-01AEA47D14B9}"/>
              </a:ext>
            </a:extLst>
          </p:cNvPr>
          <p:cNvSpPr txBox="1"/>
          <p:nvPr/>
        </p:nvSpPr>
        <p:spPr>
          <a:xfrm>
            <a:off x="838200" y="1474308"/>
            <a:ext cx="103708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探测器材料指定为聚苯乙烯 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(polystyrene)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*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[3][4]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探测器位置：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-65cm, -63cm, 63cm, 65cm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（假定为无穷大平面）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探测器厚度：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1cm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，时间分辨率：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0.1ns</a:t>
            </a: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入射粒子指定为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6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Li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，数据来源于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[5][6]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以及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CERN 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（下称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ROOT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）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045E103-B107-59E3-EDEF-7277F660D44C}"/>
              </a:ext>
            </a:extLst>
          </p:cNvPr>
          <p:cNvSpPr txBox="1"/>
          <p:nvPr/>
        </p:nvSpPr>
        <p:spPr>
          <a:xfrm>
            <a:off x="156000" y="4046839"/>
            <a:ext cx="11880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：聚苯乙烯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与聚甲苯乙烯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[(2-CH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CHCH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baseline="-25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在元素比、密度等方面比较接近，而聚甲苯乙烯的部分数据暂未查明，故本阶段使用聚苯乙烯先行研究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[3] Particle Data Group. Atomic and nuclear properties of polystyrene[EB/OL]. [2025-01-16]. https://pdg.lbl.gov/2024/AtomicNuclearProperties/HTML/polystyrene.html.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[5] Commission on Isotopic Abundances and Atomic Weights. Atomic Weight of Lithium[EB/OL]. [2025-01-16]. https://ciaaw.org/lithium.htm.</a:t>
            </a: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[6] The Bureau International des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Poids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et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Mesures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. The International System of Units (SI)[EB/OL]. [2025-01-16]. https://www.bipm.org/documents/20126/41483022/SI-Brochure-9.pdf.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灯片编号占位符 3">
            <a:extLst>
              <a:ext uri="{FF2B5EF4-FFF2-40B4-BE49-F238E27FC236}">
                <a16:creationId xmlns:a16="http://schemas.microsoft.com/office/drawing/2014/main" id="{435D9DCD-02B7-2DCC-F878-1F58FC3C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4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78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DA6B-5E3F-60C0-68FD-450ABA576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6AFC9-C12F-8C7E-D2E1-938F5B335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r>
              <a:rPr lang="zh-CN" altLang="en-US" sz="4400" dirty="0">
                <a:latin typeface="华文宋体" panose="02010600040101010101" pitchFamily="2" charset="-122"/>
                <a:ea typeface="华文宋体" panose="02010600040101010101" pitchFamily="2" charset="-122"/>
              </a:rPr>
              <a:t>该阶段研究中使用的部分参数</a:t>
            </a:r>
            <a:endParaRPr lang="en-US" altLang="zh-CN" sz="4400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/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spcAft>
                    <a:spcPts val="1200"/>
                  </a:spcAft>
                  <a:buFont typeface="+mj-lt"/>
                  <a:buAutoNum type="arabicPeriod" startAt="5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AMS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中磁场在此阶段被假设为了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粒子的速度方向被指定为了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z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方向（垂直入射）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粒子击中位置的误差为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0</a:t>
                </a: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能量损失模型仅使用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Bethe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方程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  <a:p>
                <a:pPr marL="457200" indent="-457200">
                  <a:spcAft>
                    <a:spcPts val="1200"/>
                  </a:spcAft>
                  <a:buAutoNum type="arabicPeriod" startAt="5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研究采用的自然单位制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𝑐</m:t>
                        </m:r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=1</m:t>
                        </m:r>
                      </m:e>
                    </m:d>
                  </m:oMath>
                </a14:m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E0B03F5-28D7-9166-28AC-9AAD89C05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3337"/>
                <a:ext cx="10370820" cy="2554545"/>
              </a:xfrm>
              <a:prstGeom prst="rect">
                <a:avLst/>
              </a:prstGeom>
              <a:blipFill>
                <a:blip r:embed="rId2"/>
                <a:stretch>
                  <a:fillRect l="-823" t="-1909" b="-45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7C897-97D1-2049-347B-89E9E624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5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16277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B6033-A4B4-0B8C-4849-73BC0B9B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0B32B-BD91-4A1F-37FA-D6ADA0250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FD5B3D-08DD-173D-44C3-2890F040B069}"/>
              </a:ext>
            </a:extLst>
          </p:cNvPr>
          <p:cNvSpPr txBox="1"/>
          <p:nvPr/>
        </p:nvSpPr>
        <p:spPr>
          <a:xfrm>
            <a:off x="838200" y="1782395"/>
            <a:ext cx="49911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上述参数下，粒子轨迹如图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</a:p>
          <a:p>
            <a:pPr>
              <a:spcAft>
                <a:spcPts val="1200"/>
              </a:spcAft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下将按照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传播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测量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 marL="457200" indent="-457200">
              <a:spcAft>
                <a:spcPts val="1200"/>
              </a:spcAft>
              <a:buAutoNum type="arabicPeriod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重建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  <a:p>
            <a:pPr>
              <a:spcAft>
                <a:spcPts val="12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介绍本阶段的研究方法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D033EE5-DB5F-3E10-0BC0-E3A11B36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841" y="1196122"/>
            <a:ext cx="4143283" cy="3998651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6A96112-B00D-D9A4-F822-F824557736D1}"/>
              </a:ext>
            </a:extLst>
          </p:cNvPr>
          <p:cNvSpPr txBox="1"/>
          <p:nvPr/>
        </p:nvSpPr>
        <p:spPr>
          <a:xfrm>
            <a:off x="7524841" y="5261768"/>
            <a:ext cx="3295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图</a:t>
            </a:r>
            <a:r>
              <a:rPr lang="en-US" altLang="zh-CN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2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：粒子轨迹示意图</a:t>
            </a:r>
            <a:endParaRPr lang="zh-CN" altLang="en-US" sz="20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p:sp>
        <p:nvSpPr>
          <p:cNvPr id="39" name="灯片编号占位符 3">
            <a:extLst>
              <a:ext uri="{FF2B5EF4-FFF2-40B4-BE49-F238E27FC236}">
                <a16:creationId xmlns:a16="http://schemas.microsoft.com/office/drawing/2014/main" id="{3ACB6DA9-AF9E-4A44-71B7-732615508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6</a:t>
            </a:fld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74082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D10FB-C96A-FCC3-37E1-87249817E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E3272-D2E8-6C3F-CDC6-C3F75B43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93DB54-616A-8953-BAB6-4AFA1CA70CAA}"/>
              </a:ext>
            </a:extLst>
          </p:cNvPr>
          <p:cNvSpPr txBox="1"/>
          <p:nvPr/>
        </p:nvSpPr>
        <p:spPr>
          <a:xfrm>
            <a:off x="6948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此阶段考虑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方程描述的能量损失，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Bethe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方程如下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en-US" sz="2400" baseline="300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𝑍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den>
                                </m:f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func>
                                      <m:func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2400" b="0" i="0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ln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fName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𝛾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𝑊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𝑚𝑎𝑥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p>
                                              <m:sSup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𝐼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den>
                                        </m:f>
                                      </m:e>
                                    </m:func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𝛿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𝛽𝛾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5B817871-60BF-34F3-7F8F-E9408DAD623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10483989"/>
                  </p:ext>
                </p:extLst>
              </p:nvPr>
            </p:nvGraphicFramePr>
            <p:xfrm>
              <a:off x="694800" y="190166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𝐾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=4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𝐴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0.307075 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𝑀𝑒𝑉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𝑚𝑜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nn-NO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nn-NO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1495DA4D-E110-9174-4D66-2A6EE24DD48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0454319"/>
                  </p:ext>
                </p:extLst>
              </p:nvPr>
            </p:nvGraphicFramePr>
            <p:xfrm>
              <a:off x="694800" y="3381132"/>
              <a:ext cx="10800000" cy="6274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872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627493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𝑚𝑎𝑥</m:t>
                                    </m:r>
                                  </m:sub>
                                </m:sSub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楷体" panose="02010609060101010101" pitchFamily="49" charset="-122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𝛽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𝛾</m:t>
                                        </m:r>
                                      </m:e>
                                      <m: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1+2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𝛾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/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𝑀</m:t>
                                    </m:r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2400" b="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楷体" panose="02010609060101010101" pitchFamily="49" charset="-122"/>
                                                    <a:cs typeface="+mn-cs"/>
                                                  </a:rPr>
                                                  <m:t>𝑒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楷体" panose="02010609060101010101" pitchFamily="49" charset="-122"/>
                                                <a:cs typeface="+mn-cs"/>
                                              </a:rPr>
                                              <m:t>𝑀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楷体" panose="02010609060101010101" pitchFamily="49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楷体" panose="02010609060101010101" pitchFamily="49" charset="-122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98A0698D-04C8-F9C4-86FE-F1AAED3362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313145"/>
                  </p:ext>
                </p:extLst>
              </p:nvPr>
            </p:nvGraphicFramePr>
            <p:xfrm>
              <a:off x="694800" y="4474756"/>
              <a:ext cx="10800000" cy="8963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9636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endParaRPr lang="en-US" altLang="zh-CN" sz="2400" b="0" i="1" kern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楷体" panose="02010609060101010101" pitchFamily="49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307F6F2D-2FCB-6941-83AA-26AD61FF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7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/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其中，系数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𝐾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为常数，满足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019B16-7375-EBE3-826B-A377244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923126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903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/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𝑊</m:t>
                        </m:r>
                      </m:e>
                      <m:sub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引入了在高能条件下对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𝑀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的少量依赖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96A52A-09D4-D5FB-1B5E-D11AC43DF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4013091"/>
                <a:ext cx="10800000" cy="461665"/>
              </a:xfrm>
              <a:prstGeom prst="rect">
                <a:avLst/>
              </a:prstGeom>
              <a:blipFill>
                <a:blip r:embed="rId6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/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dPr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为密度效应修正。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45F2C2C-AB1C-CDFD-EE22-A10019D6A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5371122"/>
                <a:ext cx="10800000" cy="461665"/>
              </a:xfrm>
              <a:prstGeom prst="rect">
                <a:avLst/>
              </a:prstGeom>
              <a:blipFill>
                <a:blip r:embed="rId7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A970884A-DA48-57F3-A49A-DE11EC8F1B9B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57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02FED-EBF7-ADB6-F88A-29039106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19F342-B233-95FF-7FAE-3FB9E717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𝛿</m:t>
                                    </m:r>
                                    <m:d>
                                      <m:d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𝛽𝛾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→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func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4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20946071-EA3E-C9ED-860E-AA707E54B8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9785774"/>
                  </p:ext>
                </p:extLst>
              </p:nvPr>
            </p:nvGraphicFramePr>
            <p:xfrm>
              <a:off x="696000" y="1901665"/>
              <a:ext cx="10800000" cy="79889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79889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ADF1D80-0909-B251-4611-4413849B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8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𝛽𝛾</m:t>
                                    </m:r>
                                  </m:e>
                                </m:d>
                                <m:r>
                                  <a:rPr lang="en-US" altLang="zh-CN" sz="2400" b="0" i="1" kern="12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zh-CN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zh-CN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2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2400" b="0" i="0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ln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10</m:t>
                                                </m:r>
                                              </m:e>
                                            </m:func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𝐶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𝑎</m:t>
                                        </m:r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 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</m:t>
                                        </m:r>
                                      </m:e>
                                      <m:e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0                                                   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𝑛𝑜𝑛𝑐𝑜𝑛𝑑𝑢𝑐𝑡𝑜𝑟𝑠</m:t>
                                            </m:r>
                                          </m:e>
                                        </m:d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𝛿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sSup>
                                          <m:sSup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zh-CN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  <m:r>
                                                  <a:rPr lang="en-US" altLang="zh-CN" sz="2400" b="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华文楷体" panose="02010600040101010101" pitchFamily="2" charset="-122"/>
                                                    <a:cs typeface="+mn-cs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zh-CN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zh-CN" sz="2400" b="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ea typeface="华文楷体" panose="02010600040101010101" pitchFamily="2" charset="-122"/>
                                                        <a:cs typeface="+mn-cs"/>
                                                      </a:rPr>
                                                      <m:t>0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                        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𝑖𝑓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&lt;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ctrlPr>
                                              <a:rPr lang="zh-CN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2400" b="0" i="1" kern="120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𝑐𝑜𝑛𝑑𝑢𝑐𝑡𝑜𝑟𝑠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 </m:t>
                                        </m:r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lang="en-US" altLang="zh-CN" sz="2400" b="0" i="1" kern="12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 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5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51CBA341-DF7B-2110-5A0C-1FAB9CD9AD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968342"/>
                  </p:ext>
                </p:extLst>
              </p:nvPr>
            </p:nvGraphicFramePr>
            <p:xfrm>
              <a:off x="696000" y="3162224"/>
              <a:ext cx="10800000" cy="180873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808734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7" r="-65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03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2794B17-AD5D-7152-C769-C4D9C57B1F42}"/>
              </a:ext>
            </a:extLst>
          </p:cNvPr>
          <p:cNvSpPr txBox="1"/>
          <p:nvPr/>
        </p:nvSpPr>
        <p:spPr>
          <a:xfrm>
            <a:off x="696000" y="1440000"/>
            <a:ext cx="10800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在极高能量下，有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[7]</a:t>
            </a:r>
            <a:endParaRPr lang="zh-CN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/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=</m:t>
                    </m:r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>
                                <a:latin typeface="Cambria Math" panose="02040503050406030204" pitchFamily="18" charset="0"/>
                                <a:ea typeface="华文楷体" panose="02010600040101010101" pitchFamily="2" charset="-122"/>
                                <a:cs typeface="+mj-cs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altLang="zh-CN" sz="240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𝛽𝛾</m:t>
                        </m:r>
                      </m:e>
                    </m:func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zh-CN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2CCF114-31C9-148F-C46B-957A24AF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971156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/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使用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𝑆𝑡𝑒𝑟𝑛h𝑒𝑖𝑚𝑒𝑟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参数化，密度效应修正如下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[7]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B015771-4F2B-1817-ACC3-567C61ADA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2700559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EDA125C-9C5C-5335-4DAE-83138228A35C}"/>
              </a:ext>
            </a:extLst>
          </p:cNvPr>
          <p:cNvSpPr txBox="1"/>
          <p:nvPr/>
        </p:nvSpPr>
        <p:spPr>
          <a:xfrm>
            <a:off x="154800" y="6048000"/>
            <a:ext cx="1188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[7] Navas, S., others. Review of particle physics. Phys. Rev. D, 110(3): 030001, 2024. DOI: 10.1103/PhysRevD.110.030001.</a:t>
            </a:r>
            <a:endParaRPr lang="zh-CN" altLang="en-US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16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1B4F7-40EE-A3D2-F5B1-BC54682F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1CA2A-1660-5FB9-5712-FD9EBF24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9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研究方法</a:t>
            </a:r>
            <a:r>
              <a:rPr lang="en-US" altLang="zh-CN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@</a:t>
            </a: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/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(5)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式在高能情况下与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(4)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式极限相等，得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43C68D6-30DB-02BD-89E3-371CAB8C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1440000"/>
                <a:ext cx="10800000" cy="461665"/>
              </a:xfrm>
              <a:prstGeom prst="rect">
                <a:avLst/>
              </a:prstGeom>
              <a:blipFill>
                <a:blip r:embed="rId2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F13210D6-DC4B-8DC4-F77F-A657B0503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DF96A39-405C-4801-AFAA-189ED9B29D59}" type="slidenum">
              <a:rPr lang="zh-CN" altLang="en-US" sz="2400" smtClean="0"/>
              <a:t>9</a:t>
            </a:fld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kern="12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ac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=2</m:t>
                                </m:r>
                                <m:func>
                                  <m:func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ln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𝐼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ℏ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b="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华文楷体" panose="02010600040101010101" pitchFamily="2" charset="-122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func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6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9111864-AB49-2EBD-ED47-BB1A70EB7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6717332"/>
                  </p:ext>
                </p:extLst>
              </p:nvPr>
            </p:nvGraphicFramePr>
            <p:xfrm>
              <a:off x="694800" y="1901665"/>
              <a:ext cx="10800000" cy="878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878205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/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其他参数（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𝑘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𝛿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）的详细计算方法参见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[8]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。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  <a:cs typeface="+mj-cs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2F991E0-A39C-E55D-2F65-F098A49A5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00" y="2779870"/>
                <a:ext cx="10800000" cy="461665"/>
              </a:xfrm>
              <a:prstGeom prst="rect">
                <a:avLst/>
              </a:prstGeom>
              <a:blipFill>
                <a:blip r:embed="rId4"/>
                <a:stretch>
                  <a:fillRect l="-90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08F6B74-250D-BA11-ACA4-7742598C2C80}"/>
              </a:ext>
            </a:extLst>
          </p:cNvPr>
          <p:cNvSpPr txBox="1"/>
          <p:nvPr/>
        </p:nvSpPr>
        <p:spPr>
          <a:xfrm>
            <a:off x="154800" y="5699523"/>
            <a:ext cx="1188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：本阶段研究暂未引入能量损失波动</a:t>
            </a:r>
            <a:endParaRPr lang="en-US" altLang="zh-CN" sz="16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[4] </a:t>
            </a:r>
            <a:r>
              <a:rPr lang="en-US" altLang="zh-CN" sz="1600" dirty="0" err="1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Sternheimer</a:t>
            </a:r>
            <a:r>
              <a:rPr lang="en-US" altLang="zh-CN" sz="16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, R. M., Seltzer, S. M., Berger, M. J.. Density effect for the ionization loss of charged particles in various substances. Phys. Rev. B, 26: 6067--6076, 1982. DOI: 10.1103/PhysRevB.26.6067.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527242C-472F-51F6-4313-05D4E9B33C1B}"/>
              </a:ext>
            </a:extLst>
          </p:cNvPr>
          <p:cNvSpPr txBox="1"/>
          <p:nvPr/>
        </p:nvSpPr>
        <p:spPr>
          <a:xfrm>
            <a:off x="694800" y="3247725"/>
            <a:ext cx="10800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对于部分材料，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已有文献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[4]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rPr>
              <a:t>给出了参数，本阶段研究中使用的材料（聚苯乙烯）参数即通过文献获取。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/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则能量损失可通过式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华文楷体" panose="02010600040101010101" pitchFamily="2" charset="-122"/>
                        <a:cs typeface="+mj-cs"/>
                      </a:rPr>
                      <m:t>(1)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计算</a:t>
                </a:r>
                <a:r>
                  <a:rPr lang="en-US" altLang="zh-CN" sz="2400" baseline="30000" dirty="0">
                    <a:latin typeface="华文楷体" panose="02010600040101010101" pitchFamily="2" charset="-122"/>
                    <a:ea typeface="华文楷体" panose="02010600040101010101" pitchFamily="2" charset="-122"/>
                    <a:cs typeface="+mj-cs"/>
                  </a:rPr>
                  <a:t>*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5883D8A-4BA1-20D3-5629-55AB8998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00" y="4078131"/>
                <a:ext cx="10800000" cy="461665"/>
              </a:xfrm>
              <a:prstGeom prst="rect">
                <a:avLst/>
              </a:prstGeom>
              <a:blipFill>
                <a:blip r:embed="rId5"/>
                <a:stretch>
                  <a:fillRect l="-84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sz="2400" b="0" i="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𝐸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𝑑</m:t>
                                </m:r>
                                <m:r>
                                  <a:rPr lang="en-US" altLang="zh-CN" sz="2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华文楷体" panose="02010600040101010101" pitchFamily="2" charset="-122"/>
                                    <a:cs typeface="+mn-cs"/>
                                  </a:rPr>
                                  <m:t>×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𝑑𝐸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b="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华文楷体" panose="02010600040101010101" pitchFamily="2" charset="-122"/>
                                            <a:cs typeface="+mn-cs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华文楷体" panose="02010600040101010101" pitchFamily="2" charset="-122"/>
                                        <a:cs typeface="+mn-cs"/>
                                      </a:rPr>
                                      <m:t>7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2400" b="0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+mn-cs"/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>
                <a:extLst>
                  <a:ext uri="{FF2B5EF4-FFF2-40B4-BE49-F238E27FC236}">
                    <a16:creationId xmlns:a16="http://schemas.microsoft.com/office/drawing/2014/main" id="{60CC5DBE-60D8-2636-8416-907098A516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9762925"/>
                  </p:ext>
                </p:extLst>
              </p:nvPr>
            </p:nvGraphicFramePr>
            <p:xfrm>
              <a:off x="694800" y="4539795"/>
              <a:ext cx="10800000" cy="102146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0000">
                      <a:extLst>
                        <a:ext uri="{9D8B030D-6E8A-4147-A177-3AD203B41FA5}">
                          <a16:colId xmlns:a16="http://schemas.microsoft.com/office/drawing/2014/main" val="1596112288"/>
                        </a:ext>
                      </a:extLst>
                    </a:gridCol>
                    <a:gridCol w="9540000">
                      <a:extLst>
                        <a:ext uri="{9D8B030D-6E8A-4147-A177-3AD203B41FA5}">
                          <a16:colId xmlns:a16="http://schemas.microsoft.com/office/drawing/2014/main" val="2015163999"/>
                        </a:ext>
                      </a:extLst>
                    </a:gridCol>
                    <a:gridCol w="630000">
                      <a:extLst>
                        <a:ext uri="{9D8B030D-6E8A-4147-A177-3AD203B41FA5}">
                          <a16:colId xmlns:a16="http://schemas.microsoft.com/office/drawing/2014/main" val="3832599945"/>
                        </a:ext>
                      </a:extLst>
                    </a:gridCol>
                  </a:tblGrid>
                  <a:tr h="1021461">
                    <a:tc>
                      <a:txBody>
                        <a:bodyPr/>
                        <a:lstStyle/>
                        <a:p>
                          <a:pPr algn="ctr"/>
                          <a:endParaRPr lang="en-US" altLang="zh-CN" sz="24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6573" r="-65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6213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76036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4447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</TotalTime>
  <Words>1681</Words>
  <Application>Microsoft Office PowerPoint</Application>
  <PresentationFormat>宽屏</PresentationFormat>
  <Paragraphs>162</Paragraphs>
  <Slides>20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华文楷体</vt:lpstr>
      <vt:lpstr>华文宋体</vt:lpstr>
      <vt:lpstr>楷体</vt:lpstr>
      <vt:lpstr>Arial</vt:lpstr>
      <vt:lpstr>Cambria Math</vt:lpstr>
      <vt:lpstr>Times New Roman</vt:lpstr>
      <vt:lpstr>Office 主题​​</vt:lpstr>
      <vt:lpstr>AMS飞行时间探测器的粒子速度非线性重建方法研究</vt:lpstr>
      <vt:lpstr>目录</vt:lpstr>
      <vt:lpstr>AMS飞行时间探测器简介</vt:lpstr>
      <vt:lpstr>该阶段研究中使用的部分参数</vt:lpstr>
      <vt:lpstr>该阶段研究中使用的部分参数</vt:lpstr>
      <vt:lpstr>研究方法</vt:lpstr>
      <vt:lpstr>研究方法@传播</vt:lpstr>
      <vt:lpstr>研究方法@传播</vt:lpstr>
      <vt:lpstr>研究方法@传播</vt:lpstr>
      <vt:lpstr>研究方法@传播</vt:lpstr>
      <vt:lpstr>研究方法@传播</vt:lpstr>
      <vt:lpstr>研究方法@测量</vt:lpstr>
      <vt:lpstr>研究方法@重建</vt:lpstr>
      <vt:lpstr>结果</vt:lpstr>
      <vt:lpstr>结果</vt:lpstr>
      <vt:lpstr>结果</vt:lpstr>
      <vt:lpstr>结果</vt:lpstr>
      <vt:lpstr>结果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abwuge@qq.com</dc:creator>
  <cp:lastModifiedBy>函迅 吴</cp:lastModifiedBy>
  <cp:revision>83</cp:revision>
  <dcterms:created xsi:type="dcterms:W3CDTF">2025-01-16T01:41:00Z</dcterms:created>
  <dcterms:modified xsi:type="dcterms:W3CDTF">2025-01-16T13:53:43Z</dcterms:modified>
</cp:coreProperties>
</file>