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96" r:id="rId6"/>
    <p:sldId id="298" r:id="rId7"/>
    <p:sldId id="301" r:id="rId8"/>
    <p:sldId id="302" r:id="rId9"/>
    <p:sldId id="303" r:id="rId10"/>
    <p:sldId id="304" r:id="rId11"/>
    <p:sldId id="305" r:id="rId12"/>
    <p:sldId id="307" r:id="rId13"/>
    <p:sldId id="308" r:id="rId14"/>
    <p:sldId id="312" r:id="rId15"/>
    <p:sldId id="314" r:id="rId16"/>
    <p:sldId id="315" r:id="rId17"/>
    <p:sldId id="313" r:id="rId18"/>
    <p:sldId id="317" r:id="rId19"/>
    <p:sldId id="318" r:id="rId20"/>
    <p:sldId id="319" r:id="rId21"/>
    <p:sldId id="322" r:id="rId22"/>
    <p:sldId id="323" r:id="rId23"/>
    <p:sldId id="32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FF15"/>
    <a:srgbClr val="FF2424"/>
    <a:srgbClr val="161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75CBC-5E70-891C-2FEB-0846AE57E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2A674-918C-FD15-DA5D-6C52370B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F2CE2-2731-A505-70DE-C7FF3180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F6B3F-2F20-75D5-A8E7-B8014775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C6712-18E0-5567-2CF6-ABB69594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9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780C1D-967E-FF37-0C10-76BACB59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F6D3ED-1FB9-9CBE-C385-0153828C4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03152-B9BD-0F8E-89CA-6D35C789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5B4E94-E019-3A2C-2FAF-02405B5C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C5D095-DF56-ED7E-7DA4-824A7A45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53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B14488-489B-249E-3A74-18AA1F08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D4345-2C6F-7926-40B4-3837C3B2A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F514E-1EDD-8133-5637-C6DAF307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08B28-1C0A-9036-EEB3-C9812FD1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A3BC9-E0F5-F92E-F8E3-BD634CE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196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912F0-FDAB-64B1-43C4-12D80A1D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C24FD-3F93-A06A-4C42-681F3FA0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56E12-1114-7EC0-7AF6-BF8474BD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C9BF0-7031-C3B9-6B94-50E319D0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055E1-DF52-2E35-57F2-AF0974A8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CB934-CB09-3E67-1143-D1604DFC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294C82-1361-DD31-6AAB-BE425E734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2140BD-173D-3410-DACB-C70C69FD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C1E02-6B48-2AFA-D6D0-338E5CBB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948CC-17AE-75DB-4D1A-416179A8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5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FF7DF-FEBD-E2D6-B128-364395D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BB8C1-52E5-A570-3FD3-31426083A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0BDA3-8101-E022-1B91-E7EE28354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F81296-26F0-0F37-D875-2D4673F4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26122-DA70-2BB6-A338-3E4C37E3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2EA7F-24DA-DB9F-D83A-EE2BDBBB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2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814A6-D296-EA75-FBCE-FB36B256B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7674B8-9476-841E-6ACE-FB9A95896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7BC365-11A6-5F32-6A1A-A2945E2B6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FCD65F-9922-00FE-F88F-95388A890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50710-7E6D-7AF4-EEB5-0112D6907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EB094F-1B45-435C-CD75-6291B30B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0ED194-AB80-96B5-1202-3EF2A9005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EEECFA-3485-C897-D12F-765EB11A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4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BB9ED-E187-589B-B7AC-8188EAAE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3A9A86-B933-89EB-7BE5-863B39EF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865BD5-ED38-F74B-E87B-5D14D11F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75BDF7-08BB-D2B6-BDE9-0C1E690B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EE87CD-3B17-6F3F-0C09-366765E0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5FA149-AA8A-019B-F6D8-83C7C891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078874-0283-CEE6-A4E4-75456951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0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6A0BA-745B-76B3-E333-C3ABF2F0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32B1F-6A8E-E9DD-EA7C-86A5A0B6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ECCB18-3861-0587-B457-CB44C312E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DE53D2-AB9F-614E-4548-6B21010B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56428D-1FFF-B31E-1D57-128D34DF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CFECE9-7C3A-E606-2D0E-A4697B2C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8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1C63F-C504-DD38-FFCE-88C9CFC1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692FC9-3380-5730-31A5-F5FC7B7F2D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690B3-B7FC-CBA1-7C31-37D320B07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8FF10-8729-D6F8-A081-F76CD3DA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0F7F0-D262-6A18-6903-52CB4D16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97B761-DF69-CCD5-252E-D54E85ED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50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33BA8D-1B1A-BFCC-8DB1-3F85EED4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4AA18C-6740-3134-DC85-F79E57494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9997B-3CE9-7A2F-1AE6-F7EE66417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97585-67EF-47AF-9E8A-8BA89D03EA53}" type="datetimeFigureOut">
              <a:rPr lang="zh-CN" altLang="en-US" smtClean="0"/>
              <a:t>2025/1/22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AA701-0E89-325C-BB52-CEFC69AFD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C9E3-6EC6-D49F-FACE-5FBC02A74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B4F49-10C9-4109-95C9-64113F0CA4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2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零磁场垂直入射非线性重建有能损波动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2FB69-18F1-842E-1592-B389F6CE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7DF22-8E74-E000-3CCC-05E15E6DD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605CAC-9B88-217E-E538-A84E79EC363D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这样，仅需找到一组数据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，使得似然函数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的值最大，即可得到最可能的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2605CAC-9B88-217E-E538-A84E79EC3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r="-734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B58854D-7197-0DE3-0539-52836422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60022-7A99-2B72-0435-192B4F65736B}"/>
                  </a:ext>
                </a:extLst>
              </p:cNvPr>
              <p:cNvSpPr txBox="1"/>
              <p:nvPr/>
            </p:nvSpPr>
            <p:spPr>
              <a:xfrm>
                <a:off x="694800" y="3531062"/>
                <a:ext cx="10800000" cy="878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则最大化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可以转化为最大化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ln</m:t>
                        </m:r>
                      </m:fNam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𝐿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。显然，式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(10)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中的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2</m:t>
                            </m:r>
                            <m:r>
                              <a:rPr lang="en-US" altLang="zh-CN" sz="2400" b="0" i="1" kern="1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n-cs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是常数，则最大化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ln</m:t>
                        </m:r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可以转化为最小化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5860022-7A99-2B72-0435-192B4F657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531062"/>
                <a:ext cx="10800000" cy="878510"/>
              </a:xfrm>
              <a:prstGeom prst="rect">
                <a:avLst/>
              </a:prstGeom>
              <a:blipFill>
                <a:blip r:embed="rId3"/>
                <a:stretch>
                  <a:fillRect l="-903" t="-1389" b="-15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867D0C9-25B6-B5DE-B2DC-9EE1D06CB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466724"/>
                  </p:ext>
                </p:extLst>
              </p:nvPr>
            </p:nvGraphicFramePr>
            <p:xfrm>
              <a:off x="694800" y="2369989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2859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2400" b="0" i="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ln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𝜋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𝑚𝑖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𝑟𝑒𝑐𝑖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9867D0C9-25B6-B5DE-B2DC-9EE1D06CB0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466724"/>
                  </p:ext>
                </p:extLst>
              </p:nvPr>
            </p:nvGraphicFramePr>
            <p:xfrm>
              <a:off x="694800" y="2369989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09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7F5198-A7BE-5F02-A54F-21233F938D99}"/>
                  </a:ext>
                </a:extLst>
              </p:cNvPr>
              <p:cNvSpPr txBox="1"/>
              <p:nvPr/>
            </p:nvSpPr>
            <p:spPr>
              <a:xfrm>
                <a:off x="694800" y="190428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(9)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取对数，有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37F5198-A7BE-5F02-A54F-21233F938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904280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B4C16C6C-89DB-C258-EA8C-8840D9655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246613"/>
                  </p:ext>
                </p:extLst>
              </p:nvPr>
            </p:nvGraphicFramePr>
            <p:xfrm>
              <a:off x="694800" y="4409572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28596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𝜒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𝑚𝑖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𝑟𝑒𝑐𝑖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B4C16C6C-89DB-C258-EA8C-8840D9655D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0246613"/>
                  </p:ext>
                </p:extLst>
              </p:nvPr>
            </p:nvGraphicFramePr>
            <p:xfrm>
              <a:off x="694800" y="4409572"/>
              <a:ext cx="10800000" cy="10095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09523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69030-9DD6-20C6-7FA7-73FB7C7731BB}"/>
                  </a:ext>
                </a:extLst>
              </p:cNvPr>
              <p:cNvSpPr txBox="1"/>
              <p:nvPr/>
            </p:nvSpPr>
            <p:spPr>
              <a:xfrm>
                <a:off x="694800" y="541909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称之为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函数。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869030-9DD6-20C6-7FA7-73FB7C773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419095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9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685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D9551-B9A2-05A2-ABFD-87C53B75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0870B5-CB80-6532-6EF4-F6AD2C40A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510C5F-6A0D-BB79-595C-4D922F9F978D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最终问题转化为，优化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C510C5F-6A0D-BB79-595C-4D922F9F9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5039D2B-98EF-B720-759B-BCE6030AC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BB5EDC-E867-3D0C-F2B6-4CC3E66B1E5A}"/>
                  </a:ext>
                </a:extLst>
              </p:cNvPr>
              <p:cNvSpPr txBox="1"/>
              <p:nvPr/>
            </p:nvSpPr>
            <p:spPr>
              <a:xfrm>
                <a:off x="694800" y="2365945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Minuit</m:t>
                    </m:r>
                    <m: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2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Migrad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算法，为了尽快收敛到最优解，以线性重建的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𝑙𝑖𝑛𝑒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作为初值进行优化。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BB5EDC-E867-3D0C-F2B6-4CC3E66B1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65945"/>
                <a:ext cx="10800000" cy="830997"/>
              </a:xfrm>
              <a:prstGeom prst="rect">
                <a:avLst/>
              </a:prstGeom>
              <a:blipFill>
                <a:blip r:embed="rId3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6D546ED6-398C-3BCA-0F3E-F4A2CDE08257}"/>
              </a:ext>
            </a:extLst>
          </p:cNvPr>
          <p:cNvSpPr txBox="1"/>
          <p:nvPr/>
        </p:nvSpPr>
        <p:spPr>
          <a:xfrm>
            <a:off x="694800" y="190428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对于该问题，可以借助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工具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ROOT::Math::Minimizer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进行优化。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76374-7019-E35A-3BD8-ACC7C96008AB}"/>
                  </a:ext>
                </a:extLst>
              </p:cNvPr>
              <p:cNvSpPr txBox="1"/>
              <p:nvPr/>
            </p:nvSpPr>
            <p:spPr>
              <a:xfrm>
                <a:off x="694800" y="3196942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当然，为了使得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的测量误差服从高斯分布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，此处实际作为拟合变量的是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而非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F76374-7019-E35A-3BD8-ACC7C9600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6942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B009B9-A488-E8A4-2AFB-77EB127E516E}"/>
                  </a:ext>
                </a:extLst>
              </p:cNvPr>
              <p:cNvSpPr txBox="1"/>
              <p:nvPr/>
            </p:nvSpPr>
            <p:spPr>
              <a:xfrm>
                <a:off x="154800" y="6017796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前述得到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𝜒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的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过程是通过高斯分布得到的，因此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的测量需要满足高斯分布，才能准确通过此方法重建！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6B009B9-A488-E8A4-2AFB-77EB127E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17796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359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99EA2E8B-6DA0-CB46-7321-3E7A04FC8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579E0D-CAD3-14A5-BB07-B89204F59B58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模型后，低能的能损变得更大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3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D70D82A-871D-CA04-B702-F817F49E43AD}"/>
              </a:ext>
            </a:extLst>
          </p:cNvPr>
          <p:cNvSpPr txBox="1"/>
          <p:nvPr/>
        </p:nvSpPr>
        <p:spPr>
          <a:xfrm>
            <a:off x="6527048" y="3143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可以看出，低能下，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能损更大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130575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9A167-0D74-2EC8-1B12-C219FF41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33AD334E-C76C-4176-FC8A-5255A3C3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5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2B5513B-9C7D-37E8-C8F1-353E703E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BDCF7-E534-5D48-6041-CA23AC5556EE}"/>
                  </a:ext>
                </a:extLst>
              </p:cNvPr>
              <p:cNvSpPr txBox="1"/>
              <p:nvPr/>
            </p:nvSpPr>
            <p:spPr>
              <a:xfrm>
                <a:off x="8309640" y="2945239"/>
                <a:ext cx="31851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再引入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能损波动（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5DBDCF7-E534-5D48-6041-CA23AC555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640" y="2945239"/>
                <a:ext cx="3185160" cy="830997"/>
              </a:xfrm>
              <a:prstGeom prst="rect">
                <a:avLst/>
              </a:prstGeom>
              <a:blipFill>
                <a:blip r:embed="rId3"/>
                <a:stretch>
                  <a:fillRect l="-2868" t="-5882" r="-286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BEE5AA92-817A-2764-A637-7773E492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7FF57-4B69-F71A-204C-F6D8834582AC}"/>
              </a:ext>
            </a:extLst>
          </p:cNvPr>
          <p:cNvSpPr txBox="1"/>
          <p:nvPr/>
        </p:nvSpPr>
        <p:spPr>
          <a:xfrm>
            <a:off x="1768620" y="6356350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：能损波动与动能关系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F8C1C3A-8F73-D852-9DCE-4CBC45222F6F}"/>
              </a:ext>
            </a:extLst>
          </p:cNvPr>
          <p:cNvSpPr txBox="1"/>
          <p:nvPr/>
        </p:nvSpPr>
        <p:spPr>
          <a:xfrm>
            <a:off x="8309640" y="3776236"/>
            <a:ext cx="3185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展示了一次随机能损下的情况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19866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E923-0391-1105-1EA2-7855C8AD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图表, 折线图&#10;&#10;描述已自动生成">
            <a:extLst>
              <a:ext uri="{FF2B5EF4-FFF2-40B4-BE49-F238E27FC236}">
                <a16:creationId xmlns:a16="http://schemas.microsoft.com/office/drawing/2014/main" id="{E5DF0F8E-C75B-07D7-0467-9917D7E2C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7459576" cy="5220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F5E39E1-B0F0-247B-A6B4-79BB4E31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6D6D366-24D4-AD50-A12A-42633B17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A0BD5B-D40B-A26C-5564-3CD7B52C1AD7}"/>
              </a:ext>
            </a:extLst>
          </p:cNvPr>
          <p:cNvSpPr txBox="1"/>
          <p:nvPr/>
        </p:nvSpPr>
        <p:spPr>
          <a:xfrm>
            <a:off x="1768620" y="6356350"/>
            <a:ext cx="46423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：动能在四个探测器上的分布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9E8C97-79A4-4573-9A4E-4C068EAAD968}"/>
              </a:ext>
            </a:extLst>
          </p:cNvPr>
          <p:cNvSpPr txBox="1"/>
          <p:nvPr/>
        </p:nvSpPr>
        <p:spPr>
          <a:xfrm>
            <a:off x="8297776" y="1606411"/>
            <a:ext cx="3185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展示了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万次随机能损下动能在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个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探测器上的的情况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2F2A99-0596-3A34-3176-C3765D5C10E0}"/>
              </a:ext>
            </a:extLst>
          </p:cNvPr>
          <p:cNvSpPr txBox="1"/>
          <p:nvPr/>
        </p:nvSpPr>
        <p:spPr>
          <a:xfrm>
            <a:off x="8297776" y="4376400"/>
            <a:ext cx="31851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可以注意到，在此情况下，能够顺利到达四个探测器的粒子很少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1EA30-A807-461D-F9FB-3059E8E3E9E4}"/>
                  </a:ext>
                </a:extLst>
              </p:cNvPr>
              <p:cNvSpPr txBox="1"/>
              <p:nvPr/>
            </p:nvSpPr>
            <p:spPr>
              <a:xfrm>
                <a:off x="8297776" y="2806740"/>
                <a:ext cx="318516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Entries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代表顺利达到探测器的粒子数量，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𝑘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&gt;0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代表通过探测器后动能大于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的粒子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981EA30-A807-461D-F9FB-3059E8E3E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7776" y="2806740"/>
                <a:ext cx="3185160" cy="1569660"/>
              </a:xfrm>
              <a:prstGeom prst="rect">
                <a:avLst/>
              </a:prstGeom>
              <a:blipFill>
                <a:blip r:embed="rId3"/>
                <a:stretch>
                  <a:fillRect l="-2868" t="-3101" r="-4398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7155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B5014-7027-6A70-4397-944DFDEFF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B9B3F2AC-6C2D-7E27-21AB-7EC125438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529C20A-1702-D78F-7F03-CC573EE0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829721-E549-EE11-652D-D173AB032BF8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89AC9199-2891-F659-0D8B-ED3B811A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D8F73E-6BF3-4D88-3E5B-9FD02D1B86F7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1D8F73E-6BF3-4D88-3E5B-9FD02D1B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9057E4C-2014-0959-A60E-08359869DDC8}"/>
              </a:ext>
            </a:extLst>
          </p:cNvPr>
          <p:cNvSpPr txBox="1"/>
          <p:nvPr/>
        </p:nvSpPr>
        <p:spPr>
          <a:xfrm>
            <a:off x="6527048" y="4344164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可以注意到非线性重建会出现一个反常行为，即低能时误差更小，此行为将在后续解释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3C2DF9-7EC8-7CF6-E543-97EB4D520510}"/>
              </a:ext>
            </a:extLst>
          </p:cNvPr>
          <p:cNvSpPr txBox="1"/>
          <p:nvPr/>
        </p:nvSpPr>
        <p:spPr>
          <a:xfrm>
            <a:off x="6527048" y="2405172"/>
            <a:ext cx="48267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中，</a:t>
            </a:r>
            <a:r>
              <a:rPr lang="zh-CN" altLang="en-US" sz="2400" dirty="0">
                <a:solidFill>
                  <a:srgbClr val="1616F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蓝色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为上阶段使用的线性重建结果，</a:t>
            </a:r>
            <a:r>
              <a:rPr lang="zh-CN" altLang="en-US" sz="2400" dirty="0">
                <a:solidFill>
                  <a:srgbClr val="FF242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能量波动模型的重建结果，作为对比，以</a:t>
            </a:r>
            <a:r>
              <a:rPr lang="zh-CN" altLang="en-US" sz="2400" dirty="0">
                <a:solidFill>
                  <a:srgbClr val="15FF15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绿色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Gauss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能量波动模型的重建结果，纵线为误差棒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3740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782A-3102-F55A-1771-007F3BFCF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0EB61F8F-751E-9210-6885-1B51B4EA8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070BBEF-8D74-7A76-AA1F-2A83C4A5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0BFE64-581E-0358-3272-C6E431FEDC8F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7425876-2498-2899-A0EE-E0B4F70E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7244B-4626-D8B2-12B5-2ED89EBEFF03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:r>
                  <a:rPr lang="en-US" altLang="zh-CN" sz="20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的关系（放大）</a:t>
                </a: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D67244B-4626-D8B2-12B5-2ED89EBEF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566052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47A5AF8-CB88-8796-8AC2-CC2999A0D3BE}"/>
                  </a:ext>
                </a:extLst>
              </p:cNvPr>
              <p:cNvSpPr txBox="1"/>
              <p:nvPr/>
            </p:nvSpPr>
            <p:spPr>
              <a:xfrm>
                <a:off x="6527048" y="3080335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为图五在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-0.12~0.1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范围内的放大以便更清楚的看到非线性重建结果在不同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下的行为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47A5AF8-CB88-8796-8AC2-CC2999A0D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080335"/>
                <a:ext cx="4826752" cy="1200329"/>
              </a:xfrm>
              <a:prstGeom prst="rect">
                <a:avLst/>
              </a:prstGeom>
              <a:blipFill>
                <a:blip r:embed="rId4"/>
                <a:stretch>
                  <a:fillRect l="-2020" t="-4061" r="-1515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507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AA4D8-5C28-E15E-4109-482AF8E4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8BC55213-14C4-4235-9CF4-2CDA91026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B8D1A39-DD5F-4959-9F81-242C1D9B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D371D6D-9A18-EF73-3D4A-149D107EF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FE0ECEE-10EE-9A20-3B36-CFD0D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7D5BEAC-207C-0E39-0361-4775EDA0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3669FA1-5C31-4810-CD70-D68342359D14}"/>
              </a:ext>
            </a:extLst>
          </p:cNvPr>
          <p:cNvSpPr txBox="1"/>
          <p:nvPr/>
        </p:nvSpPr>
        <p:spPr>
          <a:xfrm>
            <a:off x="6527048" y="2772464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可以看出，能量较小时，由于多数粒子不再能到达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TOF3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探测器，因此被舍弃，不再参与重建。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5F333-24AB-68A5-2366-CD583F6A4A4A}"/>
              </a:ext>
            </a:extLst>
          </p:cNvPr>
          <p:cNvSpPr txBox="1"/>
          <p:nvPr/>
        </p:nvSpPr>
        <p:spPr>
          <a:xfrm>
            <a:off x="6527048" y="3976872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此状况正好“截断”了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分布的尾巴，使得重建结果反而看起来更好！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662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91E1-7E27-58CB-A45C-8435876D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A15E6BE6-C8E6-FB40-058F-FDC4D9FB5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DAA8E37-FE15-516C-03C8-9DA5D220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745330-8798-BA04-0F1A-6E4CB02B813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6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745330-8798-BA04-0F1A-6E4CB02B8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4ACE9D2-E571-BD8B-DD24-F71BB2DD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0481E6-7EEE-0797-F854-0B65A0FF7F2C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8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80481E6-7EEE-0797-F854-0B65A0FF7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D09C98-D2E2-AD30-4F9E-ADD03E270082}"/>
                  </a:ext>
                </a:extLst>
              </p:cNvPr>
              <p:cNvSpPr txBox="1"/>
              <p:nvPr/>
            </p:nvSpPr>
            <p:spPr>
              <a:xfrm>
                <a:off x="6527048" y="3251835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从图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注意到，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=0.45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附近的重建结果最差，因此绘制了如图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所示的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=0.46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的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结果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8D09C98-D2E2-AD30-4F9E-ADD03E270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251835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37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5F49-ACA6-B7EC-8E09-AA58B36A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折线图&#10;&#10;描述已自动生成">
            <a:extLst>
              <a:ext uri="{FF2B5EF4-FFF2-40B4-BE49-F238E27FC236}">
                <a16:creationId xmlns:a16="http://schemas.microsoft.com/office/drawing/2014/main" id="{35012E67-ED69-CE44-223C-985415C9D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05225E5-E9C2-C315-D4EA-BB075107A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CCB7DD-388F-05A1-9B5B-420467D79111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3CCB7DD-388F-05A1-9B5B-420467D79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CCD8E600-26CC-5ABE-41C8-86E6244E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19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43F51D-130A-7E33-AA92-110A4C189BD5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9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743F51D-130A-7E33-AA92-110A4C189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9A0794-FF6E-B317-EDFC-DB802A488682}"/>
                  </a:ext>
                </a:extLst>
              </p:cNvPr>
              <p:cNvSpPr txBox="1"/>
              <p:nvPr/>
            </p:nvSpPr>
            <p:spPr>
              <a:xfrm>
                <a:off x="6527048" y="3251835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附近，重建结果几乎是高斯分布的，从而有很小的误差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E9A0794-FF6E-B317-EDFC-DB802A488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251835"/>
                <a:ext cx="4826752" cy="830997"/>
              </a:xfrm>
              <a:prstGeom prst="rect">
                <a:avLst/>
              </a:prstGeom>
              <a:blipFill>
                <a:blip r:embed="rId5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85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结果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C4FA-A90E-C023-B224-6E805C4A1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BF2BA894-D5DB-7B14-7D0D-D53F0B8D6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CD5E98-409D-8972-DF2D-8328AEC0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689936-1A83-CEBF-EE78-F11361A6959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=0.9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689936-1A83-CEBF-EE78-F11361A69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08C2BEF-3B48-B67A-5648-0E1C3A8B0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ED3921-A1E2-4444-24EF-AA8C5BF7D29B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10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BED3921-A1E2-4444-24EF-AA8C5BF7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4EF9A1E-8C3E-97A9-03D1-C9D4EC16A4C1}"/>
              </a:ext>
            </a:extLst>
          </p:cNvPr>
          <p:cNvSpPr txBox="1"/>
          <p:nvPr/>
        </p:nvSpPr>
        <p:spPr>
          <a:xfrm>
            <a:off x="6527048" y="3251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作为对比，图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绘制了高能下，高斯能量波动下的结果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55912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B0877-DB9E-87B7-B183-CBACA18E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8F4B69CC-1809-3ECE-7813-D21AA48E6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3586D6-10E1-F274-C59A-9A10F0F5F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88BF9A-DB21-E3F6-37B5-C94D5F84426E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888BF9A-DB21-E3F6-37B5-C94D5F844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D3BB87E-862C-5A61-60AE-634C1DEC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21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4618DC-1FC0-7E5C-FA99-EFC76927381A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11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4618DC-1FC0-7E5C-FA99-EFC76927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CBF9095D-6505-927A-6DA5-B6485695A377}"/>
              </a:ext>
            </a:extLst>
          </p:cNvPr>
          <p:cNvSpPr txBox="1"/>
          <p:nvPr/>
        </p:nvSpPr>
        <p:spPr>
          <a:xfrm>
            <a:off x="6527048" y="3251835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作为对比，图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绘制了低能下，高斯能量波动下的结果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00699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43-B404-F4C5-B45E-00E350286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示, 直方图&#10;&#10;描述已自动生成">
            <a:extLst>
              <a:ext uri="{FF2B5EF4-FFF2-40B4-BE49-F238E27FC236}">
                <a16:creationId xmlns:a16="http://schemas.microsoft.com/office/drawing/2014/main" id="{F37AEEB8-9EAE-4504-54DB-30C7CC914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00" y="1656000"/>
            <a:ext cx="6276333" cy="4392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C6E1B96-B794-9A11-B374-4128EEA8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6EB55-C0B7-39C9-CC72-5C5A94BE3CB6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=0.4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E06EB55-C0B7-39C9-CC72-5C5A94BE3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2B1B7CD-F739-93CB-5F01-0CFAA76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22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07BCAC-4768-D950-3C6A-F3174857A029}"/>
                  </a:ext>
                </a:extLst>
              </p:cNvPr>
              <p:cNvSpPr txBox="1"/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12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407BCAC-4768-D950-3C6A-F3174857A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44" y="5956240"/>
                <a:ext cx="4642333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5CA8D-3D76-508E-0139-F71A8B1CC722}"/>
                  </a:ext>
                </a:extLst>
              </p:cNvPr>
              <p:cNvSpPr txBox="1"/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最后，作为对比，图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12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绘制了低能下，无能量波动的结果，其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NDF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≈1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，几乎是一个完美的高斯分布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E5CA8D-3D76-508E-0139-F71A8B1CC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048" y="3067170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0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79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9ABD-727B-9608-6571-CD7745E6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C0E53-4B4D-54AB-86C5-9094479BF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88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谢谢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7A72A0-EDB1-4F23-D257-6E1192534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吴函迅 </a:t>
            </a:r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2025.1.23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D7A0A4FB-1498-CBF4-D245-03A2AFD7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609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r>
              <a:rPr lang="en-US" altLang="zh-CN" sz="4400" baseline="30000" dirty="0">
                <a:latin typeface="华文宋体" panose="02010600040101010101" pitchFamily="2" charset="-122"/>
                <a:ea typeface="华文宋体" panose="02010600040101010101" pitchFamily="2" charset="-122"/>
              </a:rPr>
              <a:t>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能量损失采用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最可能能损不再使用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使用最大似然法拟合，暂不考虑能损波动导致的测量时间波动所带来的误差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36F00D-AD82-C280-ED8D-A57968252625}"/>
              </a:ext>
            </a:extLst>
          </p:cNvPr>
          <p:cNvSpPr txBox="1"/>
          <p:nvPr/>
        </p:nvSpPr>
        <p:spPr>
          <a:xfrm>
            <a:off x="1560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除提到的参数外，其余所有参数与第一阶段相同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上述参数下，粒子轨迹与第一阶段相同，如图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下仍按照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6962775" y="533078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  <p:pic>
        <p:nvPicPr>
          <p:cNvPr id="701" name="图片 700">
            <a:extLst>
              <a:ext uri="{FF2B5EF4-FFF2-40B4-BE49-F238E27FC236}">
                <a16:creationId xmlns:a16="http://schemas.microsoft.com/office/drawing/2014/main" id="{36DFB525-46AF-D48B-96DC-3ADF815E7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9474" y="838070"/>
            <a:ext cx="4679109" cy="44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对于中等厚度的材料（如闪烁体探测器），最可能能量损失满足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02185"/>
                  </p:ext>
                </p:extLst>
              </p:nvPr>
            </p:nvGraphicFramePr>
            <p:xfrm>
              <a:off x="694800" y="1901665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𝑚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𝜉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𝐼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302185"/>
                  </p:ext>
                </p:extLst>
              </p:nvPr>
            </p:nvGraphicFramePr>
            <p:xfrm>
              <a:off x="694800" y="1901665"/>
              <a:ext cx="10800000" cy="9167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1675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244333"/>
                  </p:ext>
                </p:extLst>
              </p:nvPr>
            </p:nvGraphicFramePr>
            <p:xfrm>
              <a:off x="694800" y="3280080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𝐾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/2</m:t>
                                    </m:r>
                                  </m:e>
                                </m:d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/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244333"/>
                  </p:ext>
                </p:extLst>
              </p:nvPr>
            </p:nvGraphicFramePr>
            <p:xfrm>
              <a:off x="694800" y="3280080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81841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符号定义与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一致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𝜉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1841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390548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g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cm</m:t>
                        </m:r>
                      </m:e>
                      <m:sup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的厚度，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[2]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905484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499255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为密度效应修正，其计算方法与第一阶段一致。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992553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Bichsel Hans. Straggling in thin silicon detectors. Rev. Mod. Phys., 60: 663--699, 1988. DOI: 10.1103/RevModPhys.60.663.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E70DB6F-76DB-1875-D8CA-445279A63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638418"/>
                  </p:ext>
                </p:extLst>
              </p:nvPr>
            </p:nvGraphicFramePr>
            <p:xfrm>
              <a:off x="694800" y="4367149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E70DB6F-76DB-1875-D8CA-445279A63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3638418"/>
                  </p:ext>
                </p:extLst>
              </p:nvPr>
            </p:nvGraphicFramePr>
            <p:xfrm>
              <a:off x="694800" y="4367149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40ED-40D1-9381-BECC-DABECAA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080AB-CCAF-9587-5F4E-80A061CD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4AD6B7-F751-791D-357B-F45909181322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能量损失满足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Landau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分布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7DA8836-F71E-5E02-E9B4-0BF602B921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1901665"/>
              <a:ext cx="10800000" cy="485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𝐿𝑎𝑛𝑑𝑎𝑢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𝜔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7DA8836-F71E-5E02-E9B4-0BF602B9213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4800" y="1901665"/>
              <a:ext cx="10800000" cy="4854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85458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2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2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55764D-A336-600F-9F83-30D973946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848368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=4.018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𝜉</m:t>
                                </m:r>
                              </m:oMath>
                            </m:oMathPara>
                          </a14:m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855764D-A336-600F-9F83-30D9739461D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96000" y="2848368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7D3A4FB-F7E5-B96F-F40B-60061C93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668A8F-01C3-3BAD-BE8B-A467AC5390BE}"/>
                  </a:ext>
                </a:extLst>
              </p:cNvPr>
              <p:cNvSpPr txBox="1"/>
              <p:nvPr/>
            </p:nvSpPr>
            <p:spPr>
              <a:xfrm>
                <a:off x="696000" y="2386703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𝜔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为半高宽，对于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[1]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668A8F-01C3-3BAD-BE8B-A467AC53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386703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49DCEB-9F4B-DA1B-ECAF-DE61A5AD2000}"/>
                  </a:ext>
                </a:extLst>
              </p:cNvPr>
              <p:cNvSpPr txBox="1"/>
              <p:nvPr/>
            </p:nvSpPr>
            <p:spPr>
              <a:xfrm>
                <a:off x="694800" y="347544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对于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Vavilov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更复杂一些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[1]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，此处为简单起见，使用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C49DCEB-9F4B-DA1B-ECAF-DE61A5AD2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47544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88F76-9568-49A3-B2AA-BF32CFC1AA99}"/>
                  </a:ext>
                </a:extLst>
              </p:cNvPr>
              <p:cNvSpPr txBox="1"/>
              <p:nvPr/>
            </p:nvSpPr>
            <p:spPr>
              <a:xfrm>
                <a:off x="694800" y="3936686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值得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注意的是，与第一阶段不同，此处式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直接得出了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而不是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𝐸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d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，据此也可以避免积分。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88F76-9568-49A3-B2AA-BF32CFC1A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936686"/>
                <a:ext cx="10800000" cy="830997"/>
              </a:xfrm>
              <a:prstGeom prst="rect">
                <a:avLst/>
              </a:prstGeom>
              <a:blipFill>
                <a:blip r:embed="rId6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3367C4D-1F65-5E5F-9D99-7E2170A4E8A9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Bichsel Hans. Straggling in thin silicon detectors. Rev. Mod. Phys., 60: 663--699, 1988. DOI: 10.1103/RevModPhys.60.663.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9237748-6C7E-6918-4C70-78A29CCACC73}"/>
              </a:ext>
            </a:extLst>
          </p:cNvPr>
          <p:cNvSpPr txBox="1"/>
          <p:nvPr/>
        </p:nvSpPr>
        <p:spPr>
          <a:xfrm>
            <a:off x="694800" y="4767683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同时，除能量计算方式与第一阶段不同以外，剩余传播过程同第一阶段，此处不再赘述。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4123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本阶段同第一阶段。以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为标准差，取高斯随机数即可得到测量时间。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37571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6937571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14AC-6551-B1D8-A224-6307E51CF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7C142-A7B6-E3C2-0C51-80748D12A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74A58C9-8CF5-E671-ADCF-1B028BECC97C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本阶段研究暂未考虑由于能量的波动对时间测量的影响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6E56118-52B8-374E-254E-967BEE9F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5CA242A-1960-4514-F6F0-ACD045864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191393"/>
                  </p:ext>
                </p:extLst>
              </p:nvPr>
            </p:nvGraphicFramePr>
            <p:xfrm>
              <a:off x="694800" y="3559388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𝜋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𝑚𝑖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𝑟𝑖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5CA242A-1960-4514-F6F0-ACD0458646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9191393"/>
                  </p:ext>
                </p:extLst>
              </p:nvPr>
            </p:nvGraphicFramePr>
            <p:xfrm>
              <a:off x="694800" y="3559388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39280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06D7EEF-3BF2-46B1-5549-5B006E3965C1}"/>
              </a:ext>
            </a:extLst>
          </p:cNvPr>
          <p:cNvSpPr txBox="1"/>
          <p:nvPr/>
        </p:nvSpPr>
        <p:spPr>
          <a:xfrm>
            <a:off x="696000" y="4952197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而对于时间的测量，各个探测点的概率分布是独立的。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E8694-2BBE-C48E-93AF-799EB9A40858}"/>
                  </a:ext>
                </a:extLst>
              </p:cNvPr>
              <p:cNvSpPr txBox="1"/>
              <p:nvPr/>
            </p:nvSpPr>
            <p:spPr>
              <a:xfrm>
                <a:off x="154800" y="6017796"/>
                <a:ext cx="11880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能量分布为</a:t>
                </a:r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Landau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，误差传播公式不再适用？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 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：实际上式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和式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几乎相同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19E8694-2BBE-C48E-93AF-799EB9A40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17796"/>
                <a:ext cx="11880000" cy="584775"/>
              </a:xfrm>
              <a:prstGeom prst="rect">
                <a:avLst/>
              </a:prstGeom>
              <a:blipFill>
                <a:blip r:embed="rId3"/>
                <a:stretch>
                  <a:fillRect t="-2083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E25532-8AA4-5402-3FC8-851E703E10AA}"/>
                  </a:ext>
                </a:extLst>
              </p:cNvPr>
              <p:cNvSpPr txBox="1"/>
              <p:nvPr/>
            </p:nvSpPr>
            <p:spPr>
              <a:xfrm>
                <a:off x="694800" y="1901665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显然，我们已建立一种模型（即前述传播模型），能够得到粒子被探测器探测到的时间，下称重建时间，即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8E25532-8AA4-5402-3FC8-851E703E1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901665"/>
                <a:ext cx="10800000" cy="830997"/>
              </a:xfrm>
              <a:prstGeom prst="rect">
                <a:avLst/>
              </a:prstGeom>
              <a:blipFill>
                <a:blip r:embed="rId4"/>
                <a:stretch>
                  <a:fillRect l="-903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58979BD-28EB-FE32-876F-8341800619C2}"/>
              </a:ext>
            </a:extLst>
          </p:cNvPr>
          <p:cNvSpPr txBox="1"/>
          <p:nvPr/>
        </p:nvSpPr>
        <p:spPr>
          <a:xfrm>
            <a:off x="694800" y="2732662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在不考虑能量损失波动对时间测量的影响的情况下，不难注意到，时间测量的分布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 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483321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127BF-A5CD-5245-630E-86FDE5B7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93F82-6BB7-C67D-13DD-997CD7A9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9EA14DE-D4AF-D50D-8C9C-F152F8D18459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因此我们很容易得到联合概率分布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2A8EAC85-514A-4DA9-19D7-27F3C49B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A29F32-3C9C-DE34-7ECA-A29038DE4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772774"/>
                  </p:ext>
                </p:extLst>
              </p:nvPr>
            </p:nvGraphicFramePr>
            <p:xfrm>
              <a:off x="694800" y="4200171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𝐿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𝜋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rad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𝑚𝑖</m:t>
                                                        </m:r>
                                                      </m:sub>
                                                    </m:sSub>
                                                    <m:r>
                                                      <a:rPr lang="en-US" altLang="zh-CN" sz="2400" b="0" i="1" kern="120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−</m:t>
                                                    </m:r>
                                                    <m:sSub>
                                                      <m:sSubPr>
                                                        <m:ctrlP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𝑟</m:t>
                                                        </m:r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𝑒𝑐</m:t>
                                                        </m:r>
                                                        <m:r>
                                                          <a:rPr lang="en-US" altLang="zh-CN" sz="2400" b="0" i="1" kern="120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  <a:ea typeface="华文楷体" panose="02010600040101010101" pitchFamily="2" charset="-122"/>
                                                            <a:cs typeface="+mn-cs"/>
                                                          </a:rPr>
                                                          <m:t>𝑖</m:t>
                                                        </m:r>
                                                      </m:sub>
                                                    </m:sSub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num>
                                          <m:den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den>
                                        </m:f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2DA29F32-3C9C-DE34-7ECA-A29038DE4E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1772774"/>
                  </p:ext>
                </p:extLst>
              </p:nvPr>
            </p:nvGraphicFramePr>
            <p:xfrm>
              <a:off x="694800" y="4200171"/>
              <a:ext cx="10800000" cy="1392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392809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70E6A1-DCB3-BE53-3E94-DB10A1B57FF8}"/>
                  </a:ext>
                </a:extLst>
              </p:cNvPr>
              <p:cNvSpPr txBox="1"/>
              <p:nvPr/>
            </p:nvSpPr>
            <p:spPr>
              <a:xfrm>
                <a:off x="694800" y="3340640"/>
                <a:ext cx="10800000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以最可能出现的能损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Δ</m:t>
                        </m:r>
                      </m:e>
                      <m:sub>
                        <m:r>
                          <a:rPr lang="en-US" altLang="zh-CN" sz="24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作为能损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𝐸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，对于一个给定的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，即可得到一组重建数据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作为均值（即式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(7)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），带入式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8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，得到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70E6A1-DCB3-BE53-3E94-DB10A1B57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340640"/>
                <a:ext cx="10800000" cy="859531"/>
              </a:xfrm>
              <a:prstGeom prst="rect">
                <a:avLst/>
              </a:prstGeom>
              <a:blipFill>
                <a:blip r:embed="rId3"/>
                <a:stretch>
                  <a:fillRect l="-903" t="-4255" b="-15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DC089E3-1E70-8785-BD8A-B1605A447D84}"/>
              </a:ext>
            </a:extLst>
          </p:cNvPr>
          <p:cNvSpPr txBox="1"/>
          <p:nvPr/>
        </p:nvSpPr>
        <p:spPr>
          <a:xfrm>
            <a:off x="154800" y="6017796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最大似然法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28348B-427D-F077-EF60-8BA523A7B940}"/>
                  </a:ext>
                </a:extLst>
              </p:cNvPr>
              <p:cNvSpPr txBox="1"/>
              <p:nvPr/>
            </p:nvSpPr>
            <p:spPr>
              <a:xfrm>
                <a:off x="694800" y="287897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这样，仅需最大化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𝑃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，即能得到探测到这些时间最可能的速度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328348B-427D-F077-EF60-8BA523A7B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87897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04CE4E2E-0D9D-CFE0-E662-4B0783F390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39445"/>
                  </p:ext>
                </p:extLst>
              </p:nvPr>
            </p:nvGraphicFramePr>
            <p:xfrm>
              <a:off x="694800" y="1901665"/>
              <a:ext cx="10800000" cy="97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𝑃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𝑚𝑖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04CE4E2E-0D9D-CFE0-E662-4B0783F390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2339445"/>
                  </p:ext>
                </p:extLst>
              </p:nvPr>
            </p:nvGraphicFramePr>
            <p:xfrm>
              <a:off x="694800" y="1901665"/>
              <a:ext cx="10800000" cy="978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97898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3683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1468</Words>
  <Application>Microsoft Office PowerPoint</Application>
  <PresentationFormat>宽屏</PresentationFormat>
  <Paragraphs>154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华文楷体</vt:lpstr>
      <vt:lpstr>华文宋体</vt:lpstr>
      <vt:lpstr>Arial</vt:lpstr>
      <vt:lpstr>Cambria Math</vt:lpstr>
      <vt:lpstr>Office 主题​​</vt:lpstr>
      <vt:lpstr>AMS飞行时间探测器的粒子速度非线性重建方法研究</vt:lpstr>
      <vt:lpstr>目录</vt:lpstr>
      <vt:lpstr>该阶段研究中使用的部分参数*</vt:lpstr>
      <vt:lpstr>研究方法</vt:lpstr>
      <vt:lpstr>研究方法@传播</vt:lpstr>
      <vt:lpstr>研究方法@传播</vt:lpstr>
      <vt:lpstr>研究方法@测量</vt:lpstr>
      <vt:lpstr>研究方法@重建</vt:lpstr>
      <vt:lpstr>研究方法@重建</vt:lpstr>
      <vt:lpstr>研究方法@重建</vt:lpstr>
      <vt:lpstr>研究方法@重建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结果</vt:lpstr>
      <vt:lpstr>谢谢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函迅 吴</dc:creator>
  <cp:lastModifiedBy>函迅 吴</cp:lastModifiedBy>
  <cp:revision>81</cp:revision>
  <dcterms:created xsi:type="dcterms:W3CDTF">2025-01-22T11:14:53Z</dcterms:created>
  <dcterms:modified xsi:type="dcterms:W3CDTF">2025-01-23T09:28:34Z</dcterms:modified>
</cp:coreProperties>
</file>