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80" r:id="rId11"/>
    <p:sldId id="264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82" r:id="rId20"/>
    <p:sldId id="277" r:id="rId21"/>
    <p:sldId id="278" r:id="rId22"/>
    <p:sldId id="279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360"/>
    <a:srgbClr val="AF0000"/>
    <a:srgbClr val="F2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8FE98-FA2C-4C4E-9F9F-70ED68CC5FB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</dgm:pt>
    <dgm:pt modelId="{1D94B72C-8046-4884-9D26-B4BCAEE755CE}">
      <dgm:prSet phldrT="[文本]"/>
      <dgm:spPr/>
      <dgm:t>
        <a:bodyPr/>
        <a:lstStyle/>
        <a:p>
          <a:pPr algn="ctr"/>
          <a:r>
            <a:rPr lang="en-US" altLang="zh-CN" dirty="0" smtClean="0"/>
            <a:t>Localize Information</a:t>
          </a:r>
          <a:endParaRPr lang="zh-CN" altLang="en-US" dirty="0"/>
        </a:p>
      </dgm:t>
    </dgm:pt>
    <dgm:pt modelId="{1BAA955A-D810-40A8-8C0E-55EE094A9901}" type="parTrans" cxnId="{65E05E94-C5B7-4FC1-9D03-D4321B90413E}">
      <dgm:prSet/>
      <dgm:spPr/>
      <dgm:t>
        <a:bodyPr/>
        <a:lstStyle/>
        <a:p>
          <a:endParaRPr lang="zh-CN" altLang="en-US"/>
        </a:p>
      </dgm:t>
    </dgm:pt>
    <dgm:pt modelId="{7E4C7F4C-2D60-49DF-BA6E-318ACC3B8ED1}" type="sibTrans" cxnId="{65E05E94-C5B7-4FC1-9D03-D4321B90413E}">
      <dgm:prSet/>
      <dgm:spPr/>
      <dgm:t>
        <a:bodyPr/>
        <a:lstStyle/>
        <a:p>
          <a:endParaRPr lang="zh-CN" altLang="en-US"/>
        </a:p>
      </dgm:t>
    </dgm:pt>
    <dgm:pt modelId="{94A75620-4A72-413A-BAC5-11DE7710D729}">
      <dgm:prSet phldrT="[文本]"/>
      <dgm:spPr/>
      <dgm:t>
        <a:bodyPr/>
        <a:lstStyle/>
        <a:p>
          <a:pPr algn="ctr"/>
          <a:r>
            <a:rPr lang="en-US" altLang="zh-CN" dirty="0" smtClean="0"/>
            <a:t> Imbalanced Data</a:t>
          </a:r>
          <a:endParaRPr lang="zh-CN" altLang="en-US" dirty="0"/>
        </a:p>
      </dgm:t>
    </dgm:pt>
    <dgm:pt modelId="{044E7516-110E-487C-81AF-6BB15ED388C8}" type="parTrans" cxnId="{0C00CA7F-46FF-4B5B-B243-BE1B63375AA4}">
      <dgm:prSet/>
      <dgm:spPr/>
      <dgm:t>
        <a:bodyPr/>
        <a:lstStyle/>
        <a:p>
          <a:endParaRPr lang="zh-CN" altLang="en-US"/>
        </a:p>
      </dgm:t>
    </dgm:pt>
    <dgm:pt modelId="{A554B6DC-7C4E-46CC-90B1-047B8BCE09E0}" type="sibTrans" cxnId="{0C00CA7F-46FF-4B5B-B243-BE1B63375AA4}">
      <dgm:prSet/>
      <dgm:spPr/>
      <dgm:t>
        <a:bodyPr/>
        <a:lstStyle/>
        <a:p>
          <a:endParaRPr lang="zh-CN" altLang="en-US"/>
        </a:p>
      </dgm:t>
    </dgm:pt>
    <dgm:pt modelId="{526060F5-0C12-4C89-8948-47BDE70A42E1}">
      <dgm:prSet phldrT="[文本]"/>
      <dgm:spPr/>
      <dgm:t>
        <a:bodyPr/>
        <a:lstStyle/>
        <a:p>
          <a:pPr algn="ctr"/>
          <a:r>
            <a:rPr lang="en-US" altLang="zh-CN" dirty="0" smtClean="0"/>
            <a:t>Small Dataset</a:t>
          </a:r>
          <a:endParaRPr lang="zh-CN" altLang="en-US" dirty="0"/>
        </a:p>
      </dgm:t>
    </dgm:pt>
    <dgm:pt modelId="{86D45D67-E04C-4D5A-8177-390DADB961BF}" type="parTrans" cxnId="{E6FC8B1C-7229-43F4-B8F4-FBEB4190271F}">
      <dgm:prSet/>
      <dgm:spPr/>
      <dgm:t>
        <a:bodyPr/>
        <a:lstStyle/>
        <a:p>
          <a:endParaRPr lang="zh-CN" altLang="en-US"/>
        </a:p>
      </dgm:t>
    </dgm:pt>
    <dgm:pt modelId="{76693B43-8575-44E6-8442-58EE9CF8242E}" type="sibTrans" cxnId="{E6FC8B1C-7229-43F4-B8F4-FBEB4190271F}">
      <dgm:prSet/>
      <dgm:spPr/>
      <dgm:t>
        <a:bodyPr/>
        <a:lstStyle/>
        <a:p>
          <a:endParaRPr lang="zh-CN" altLang="en-US"/>
        </a:p>
      </dgm:t>
    </dgm:pt>
    <dgm:pt modelId="{F5E55D70-7A91-47DD-A60E-59B66AA4CFF8}" type="pres">
      <dgm:prSet presAssocID="{1E78FE98-FA2C-4C4E-9F9F-70ED68CC5FBA}" presName="Name0" presStyleCnt="0">
        <dgm:presLayoutVars>
          <dgm:chMax val="7"/>
          <dgm:chPref val="7"/>
          <dgm:dir/>
        </dgm:presLayoutVars>
      </dgm:prSet>
      <dgm:spPr/>
    </dgm:pt>
    <dgm:pt modelId="{FCEDC5C6-A4E6-43CA-956C-4C6EE76DDC96}" type="pres">
      <dgm:prSet presAssocID="{1E78FE98-FA2C-4C4E-9F9F-70ED68CC5FBA}" presName="Name1" presStyleCnt="0"/>
      <dgm:spPr/>
    </dgm:pt>
    <dgm:pt modelId="{AFC7A5DB-6B16-4030-B3BD-4B0E81A0A601}" type="pres">
      <dgm:prSet presAssocID="{1E78FE98-FA2C-4C4E-9F9F-70ED68CC5FBA}" presName="cycle" presStyleCnt="0"/>
      <dgm:spPr/>
    </dgm:pt>
    <dgm:pt modelId="{B9A0E4B3-9FE2-4AAB-A331-CDBB4314B574}" type="pres">
      <dgm:prSet presAssocID="{1E78FE98-FA2C-4C4E-9F9F-70ED68CC5FBA}" presName="srcNode" presStyleLbl="node1" presStyleIdx="0" presStyleCnt="3"/>
      <dgm:spPr/>
    </dgm:pt>
    <dgm:pt modelId="{07374450-CA47-4608-A2F1-4302EA8DB84E}" type="pres">
      <dgm:prSet presAssocID="{1E78FE98-FA2C-4C4E-9F9F-70ED68CC5FB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5811661-3D2F-4681-9924-BBBFA448DDA1}" type="pres">
      <dgm:prSet presAssocID="{1E78FE98-FA2C-4C4E-9F9F-70ED68CC5FBA}" presName="extraNode" presStyleLbl="node1" presStyleIdx="0" presStyleCnt="3"/>
      <dgm:spPr/>
    </dgm:pt>
    <dgm:pt modelId="{B23A9CCA-B98B-489A-ABFD-AB6530ED2BA4}" type="pres">
      <dgm:prSet presAssocID="{1E78FE98-FA2C-4C4E-9F9F-70ED68CC5FBA}" presName="dstNode" presStyleLbl="node1" presStyleIdx="0" presStyleCnt="3"/>
      <dgm:spPr/>
    </dgm:pt>
    <dgm:pt modelId="{9F9D78BD-477F-441D-AE84-C7C119B37442}" type="pres">
      <dgm:prSet presAssocID="{1D94B72C-8046-4884-9D26-B4BCAEE755C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C6D9B-C598-4D47-AADF-ED483368DD16}" type="pres">
      <dgm:prSet presAssocID="{1D94B72C-8046-4884-9D26-B4BCAEE755CE}" presName="accent_1" presStyleCnt="0"/>
      <dgm:spPr/>
    </dgm:pt>
    <dgm:pt modelId="{A2F13266-FC97-41E7-BA90-37E1F989C5D7}" type="pres">
      <dgm:prSet presAssocID="{1D94B72C-8046-4884-9D26-B4BCAEE755CE}" presName="accentRepeatNode" presStyleLbl="solidFgAcc1" presStyleIdx="0" presStyleCnt="3"/>
      <dgm:spPr/>
    </dgm:pt>
    <dgm:pt modelId="{B1A21238-7ACF-410E-859B-A1B526DBC712}" type="pres">
      <dgm:prSet presAssocID="{94A75620-4A72-413A-BAC5-11DE7710D72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28754-C0DB-45DF-B420-FECB19A59022}" type="pres">
      <dgm:prSet presAssocID="{94A75620-4A72-413A-BAC5-11DE7710D729}" presName="accent_2" presStyleCnt="0"/>
      <dgm:spPr/>
    </dgm:pt>
    <dgm:pt modelId="{BFEC9569-3BF2-4E89-AA81-C4FC266BEE64}" type="pres">
      <dgm:prSet presAssocID="{94A75620-4A72-413A-BAC5-11DE7710D729}" presName="accentRepeatNode" presStyleLbl="solidFgAcc1" presStyleIdx="1" presStyleCnt="3"/>
      <dgm:spPr/>
    </dgm:pt>
    <dgm:pt modelId="{A6892FAC-A422-4E44-8F9B-5F6B1D9DF25F}" type="pres">
      <dgm:prSet presAssocID="{526060F5-0C12-4C89-8948-47BDE70A42E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F98D7-3183-4360-AEDC-155DF8C15D69}" type="pres">
      <dgm:prSet presAssocID="{526060F5-0C12-4C89-8948-47BDE70A42E1}" presName="accent_3" presStyleCnt="0"/>
      <dgm:spPr/>
    </dgm:pt>
    <dgm:pt modelId="{26F1D0DE-4D7D-4A13-9BF0-C8BDB318E2C1}" type="pres">
      <dgm:prSet presAssocID="{526060F5-0C12-4C89-8948-47BDE70A42E1}" presName="accentRepeatNode" presStyleLbl="solidFgAcc1" presStyleIdx="2" presStyleCnt="3"/>
      <dgm:spPr/>
    </dgm:pt>
  </dgm:ptLst>
  <dgm:cxnLst>
    <dgm:cxn modelId="{447AFCDC-506A-494B-A867-23B79662AA05}" type="presOf" srcId="{1E78FE98-FA2C-4C4E-9F9F-70ED68CC5FBA}" destId="{F5E55D70-7A91-47DD-A60E-59B66AA4CFF8}" srcOrd="0" destOrd="0" presId="urn:microsoft.com/office/officeart/2008/layout/VerticalCurvedList"/>
    <dgm:cxn modelId="{65E05E94-C5B7-4FC1-9D03-D4321B90413E}" srcId="{1E78FE98-FA2C-4C4E-9F9F-70ED68CC5FBA}" destId="{1D94B72C-8046-4884-9D26-B4BCAEE755CE}" srcOrd="0" destOrd="0" parTransId="{1BAA955A-D810-40A8-8C0E-55EE094A9901}" sibTransId="{7E4C7F4C-2D60-49DF-BA6E-318ACC3B8ED1}"/>
    <dgm:cxn modelId="{2912066D-CB88-4C52-9C87-0EDB66D85774}" type="presOf" srcId="{1D94B72C-8046-4884-9D26-B4BCAEE755CE}" destId="{9F9D78BD-477F-441D-AE84-C7C119B37442}" srcOrd="0" destOrd="0" presId="urn:microsoft.com/office/officeart/2008/layout/VerticalCurvedList"/>
    <dgm:cxn modelId="{0C00CA7F-46FF-4B5B-B243-BE1B63375AA4}" srcId="{1E78FE98-FA2C-4C4E-9F9F-70ED68CC5FBA}" destId="{94A75620-4A72-413A-BAC5-11DE7710D729}" srcOrd="1" destOrd="0" parTransId="{044E7516-110E-487C-81AF-6BB15ED388C8}" sibTransId="{A554B6DC-7C4E-46CC-90B1-047B8BCE09E0}"/>
    <dgm:cxn modelId="{C58E1529-7D0C-484F-8C1A-6409DDFA4FAB}" type="presOf" srcId="{526060F5-0C12-4C89-8948-47BDE70A42E1}" destId="{A6892FAC-A422-4E44-8F9B-5F6B1D9DF25F}" srcOrd="0" destOrd="0" presId="urn:microsoft.com/office/officeart/2008/layout/VerticalCurvedList"/>
    <dgm:cxn modelId="{EAA00268-9D33-45F7-91BD-950FEBDB60AE}" type="presOf" srcId="{7E4C7F4C-2D60-49DF-BA6E-318ACC3B8ED1}" destId="{07374450-CA47-4608-A2F1-4302EA8DB84E}" srcOrd="0" destOrd="0" presId="urn:microsoft.com/office/officeart/2008/layout/VerticalCurvedList"/>
    <dgm:cxn modelId="{E6FC8B1C-7229-43F4-B8F4-FBEB4190271F}" srcId="{1E78FE98-FA2C-4C4E-9F9F-70ED68CC5FBA}" destId="{526060F5-0C12-4C89-8948-47BDE70A42E1}" srcOrd="2" destOrd="0" parTransId="{86D45D67-E04C-4D5A-8177-390DADB961BF}" sibTransId="{76693B43-8575-44E6-8442-58EE9CF8242E}"/>
    <dgm:cxn modelId="{7AF8910E-CCD0-429A-A5B9-275165AD262A}" type="presOf" srcId="{94A75620-4A72-413A-BAC5-11DE7710D729}" destId="{B1A21238-7ACF-410E-859B-A1B526DBC712}" srcOrd="0" destOrd="0" presId="urn:microsoft.com/office/officeart/2008/layout/VerticalCurvedList"/>
    <dgm:cxn modelId="{FFD7CA22-DE93-485B-A282-A7CF80EA7EC5}" type="presParOf" srcId="{F5E55D70-7A91-47DD-A60E-59B66AA4CFF8}" destId="{FCEDC5C6-A4E6-43CA-956C-4C6EE76DDC96}" srcOrd="0" destOrd="0" presId="urn:microsoft.com/office/officeart/2008/layout/VerticalCurvedList"/>
    <dgm:cxn modelId="{785FC6EA-B3B5-40C8-BE75-07ACE7135148}" type="presParOf" srcId="{FCEDC5C6-A4E6-43CA-956C-4C6EE76DDC96}" destId="{AFC7A5DB-6B16-4030-B3BD-4B0E81A0A601}" srcOrd="0" destOrd="0" presId="urn:microsoft.com/office/officeart/2008/layout/VerticalCurvedList"/>
    <dgm:cxn modelId="{00612F36-4B69-4B1B-9334-B4F3EA77CA05}" type="presParOf" srcId="{AFC7A5DB-6B16-4030-B3BD-4B0E81A0A601}" destId="{B9A0E4B3-9FE2-4AAB-A331-CDBB4314B574}" srcOrd="0" destOrd="0" presId="urn:microsoft.com/office/officeart/2008/layout/VerticalCurvedList"/>
    <dgm:cxn modelId="{05CF55ED-3BC4-4F6D-B59A-5B95C6DB265E}" type="presParOf" srcId="{AFC7A5DB-6B16-4030-B3BD-4B0E81A0A601}" destId="{07374450-CA47-4608-A2F1-4302EA8DB84E}" srcOrd="1" destOrd="0" presId="urn:microsoft.com/office/officeart/2008/layout/VerticalCurvedList"/>
    <dgm:cxn modelId="{0FB1F4AC-E8FE-4D6F-B0A5-37C92231E16D}" type="presParOf" srcId="{AFC7A5DB-6B16-4030-B3BD-4B0E81A0A601}" destId="{35811661-3D2F-4681-9924-BBBFA448DDA1}" srcOrd="2" destOrd="0" presId="urn:microsoft.com/office/officeart/2008/layout/VerticalCurvedList"/>
    <dgm:cxn modelId="{DFEA2FF0-3DED-44DE-8F6F-B81ECE6D6A89}" type="presParOf" srcId="{AFC7A5DB-6B16-4030-B3BD-4B0E81A0A601}" destId="{B23A9CCA-B98B-489A-ABFD-AB6530ED2BA4}" srcOrd="3" destOrd="0" presId="urn:microsoft.com/office/officeart/2008/layout/VerticalCurvedList"/>
    <dgm:cxn modelId="{AD759EF5-CEE4-4C95-AB93-F9BE966356DE}" type="presParOf" srcId="{FCEDC5C6-A4E6-43CA-956C-4C6EE76DDC96}" destId="{9F9D78BD-477F-441D-AE84-C7C119B37442}" srcOrd="1" destOrd="0" presId="urn:microsoft.com/office/officeart/2008/layout/VerticalCurvedList"/>
    <dgm:cxn modelId="{9B6D5A1A-F42A-457E-9DF6-6085C1CA9E7A}" type="presParOf" srcId="{FCEDC5C6-A4E6-43CA-956C-4C6EE76DDC96}" destId="{D95C6D9B-C598-4D47-AADF-ED483368DD16}" srcOrd="2" destOrd="0" presId="urn:microsoft.com/office/officeart/2008/layout/VerticalCurvedList"/>
    <dgm:cxn modelId="{0ACB1736-3A73-4737-928E-9FB4620CBFEA}" type="presParOf" srcId="{D95C6D9B-C598-4D47-AADF-ED483368DD16}" destId="{A2F13266-FC97-41E7-BA90-37E1F989C5D7}" srcOrd="0" destOrd="0" presId="urn:microsoft.com/office/officeart/2008/layout/VerticalCurvedList"/>
    <dgm:cxn modelId="{28923229-7D79-409D-B593-83D184A74EC9}" type="presParOf" srcId="{FCEDC5C6-A4E6-43CA-956C-4C6EE76DDC96}" destId="{B1A21238-7ACF-410E-859B-A1B526DBC712}" srcOrd="3" destOrd="0" presId="urn:microsoft.com/office/officeart/2008/layout/VerticalCurvedList"/>
    <dgm:cxn modelId="{F8753627-2978-45BF-A9E8-C0A0A09B7D2B}" type="presParOf" srcId="{FCEDC5C6-A4E6-43CA-956C-4C6EE76DDC96}" destId="{31928754-C0DB-45DF-B420-FECB19A59022}" srcOrd="4" destOrd="0" presId="urn:microsoft.com/office/officeart/2008/layout/VerticalCurvedList"/>
    <dgm:cxn modelId="{00DAD233-9608-4A75-A7F3-F73FDACDC57B}" type="presParOf" srcId="{31928754-C0DB-45DF-B420-FECB19A59022}" destId="{BFEC9569-3BF2-4E89-AA81-C4FC266BEE64}" srcOrd="0" destOrd="0" presId="urn:microsoft.com/office/officeart/2008/layout/VerticalCurvedList"/>
    <dgm:cxn modelId="{3FF5D918-AC63-4134-8B0F-CE1518B49B97}" type="presParOf" srcId="{FCEDC5C6-A4E6-43CA-956C-4C6EE76DDC96}" destId="{A6892FAC-A422-4E44-8F9B-5F6B1D9DF25F}" srcOrd="5" destOrd="0" presId="urn:microsoft.com/office/officeart/2008/layout/VerticalCurvedList"/>
    <dgm:cxn modelId="{8253BEB4-BD3A-4DF7-AE96-1EB3F844ADB9}" type="presParOf" srcId="{FCEDC5C6-A4E6-43CA-956C-4C6EE76DDC96}" destId="{560F98D7-3183-4360-AEDC-155DF8C15D69}" srcOrd="6" destOrd="0" presId="urn:microsoft.com/office/officeart/2008/layout/VerticalCurvedList"/>
    <dgm:cxn modelId="{1D966C47-93A4-4381-A52C-65FF6D4EA8BA}" type="presParOf" srcId="{560F98D7-3183-4360-AEDC-155DF8C15D69}" destId="{26F1D0DE-4D7D-4A13-9BF0-C8BDB318E2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8FE98-FA2C-4C4E-9F9F-70ED68CC5FB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</dgm:pt>
    <dgm:pt modelId="{1D94B72C-8046-4884-9D26-B4BCAEE755CE}">
      <dgm:prSet phldrT="[文本]"/>
      <dgm:spPr/>
      <dgm:t>
        <a:bodyPr/>
        <a:lstStyle/>
        <a:p>
          <a:pPr algn="ctr"/>
          <a:r>
            <a:rPr lang="en-US" altLang="zh-CN" dirty="0" smtClean="0"/>
            <a:t>Extract Patches</a:t>
          </a:r>
          <a:endParaRPr lang="zh-CN" altLang="en-US" dirty="0"/>
        </a:p>
      </dgm:t>
    </dgm:pt>
    <dgm:pt modelId="{1BAA955A-D810-40A8-8C0E-55EE094A9901}" type="parTrans" cxnId="{65E05E94-C5B7-4FC1-9D03-D4321B90413E}">
      <dgm:prSet/>
      <dgm:spPr/>
      <dgm:t>
        <a:bodyPr/>
        <a:lstStyle/>
        <a:p>
          <a:endParaRPr lang="zh-CN" altLang="en-US"/>
        </a:p>
      </dgm:t>
    </dgm:pt>
    <dgm:pt modelId="{7E4C7F4C-2D60-49DF-BA6E-318ACC3B8ED1}" type="sibTrans" cxnId="{65E05E94-C5B7-4FC1-9D03-D4321B90413E}">
      <dgm:prSet/>
      <dgm:spPr/>
      <dgm:t>
        <a:bodyPr/>
        <a:lstStyle/>
        <a:p>
          <a:endParaRPr lang="zh-CN" altLang="en-US"/>
        </a:p>
      </dgm:t>
    </dgm:pt>
    <dgm:pt modelId="{94A75620-4A72-413A-BAC5-11DE7710D729}">
      <dgm:prSet phldrT="[文本]"/>
      <dgm:spPr/>
      <dgm:t>
        <a:bodyPr/>
        <a:lstStyle/>
        <a:p>
          <a:pPr algn="ctr"/>
          <a:r>
            <a:rPr lang="en-US" altLang="zh-CN" dirty="0" smtClean="0"/>
            <a:t>Resampling</a:t>
          </a:r>
          <a:endParaRPr lang="zh-CN" altLang="en-US" dirty="0"/>
        </a:p>
      </dgm:t>
    </dgm:pt>
    <dgm:pt modelId="{044E7516-110E-487C-81AF-6BB15ED388C8}" type="parTrans" cxnId="{0C00CA7F-46FF-4B5B-B243-BE1B63375AA4}">
      <dgm:prSet/>
      <dgm:spPr/>
      <dgm:t>
        <a:bodyPr/>
        <a:lstStyle/>
        <a:p>
          <a:endParaRPr lang="zh-CN" altLang="en-US"/>
        </a:p>
      </dgm:t>
    </dgm:pt>
    <dgm:pt modelId="{A554B6DC-7C4E-46CC-90B1-047B8BCE09E0}" type="sibTrans" cxnId="{0C00CA7F-46FF-4B5B-B243-BE1B63375AA4}">
      <dgm:prSet/>
      <dgm:spPr/>
      <dgm:t>
        <a:bodyPr/>
        <a:lstStyle/>
        <a:p>
          <a:endParaRPr lang="zh-CN" altLang="en-US"/>
        </a:p>
      </dgm:t>
    </dgm:pt>
    <dgm:pt modelId="{526060F5-0C12-4C89-8948-47BDE70A42E1}">
      <dgm:prSet phldrT="[文本]"/>
      <dgm:spPr/>
      <dgm:t>
        <a:bodyPr/>
        <a:lstStyle/>
        <a:p>
          <a:pPr algn="ctr"/>
          <a:r>
            <a:rPr lang="en-US" altLang="zh-CN" dirty="0" smtClean="0"/>
            <a:t>Data</a:t>
          </a:r>
          <a:r>
            <a:rPr lang="en-US" altLang="zh-CN" baseline="0" dirty="0" smtClean="0"/>
            <a:t> Augmentation</a:t>
          </a:r>
          <a:endParaRPr lang="zh-CN" altLang="en-US" dirty="0"/>
        </a:p>
      </dgm:t>
    </dgm:pt>
    <dgm:pt modelId="{86D45D67-E04C-4D5A-8177-390DADB961BF}" type="parTrans" cxnId="{E6FC8B1C-7229-43F4-B8F4-FBEB4190271F}">
      <dgm:prSet/>
      <dgm:spPr/>
      <dgm:t>
        <a:bodyPr/>
        <a:lstStyle/>
        <a:p>
          <a:endParaRPr lang="zh-CN" altLang="en-US"/>
        </a:p>
      </dgm:t>
    </dgm:pt>
    <dgm:pt modelId="{76693B43-8575-44E6-8442-58EE9CF8242E}" type="sibTrans" cxnId="{E6FC8B1C-7229-43F4-B8F4-FBEB4190271F}">
      <dgm:prSet/>
      <dgm:spPr/>
      <dgm:t>
        <a:bodyPr/>
        <a:lstStyle/>
        <a:p>
          <a:endParaRPr lang="zh-CN" altLang="en-US"/>
        </a:p>
      </dgm:t>
    </dgm:pt>
    <dgm:pt modelId="{F5E55D70-7A91-47DD-A60E-59B66AA4CFF8}" type="pres">
      <dgm:prSet presAssocID="{1E78FE98-FA2C-4C4E-9F9F-70ED68CC5FBA}" presName="Name0" presStyleCnt="0">
        <dgm:presLayoutVars>
          <dgm:chMax val="7"/>
          <dgm:chPref val="7"/>
          <dgm:dir/>
        </dgm:presLayoutVars>
      </dgm:prSet>
      <dgm:spPr/>
    </dgm:pt>
    <dgm:pt modelId="{FCEDC5C6-A4E6-43CA-956C-4C6EE76DDC96}" type="pres">
      <dgm:prSet presAssocID="{1E78FE98-FA2C-4C4E-9F9F-70ED68CC5FBA}" presName="Name1" presStyleCnt="0"/>
      <dgm:spPr/>
    </dgm:pt>
    <dgm:pt modelId="{AFC7A5DB-6B16-4030-B3BD-4B0E81A0A601}" type="pres">
      <dgm:prSet presAssocID="{1E78FE98-FA2C-4C4E-9F9F-70ED68CC5FBA}" presName="cycle" presStyleCnt="0"/>
      <dgm:spPr/>
    </dgm:pt>
    <dgm:pt modelId="{B9A0E4B3-9FE2-4AAB-A331-CDBB4314B574}" type="pres">
      <dgm:prSet presAssocID="{1E78FE98-FA2C-4C4E-9F9F-70ED68CC5FBA}" presName="srcNode" presStyleLbl="node1" presStyleIdx="0" presStyleCnt="3"/>
      <dgm:spPr/>
    </dgm:pt>
    <dgm:pt modelId="{07374450-CA47-4608-A2F1-4302EA8DB84E}" type="pres">
      <dgm:prSet presAssocID="{1E78FE98-FA2C-4C4E-9F9F-70ED68CC5FB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5811661-3D2F-4681-9924-BBBFA448DDA1}" type="pres">
      <dgm:prSet presAssocID="{1E78FE98-FA2C-4C4E-9F9F-70ED68CC5FBA}" presName="extraNode" presStyleLbl="node1" presStyleIdx="0" presStyleCnt="3"/>
      <dgm:spPr/>
    </dgm:pt>
    <dgm:pt modelId="{B23A9CCA-B98B-489A-ABFD-AB6530ED2BA4}" type="pres">
      <dgm:prSet presAssocID="{1E78FE98-FA2C-4C4E-9F9F-70ED68CC5FBA}" presName="dstNode" presStyleLbl="node1" presStyleIdx="0" presStyleCnt="3"/>
      <dgm:spPr/>
    </dgm:pt>
    <dgm:pt modelId="{9F9D78BD-477F-441D-AE84-C7C119B37442}" type="pres">
      <dgm:prSet presAssocID="{1D94B72C-8046-4884-9D26-B4BCAEE755C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C6D9B-C598-4D47-AADF-ED483368DD16}" type="pres">
      <dgm:prSet presAssocID="{1D94B72C-8046-4884-9D26-B4BCAEE755CE}" presName="accent_1" presStyleCnt="0"/>
      <dgm:spPr/>
    </dgm:pt>
    <dgm:pt modelId="{A2F13266-FC97-41E7-BA90-37E1F989C5D7}" type="pres">
      <dgm:prSet presAssocID="{1D94B72C-8046-4884-9D26-B4BCAEE755CE}" presName="accentRepeatNode" presStyleLbl="solidFgAcc1" presStyleIdx="0" presStyleCnt="3"/>
      <dgm:spPr/>
    </dgm:pt>
    <dgm:pt modelId="{B1A21238-7ACF-410E-859B-A1B526DBC712}" type="pres">
      <dgm:prSet presAssocID="{94A75620-4A72-413A-BAC5-11DE7710D729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928754-C0DB-45DF-B420-FECB19A59022}" type="pres">
      <dgm:prSet presAssocID="{94A75620-4A72-413A-BAC5-11DE7710D729}" presName="accent_2" presStyleCnt="0"/>
      <dgm:spPr/>
    </dgm:pt>
    <dgm:pt modelId="{BFEC9569-3BF2-4E89-AA81-C4FC266BEE64}" type="pres">
      <dgm:prSet presAssocID="{94A75620-4A72-413A-BAC5-11DE7710D729}" presName="accentRepeatNode" presStyleLbl="solidFgAcc1" presStyleIdx="1" presStyleCnt="3"/>
      <dgm:spPr/>
    </dgm:pt>
    <dgm:pt modelId="{A6892FAC-A422-4E44-8F9B-5F6B1D9DF25F}" type="pres">
      <dgm:prSet presAssocID="{526060F5-0C12-4C89-8948-47BDE70A42E1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F98D7-3183-4360-AEDC-155DF8C15D69}" type="pres">
      <dgm:prSet presAssocID="{526060F5-0C12-4C89-8948-47BDE70A42E1}" presName="accent_3" presStyleCnt="0"/>
      <dgm:spPr/>
    </dgm:pt>
    <dgm:pt modelId="{26F1D0DE-4D7D-4A13-9BF0-C8BDB318E2C1}" type="pres">
      <dgm:prSet presAssocID="{526060F5-0C12-4C89-8948-47BDE70A42E1}" presName="accentRepeatNode" presStyleLbl="solidFgAcc1" presStyleIdx="2" presStyleCnt="3"/>
      <dgm:spPr/>
    </dgm:pt>
  </dgm:ptLst>
  <dgm:cxnLst>
    <dgm:cxn modelId="{6018D293-E645-4AC2-94C7-E89680985EE8}" type="presOf" srcId="{1D94B72C-8046-4884-9D26-B4BCAEE755CE}" destId="{9F9D78BD-477F-441D-AE84-C7C119B37442}" srcOrd="0" destOrd="0" presId="urn:microsoft.com/office/officeart/2008/layout/VerticalCurvedList"/>
    <dgm:cxn modelId="{D08AFF4D-23AF-494A-B628-4204974A13DD}" type="presOf" srcId="{526060F5-0C12-4C89-8948-47BDE70A42E1}" destId="{A6892FAC-A422-4E44-8F9B-5F6B1D9DF25F}" srcOrd="0" destOrd="0" presId="urn:microsoft.com/office/officeart/2008/layout/VerticalCurvedList"/>
    <dgm:cxn modelId="{65E05E94-C5B7-4FC1-9D03-D4321B90413E}" srcId="{1E78FE98-FA2C-4C4E-9F9F-70ED68CC5FBA}" destId="{1D94B72C-8046-4884-9D26-B4BCAEE755CE}" srcOrd="0" destOrd="0" parTransId="{1BAA955A-D810-40A8-8C0E-55EE094A9901}" sibTransId="{7E4C7F4C-2D60-49DF-BA6E-318ACC3B8ED1}"/>
    <dgm:cxn modelId="{0C00CA7F-46FF-4B5B-B243-BE1B63375AA4}" srcId="{1E78FE98-FA2C-4C4E-9F9F-70ED68CC5FBA}" destId="{94A75620-4A72-413A-BAC5-11DE7710D729}" srcOrd="1" destOrd="0" parTransId="{044E7516-110E-487C-81AF-6BB15ED388C8}" sibTransId="{A554B6DC-7C4E-46CC-90B1-047B8BCE09E0}"/>
    <dgm:cxn modelId="{3A092509-EA3C-46E7-8CB8-C8E8A3268347}" type="presOf" srcId="{1E78FE98-FA2C-4C4E-9F9F-70ED68CC5FBA}" destId="{F5E55D70-7A91-47DD-A60E-59B66AA4CFF8}" srcOrd="0" destOrd="0" presId="urn:microsoft.com/office/officeart/2008/layout/VerticalCurvedList"/>
    <dgm:cxn modelId="{E6FC8B1C-7229-43F4-B8F4-FBEB4190271F}" srcId="{1E78FE98-FA2C-4C4E-9F9F-70ED68CC5FBA}" destId="{526060F5-0C12-4C89-8948-47BDE70A42E1}" srcOrd="2" destOrd="0" parTransId="{86D45D67-E04C-4D5A-8177-390DADB961BF}" sibTransId="{76693B43-8575-44E6-8442-58EE9CF8242E}"/>
    <dgm:cxn modelId="{8D38AD2A-27E9-4BD2-932E-FE12031D8DEC}" type="presOf" srcId="{7E4C7F4C-2D60-49DF-BA6E-318ACC3B8ED1}" destId="{07374450-CA47-4608-A2F1-4302EA8DB84E}" srcOrd="0" destOrd="0" presId="urn:microsoft.com/office/officeart/2008/layout/VerticalCurvedList"/>
    <dgm:cxn modelId="{819CF9AB-D73F-4BF3-8BE5-5A5CE5901694}" type="presOf" srcId="{94A75620-4A72-413A-BAC5-11DE7710D729}" destId="{B1A21238-7ACF-410E-859B-A1B526DBC712}" srcOrd="0" destOrd="0" presId="urn:microsoft.com/office/officeart/2008/layout/VerticalCurvedList"/>
    <dgm:cxn modelId="{2F9578CC-D9B7-44FD-8AE7-135735B0995D}" type="presParOf" srcId="{F5E55D70-7A91-47DD-A60E-59B66AA4CFF8}" destId="{FCEDC5C6-A4E6-43CA-956C-4C6EE76DDC96}" srcOrd="0" destOrd="0" presId="urn:microsoft.com/office/officeart/2008/layout/VerticalCurvedList"/>
    <dgm:cxn modelId="{65667A50-FAD5-4C45-BE7A-46E3546B7723}" type="presParOf" srcId="{FCEDC5C6-A4E6-43CA-956C-4C6EE76DDC96}" destId="{AFC7A5DB-6B16-4030-B3BD-4B0E81A0A601}" srcOrd="0" destOrd="0" presId="urn:microsoft.com/office/officeart/2008/layout/VerticalCurvedList"/>
    <dgm:cxn modelId="{88F730B2-649C-429F-8BFD-93822EE02287}" type="presParOf" srcId="{AFC7A5DB-6B16-4030-B3BD-4B0E81A0A601}" destId="{B9A0E4B3-9FE2-4AAB-A331-CDBB4314B574}" srcOrd="0" destOrd="0" presId="urn:microsoft.com/office/officeart/2008/layout/VerticalCurvedList"/>
    <dgm:cxn modelId="{6CDB1098-F8AD-4A06-88CD-A5F5DDC643E4}" type="presParOf" srcId="{AFC7A5DB-6B16-4030-B3BD-4B0E81A0A601}" destId="{07374450-CA47-4608-A2F1-4302EA8DB84E}" srcOrd="1" destOrd="0" presId="urn:microsoft.com/office/officeart/2008/layout/VerticalCurvedList"/>
    <dgm:cxn modelId="{C8D39EAF-A7E4-4316-BFCD-C481026FA64F}" type="presParOf" srcId="{AFC7A5DB-6B16-4030-B3BD-4B0E81A0A601}" destId="{35811661-3D2F-4681-9924-BBBFA448DDA1}" srcOrd="2" destOrd="0" presId="urn:microsoft.com/office/officeart/2008/layout/VerticalCurvedList"/>
    <dgm:cxn modelId="{D5A4CDD7-285A-462F-937D-54A01B7EEECC}" type="presParOf" srcId="{AFC7A5DB-6B16-4030-B3BD-4B0E81A0A601}" destId="{B23A9CCA-B98B-489A-ABFD-AB6530ED2BA4}" srcOrd="3" destOrd="0" presId="urn:microsoft.com/office/officeart/2008/layout/VerticalCurvedList"/>
    <dgm:cxn modelId="{B5828B94-EE17-4F69-88B8-727B230CB486}" type="presParOf" srcId="{FCEDC5C6-A4E6-43CA-956C-4C6EE76DDC96}" destId="{9F9D78BD-477F-441D-AE84-C7C119B37442}" srcOrd="1" destOrd="0" presId="urn:microsoft.com/office/officeart/2008/layout/VerticalCurvedList"/>
    <dgm:cxn modelId="{4DFBECFA-E1C3-4548-B822-A3A2F05D2CF3}" type="presParOf" srcId="{FCEDC5C6-A4E6-43CA-956C-4C6EE76DDC96}" destId="{D95C6D9B-C598-4D47-AADF-ED483368DD16}" srcOrd="2" destOrd="0" presId="urn:microsoft.com/office/officeart/2008/layout/VerticalCurvedList"/>
    <dgm:cxn modelId="{71EF17FB-7EF6-4A6D-8ACF-3E584D11D9C7}" type="presParOf" srcId="{D95C6D9B-C598-4D47-AADF-ED483368DD16}" destId="{A2F13266-FC97-41E7-BA90-37E1F989C5D7}" srcOrd="0" destOrd="0" presId="urn:microsoft.com/office/officeart/2008/layout/VerticalCurvedList"/>
    <dgm:cxn modelId="{2D60B01E-43BB-4DEC-B264-E52A23CE3B48}" type="presParOf" srcId="{FCEDC5C6-A4E6-43CA-956C-4C6EE76DDC96}" destId="{B1A21238-7ACF-410E-859B-A1B526DBC712}" srcOrd="3" destOrd="0" presId="urn:microsoft.com/office/officeart/2008/layout/VerticalCurvedList"/>
    <dgm:cxn modelId="{B809DF53-28DF-44DB-A630-6C0B5ED7B142}" type="presParOf" srcId="{FCEDC5C6-A4E6-43CA-956C-4C6EE76DDC96}" destId="{31928754-C0DB-45DF-B420-FECB19A59022}" srcOrd="4" destOrd="0" presId="urn:microsoft.com/office/officeart/2008/layout/VerticalCurvedList"/>
    <dgm:cxn modelId="{A64182C6-1547-4814-A8EB-566DD9763ADD}" type="presParOf" srcId="{31928754-C0DB-45DF-B420-FECB19A59022}" destId="{BFEC9569-3BF2-4E89-AA81-C4FC266BEE64}" srcOrd="0" destOrd="0" presId="urn:microsoft.com/office/officeart/2008/layout/VerticalCurvedList"/>
    <dgm:cxn modelId="{64FAACA5-40F3-413C-BC4A-175B48C9CC39}" type="presParOf" srcId="{FCEDC5C6-A4E6-43CA-956C-4C6EE76DDC96}" destId="{A6892FAC-A422-4E44-8F9B-5F6B1D9DF25F}" srcOrd="5" destOrd="0" presId="urn:microsoft.com/office/officeart/2008/layout/VerticalCurvedList"/>
    <dgm:cxn modelId="{B45AC3D4-E8D7-4CD8-B2CD-DCC6DCB1BCE4}" type="presParOf" srcId="{FCEDC5C6-A4E6-43CA-956C-4C6EE76DDC96}" destId="{560F98D7-3183-4360-AEDC-155DF8C15D69}" srcOrd="6" destOrd="0" presId="urn:microsoft.com/office/officeart/2008/layout/VerticalCurvedList"/>
    <dgm:cxn modelId="{9E281DE9-4BFD-4AAB-9467-D2578D72C858}" type="presParOf" srcId="{560F98D7-3183-4360-AEDC-155DF8C15D69}" destId="{26F1D0DE-4D7D-4A13-9BF0-C8BDB318E2C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4450-CA47-4608-A2F1-4302EA8DB84E}">
      <dsp:nvSpPr>
        <dsp:cNvPr id="0" name=""/>
        <dsp:cNvSpPr/>
      </dsp:nvSpPr>
      <dsp:spPr>
        <a:xfrm>
          <a:off x="-4272480" y="-655477"/>
          <a:ext cx="5090474" cy="5090474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D78BD-477F-441D-AE84-C7C119B37442}">
      <dsp:nvSpPr>
        <dsp:cNvPr id="0" name=""/>
        <dsp:cNvSpPr/>
      </dsp:nvSpPr>
      <dsp:spPr>
        <a:xfrm>
          <a:off x="526061" y="377952"/>
          <a:ext cx="4533725" cy="755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Localize Information</a:t>
          </a:r>
          <a:endParaRPr lang="zh-CN" altLang="en-US" sz="3600" kern="1200" dirty="0"/>
        </a:p>
      </dsp:txBody>
      <dsp:txXfrm>
        <a:off x="526061" y="377952"/>
        <a:ext cx="4533725" cy="755904"/>
      </dsp:txXfrm>
    </dsp:sp>
    <dsp:sp modelId="{A2F13266-FC97-41E7-BA90-37E1F989C5D7}">
      <dsp:nvSpPr>
        <dsp:cNvPr id="0" name=""/>
        <dsp:cNvSpPr/>
      </dsp:nvSpPr>
      <dsp:spPr>
        <a:xfrm>
          <a:off x="53621" y="283464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21238-7ACF-410E-859B-A1B526DBC712}">
      <dsp:nvSpPr>
        <dsp:cNvPr id="0" name=""/>
        <dsp:cNvSpPr/>
      </dsp:nvSpPr>
      <dsp:spPr>
        <a:xfrm>
          <a:off x="800832" y="1511808"/>
          <a:ext cx="4258954" cy="7559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 Imbalanced Data</a:t>
          </a:r>
          <a:endParaRPr lang="zh-CN" altLang="en-US" sz="3600" kern="1200" dirty="0"/>
        </a:p>
      </dsp:txBody>
      <dsp:txXfrm>
        <a:off x="800832" y="1511808"/>
        <a:ext cx="4258954" cy="755904"/>
      </dsp:txXfrm>
    </dsp:sp>
    <dsp:sp modelId="{BFEC9569-3BF2-4E89-AA81-C4FC266BEE64}">
      <dsp:nvSpPr>
        <dsp:cNvPr id="0" name=""/>
        <dsp:cNvSpPr/>
      </dsp:nvSpPr>
      <dsp:spPr>
        <a:xfrm>
          <a:off x="328392" y="1417320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92FAC-A422-4E44-8F9B-5F6B1D9DF25F}">
      <dsp:nvSpPr>
        <dsp:cNvPr id="0" name=""/>
        <dsp:cNvSpPr/>
      </dsp:nvSpPr>
      <dsp:spPr>
        <a:xfrm>
          <a:off x="526061" y="2645664"/>
          <a:ext cx="4533725" cy="7559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Small Dataset</a:t>
          </a:r>
          <a:endParaRPr lang="zh-CN" altLang="en-US" sz="3600" kern="1200" dirty="0"/>
        </a:p>
      </dsp:txBody>
      <dsp:txXfrm>
        <a:off x="526061" y="2645664"/>
        <a:ext cx="4533725" cy="755904"/>
      </dsp:txXfrm>
    </dsp:sp>
    <dsp:sp modelId="{26F1D0DE-4D7D-4A13-9BF0-C8BDB318E2C1}">
      <dsp:nvSpPr>
        <dsp:cNvPr id="0" name=""/>
        <dsp:cNvSpPr/>
      </dsp:nvSpPr>
      <dsp:spPr>
        <a:xfrm>
          <a:off x="53621" y="2551176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4450-CA47-4608-A2F1-4302EA8DB84E}">
      <dsp:nvSpPr>
        <dsp:cNvPr id="0" name=""/>
        <dsp:cNvSpPr/>
      </dsp:nvSpPr>
      <dsp:spPr>
        <a:xfrm>
          <a:off x="-4272480" y="-655477"/>
          <a:ext cx="5090474" cy="5090474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D78BD-477F-441D-AE84-C7C119B37442}">
      <dsp:nvSpPr>
        <dsp:cNvPr id="0" name=""/>
        <dsp:cNvSpPr/>
      </dsp:nvSpPr>
      <dsp:spPr>
        <a:xfrm>
          <a:off x="526061" y="377952"/>
          <a:ext cx="4533725" cy="755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Extract Patches</a:t>
          </a:r>
          <a:endParaRPr lang="zh-CN" altLang="en-US" sz="3800" kern="1200" dirty="0"/>
        </a:p>
      </dsp:txBody>
      <dsp:txXfrm>
        <a:off x="526061" y="377952"/>
        <a:ext cx="4533725" cy="755904"/>
      </dsp:txXfrm>
    </dsp:sp>
    <dsp:sp modelId="{A2F13266-FC97-41E7-BA90-37E1F989C5D7}">
      <dsp:nvSpPr>
        <dsp:cNvPr id="0" name=""/>
        <dsp:cNvSpPr/>
      </dsp:nvSpPr>
      <dsp:spPr>
        <a:xfrm>
          <a:off x="53621" y="283464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21238-7ACF-410E-859B-A1B526DBC712}">
      <dsp:nvSpPr>
        <dsp:cNvPr id="0" name=""/>
        <dsp:cNvSpPr/>
      </dsp:nvSpPr>
      <dsp:spPr>
        <a:xfrm>
          <a:off x="800832" y="1511808"/>
          <a:ext cx="4258954" cy="7559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Resampling</a:t>
          </a:r>
          <a:endParaRPr lang="zh-CN" altLang="en-US" sz="3800" kern="1200" dirty="0"/>
        </a:p>
      </dsp:txBody>
      <dsp:txXfrm>
        <a:off x="800832" y="1511808"/>
        <a:ext cx="4258954" cy="755904"/>
      </dsp:txXfrm>
    </dsp:sp>
    <dsp:sp modelId="{BFEC9569-3BF2-4E89-AA81-C4FC266BEE64}">
      <dsp:nvSpPr>
        <dsp:cNvPr id="0" name=""/>
        <dsp:cNvSpPr/>
      </dsp:nvSpPr>
      <dsp:spPr>
        <a:xfrm>
          <a:off x="328392" y="1417320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92FAC-A422-4E44-8F9B-5F6B1D9DF25F}">
      <dsp:nvSpPr>
        <dsp:cNvPr id="0" name=""/>
        <dsp:cNvSpPr/>
      </dsp:nvSpPr>
      <dsp:spPr>
        <a:xfrm>
          <a:off x="526061" y="2645664"/>
          <a:ext cx="4533725" cy="7559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99" tIns="96520" rIns="96520" bIns="9652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Data</a:t>
          </a:r>
          <a:r>
            <a:rPr lang="en-US" altLang="zh-CN" sz="3800" kern="1200" baseline="0" dirty="0" smtClean="0"/>
            <a:t> Augmentation</a:t>
          </a:r>
          <a:endParaRPr lang="zh-CN" altLang="en-US" sz="3800" kern="1200" dirty="0"/>
        </a:p>
      </dsp:txBody>
      <dsp:txXfrm>
        <a:off x="526061" y="2645664"/>
        <a:ext cx="4533725" cy="755904"/>
      </dsp:txXfrm>
    </dsp:sp>
    <dsp:sp modelId="{26F1D0DE-4D7D-4A13-9BF0-C8BDB318E2C1}">
      <dsp:nvSpPr>
        <dsp:cNvPr id="0" name=""/>
        <dsp:cNvSpPr/>
      </dsp:nvSpPr>
      <dsp:spPr>
        <a:xfrm>
          <a:off x="53621" y="2551176"/>
          <a:ext cx="944880" cy="944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DFEAD-11FD-4B76-B70A-0765137E78DB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15784-6738-457D-AB7E-76F55937F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1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15784-6738-457D-AB7E-76F55937F4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7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7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2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8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8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3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9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4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4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7C07-D309-4B4C-97C5-18589C5339F8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9366-E4B4-4930-8BBC-94B5ECE13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987045" y="3984802"/>
            <a:ext cx="2773680" cy="30480"/>
          </a:xfrm>
          <a:prstGeom prst="line">
            <a:avLst/>
          </a:prstGeom>
          <a:ln w="222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73885" y="1280160"/>
            <a:ext cx="8029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Detect </a:t>
            </a:r>
            <a:r>
              <a:rPr lang="en-US" altLang="zh-CN" sz="5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Cancer </a:t>
            </a:r>
            <a:r>
              <a:rPr lang="en-US" altLang="zh-CN" sz="5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altLang="zh-CN" sz="5400" dirty="0" err="1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Gigapixel</a:t>
            </a:r>
            <a:r>
              <a:rPr lang="en-US" altLang="zh-CN" sz="5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altLang="zh-CN" sz="5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zh-CN" sz="5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athology Images</a:t>
            </a:r>
            <a:endParaRPr lang="zh-CN" altLang="en-US" sz="5400" dirty="0">
              <a:solidFill>
                <a:srgbClr val="A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8641078" y="3954322"/>
            <a:ext cx="2773680" cy="30480"/>
          </a:xfrm>
          <a:prstGeom prst="line">
            <a:avLst/>
          </a:prstGeom>
          <a:ln w="2222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73743" y="3292602"/>
            <a:ext cx="4054315" cy="2343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4000" dirty="0" smtClean="0">
                <a:latin typeface="+mj-lt"/>
                <a:ea typeface="Gadugi" panose="020B0502040204020203" pitchFamily="34" charset="0"/>
              </a:rPr>
              <a:t>Fan Yang (fy2232)</a:t>
            </a:r>
          </a:p>
          <a:p>
            <a:pPr>
              <a:lnSpc>
                <a:spcPct val="125000"/>
              </a:lnSpc>
            </a:pPr>
            <a:r>
              <a:rPr lang="en-US" altLang="zh-CN" sz="4000" dirty="0" smtClean="0">
                <a:latin typeface="+mj-lt"/>
                <a:ea typeface="Gadugi" panose="020B0502040204020203" pitchFamily="34" charset="0"/>
              </a:rPr>
              <a:t>Hongyu Li (hl3099)</a:t>
            </a:r>
          </a:p>
          <a:p>
            <a:pPr algn="ctr">
              <a:lnSpc>
                <a:spcPct val="125000"/>
              </a:lnSpc>
            </a:pPr>
            <a:r>
              <a:rPr lang="en-US" altLang="zh-CN" sz="4000" dirty="0" smtClean="0">
                <a:latin typeface="+mj-lt"/>
                <a:ea typeface="Gadugi" panose="020B0502040204020203" pitchFamily="34" charset="0"/>
              </a:rPr>
              <a:t>2018-12-14</a:t>
            </a:r>
            <a:endParaRPr lang="zh-CN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157480" y="432753"/>
            <a:ext cx="303784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29" y="1462281"/>
            <a:ext cx="8101780" cy="478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0" y="1728788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9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03</a:t>
            </a:r>
            <a:endParaRPr lang="en-US" altLang="zh-CN" sz="199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1" name="文本框 6"/>
          <p:cNvSpPr txBox="1">
            <a:spLocks noChangeArrowheads="1"/>
          </p:cNvSpPr>
          <p:nvPr/>
        </p:nvSpPr>
        <p:spPr bwMode="auto">
          <a:xfrm>
            <a:off x="5434013" y="2570163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Models &amp; Results</a:t>
            </a:r>
            <a:endParaRPr lang="en-US" altLang="zh-CN" sz="4000" b="1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487363" y="2982913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73" name="组合 14"/>
          <p:cNvGrpSpPr>
            <a:grpSpLocks/>
          </p:cNvGrpSpPr>
          <p:nvPr/>
        </p:nvGrpSpPr>
        <p:grpSpPr bwMode="auto">
          <a:xfrm>
            <a:off x="3887788" y="3375025"/>
            <a:ext cx="7756525" cy="107950"/>
            <a:chOff x="0" y="0"/>
            <a:chExt cx="4663440" cy="108000"/>
          </a:xfrm>
        </p:grpSpPr>
        <p:cxnSp>
          <p:nvCxnSpPr>
            <p:cNvPr id="410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0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1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91440" y="386755"/>
            <a:ext cx="582168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1.1: Simple Baseline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1" y="1643070"/>
            <a:ext cx="5929009" cy="40922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52700" y="1298726"/>
            <a:ext cx="39461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Window Size: 299*299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Center Size: 128*128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Stride: 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Patches: 672</a:t>
            </a: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5 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Size:10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Optimizer: SGD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30" y="1335442"/>
            <a:ext cx="5477469" cy="47075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1" y="1335442"/>
            <a:ext cx="5566249" cy="47075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47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91439" y="386755"/>
            <a:ext cx="9728835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1.2: Pre-trained Baseline — InceptionV3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5444" y="1237416"/>
            <a:ext cx="39461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+mj-lt"/>
              </a:rPr>
              <a:t>Zoom Level: 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Window Size: 299*299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Center Size: 128*128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Stride: 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Patches: 672</a:t>
            </a:r>
          </a:p>
          <a:p>
            <a:pPr algn="ctr"/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5 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Size:10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Optimizer: </a:t>
            </a:r>
            <a:r>
              <a:rPr lang="en-US" altLang="zh-CN" sz="3200" dirty="0" err="1" smtClean="0">
                <a:latin typeface="+mj-lt"/>
              </a:rPr>
              <a:t>RMSProp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0649" y="1914525"/>
            <a:ext cx="5286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InceptionV3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Flatten Layer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Dropout(0.3) 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Dense(1)</a:t>
            </a:r>
          </a:p>
          <a:p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1" y="1335442"/>
            <a:ext cx="5566249" cy="47075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1335442"/>
            <a:ext cx="5442873" cy="47075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50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129018" y="812640"/>
            <a:ext cx="6585585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1: Problems We Found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8411" y="1951399"/>
            <a:ext cx="10362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lt"/>
              </a:rPr>
              <a:t>Both of them performed </a:t>
            </a:r>
            <a:r>
              <a:rPr lang="en-US" altLang="zh-CN" sz="3200" b="1" dirty="0" smtClean="0">
                <a:solidFill>
                  <a:srgbClr val="AF0000"/>
                </a:solidFill>
                <a:latin typeface="+mj-lt"/>
              </a:rPr>
              <a:t>badly!</a:t>
            </a:r>
            <a:r>
              <a:rPr lang="en-US" altLang="zh-CN" sz="3200" dirty="0" smtClean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lt"/>
              </a:rPr>
              <a:t>Custom model is similar to random guess and </a:t>
            </a:r>
            <a:r>
              <a:rPr lang="en-US" altLang="zh-CN" sz="3200" dirty="0">
                <a:latin typeface="+mj-lt"/>
              </a:rPr>
              <a:t>p</a:t>
            </a:r>
            <a:r>
              <a:rPr lang="en-US" altLang="zh-CN" sz="3200" dirty="0" smtClean="0">
                <a:latin typeface="+mj-lt"/>
              </a:rPr>
              <a:t>re-trained model tends to predict 0 for all </a:t>
            </a:r>
            <a:r>
              <a:rPr lang="en-US" altLang="zh-CN" sz="3200" dirty="0" smtClean="0">
                <a:latin typeface="+mj-lt"/>
              </a:rPr>
              <a:t>patches. 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AF0000"/>
                </a:solidFill>
                <a:latin typeface="+mj-lt"/>
              </a:rPr>
              <a:t>Learned from this baseline: Except resampling, how can we solve unbalanced classes problem</a:t>
            </a:r>
            <a:r>
              <a:rPr lang="zh-CN" altLang="en-US" sz="3200" dirty="0" smtClean="0">
                <a:solidFill>
                  <a:srgbClr val="AF0000"/>
                </a:solidFill>
                <a:latin typeface="+mj-lt"/>
              </a:rPr>
              <a:t>？</a:t>
            </a:r>
            <a:r>
              <a:rPr lang="en-US" altLang="zh-CN" sz="3200" dirty="0" smtClean="0">
                <a:solidFill>
                  <a:srgbClr val="AF0000"/>
                </a:solidFill>
                <a:latin typeface="+mj-lt"/>
              </a:rPr>
              <a:t>-----&gt; Multi-Classes </a:t>
            </a:r>
            <a:endParaRPr lang="zh-CN" altLang="en-US" sz="3200" dirty="0">
              <a:solidFill>
                <a:srgbClr val="A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1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91439" y="386755"/>
            <a:ext cx="8764462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2:Simple Model for Multi-classes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52700" y="1298726"/>
            <a:ext cx="39461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Window Size: 299*299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Center Size: 128*128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Stride: 128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Patches: 672</a:t>
            </a: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5 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Size:10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Optimizer: SGD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30" y="1335442"/>
            <a:ext cx="5477469" cy="470754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178005"/>
            <a:ext cx="6879557" cy="48608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6" y="1307564"/>
            <a:ext cx="5566249" cy="47075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82" y="1307564"/>
            <a:ext cx="5613737" cy="47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91439" y="386755"/>
            <a:ext cx="6995161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2: Problems We Found  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30" y="1335442"/>
            <a:ext cx="5477469" cy="4707543"/>
          </a:xfrm>
          <a:prstGeom prst="rect">
            <a:avLst/>
          </a:prstGeom>
        </p:spPr>
      </p:pic>
      <p:pic>
        <p:nvPicPr>
          <p:cNvPr id="10" name="图片 9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1" y="1335442"/>
            <a:ext cx="5566249" cy="470754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4636" y="1751374"/>
            <a:ext cx="103629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+mj-lt"/>
              </a:rPr>
              <a:t>It seemed that our model always tends to classify tumor patches into normal patches while training. </a:t>
            </a:r>
          </a:p>
          <a:p>
            <a:pPr>
              <a:lnSpc>
                <a:spcPct val="150000"/>
              </a:lnSpc>
            </a:pPr>
            <a:endParaRPr lang="en-US" altLang="zh-CN" sz="3200" dirty="0" smtClean="0">
              <a:solidFill>
                <a:srgbClr val="AF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AF0000"/>
                </a:solidFill>
                <a:latin typeface="+mj-lt"/>
              </a:rPr>
              <a:t>Solution: How about changing the weights between false positive and false negative rate?  </a:t>
            </a:r>
            <a:r>
              <a:rPr lang="en-US" altLang="zh-CN" sz="3200" dirty="0" smtClean="0">
                <a:solidFill>
                  <a:srgbClr val="AF0000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zh-CN" sz="3200" dirty="0" smtClean="0">
                <a:solidFill>
                  <a:srgbClr val="AF0000"/>
                </a:solidFill>
                <a:latin typeface="+mj-lt"/>
                <a:sym typeface="Wingdings" panose="05000000000000000000" pitchFamily="2" charset="2"/>
              </a:rPr>
              <a:t>Increased </a:t>
            </a:r>
            <a:r>
              <a:rPr lang="en-US" altLang="zh-CN" sz="3200" dirty="0" smtClean="0">
                <a:solidFill>
                  <a:srgbClr val="AF0000"/>
                </a:solidFill>
                <a:latin typeface="+mj-lt"/>
                <a:sym typeface="Wingdings" panose="05000000000000000000" pitchFamily="2" charset="2"/>
              </a:rPr>
              <a:t>the weights of false positive and defined our own loss function.   </a:t>
            </a:r>
            <a:endParaRPr lang="zh-CN" altLang="en-US" sz="3200" dirty="0">
              <a:solidFill>
                <a:srgbClr val="A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14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238125" y="386755"/>
            <a:ext cx="990600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3: Pre-trained Model with Weighted Loss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59405" y="1298726"/>
            <a:ext cx="41327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</a:t>
            </a:r>
            <a:r>
              <a:rPr lang="en-US" altLang="zh-CN" sz="3200" dirty="0" smtClean="0">
                <a:latin typeface="+mj-lt"/>
              </a:rPr>
              <a:t>3</a:t>
            </a:r>
            <a:endParaRPr lang="en-US" altLang="zh-CN" sz="3200" dirty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Window Size: </a:t>
            </a:r>
            <a:r>
              <a:rPr lang="en-US" altLang="zh-CN" sz="3200" dirty="0" smtClean="0">
                <a:latin typeface="+mj-lt"/>
              </a:rPr>
              <a:t>3</a:t>
            </a:r>
            <a:r>
              <a:rPr lang="en-US" altLang="zh-CN" sz="3200" dirty="0" smtClean="0">
                <a:latin typeface="+mj-lt"/>
              </a:rPr>
              <a:t>00*300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Center Size: </a:t>
            </a:r>
            <a:r>
              <a:rPr lang="en-US" altLang="zh-CN" sz="3200" dirty="0" smtClean="0">
                <a:latin typeface="+mj-lt"/>
              </a:rPr>
              <a:t>20</a:t>
            </a:r>
            <a:r>
              <a:rPr lang="en-US" altLang="zh-CN" sz="3200" dirty="0" smtClean="0">
                <a:latin typeface="+mj-lt"/>
              </a:rPr>
              <a:t>0*200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Stride: </a:t>
            </a:r>
            <a:r>
              <a:rPr lang="en-US" altLang="zh-CN" sz="3200" dirty="0" smtClean="0">
                <a:latin typeface="+mj-lt"/>
              </a:rPr>
              <a:t>20</a:t>
            </a:r>
            <a:r>
              <a:rPr lang="en-US" altLang="zh-CN" sz="3200" dirty="0" smtClean="0">
                <a:latin typeface="+mj-lt"/>
              </a:rPr>
              <a:t>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Patches: </a:t>
            </a:r>
            <a:r>
              <a:rPr lang="en-US" altLang="zh-CN" sz="3200" dirty="0">
                <a:latin typeface="+mj-lt"/>
              </a:rPr>
              <a:t>2</a:t>
            </a:r>
            <a:r>
              <a:rPr lang="en-US" altLang="zh-CN" sz="3200" dirty="0" smtClean="0">
                <a:latin typeface="+mj-lt"/>
              </a:rPr>
              <a:t>000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b="1" dirty="0" smtClean="0">
                <a:latin typeface="+mj-lt"/>
              </a:rPr>
              <a:t>With data augmentation</a:t>
            </a: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</a:t>
            </a:r>
            <a:r>
              <a:rPr lang="en-US" altLang="zh-CN" sz="3200" dirty="0" smtClean="0">
                <a:latin typeface="+mj-lt"/>
              </a:rPr>
              <a:t>11 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Batch </a:t>
            </a:r>
            <a:r>
              <a:rPr lang="en-US" altLang="zh-CN" sz="3200" dirty="0" smtClean="0">
                <a:latin typeface="+mj-lt"/>
              </a:rPr>
              <a:t>Size:32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</a:t>
            </a:r>
            <a:r>
              <a:rPr lang="en-US" altLang="zh-CN" sz="3200" dirty="0" smtClean="0">
                <a:latin typeface="+mj-lt"/>
              </a:rPr>
              <a:t>: </a:t>
            </a:r>
            <a:r>
              <a:rPr lang="en-US" altLang="zh-CN" sz="3200" dirty="0" err="1" smtClean="0">
                <a:latin typeface="+mj-lt"/>
              </a:rPr>
              <a:t>RMSProp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5874" y="1975833"/>
            <a:ext cx="5286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InceptionV3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Flatten Layer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Dropout(0.3) 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Dense(1)</a:t>
            </a:r>
          </a:p>
          <a:p>
            <a:endParaRPr lang="zh-CN" altLang="en-US" sz="24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47" y="1307564"/>
            <a:ext cx="5394860" cy="470754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4" t="13094" r="19941" b="12125"/>
          <a:stretch/>
        </p:blipFill>
        <p:spPr>
          <a:xfrm>
            <a:off x="6395539" y="1315481"/>
            <a:ext cx="5413003" cy="47956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1" t="5531" r="3576" b="11917"/>
          <a:stretch/>
        </p:blipFill>
        <p:spPr>
          <a:xfrm>
            <a:off x="6395539" y="1298726"/>
            <a:ext cx="5413003" cy="48124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t="4297" r="2938" b="10581"/>
          <a:stretch/>
        </p:blipFill>
        <p:spPr>
          <a:xfrm>
            <a:off x="566035" y="1298727"/>
            <a:ext cx="5470971" cy="47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6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2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238125" y="386755"/>
            <a:ext cx="941070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Multi-Scale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For Multi-Classes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2152" y="1515735"/>
            <a:ext cx="51339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</a:t>
            </a:r>
            <a:r>
              <a:rPr lang="en-US" altLang="zh-CN" sz="3200" dirty="0" smtClean="0">
                <a:latin typeface="+mj-lt"/>
              </a:rPr>
              <a:t>4&amp;5</a:t>
            </a:r>
            <a:endParaRPr lang="en-US" altLang="zh-CN" sz="3200" dirty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Window Size: 128*128/64*64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Center Size: 128*128/64*64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Stride: 128/64</a:t>
            </a:r>
          </a:p>
          <a:p>
            <a:pPr algn="ctr"/>
            <a:r>
              <a:rPr lang="en-US" altLang="zh-CN" sz="3200" b="1" dirty="0" smtClean="0">
                <a:latin typeface="+mj-lt"/>
              </a:rPr>
              <a:t>With data augmentation</a:t>
            </a: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20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Size:10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Optimizer: </a:t>
            </a:r>
            <a:r>
              <a:rPr lang="en-US" altLang="zh-CN" sz="3200" dirty="0" err="1" smtClean="0">
                <a:latin typeface="+mj-lt"/>
              </a:rPr>
              <a:t>RMSProp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9" t="12508" r="22229" b="17716"/>
          <a:stretch/>
        </p:blipFill>
        <p:spPr>
          <a:xfrm>
            <a:off x="6286499" y="1115498"/>
            <a:ext cx="5352933" cy="46090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8" y="1115498"/>
            <a:ext cx="5566249" cy="470754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396730" y="6207174"/>
            <a:ext cx="40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Left: Ground Truth, Right: Predicted 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13289" r="27956" b="13029"/>
          <a:stretch/>
        </p:blipFill>
        <p:spPr>
          <a:xfrm>
            <a:off x="498717" y="1115498"/>
            <a:ext cx="5566249" cy="4707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6" t="13031" r="28130" b="14851"/>
          <a:stretch/>
        </p:blipFill>
        <p:spPr>
          <a:xfrm>
            <a:off x="6286499" y="1119121"/>
            <a:ext cx="5419727" cy="470392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752860" y="1037472"/>
            <a:ext cx="7316086" cy="5338696"/>
            <a:chOff x="297819" y="1298726"/>
            <a:chExt cx="7316086" cy="5338696"/>
          </a:xfrm>
        </p:grpSpPr>
        <p:sp>
          <p:nvSpPr>
            <p:cNvPr id="7" name="文本框 6"/>
            <p:cNvSpPr txBox="1"/>
            <p:nvPr/>
          </p:nvSpPr>
          <p:spPr>
            <a:xfrm>
              <a:off x="297819" y="1298726"/>
              <a:ext cx="3506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Level 4(300*300)</a:t>
              </a: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 CNN(32,3*3)</a:t>
              </a: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 </a:t>
              </a:r>
              <a:r>
                <a:rPr lang="en-US" altLang="zh-CN" sz="36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MaxPooling</a:t>
              </a:r>
              <a:endParaRPr lang="en-US" altLang="zh-CN" sz="3600" dirty="0" smtClean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+ </a:t>
              </a:r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CNN(64,3*3</a:t>
              </a:r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+ </a:t>
              </a:r>
              <a:r>
                <a:rPr lang="en-US" altLang="zh-CN" sz="36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MaxPooling</a:t>
              </a:r>
              <a:endParaRPr lang="zh-CN" altLang="en-US" sz="3600" dirty="0">
                <a:latin typeface="Cambria" panose="020405030504060302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107819" y="1362734"/>
              <a:ext cx="35060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Level 5(150*150)</a:t>
              </a: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 CNN(32,3*3)</a:t>
              </a: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 </a:t>
              </a:r>
              <a:r>
                <a:rPr lang="en-US" altLang="zh-CN" sz="3600" dirty="0" err="1" smtClean="0">
                  <a:latin typeface="Cambria" panose="02040503050406030204" pitchFamily="18" charset="0"/>
                  <a:ea typeface="Cambria" panose="02040503050406030204" pitchFamily="18" charset="0"/>
                </a:rPr>
                <a:t>MaxPooling</a:t>
              </a:r>
              <a:endParaRPr lang="en-US" altLang="zh-CN" sz="3600" dirty="0" smtClean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+CNN(64,3*3)</a:t>
              </a:r>
              <a:endParaRPr lang="en-US" altLang="zh-CN" sz="3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54096" y="4329098"/>
              <a:ext cx="249401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MaxPooling</a:t>
              </a:r>
              <a:endParaRPr lang="en-US" altLang="zh-CN" sz="3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Flatten</a:t>
              </a:r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()</a:t>
              </a: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Dense</a:t>
              </a:r>
            </a:p>
            <a:p>
              <a:r>
                <a:rPr lang="en-US" altLang="zh-CN" sz="3600" dirty="0">
                  <a:latin typeface="Cambria" panose="02040503050406030204" pitchFamily="18" charset="0"/>
                  <a:ea typeface="Cambria" panose="02040503050406030204" pitchFamily="18" charset="0"/>
                </a:rPr>
                <a:t>Output</a:t>
              </a:r>
              <a:endParaRPr lang="zh-CN" altLang="en-US" sz="3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0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2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238125" y="386755"/>
            <a:ext cx="1019518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Single-Scale Model with Multi-Inputs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26385" y="1162101"/>
            <a:ext cx="574059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InceptionV3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Flatten Layer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Dropout(0.3) </a:t>
            </a: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+ Dense(1</a:t>
            </a:r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endParaRPr lang="en-US" altLang="zh-CN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CN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Inputs: 2000 patches from 4 different images</a:t>
            </a:r>
            <a:endParaRPr lang="en-US" altLang="zh-CN" sz="4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366975" y="1546376"/>
            <a:ext cx="394614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latin typeface="+mj-lt"/>
              </a:rPr>
              <a:t>Zoom </a:t>
            </a:r>
            <a:r>
              <a:rPr lang="en-US" altLang="zh-CN" sz="3200" dirty="0">
                <a:latin typeface="+mj-lt"/>
              </a:rPr>
              <a:t>Level: </a:t>
            </a:r>
            <a:r>
              <a:rPr lang="en-US" altLang="zh-CN" sz="3200" dirty="0" smtClean="0">
                <a:latin typeface="+mj-lt"/>
              </a:rPr>
              <a:t>3</a:t>
            </a:r>
            <a:endParaRPr lang="en-US" altLang="zh-CN" sz="3200" dirty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Window Size: </a:t>
            </a:r>
            <a:r>
              <a:rPr lang="en-US" altLang="zh-CN" sz="3200" dirty="0" smtClean="0">
                <a:latin typeface="+mj-lt"/>
              </a:rPr>
              <a:t>100*100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Center Size: </a:t>
            </a:r>
            <a:r>
              <a:rPr lang="en-US" altLang="zh-CN" sz="3200" dirty="0" smtClean="0">
                <a:latin typeface="+mj-lt"/>
              </a:rPr>
              <a:t>80</a:t>
            </a:r>
            <a:r>
              <a:rPr lang="en-US" altLang="zh-CN" sz="3200" dirty="0" smtClean="0">
                <a:latin typeface="+mj-lt"/>
              </a:rPr>
              <a:t>*80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Stride: </a:t>
            </a:r>
            <a:r>
              <a:rPr lang="en-US" altLang="zh-CN" sz="3200" dirty="0" smtClean="0">
                <a:latin typeface="+mj-lt"/>
              </a:rPr>
              <a:t>80</a:t>
            </a:r>
            <a:endParaRPr lang="en-US" altLang="zh-CN" sz="3200" dirty="0" smtClean="0">
              <a:latin typeface="+mj-lt"/>
            </a:endParaRPr>
          </a:p>
          <a:p>
            <a:pPr algn="ctr"/>
            <a:endParaRPr lang="en-US" altLang="zh-CN" sz="3200" b="1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Epochs: 5 </a:t>
            </a:r>
          </a:p>
          <a:p>
            <a:pPr algn="ctr"/>
            <a:r>
              <a:rPr lang="en-US" altLang="zh-CN" sz="3200" dirty="0" smtClean="0">
                <a:latin typeface="+mj-lt"/>
              </a:rPr>
              <a:t>Batch </a:t>
            </a:r>
            <a:r>
              <a:rPr lang="en-US" altLang="zh-CN" sz="3200" dirty="0" smtClean="0">
                <a:latin typeface="+mj-lt"/>
              </a:rPr>
              <a:t>Size:32</a:t>
            </a:r>
            <a:endParaRPr lang="en-US" altLang="zh-CN" sz="3200" dirty="0" smtClean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Optimizer: </a:t>
            </a:r>
            <a:r>
              <a:rPr lang="en-US" altLang="zh-CN" sz="3200" dirty="0" err="1" smtClean="0">
                <a:latin typeface="+mj-lt"/>
              </a:rPr>
              <a:t>RMSProp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3871" r="1971" b="8101"/>
          <a:stretch/>
        </p:blipFill>
        <p:spPr>
          <a:xfrm>
            <a:off x="6646606" y="1162101"/>
            <a:ext cx="5027637" cy="47539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6" t="13289" r="27956" b="13029"/>
          <a:stretch/>
        </p:blipFill>
        <p:spPr>
          <a:xfrm>
            <a:off x="803517" y="1208540"/>
            <a:ext cx="5566249" cy="47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72160" y="802640"/>
            <a:ext cx="2519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zh-CN" altLang="en-US" sz="4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383280" y="731520"/>
            <a:ext cx="10160" cy="90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72160" y="1633637"/>
            <a:ext cx="2611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83280" y="2090073"/>
            <a:ext cx="7305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Ⅰ       </a:t>
            </a:r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altLang="zh-CN" sz="4400" dirty="0">
              <a:solidFill>
                <a:srgbClr val="A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93440" y="2962082"/>
            <a:ext cx="72339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Ⅱ    </a:t>
            </a:r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altLang="zh-CN" sz="4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</a:t>
            </a:r>
            <a:r>
              <a:rPr lang="en-US" altLang="zh-CN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23" name="矩形 22"/>
          <p:cNvSpPr/>
          <p:nvPr/>
        </p:nvSpPr>
        <p:spPr>
          <a:xfrm>
            <a:off x="3393440" y="3854522"/>
            <a:ext cx="72948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 III   </a:t>
            </a:r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Models </a:t>
            </a:r>
            <a:r>
              <a:rPr lang="en-US" altLang="zh-CN" sz="4400" dirty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Results</a:t>
            </a:r>
          </a:p>
        </p:txBody>
      </p:sp>
      <p:sp>
        <p:nvSpPr>
          <p:cNvPr id="24" name="矩形 23"/>
          <p:cNvSpPr/>
          <p:nvPr/>
        </p:nvSpPr>
        <p:spPr>
          <a:xfrm>
            <a:off x="3393440" y="4746962"/>
            <a:ext cx="60002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  IV   </a:t>
            </a:r>
            <a:r>
              <a:rPr lang="en-US" altLang="zh-CN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Improvement</a:t>
            </a:r>
            <a:endParaRPr lang="zh-CN" altLang="en-US" sz="4400" dirty="0">
              <a:solidFill>
                <a:srgbClr val="AF0000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0" y="1728788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9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04</a:t>
            </a:r>
            <a:endParaRPr lang="en-US" altLang="zh-CN" sz="199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1" name="文本框 6"/>
          <p:cNvSpPr txBox="1">
            <a:spLocks noChangeArrowheads="1"/>
          </p:cNvSpPr>
          <p:nvPr/>
        </p:nvSpPr>
        <p:spPr bwMode="auto">
          <a:xfrm>
            <a:off x="5434013" y="2570163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SUMMARY</a:t>
            </a:r>
            <a:endParaRPr lang="en-US" altLang="zh-CN" sz="4000" b="1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487363" y="2982913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73" name="组合 14"/>
          <p:cNvGrpSpPr>
            <a:grpSpLocks/>
          </p:cNvGrpSpPr>
          <p:nvPr/>
        </p:nvGrpSpPr>
        <p:grpSpPr bwMode="auto">
          <a:xfrm>
            <a:off x="3887788" y="3375025"/>
            <a:ext cx="7756525" cy="107950"/>
            <a:chOff x="0" y="0"/>
            <a:chExt cx="4663440" cy="108000"/>
          </a:xfrm>
        </p:grpSpPr>
        <p:cxnSp>
          <p:nvCxnSpPr>
            <p:cNvPr id="410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0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1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202883" y="483553"/>
            <a:ext cx="3397568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968719"/>
            <a:ext cx="113868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In our case, multi-scale model </a:t>
            </a:r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seems to perform </a:t>
            </a:r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best. </a:t>
            </a:r>
          </a:p>
          <a:p>
            <a:endParaRPr lang="en-US" altLang="zh-CN" sz="4000" dirty="0" smtClean="0">
              <a:latin typeface="+mj-lt"/>
              <a:ea typeface="Cambria" panose="02040503050406030204" pitchFamily="18" charset="0"/>
            </a:endParaRPr>
          </a:p>
          <a:p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Model Setting: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Resampling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+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Data </a:t>
            </a:r>
            <a:r>
              <a:rPr lang="en-US" altLang="zh-CN" sz="4000" dirty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A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ugmentation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+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Weighted </a:t>
            </a:r>
            <a:r>
              <a:rPr lang="en-US" altLang="zh-CN" sz="4000" dirty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L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oss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+ 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Diverse </a:t>
            </a:r>
            <a:r>
              <a:rPr lang="en-US" altLang="zh-CN" sz="4000" dirty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I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nputs</a:t>
            </a: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. </a:t>
            </a:r>
            <a:endParaRPr lang="en-US" altLang="zh-CN" sz="4000" dirty="0">
              <a:solidFill>
                <a:srgbClr val="AF0000"/>
              </a:solidFill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711301" y="493385"/>
            <a:ext cx="3339589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01142"/>
              </p:ext>
            </p:extLst>
          </p:nvPr>
        </p:nvGraphicFramePr>
        <p:xfrm>
          <a:off x="1327353" y="1889702"/>
          <a:ext cx="9596288" cy="1879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072"/>
                <a:gridCol w="2399072"/>
                <a:gridCol w="2399072"/>
                <a:gridCol w="2399072"/>
              </a:tblGrid>
              <a:tr h="93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Model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EC6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AUC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EC6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Recall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EC63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Precision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EC6360"/>
                    </a:solidFill>
                  </a:tcPr>
                </a:tc>
              </a:tr>
              <a:tr h="9399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Multi-Scale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0.9647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0.7164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0.980</a:t>
                      </a:r>
                      <a:endParaRPr lang="zh-CN" alt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46773" y="4016386"/>
            <a:ext cx="4210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(Evaluatio</a:t>
            </a:r>
            <a:r>
              <a:rPr lang="en-US" altLang="zh-CN" sz="2000" dirty="0" smtClean="0"/>
              <a:t>n for test image: tumor 078 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1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695325" y="521960"/>
            <a:ext cx="160020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3530" y="2549744"/>
            <a:ext cx="717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Scale up the model. </a:t>
            </a:r>
          </a:p>
          <a:p>
            <a:pPr marL="742950" indent="-742950">
              <a:buAutoNum type="arabicPeriod"/>
            </a:pPr>
            <a:r>
              <a:rPr lang="en-US" altLang="zh-CN" sz="4000" dirty="0" smtClean="0">
                <a:solidFill>
                  <a:srgbClr val="AF0000"/>
                </a:solidFill>
                <a:latin typeface="+mj-lt"/>
                <a:ea typeface="Cambria" panose="02040503050406030204" pitchFamily="18" charset="0"/>
              </a:rPr>
              <a:t>Improve diversity of inputs.</a:t>
            </a:r>
          </a:p>
        </p:txBody>
      </p:sp>
    </p:spTree>
    <p:extLst>
      <p:ext uri="{BB962C8B-B14F-4D97-AF65-F5344CB8AC3E}">
        <p14:creationId xmlns:p14="http://schemas.microsoft.com/office/powerpoint/2010/main" val="33582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0" y="1728788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9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01</a:t>
            </a:r>
          </a:p>
        </p:txBody>
      </p:sp>
      <p:sp>
        <p:nvSpPr>
          <p:cNvPr id="7171" name="文本框 6"/>
          <p:cNvSpPr txBox="1">
            <a:spLocks noChangeArrowheads="1"/>
          </p:cNvSpPr>
          <p:nvPr/>
        </p:nvSpPr>
        <p:spPr bwMode="auto">
          <a:xfrm>
            <a:off x="5434013" y="2570163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4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Introduction</a:t>
            </a:r>
            <a:endParaRPr lang="en-US" altLang="zh-CN" sz="4000" b="1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487363" y="2982913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  <p:grpSp>
        <p:nvGrpSpPr>
          <p:cNvPr id="7173" name="组合 14"/>
          <p:cNvGrpSpPr>
            <a:grpSpLocks/>
          </p:cNvGrpSpPr>
          <p:nvPr/>
        </p:nvGrpSpPr>
        <p:grpSpPr bwMode="auto">
          <a:xfrm>
            <a:off x="3887788" y="3375025"/>
            <a:ext cx="7756525" cy="107950"/>
            <a:chOff x="0" y="0"/>
            <a:chExt cx="4663440" cy="108000"/>
          </a:xfrm>
        </p:grpSpPr>
        <p:cxnSp>
          <p:nvCxnSpPr>
            <p:cNvPr id="410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0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202882" y="483553"/>
            <a:ext cx="4602797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5" y="1607404"/>
            <a:ext cx="5055615" cy="4275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8880" y="2359244"/>
            <a:ext cx="5679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Two Goals: </a:t>
            </a:r>
          </a:p>
          <a:p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1. Tumor / Normal ?</a:t>
            </a:r>
          </a:p>
          <a:p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2. Localize </a:t>
            </a:r>
            <a:r>
              <a:rPr lang="en-US" altLang="zh-CN" sz="4000" dirty="0">
                <a:latin typeface="+mj-lt"/>
                <a:ea typeface="Cambria" panose="02040503050406030204" pitchFamily="18" charset="0"/>
              </a:rPr>
              <a:t>the tumors for a pathologist's </a:t>
            </a:r>
            <a:r>
              <a:rPr lang="en-US" altLang="zh-CN" sz="4000" dirty="0" smtClean="0">
                <a:latin typeface="+mj-lt"/>
                <a:ea typeface="Cambria" panose="02040503050406030204" pitchFamily="18" charset="0"/>
              </a:rPr>
              <a:t>review. </a:t>
            </a:r>
            <a:endParaRPr lang="en-US" altLang="zh-CN" sz="4000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7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4"/>
          <p:cNvSpPr txBox="1">
            <a:spLocks noChangeArrowheads="1"/>
          </p:cNvSpPr>
          <p:nvPr/>
        </p:nvSpPr>
        <p:spPr bwMode="auto">
          <a:xfrm>
            <a:off x="0" y="1728788"/>
            <a:ext cx="4205288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9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02</a:t>
            </a:r>
            <a:endParaRPr lang="en-US" altLang="zh-CN" sz="199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71" name="文本框 6"/>
          <p:cNvSpPr txBox="1">
            <a:spLocks noChangeArrowheads="1"/>
          </p:cNvSpPr>
          <p:nvPr/>
        </p:nvSpPr>
        <p:spPr bwMode="auto">
          <a:xfrm>
            <a:off x="5434013" y="2570163"/>
            <a:ext cx="466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 smtClean="0">
                <a:solidFill>
                  <a:srgbClr val="26262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Data Preprocess</a:t>
            </a:r>
            <a:endParaRPr lang="en-US" altLang="zh-CN" sz="4000" b="1" dirty="0">
              <a:solidFill>
                <a:srgbClr val="26262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 useBgFill="1">
        <p:nvSpPr>
          <p:cNvPr id="7177" name="文本框 15"/>
          <p:cNvSpPr txBox="1">
            <a:spLocks noChangeArrowheads="1"/>
          </p:cNvSpPr>
          <p:nvPr/>
        </p:nvSpPr>
        <p:spPr bwMode="auto">
          <a:xfrm>
            <a:off x="487363" y="2982913"/>
            <a:ext cx="3230562" cy="6477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73" name="组合 14"/>
          <p:cNvGrpSpPr>
            <a:grpSpLocks/>
          </p:cNvGrpSpPr>
          <p:nvPr/>
        </p:nvGrpSpPr>
        <p:grpSpPr bwMode="auto">
          <a:xfrm>
            <a:off x="3887788" y="3375025"/>
            <a:ext cx="7756525" cy="107950"/>
            <a:chOff x="0" y="0"/>
            <a:chExt cx="4663440" cy="108000"/>
          </a:xfrm>
        </p:grpSpPr>
        <p:cxnSp>
          <p:nvCxnSpPr>
            <p:cNvPr id="4101" name="直接连接符 9"/>
            <p:cNvCxnSpPr>
              <a:cxnSpLocks noChangeShapeType="1"/>
            </p:cNvCxnSpPr>
            <p:nvPr/>
          </p:nvCxnSpPr>
          <p:spPr bwMode="auto">
            <a:xfrm>
              <a:off x="83820" y="54000"/>
              <a:ext cx="4495800" cy="0"/>
            </a:xfrm>
            <a:prstGeom prst="line">
              <a:avLst/>
            </a:prstGeom>
            <a:noFill/>
            <a:ln w="12700">
              <a:solidFill>
                <a:srgbClr val="26262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" name="椭圆 12"/>
            <p:cNvSpPr>
              <a:spLocks noChangeArrowheads="1"/>
            </p:cNvSpPr>
            <p:nvPr/>
          </p:nvSpPr>
          <p:spPr bwMode="auto">
            <a:xfrm>
              <a:off x="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03" name="椭圆 13"/>
            <p:cNvSpPr>
              <a:spLocks noChangeArrowheads="1"/>
            </p:cNvSpPr>
            <p:nvPr/>
          </p:nvSpPr>
          <p:spPr bwMode="auto">
            <a:xfrm>
              <a:off x="4555440" y="0"/>
              <a:ext cx="108000" cy="108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8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20800" y="3079840"/>
            <a:ext cx="3738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Issues</a:t>
            </a:r>
            <a:endParaRPr lang="zh-CN" altLang="en-US" sz="4400" dirty="0">
              <a:solidFill>
                <a:srgbClr val="AF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33985797"/>
              </p:ext>
            </p:extLst>
          </p:nvPr>
        </p:nvGraphicFramePr>
        <p:xfrm>
          <a:off x="5334000" y="1574801"/>
          <a:ext cx="5110480" cy="377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1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20800" y="3079840"/>
            <a:ext cx="3738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F0000"/>
                </a:solidFill>
                <a:latin typeface="Cambria" panose="02040503050406030204" pitchFamily="18" charset="0"/>
              </a:rPr>
              <a:t>Techniques</a:t>
            </a:r>
            <a:endParaRPr lang="zh-CN" altLang="en-US" sz="4400" dirty="0">
              <a:solidFill>
                <a:srgbClr val="AF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821887046"/>
              </p:ext>
            </p:extLst>
          </p:nvPr>
        </p:nvGraphicFramePr>
        <p:xfrm>
          <a:off x="5334000" y="1574801"/>
          <a:ext cx="5110480" cy="377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1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223202" y="798513"/>
            <a:ext cx="4602797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Patches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080" y="2103120"/>
            <a:ext cx="100941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In order to extract patches and its labels, we slide a window </a:t>
            </a:r>
          </a:p>
          <a:p>
            <a:r>
              <a:rPr lang="en-US" altLang="zh-CN" sz="3200" dirty="0" smtClean="0">
                <a:latin typeface="+mj-lt"/>
              </a:rPr>
              <a:t>(e.g. 299*299) to </a:t>
            </a:r>
            <a:r>
              <a:rPr lang="en-US" altLang="zh-CN" sz="3200" dirty="0">
                <a:latin typeface="+mj-lt"/>
              </a:rPr>
              <a:t>across</a:t>
            </a:r>
            <a:r>
              <a:rPr lang="en-US" altLang="zh-CN" sz="3200" dirty="0" smtClean="0">
                <a:latin typeface="+mj-lt"/>
              </a:rPr>
              <a:t> the slide. </a:t>
            </a:r>
          </a:p>
          <a:p>
            <a:endParaRPr lang="en-US" altLang="zh-CN" sz="3200" dirty="0">
              <a:latin typeface="+mj-lt"/>
            </a:endParaRPr>
          </a:p>
          <a:p>
            <a:r>
              <a:rPr lang="en-US" altLang="zh-CN" sz="3200" dirty="0" smtClean="0">
                <a:latin typeface="+mj-lt"/>
              </a:rPr>
              <a:t>And based on the paper, we </a:t>
            </a:r>
            <a:r>
              <a:rPr lang="en-US" altLang="zh-CN" sz="3200" dirty="0">
                <a:latin typeface="+mj-lt"/>
              </a:rPr>
              <a:t>predict the label of the center</a:t>
            </a:r>
          </a:p>
          <a:p>
            <a:r>
              <a:rPr lang="en-US" altLang="zh-CN" sz="3200" dirty="0" smtClean="0">
                <a:latin typeface="+mj-lt"/>
              </a:rPr>
              <a:t>region(e.g. 128*128) for each patch. </a:t>
            </a:r>
            <a:endParaRPr lang="zh-CN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文本框 15"/>
          <p:cNvSpPr txBox="1">
            <a:spLocks noChangeArrowheads="1"/>
          </p:cNvSpPr>
          <p:nvPr/>
        </p:nvSpPr>
        <p:spPr bwMode="auto">
          <a:xfrm>
            <a:off x="650240" y="839153"/>
            <a:ext cx="303784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Resampling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4080" y="2103120"/>
            <a:ext cx="105491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In order to solve imbalanced data problem,  we resampled our </a:t>
            </a:r>
          </a:p>
          <a:p>
            <a:r>
              <a:rPr lang="en-US" altLang="zh-CN" sz="3200" dirty="0">
                <a:latin typeface="+mj-lt"/>
              </a:rPr>
              <a:t>t</a:t>
            </a:r>
            <a:r>
              <a:rPr lang="en-US" altLang="zh-CN" sz="3200" dirty="0" smtClean="0">
                <a:latin typeface="+mj-lt"/>
              </a:rPr>
              <a:t>raining data from all patches with replacement. </a:t>
            </a:r>
          </a:p>
        </p:txBody>
      </p:sp>
      <p:sp useBgFill="1">
        <p:nvSpPr>
          <p:cNvPr id="5" name="文本框 15"/>
          <p:cNvSpPr txBox="1">
            <a:spLocks noChangeArrowheads="1"/>
          </p:cNvSpPr>
          <p:nvPr/>
        </p:nvSpPr>
        <p:spPr bwMode="auto">
          <a:xfrm>
            <a:off x="650240" y="3797974"/>
            <a:ext cx="4511040" cy="64633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080" y="4785360"/>
            <a:ext cx="1054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 8 Transformations: rotate by 4 multipliers of 90 degree and </a:t>
            </a:r>
          </a:p>
          <a:p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left-right flip.   </a:t>
            </a:r>
          </a:p>
        </p:txBody>
      </p:sp>
    </p:spTree>
    <p:extLst>
      <p:ext uri="{BB962C8B-B14F-4D97-AF65-F5344CB8AC3E}">
        <p14:creationId xmlns:p14="http://schemas.microsoft.com/office/powerpoint/2010/main" val="8122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630</Words>
  <Application>Microsoft Office PowerPoint</Application>
  <PresentationFormat>宽屏</PresentationFormat>
  <Paragraphs>165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华文细黑</vt:lpstr>
      <vt:lpstr>宋体</vt:lpstr>
      <vt:lpstr>微软雅黑</vt:lpstr>
      <vt:lpstr>Arial</vt:lpstr>
      <vt:lpstr>Calibri</vt:lpstr>
      <vt:lpstr>Calibri Light</vt:lpstr>
      <vt:lpstr>Cambria</vt:lpstr>
      <vt:lpstr>Cambria Math</vt:lpstr>
      <vt:lpstr>Gadugi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Hongyu</dc:creator>
  <cp:lastModifiedBy>Li Hongyu</cp:lastModifiedBy>
  <cp:revision>44</cp:revision>
  <dcterms:created xsi:type="dcterms:W3CDTF">2018-12-14T08:39:06Z</dcterms:created>
  <dcterms:modified xsi:type="dcterms:W3CDTF">2018-12-14T20:50:10Z</dcterms:modified>
</cp:coreProperties>
</file>