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85" r:id="rId2"/>
    <p:sldId id="286" r:id="rId3"/>
    <p:sldId id="257" r:id="rId4"/>
    <p:sldId id="258" r:id="rId5"/>
    <p:sldId id="287" r:id="rId6"/>
  </p:sldIdLst>
  <p:sldSz cx="9144000" cy="5143500" type="screen16x9"/>
  <p:notesSz cx="6858000" cy="9144000"/>
  <p:embeddedFontLst>
    <p:embeddedFont>
      <p:font typeface="Muli Light" pitchFamily="2" charset="77"/>
      <p:regular r:id="rId8"/>
      <p:bold r:id="rId9"/>
      <p:italic r:id="rId10"/>
      <p:boldItalic r:id="rId11"/>
    </p:embeddedFont>
    <p:embeddedFont>
      <p:font typeface="Amatic SC" pitchFamily="2" charset="-79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B09731-1D8C-4DE5-A0E7-EC60D3369ADE}">
  <a:tblStyle styleId="{42B09731-1D8C-4DE5-A0E7-EC60D3369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2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-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US</a:t>
            </a:r>
            <a:r>
              <a:rPr lang="zh-Hans" altLang="en-US" dirty="0"/>
              <a:t> </a:t>
            </a:r>
            <a:r>
              <a:rPr lang="en-US" altLang="zh-Hans" dirty="0"/>
              <a:t>LABOR</a:t>
            </a:r>
          </a:p>
          <a:p>
            <a:r>
              <a:rPr lang="en-US" altLang="zh-Hans" dirty="0"/>
              <a:t>when</a:t>
            </a:r>
            <a:r>
              <a:rPr lang="zh-Hans" altLang="en-US" dirty="0"/>
              <a:t> </a:t>
            </a:r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think</a:t>
            </a:r>
            <a:r>
              <a:rPr lang="zh-Hans" altLang="en-US" dirty="0"/>
              <a:t> </a:t>
            </a:r>
            <a:r>
              <a:rPr lang="en-US" altLang="zh-Hans" dirty="0"/>
              <a:t>deeper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want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focus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metropolitans</a:t>
            </a:r>
            <a:r>
              <a:rPr lang="zh-Hans" altLang="en-US" dirty="0"/>
              <a:t> </a:t>
            </a:r>
            <a:r>
              <a:rPr lang="en-US" altLang="zh-Hans" dirty="0"/>
              <a:t>rather</a:t>
            </a:r>
            <a:r>
              <a:rPr lang="zh-Hans" altLang="en-US" dirty="0"/>
              <a:t> </a:t>
            </a:r>
            <a:r>
              <a:rPr lang="en-US" altLang="zh-Hans" dirty="0"/>
              <a:t>than</a:t>
            </a:r>
            <a:r>
              <a:rPr lang="zh-Hans" altLang="en-US" dirty="0"/>
              <a:t> </a:t>
            </a:r>
            <a:r>
              <a:rPr lang="en-US" altLang="zh-Hans" dirty="0"/>
              <a:t>states,</a:t>
            </a:r>
            <a:r>
              <a:rPr lang="zh-Hans" altLang="en-US" dirty="0"/>
              <a:t> </a:t>
            </a:r>
            <a:r>
              <a:rPr lang="en-US" altLang="zh-Hans" dirty="0"/>
              <a:t>thus</a:t>
            </a:r>
            <a:r>
              <a:rPr lang="zh-Hans" altLang="en-US" dirty="0"/>
              <a:t> </a:t>
            </a:r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just</a:t>
            </a:r>
            <a:r>
              <a:rPr lang="zh-Hans" altLang="en-US" dirty="0"/>
              <a:t> </a:t>
            </a:r>
            <a:r>
              <a:rPr lang="en-US" altLang="zh-Hans" dirty="0"/>
              <a:t>calculate</a:t>
            </a:r>
            <a:r>
              <a:rPr lang="zh-Hans" altLang="en-US" dirty="0"/>
              <a:t> </a:t>
            </a:r>
            <a:r>
              <a:rPr lang="en-US" altLang="zh-Hans" dirty="0"/>
              <a:t>every</a:t>
            </a:r>
            <a:r>
              <a:rPr lang="zh-Hans" altLang="en-US" dirty="0"/>
              <a:t> </a:t>
            </a:r>
            <a:r>
              <a:rPr lang="en-US" altLang="zh-Hans" dirty="0"/>
              <a:t>metric</a:t>
            </a:r>
            <a:r>
              <a:rPr lang="zh-Hans" altLang="en-US" dirty="0"/>
              <a:t> </a:t>
            </a:r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can't</a:t>
            </a:r>
            <a:r>
              <a:rPr lang="zh-Hans" altLang="en-US" dirty="0"/>
              <a:t> </a:t>
            </a:r>
            <a:r>
              <a:rPr lang="en-US" altLang="zh-Hans" dirty="0"/>
              <a:t>obtain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Internet</a:t>
            </a:r>
            <a:r>
              <a:rPr lang="zh-Hans" altLang="en-US" dirty="0"/>
              <a:t> </a:t>
            </a:r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multiple</a:t>
            </a:r>
            <a:r>
              <a:rPr lang="zh-Hans" altLang="en-US" dirty="0"/>
              <a:t> </a:t>
            </a:r>
            <a:r>
              <a:rPr lang="en-US" altLang="zh-Hans" dirty="0"/>
              <a:t>files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CPS</a:t>
            </a:r>
            <a:r>
              <a:rPr lang="zh-Hans" altLang="en-US" dirty="0"/>
              <a:t> </a:t>
            </a:r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408820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4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0" t="0" r="0" b="0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0" t="0" r="0" b="0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0" t="0" r="0" b="0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file:///Users/whs/Documents/GitHub/DataFest2018/output/OOplot_renew.html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file:///Users/whs/Documents/GitHub/DataFest2018/figures/category-clicks.html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882C7F-1B5A-1C4D-A5E2-E31DBEDDBA1D}"/>
              </a:ext>
            </a:extLst>
          </p:cNvPr>
          <p:cNvSpPr/>
          <p:nvPr/>
        </p:nvSpPr>
        <p:spPr>
          <a:xfrm>
            <a:off x="3347356" y="2462172"/>
            <a:ext cx="2400300" cy="100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F3C12-F61D-3948-9927-96C6E60DF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71" b="62737" l="10000" r="90000"/>
                    </a14:imgEffect>
                  </a14:imgLayer>
                </a14:imgProps>
              </a:ext>
            </a:extLst>
          </a:blip>
          <a:srcRect b="30292"/>
          <a:stretch/>
        </p:blipFill>
        <p:spPr>
          <a:xfrm>
            <a:off x="42192" y="91986"/>
            <a:ext cx="9010629" cy="48778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5908A3-2BC5-7348-9CF9-D7CFC77BAAA1}"/>
              </a:ext>
            </a:extLst>
          </p:cNvPr>
          <p:cNvSpPr txBox="1"/>
          <p:nvPr/>
        </p:nvSpPr>
        <p:spPr>
          <a:xfrm>
            <a:off x="2387826" y="906277"/>
            <a:ext cx="745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merican Typewriter" panose="02090604020004020304" pitchFamily="18" charset="77"/>
              </a:rPr>
              <a:t>Reflection </a:t>
            </a:r>
            <a:r>
              <a:rPr lang="en-US" sz="2400" b="1" dirty="0">
                <a:solidFill>
                  <a:schemeClr val="accent1"/>
                </a:solidFill>
                <a:latin typeface="American Typewriter" panose="02090604020004020304" pitchFamily="18" charset="77"/>
              </a:rPr>
              <a:t>of this Country</a:t>
            </a:r>
            <a:r>
              <a:rPr lang="en-US" b="1" dirty="0">
                <a:solidFill>
                  <a:schemeClr val="accent1"/>
                </a:solidFill>
                <a:latin typeface="American Typewriter" panose="02090604020004020304" pitchFamily="18" charset="77"/>
              </a:rPr>
              <a:t> </a:t>
            </a:r>
            <a:endParaRPr lang="en-US" sz="2800" b="1" dirty="0">
              <a:solidFill>
                <a:schemeClr val="accent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39618-4EE6-6841-9F9B-753840D61039}"/>
              </a:ext>
            </a:extLst>
          </p:cNvPr>
          <p:cNvSpPr txBox="1"/>
          <p:nvPr/>
        </p:nvSpPr>
        <p:spPr>
          <a:xfrm>
            <a:off x="4250115" y="1505458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merican Typewriter" panose="02090604020004020304" pitchFamily="18" charset="77"/>
              </a:rPr>
              <a:t>By the Magnificent Five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B9F27-8408-6E45-A50E-367F8A616DE1}"/>
              </a:ext>
            </a:extLst>
          </p:cNvPr>
          <p:cNvSpPr/>
          <p:nvPr/>
        </p:nvSpPr>
        <p:spPr>
          <a:xfrm>
            <a:off x="3722914" y="309090"/>
            <a:ext cx="4278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err="1">
                <a:solidFill>
                  <a:schemeClr val="accent1"/>
                </a:solidFill>
                <a:latin typeface="American Typewriter" panose="02090604020004020304" pitchFamily="18" charset="77"/>
              </a:rPr>
              <a:t>Indeed.com</a:t>
            </a:r>
            <a:endParaRPr lang="en-US" sz="4000" b="1" dirty="0">
              <a:solidFill>
                <a:srgbClr val="0070C0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8F9A6-0819-7042-BEBC-450E72454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093" y="4309472"/>
            <a:ext cx="2489200" cy="66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8FD5FA-1975-1D4E-8330-1B1244420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618" y="256024"/>
            <a:ext cx="1029462" cy="10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1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3799-70EF-2C46-AB29-CCA8C24E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00" y="342750"/>
            <a:ext cx="7363500" cy="857400"/>
          </a:xfrm>
        </p:spPr>
        <p:txBody>
          <a:bodyPr/>
          <a:lstStyle/>
          <a:p>
            <a:r>
              <a:rPr lang="en-US" altLang="zh-Hans" sz="4800" dirty="0"/>
              <a:t>External</a:t>
            </a:r>
            <a:r>
              <a:rPr lang="zh-Hans" altLang="en-US" sz="4800" dirty="0"/>
              <a:t> </a:t>
            </a:r>
            <a:r>
              <a:rPr lang="en-US" altLang="zh-Hans" sz="4800" dirty="0"/>
              <a:t>Data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04314-C600-EC45-9832-7B3D91B9B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300" y="1200150"/>
            <a:ext cx="7363500" cy="33211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U.S. Bureau of Labor Statistics</a:t>
            </a:r>
          </a:p>
          <a:p>
            <a:pPr lvl="1">
              <a:buFontTx/>
              <a:buChar char="-"/>
            </a:pPr>
            <a:r>
              <a:rPr lang="en-US" altLang="zh-Hans" dirty="0"/>
              <a:t>Tables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Current Population Survey (CPS)</a:t>
            </a:r>
            <a:r>
              <a:rPr lang="zh-Hans" altLang="en-US" dirty="0"/>
              <a:t> </a:t>
            </a: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/>
              <a:t>US</a:t>
            </a:r>
            <a:r>
              <a:rPr lang="zh-Hans" altLang="en-US" dirty="0"/>
              <a:t> </a:t>
            </a:r>
            <a:r>
              <a:rPr lang="en-US" altLang="zh-Hans" dirty="0"/>
              <a:t>Census</a:t>
            </a:r>
            <a:r>
              <a:rPr lang="zh-Hans" altLang="en-US" dirty="0"/>
              <a:t> </a:t>
            </a:r>
            <a:r>
              <a:rPr lang="en-US" altLang="zh-Hans" dirty="0"/>
              <a:t>Bureau</a:t>
            </a:r>
          </a:p>
          <a:p>
            <a:pPr lvl="1">
              <a:buFontTx/>
              <a:buChar char="-"/>
            </a:pPr>
            <a:r>
              <a:rPr lang="en-US" altLang="zh-Hans" dirty="0"/>
              <a:t>13</a:t>
            </a:r>
            <a:r>
              <a:rPr lang="zh-Hans" altLang="en-US" dirty="0"/>
              <a:t> </a:t>
            </a:r>
            <a:r>
              <a:rPr lang="en-US" altLang="zh-Hans" dirty="0"/>
              <a:t>DBs,</a:t>
            </a:r>
            <a:r>
              <a:rPr lang="zh-Hans" altLang="en-US" dirty="0"/>
              <a:t> </a:t>
            </a:r>
            <a:r>
              <a:rPr lang="en-US" altLang="zh-Hans" dirty="0"/>
              <a:t>one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month</a:t>
            </a:r>
          </a:p>
          <a:p>
            <a:pPr>
              <a:buFontTx/>
              <a:buChar char="-"/>
            </a:pPr>
            <a:r>
              <a:rPr lang="en-US" altLang="zh-Hans" dirty="0"/>
              <a:t>US</a:t>
            </a:r>
            <a:r>
              <a:rPr lang="zh-Hans" altLang="en-US" dirty="0"/>
              <a:t> </a:t>
            </a:r>
            <a:r>
              <a:rPr lang="en-US" altLang="zh-Hans" dirty="0"/>
              <a:t>Department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Commerce</a:t>
            </a:r>
          </a:p>
          <a:p>
            <a:pPr lvl="1">
              <a:buFontTx/>
              <a:buChar char="-"/>
            </a:pPr>
            <a:r>
              <a:rPr lang="en-US" altLang="zh-Hans" dirty="0"/>
              <a:t>Tables</a:t>
            </a:r>
          </a:p>
          <a:p>
            <a:pPr>
              <a:buFontTx/>
              <a:buChar char="-"/>
            </a:pPr>
            <a:r>
              <a:rPr lang="en-US" altLang="zh-Hans" dirty="0"/>
              <a:t>US</a:t>
            </a:r>
            <a:r>
              <a:rPr lang="zh-Hans" altLang="en-US" dirty="0"/>
              <a:t> </a:t>
            </a:r>
            <a:r>
              <a:rPr lang="en-US" altLang="zh-Hans" dirty="0"/>
              <a:t>Bureau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Economic</a:t>
            </a:r>
            <a:r>
              <a:rPr lang="zh-Hans" altLang="en-US" dirty="0"/>
              <a:t> </a:t>
            </a:r>
            <a:r>
              <a:rPr lang="en-US" altLang="zh-Hans" dirty="0"/>
              <a:t>Analysis</a:t>
            </a:r>
          </a:p>
          <a:p>
            <a:pPr lvl="1">
              <a:buFontTx/>
              <a:buChar char="-"/>
            </a:pPr>
            <a:r>
              <a:rPr lang="en-US" altLang="zh-Hans" dirty="0"/>
              <a:t>Reports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tables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8030B-5924-E842-BD72-9A28A24AE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0EE76A-7FBB-5B47-BE1C-4FDC4839E0FE}"/>
                  </a:ext>
                </a:extLst>
              </p:cNvPr>
              <p:cNvSpPr txBox="1"/>
              <p:nvPr/>
            </p:nvSpPr>
            <p:spPr>
              <a:xfrm>
                <a:off x="1248937" y="4305806"/>
                <a:ext cx="62371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𝑈𝑛𝑒𝑚𝑝𝑙𝑜𝑦𝑚𝑒𝑛𝑡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𝐺𝐷𝑃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𝑃𝑜𝑝𝑢𝑙𝑎𝑡𝑖𝑜𝑛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𝐸𝑥𝑡𝑟𝑎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𝐻𝑜𝑢𝑟𝑠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𝑒𝑡𝑐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0EE76A-7FBB-5B47-BE1C-4FDC4839E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937" y="4305806"/>
                <a:ext cx="6237156" cy="215444"/>
              </a:xfrm>
              <a:prstGeom prst="rect">
                <a:avLst/>
              </a:prstGeom>
              <a:blipFill>
                <a:blip r:embed="rId3"/>
                <a:stretch>
                  <a:fillRect l="-407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3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83BC6700-BBC3-5448-8F09-8803AD928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21" y="311735"/>
            <a:ext cx="4967558" cy="4582921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815361A4-EAAC-E840-B287-6615887B2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92" y="510035"/>
            <a:ext cx="8783745" cy="4491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D7477-111B-6142-B3A0-04B4792630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24" y="975116"/>
            <a:ext cx="4408335" cy="3256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AB611-A767-8E48-944A-A441B0B6A6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7759" y="975116"/>
            <a:ext cx="4252754" cy="3149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F1F038-D7F0-3642-971B-E04B0C2BB462}"/>
              </a:ext>
            </a:extLst>
          </p:cNvPr>
          <p:cNvSpPr txBox="1"/>
          <p:nvPr/>
        </p:nvSpPr>
        <p:spPr>
          <a:xfrm>
            <a:off x="3988191" y="2117187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C0DF6B-7D58-A240-896C-A5DE008A3E00}"/>
                  </a:ext>
                </a:extLst>
              </p:cNvPr>
              <p:cNvSpPr txBox="1"/>
              <p:nvPr/>
            </p:nvSpPr>
            <p:spPr>
              <a:xfrm>
                <a:off x="4353952" y="931624"/>
                <a:ext cx="4688848" cy="589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𝑁𝑢𝑚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𝑅𝑎𝑡𝑖𝑜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𝑁𝑢𝑚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𝑃𝑜𝑠𝑡</m:t>
                            </m:r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𝑃𝑜𝑝𝑢𝑙𝑎𝑡𝑖𝑜𝑛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C0DF6B-7D58-A240-896C-A5DE008A3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52" y="931624"/>
                <a:ext cx="4688848" cy="589007"/>
              </a:xfrm>
              <a:prstGeom prst="rect">
                <a:avLst/>
              </a:prstGeom>
              <a:blipFill>
                <a:blip r:embed="rId9"/>
                <a:stretch>
                  <a:fillRect l="-2162" t="-75000" r="-270" b="-5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91AADF-A55F-2C4C-B7DE-483A931F19E5}"/>
                  </a:ext>
                </a:extLst>
              </p:cNvPr>
              <p:cNvSpPr txBox="1"/>
              <p:nvPr/>
            </p:nvSpPr>
            <p:spPr>
              <a:xfrm>
                <a:off x="1364840" y="368808"/>
                <a:ext cx="8010808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Hans" sz="2800" i="1" dirty="0">
                    <a:latin typeface="Cambria Math" panose="02040503050406030204" pitchFamily="18" charset="0"/>
                  </a:rPr>
                  <a:t>GDP</a:t>
                </a:r>
                <a:r>
                  <a:rPr lang="zh-Hans" altLang="en-US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Hans" sz="2800" i="1" dirty="0">
                    <a:latin typeface="Cambria Math" panose="02040503050406030204" pitchFamily="18" charset="0"/>
                  </a:rPr>
                  <a:t>~</a:t>
                </a:r>
                <a:r>
                  <a:rPr lang="zh-Hans" altLang="en-US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Hans" sz="2800" i="1" dirty="0" err="1">
                    <a:latin typeface="Cambria Math" panose="02040503050406030204" pitchFamily="18" charset="0"/>
                  </a:rPr>
                  <a:t>Record.ratio</a:t>
                </a:r>
                <a:r>
                  <a:rPr lang="zh-Hans" altLang="en-US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Hans" sz="2800" dirty="0">
                    <a:latin typeface="Cambria Math" panose="02040503050406030204" pitchFamily="18" charset="0"/>
                  </a:rPr>
                  <a:t>+</a:t>
                </a:r>
                <a:r>
                  <a:rPr lang="zh-Hans" altLang="en-US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an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Hans" sz="2800" i="1" dirty="0">
                            <a:latin typeface="Cambria Math" panose="02040503050406030204" pitchFamily="18" charset="0"/>
                          </a:rPr>
                          <m:t>Record</m:t>
                        </m:r>
                        <m:r>
                          <m:rPr>
                            <m:nor/>
                          </m:rPr>
                          <a:rPr lang="en-US" altLang="zh-Hans" sz="2800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Hans" sz="2800" i="1" dirty="0">
                            <a:latin typeface="Cambria Math" panose="02040503050406030204" pitchFamily="18" charset="0"/>
                          </a:rPr>
                          <m:t>ratio</m:t>
                        </m:r>
                      </m:e>
                      <m:sup>
                        <m:r>
                          <a:rPr lang="en-US" altLang="zh-Han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ans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Hans" sz="2800" dirty="0">
                    <a:latin typeface="Cambria Math" panose="02040503050406030204" pitchFamily="18" charset="0"/>
                  </a:rPr>
                  <a:t>+</a:t>
                </a:r>
                <a:r>
                  <a:rPr lang="en-US" altLang="zh-Hans" sz="2800" i="1" dirty="0">
                    <a:latin typeface="Cambria Math" panose="02040503050406030204" pitchFamily="18" charset="0"/>
                  </a:rPr>
                  <a:t>     			Unemployment</a:t>
                </a:r>
                <a:r>
                  <a:rPr lang="en-US" altLang="zh-Hans" sz="280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an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Hans" sz="2800" b="0" i="1" smtClean="0">
                            <a:latin typeface="Cambria Math" panose="02040503050406030204" pitchFamily="18" charset="0"/>
                          </a:rPr>
                          <m:t>Une</m:t>
                        </m:r>
                        <m:r>
                          <a:rPr lang="en-US" altLang="zh-Hans" sz="2800" b="0" i="1" smtClean="0">
                            <a:latin typeface="Cambria Math" panose="02040503050406030204" pitchFamily="18" charset="0"/>
                          </a:rPr>
                          <m:t>𝑚𝑝𝑙𝑜𝑦𝑚𝑒𝑛𝑡</m:t>
                        </m:r>
                      </m:e>
                      <m:sup>
                        <m:r>
                          <a:rPr lang="en-US" altLang="zh-Han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ans" sz="2800" i="1" dirty="0">
                    <a:latin typeface="Cambria Math" panose="02040503050406030204" pitchFamily="18" charset="0"/>
                  </a:rPr>
                  <a:t> </a:t>
                </a:r>
                <a:endParaRPr lang="en-US" altLang="zh-Han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91AADF-A55F-2C4C-B7DE-483A931F1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40" y="368808"/>
                <a:ext cx="8010808" cy="861774"/>
              </a:xfrm>
              <a:prstGeom prst="rect">
                <a:avLst/>
              </a:prstGeom>
              <a:blipFill>
                <a:blip r:embed="rId3"/>
                <a:stretch>
                  <a:fillRect l="-2532" t="-11594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74BD385-2822-5E47-BB74-AE398D79D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306D0-E724-4747-9BC5-F6BB5C653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421" y="1344882"/>
            <a:ext cx="5615382" cy="3284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600" b="0" dirty="0"/>
              <a:t>Thank You ! </a:t>
            </a:r>
            <a:endParaRPr sz="6600" b="0" dirty="0"/>
          </a:p>
        </p:txBody>
      </p:sp>
    </p:spTree>
    <p:extLst>
      <p:ext uri="{BB962C8B-B14F-4D97-AF65-F5344CB8AC3E}">
        <p14:creationId xmlns:p14="http://schemas.microsoft.com/office/powerpoint/2010/main" val="1181363075"/>
      </p:ext>
    </p:extLst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129</Words>
  <Application>Microsoft Macintosh PowerPoint</Application>
  <PresentationFormat>On-screen Show (16:9)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Cambria Math</vt:lpstr>
      <vt:lpstr>Arial</vt:lpstr>
      <vt:lpstr>American Typewriter</vt:lpstr>
      <vt:lpstr>Muli Light</vt:lpstr>
      <vt:lpstr>Amatic SC</vt:lpstr>
      <vt:lpstr>Quickly template</vt:lpstr>
      <vt:lpstr>PowerPoint Presentation</vt:lpstr>
      <vt:lpstr>External Data</vt:lpstr>
      <vt:lpstr>PowerPoint Presentation</vt:lpstr>
      <vt:lpstr>Model</vt:lpstr>
      <vt:lpstr>Thank You !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qianhui wan</cp:lastModifiedBy>
  <cp:revision>28</cp:revision>
  <dcterms:modified xsi:type="dcterms:W3CDTF">2018-04-08T17:45:22Z</dcterms:modified>
</cp:coreProperties>
</file>