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82" r:id="rId3"/>
    <p:sldId id="258" r:id="rId4"/>
    <p:sldId id="270" r:id="rId5"/>
    <p:sldId id="260" r:id="rId6"/>
    <p:sldId id="262" r:id="rId7"/>
    <p:sldId id="277" r:id="rId8"/>
    <p:sldId id="259" r:id="rId9"/>
    <p:sldId id="265" r:id="rId10"/>
    <p:sldId id="273" r:id="rId11"/>
    <p:sldId id="274" r:id="rId12"/>
    <p:sldId id="275" r:id="rId13"/>
    <p:sldId id="264" r:id="rId14"/>
    <p:sldId id="266" r:id="rId15"/>
    <p:sldId id="283" r:id="rId16"/>
    <p:sldId id="276" r:id="rId17"/>
    <p:sldId id="272" r:id="rId18"/>
    <p:sldId id="278" r:id="rId19"/>
    <p:sldId id="279" r:id="rId20"/>
    <p:sldId id="280" r:id="rId21"/>
    <p:sldId id="281" r:id="rId22"/>
    <p:sldId id="26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14"/>
    </p:cViewPr>
  </p:sorterViewPr>
  <p:notesViewPr>
    <p:cSldViewPr snapToGrid="0" showGuides="1">
      <p:cViewPr varScale="1">
        <p:scale>
          <a:sx n="56" d="100"/>
          <a:sy n="56" d="100"/>
        </p:scale>
        <p:origin x="285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0C961-3544-404A-9769-306ED83D184D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7BE40-6FDE-4B01-829E-55FDEA87A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7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SNPs</a:t>
            </a:r>
            <a:r>
              <a:rPr lang="zh-CN" altLang="en-US" dirty="0" smtClean="0"/>
              <a:t>问题中，要判断一组数据与某一疾病的关系。由传统统计方法得到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</a:t>
            </a:r>
            <a:r>
              <a:rPr lang="zh-CN" altLang="en-US" dirty="0" smtClean="0"/>
              <a:t>值，分别代表单个数据与疾病的关系，而不是这一组数据整体与疾病的关系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7BE40-6FDE-4B01-829E-55FDEA87A36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65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7.wmf"/><Relationship Id="rId10" Type="http://schemas.openxmlformats.org/officeDocument/2006/relationships/image" Target="../media/image20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1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83818" y="463732"/>
            <a:ext cx="8915399" cy="2262781"/>
          </a:xfrm>
        </p:spPr>
        <p:txBody>
          <a:bodyPr>
            <a:normAutofit/>
          </a:bodyPr>
          <a:lstStyle/>
          <a:p>
            <a:r>
              <a:rPr lang="zh-CN" altLang="en-US" sz="4400" dirty="0" smtClean="0"/>
              <a:t>基于机器学习的手写数字特征选择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学生：杨帆</a:t>
            </a:r>
            <a:endParaRPr lang="en-US" altLang="zh-CN" dirty="0" smtClean="0"/>
          </a:p>
          <a:p>
            <a:r>
              <a:rPr lang="zh-CN" altLang="en-US" dirty="0" smtClean="0"/>
              <a:t>班级：统计</a:t>
            </a:r>
            <a:r>
              <a:rPr lang="en-US" altLang="zh-CN" dirty="0" smtClean="0"/>
              <a:t>31</a:t>
            </a:r>
          </a:p>
          <a:p>
            <a:r>
              <a:rPr lang="zh-CN" altLang="en-US" dirty="0" smtClean="0"/>
              <a:t>指导教师：乔琛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02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单一标签实验</a:t>
            </a:r>
            <a:r>
              <a:rPr lang="zh-CN" altLang="en-US" b="1" dirty="0"/>
              <a:t>结果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805526"/>
              </p:ext>
            </p:extLst>
          </p:nvPr>
        </p:nvGraphicFramePr>
        <p:xfrm>
          <a:off x="2735262" y="4703441"/>
          <a:ext cx="6840538" cy="1062358"/>
        </p:xfrm>
        <a:graphic>
          <a:graphicData uri="http://schemas.openxmlformats.org/drawingml/2006/table">
            <a:tbl>
              <a:tblPr firstRow="1" firstCol="1" bandRow="1"/>
              <a:tblGrid>
                <a:gridCol w="788060">
                  <a:extLst>
                    <a:ext uri="{9D8B030D-6E8A-4147-A177-3AD203B41FA5}">
                      <a16:colId xmlns:a16="http://schemas.microsoft.com/office/drawing/2014/main" val="1880117187"/>
                    </a:ext>
                  </a:extLst>
                </a:gridCol>
                <a:gridCol w="1089268">
                  <a:extLst>
                    <a:ext uri="{9D8B030D-6E8A-4147-A177-3AD203B41FA5}">
                      <a16:colId xmlns:a16="http://schemas.microsoft.com/office/drawing/2014/main" val="666107761"/>
                    </a:ext>
                  </a:extLst>
                </a:gridCol>
                <a:gridCol w="1374072">
                  <a:extLst>
                    <a:ext uri="{9D8B030D-6E8A-4147-A177-3AD203B41FA5}">
                      <a16:colId xmlns:a16="http://schemas.microsoft.com/office/drawing/2014/main" val="2144944413"/>
                    </a:ext>
                  </a:extLst>
                </a:gridCol>
                <a:gridCol w="1374072">
                  <a:extLst>
                    <a:ext uri="{9D8B030D-6E8A-4147-A177-3AD203B41FA5}">
                      <a16:colId xmlns:a16="http://schemas.microsoft.com/office/drawing/2014/main" val="4183723928"/>
                    </a:ext>
                  </a:extLst>
                </a:gridCol>
                <a:gridCol w="1172024">
                  <a:extLst>
                    <a:ext uri="{9D8B030D-6E8A-4147-A177-3AD203B41FA5}">
                      <a16:colId xmlns:a16="http://schemas.microsoft.com/office/drawing/2014/main" val="4068198024"/>
                    </a:ext>
                  </a:extLst>
                </a:gridCol>
                <a:gridCol w="1043042">
                  <a:extLst>
                    <a:ext uri="{9D8B030D-6E8A-4147-A177-3AD203B41FA5}">
                      <a16:colId xmlns:a16="http://schemas.microsoft.com/office/drawing/2014/main" val="4259291070"/>
                    </a:ext>
                  </a:extLst>
                </a:gridCol>
              </a:tblGrid>
              <a:tr h="5311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样本个数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原始特征个数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特征子集容量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分类准确率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压缩率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616368"/>
                  </a:ext>
                </a:extLst>
              </a:tr>
              <a:tr h="5311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6131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80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97.7%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89.8%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375662"/>
                  </a:ext>
                </a:extLst>
              </a:tr>
            </a:tbl>
          </a:graphicData>
        </a:graphic>
      </p:graphicFrame>
      <p:pic>
        <p:nvPicPr>
          <p:cNvPr id="4098" name="Picture 2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09"/>
          <a:stretch>
            <a:fillRect/>
          </a:stretch>
        </p:blipFill>
        <p:spPr bwMode="auto">
          <a:xfrm>
            <a:off x="2735262" y="2657475"/>
            <a:ext cx="4166227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2589212" y="17653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数字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的特征选择结果可视化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7231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单一标签</a:t>
            </a:r>
            <a:r>
              <a:rPr lang="zh-CN" altLang="en-US" b="1" dirty="0" smtClean="0"/>
              <a:t>实验</a:t>
            </a:r>
            <a:r>
              <a:rPr lang="zh-CN" altLang="en-US" b="1" dirty="0"/>
              <a:t>结果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729315"/>
              </p:ext>
            </p:extLst>
          </p:nvPr>
        </p:nvGraphicFramePr>
        <p:xfrm>
          <a:off x="2735262" y="4703441"/>
          <a:ext cx="6840538" cy="1062358"/>
        </p:xfrm>
        <a:graphic>
          <a:graphicData uri="http://schemas.openxmlformats.org/drawingml/2006/table">
            <a:tbl>
              <a:tblPr firstRow="1" firstCol="1" bandRow="1"/>
              <a:tblGrid>
                <a:gridCol w="788060">
                  <a:extLst>
                    <a:ext uri="{9D8B030D-6E8A-4147-A177-3AD203B41FA5}">
                      <a16:colId xmlns:a16="http://schemas.microsoft.com/office/drawing/2014/main" val="1880117187"/>
                    </a:ext>
                  </a:extLst>
                </a:gridCol>
                <a:gridCol w="1089268">
                  <a:extLst>
                    <a:ext uri="{9D8B030D-6E8A-4147-A177-3AD203B41FA5}">
                      <a16:colId xmlns:a16="http://schemas.microsoft.com/office/drawing/2014/main" val="666107761"/>
                    </a:ext>
                  </a:extLst>
                </a:gridCol>
                <a:gridCol w="1374072">
                  <a:extLst>
                    <a:ext uri="{9D8B030D-6E8A-4147-A177-3AD203B41FA5}">
                      <a16:colId xmlns:a16="http://schemas.microsoft.com/office/drawing/2014/main" val="2144944413"/>
                    </a:ext>
                  </a:extLst>
                </a:gridCol>
                <a:gridCol w="1374072">
                  <a:extLst>
                    <a:ext uri="{9D8B030D-6E8A-4147-A177-3AD203B41FA5}">
                      <a16:colId xmlns:a16="http://schemas.microsoft.com/office/drawing/2014/main" val="4183723928"/>
                    </a:ext>
                  </a:extLst>
                </a:gridCol>
                <a:gridCol w="1172024">
                  <a:extLst>
                    <a:ext uri="{9D8B030D-6E8A-4147-A177-3AD203B41FA5}">
                      <a16:colId xmlns:a16="http://schemas.microsoft.com/office/drawing/2014/main" val="4068198024"/>
                    </a:ext>
                  </a:extLst>
                </a:gridCol>
                <a:gridCol w="1043042">
                  <a:extLst>
                    <a:ext uri="{9D8B030D-6E8A-4147-A177-3AD203B41FA5}">
                      <a16:colId xmlns:a16="http://schemas.microsoft.com/office/drawing/2014/main" val="4259291070"/>
                    </a:ext>
                  </a:extLst>
                </a:gridCol>
              </a:tblGrid>
              <a:tr h="5311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样本个数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原始特征个数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特征子集容量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分类准确率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压缩率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616368"/>
                  </a:ext>
                </a:extLst>
              </a:tr>
              <a:tr h="5311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5918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96.0%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92.3%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375662"/>
                  </a:ext>
                </a:extLst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>
          <a:xfrm>
            <a:off x="2589212" y="17653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数字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的特征选择结果可视化</a:t>
            </a:r>
            <a:endParaRPr lang="en-US" altLang="zh-CN" dirty="0" smtClean="0"/>
          </a:p>
        </p:txBody>
      </p:sp>
      <p:pic>
        <p:nvPicPr>
          <p:cNvPr id="5122" name="Picture 2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62" y="2617200"/>
            <a:ext cx="3988844" cy="162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7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单一标签</a:t>
            </a:r>
            <a:r>
              <a:rPr lang="zh-CN" altLang="en-US" b="1" dirty="0" smtClean="0"/>
              <a:t>实验</a:t>
            </a:r>
            <a:r>
              <a:rPr lang="zh-CN" altLang="en-US" b="1" dirty="0"/>
              <a:t>结果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025889"/>
              </p:ext>
            </p:extLst>
          </p:nvPr>
        </p:nvGraphicFramePr>
        <p:xfrm>
          <a:off x="1790700" y="3085151"/>
          <a:ext cx="9474200" cy="1252220"/>
        </p:xfrm>
        <a:graphic>
          <a:graphicData uri="http://schemas.openxmlformats.org/drawingml/2006/table">
            <a:tbl>
              <a:tblPr firstRow="1" firstCol="1" bandRow="1"/>
              <a:tblGrid>
                <a:gridCol w="1929039">
                  <a:extLst>
                    <a:ext uri="{9D8B030D-6E8A-4147-A177-3AD203B41FA5}">
                      <a16:colId xmlns:a16="http://schemas.microsoft.com/office/drawing/2014/main" val="1810524463"/>
                    </a:ext>
                  </a:extLst>
                </a:gridCol>
                <a:gridCol w="1748864">
                  <a:extLst>
                    <a:ext uri="{9D8B030D-6E8A-4147-A177-3AD203B41FA5}">
                      <a16:colId xmlns:a16="http://schemas.microsoft.com/office/drawing/2014/main" val="607451917"/>
                    </a:ext>
                  </a:extLst>
                </a:gridCol>
                <a:gridCol w="2409646">
                  <a:extLst>
                    <a:ext uri="{9D8B030D-6E8A-4147-A177-3AD203B41FA5}">
                      <a16:colId xmlns:a16="http://schemas.microsoft.com/office/drawing/2014/main" val="1605909374"/>
                    </a:ext>
                  </a:extLst>
                </a:gridCol>
                <a:gridCol w="1942677">
                  <a:extLst>
                    <a:ext uri="{9D8B030D-6E8A-4147-A177-3AD203B41FA5}">
                      <a16:colId xmlns:a16="http://schemas.microsoft.com/office/drawing/2014/main" val="756143659"/>
                    </a:ext>
                  </a:extLst>
                </a:gridCol>
                <a:gridCol w="1443974">
                  <a:extLst>
                    <a:ext uri="{9D8B030D-6E8A-4147-A177-3AD203B41FA5}">
                      <a16:colId xmlns:a16="http://schemas.microsoft.com/office/drawing/2014/main" val="2689086504"/>
                    </a:ext>
                  </a:extLst>
                </a:gridCol>
              </a:tblGrid>
              <a:tr h="62611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样本总个数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原始特征个数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特征子集平均容量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平均分类准确率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平均压缩率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159623"/>
                  </a:ext>
                </a:extLst>
              </a:tr>
              <a:tr h="62611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47300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784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80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98%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89.8%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3260554"/>
                  </a:ext>
                </a:extLst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>
          <a:xfrm>
            <a:off x="2589212" y="17399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特征选择结果平均表现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6937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双标签实验结果</a:t>
            </a:r>
            <a:endParaRPr lang="zh-CN" altLang="en-US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452743" y="1625795"/>
            <a:ext cx="8915400" cy="3777622"/>
          </a:xfrm>
        </p:spPr>
        <p:txBody>
          <a:bodyPr/>
          <a:lstStyle/>
          <a:p>
            <a:r>
              <a:rPr lang="en-US" altLang="zh-CN" dirty="0" smtClean="0"/>
              <a:t>3&amp;4</a:t>
            </a:r>
            <a:endParaRPr lang="zh-CN" altLang="en-US" dirty="0"/>
          </a:p>
        </p:txBody>
      </p:sp>
      <p:pic>
        <p:nvPicPr>
          <p:cNvPr id="7" name="图片 6" descr="Plot Zoom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" t="10975" r="2641" b="2760"/>
          <a:stretch/>
        </p:blipFill>
        <p:spPr>
          <a:xfrm>
            <a:off x="2592925" y="1625795"/>
            <a:ext cx="8615006" cy="487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双标签实验结果</a:t>
            </a:r>
            <a:endParaRPr lang="zh-CN" altLang="en-US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452743" y="1625795"/>
            <a:ext cx="8915400" cy="3777622"/>
          </a:xfrm>
        </p:spPr>
        <p:txBody>
          <a:bodyPr/>
          <a:lstStyle/>
          <a:p>
            <a:r>
              <a:rPr lang="en-US" altLang="zh-CN" dirty="0" smtClean="0"/>
              <a:t>5&amp;6</a:t>
            </a:r>
            <a:endParaRPr lang="zh-CN" altLang="en-US" dirty="0"/>
          </a:p>
        </p:txBody>
      </p:sp>
      <p:pic>
        <p:nvPicPr>
          <p:cNvPr id="3" name="图片 2" descr="Plot Zoom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" t="12931" r="3383" b="3151"/>
          <a:stretch/>
        </p:blipFill>
        <p:spPr>
          <a:xfrm>
            <a:off x="2592925" y="1625795"/>
            <a:ext cx="8745636" cy="484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5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双标签实验</a:t>
            </a:r>
            <a:r>
              <a:rPr lang="zh-CN" altLang="en-US" b="1" dirty="0"/>
              <a:t>结果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012500"/>
              </p:ext>
            </p:extLst>
          </p:nvPr>
        </p:nvGraphicFramePr>
        <p:xfrm>
          <a:off x="1790700" y="3085151"/>
          <a:ext cx="9474200" cy="1252220"/>
        </p:xfrm>
        <a:graphic>
          <a:graphicData uri="http://schemas.openxmlformats.org/drawingml/2006/table">
            <a:tbl>
              <a:tblPr firstRow="1" firstCol="1" bandRow="1"/>
              <a:tblGrid>
                <a:gridCol w="1929039">
                  <a:extLst>
                    <a:ext uri="{9D8B030D-6E8A-4147-A177-3AD203B41FA5}">
                      <a16:colId xmlns:a16="http://schemas.microsoft.com/office/drawing/2014/main" val="1810524463"/>
                    </a:ext>
                  </a:extLst>
                </a:gridCol>
                <a:gridCol w="1748864">
                  <a:extLst>
                    <a:ext uri="{9D8B030D-6E8A-4147-A177-3AD203B41FA5}">
                      <a16:colId xmlns:a16="http://schemas.microsoft.com/office/drawing/2014/main" val="607451917"/>
                    </a:ext>
                  </a:extLst>
                </a:gridCol>
                <a:gridCol w="2409646">
                  <a:extLst>
                    <a:ext uri="{9D8B030D-6E8A-4147-A177-3AD203B41FA5}">
                      <a16:colId xmlns:a16="http://schemas.microsoft.com/office/drawing/2014/main" val="1605909374"/>
                    </a:ext>
                  </a:extLst>
                </a:gridCol>
                <a:gridCol w="1942677">
                  <a:extLst>
                    <a:ext uri="{9D8B030D-6E8A-4147-A177-3AD203B41FA5}">
                      <a16:colId xmlns:a16="http://schemas.microsoft.com/office/drawing/2014/main" val="756143659"/>
                    </a:ext>
                  </a:extLst>
                </a:gridCol>
                <a:gridCol w="1443974">
                  <a:extLst>
                    <a:ext uri="{9D8B030D-6E8A-4147-A177-3AD203B41FA5}">
                      <a16:colId xmlns:a16="http://schemas.microsoft.com/office/drawing/2014/main" val="2689086504"/>
                    </a:ext>
                  </a:extLst>
                </a:gridCol>
              </a:tblGrid>
              <a:tr h="62611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样本总个数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原始特征个数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特征子集平均容量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平均分类准确率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平均压缩率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159623"/>
                  </a:ext>
                </a:extLst>
              </a:tr>
              <a:tr h="62611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47300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784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79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97.8%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89.9%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3260554"/>
                  </a:ext>
                </a:extLst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>
          <a:xfrm>
            <a:off x="2589212" y="17399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特征选择结果平均表现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3103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数值实验</a:t>
            </a:r>
            <a:r>
              <a:rPr lang="en-US" altLang="zh-CN" dirty="0" smtClean="0"/>
              <a:t>—NORB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NORB</a:t>
            </a:r>
            <a:r>
              <a:rPr lang="zh-CN" altLang="en-US" dirty="0" smtClean="0"/>
              <a:t>数据集：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样本</a:t>
            </a:r>
            <a:r>
              <a:rPr lang="zh-CN" altLang="en-US" dirty="0" smtClean="0"/>
              <a:t>数：</a:t>
            </a:r>
            <a:r>
              <a:rPr lang="en-US" altLang="zh-CN" dirty="0" smtClean="0"/>
              <a:t>194400		</a:t>
            </a:r>
            <a:r>
              <a:rPr lang="zh-CN" altLang="en-US" dirty="0" smtClean="0"/>
              <a:t>类别个数：</a:t>
            </a:r>
            <a:r>
              <a:rPr lang="en-US" altLang="zh-CN" dirty="0" smtClean="0"/>
              <a:t>6		</a:t>
            </a:r>
            <a:r>
              <a:rPr lang="zh-CN" altLang="en-US" dirty="0" smtClean="0"/>
              <a:t>图像构成：</a:t>
            </a:r>
            <a:r>
              <a:rPr lang="en-US" altLang="zh-CN" dirty="0" smtClean="0"/>
              <a:t>108*108</a:t>
            </a:r>
            <a:r>
              <a:rPr lang="zh-CN" altLang="en-US" dirty="0" smtClean="0"/>
              <a:t>灰度图</a:t>
            </a:r>
            <a:endParaRPr lang="zh-CN" altLang="en-US" dirty="0"/>
          </a:p>
        </p:txBody>
      </p:sp>
      <p:pic>
        <p:nvPicPr>
          <p:cNvPr id="7170" name="Picture 2" descr="norb样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3525209"/>
            <a:ext cx="7757167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510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Group Combined P-value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组</a:t>
            </a:r>
            <a:r>
              <a:rPr lang="en-US" altLang="zh-CN" dirty="0"/>
              <a:t>P-</a:t>
            </a:r>
            <a:r>
              <a:rPr lang="zh-CN" altLang="zh-CN" dirty="0"/>
              <a:t>值是为了解决医学上单核苷酸多态性（</a:t>
            </a:r>
            <a:r>
              <a:rPr lang="en-US" altLang="zh-CN" dirty="0"/>
              <a:t>SNPs</a:t>
            </a:r>
            <a:r>
              <a:rPr lang="zh-CN" altLang="zh-CN" dirty="0"/>
              <a:t>）问题而提出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我们</a:t>
            </a:r>
            <a:r>
              <a:rPr lang="zh-CN" altLang="en-US" dirty="0" smtClean="0"/>
              <a:t>引入了如下的统计量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其中         是                                    的累积分布函数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307467"/>
              </p:ext>
            </p:extLst>
          </p:nvPr>
        </p:nvGraphicFramePr>
        <p:xfrm>
          <a:off x="3530599" y="3546161"/>
          <a:ext cx="57943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Formula" r:id="rId4" imgW="2923560" imgH="481680" progId="Equation.Ribbit">
                  <p:embed/>
                </p:oleObj>
              </mc:Choice>
              <mc:Fallback>
                <p:oleObj name="Formula" r:id="rId4" imgW="2923560" imgH="4816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30599" y="3546161"/>
                        <a:ext cx="5794375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588607"/>
              </p:ext>
            </p:extLst>
          </p:nvPr>
        </p:nvGraphicFramePr>
        <p:xfrm>
          <a:off x="3530599" y="4991317"/>
          <a:ext cx="444500" cy="272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Formula" r:id="rId6" imgW="299880" imgH="184320" progId="Equation.Ribbit">
                  <p:embed/>
                </p:oleObj>
              </mc:Choice>
              <mc:Fallback>
                <p:oleObj name="Formula" r:id="rId6" imgW="299880" imgH="1843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30599" y="4991317"/>
                        <a:ext cx="444500" cy="2726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161936"/>
              </p:ext>
            </p:extLst>
          </p:nvPr>
        </p:nvGraphicFramePr>
        <p:xfrm>
          <a:off x="4398961" y="4784754"/>
          <a:ext cx="2028825" cy="609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Formula" r:id="rId8" imgW="1436400" imgH="432000" progId="Equation.Ribbit">
                  <p:embed/>
                </p:oleObj>
              </mc:Choice>
              <mc:Fallback>
                <p:oleObj name="Formula" r:id="rId8" imgW="1436400" imgH="4320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98961" y="4784754"/>
                        <a:ext cx="2028825" cy="609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" name="图片 4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12191550" cy="68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</a:rPr>
              <a:t>GCP</a:t>
            </a:r>
            <a:r>
              <a:rPr lang="zh-CN" altLang="en-US" b="1" dirty="0" smtClean="0"/>
              <a:t>算法流程</a:t>
            </a:r>
            <a:endParaRPr lang="zh-CN" altLang="en-US" b="1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222500"/>
            <a:ext cx="8601290" cy="3938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" y="3600"/>
            <a:ext cx="12191550" cy="68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0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数值实验</a:t>
            </a:r>
            <a:r>
              <a:rPr lang="en-US" altLang="zh-CN" dirty="0"/>
              <a:t>—NORB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8310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第一次分组</a:t>
            </a:r>
            <a:r>
              <a:rPr lang="en-US" altLang="zh-CN" dirty="0" smtClean="0"/>
              <a:t>							</a:t>
            </a:r>
            <a:r>
              <a:rPr lang="zh-CN" altLang="en-US" dirty="0" smtClean="0"/>
              <a:t>最终分组结果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第一次分区各区组</a:t>
            </a:r>
            <a:r>
              <a:rPr lang="en-US" altLang="zh-CN" dirty="0" smtClean="0"/>
              <a:t>P-</a:t>
            </a:r>
            <a:r>
              <a:rPr lang="zh-CN" altLang="en-US" dirty="0" smtClean="0"/>
              <a:t>值：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0.119</a:t>
            </a:r>
            <a:r>
              <a:rPr lang="zh-CN" altLang="en-US" dirty="0"/>
              <a:t>，</a:t>
            </a:r>
            <a:r>
              <a:rPr lang="en-US" altLang="zh-CN" dirty="0"/>
              <a:t>0.019</a:t>
            </a:r>
            <a:r>
              <a:rPr lang="zh-CN" altLang="en-US" dirty="0"/>
              <a:t>，</a:t>
            </a:r>
            <a:r>
              <a:rPr lang="en-US" altLang="zh-CN" dirty="0"/>
              <a:t>0.122</a:t>
            </a:r>
            <a:r>
              <a:rPr lang="zh-CN" altLang="en-US" dirty="0"/>
              <a:t>，</a:t>
            </a:r>
            <a:r>
              <a:rPr lang="en-US" altLang="zh-CN" dirty="0"/>
              <a:t>0.031</a:t>
            </a:r>
            <a:r>
              <a:rPr lang="zh-CN" altLang="en-US" dirty="0"/>
              <a:t>，</a:t>
            </a:r>
            <a:r>
              <a:rPr lang="en-US" altLang="zh-CN" dirty="0"/>
              <a:t>0.001</a:t>
            </a:r>
            <a:r>
              <a:rPr lang="zh-CN" altLang="en-US" dirty="0"/>
              <a:t>，</a:t>
            </a:r>
            <a:r>
              <a:rPr lang="en-US" altLang="zh-CN" dirty="0"/>
              <a:t>0.013</a:t>
            </a:r>
            <a:r>
              <a:rPr lang="zh-CN" altLang="en-US" dirty="0"/>
              <a:t>，</a:t>
            </a:r>
            <a:r>
              <a:rPr lang="en-US" altLang="zh-CN" dirty="0"/>
              <a:t>0.052</a:t>
            </a:r>
            <a:r>
              <a:rPr lang="zh-CN" altLang="en-US" dirty="0"/>
              <a:t>，</a:t>
            </a:r>
            <a:r>
              <a:rPr lang="en-US" altLang="zh-CN" dirty="0"/>
              <a:t>0.030</a:t>
            </a:r>
            <a:r>
              <a:rPr lang="zh-CN" altLang="en-US" dirty="0"/>
              <a:t>，</a:t>
            </a:r>
            <a:r>
              <a:rPr lang="en-US" altLang="zh-CN" dirty="0" smtClean="0"/>
              <a:t>0.009</a:t>
            </a:r>
            <a:endParaRPr lang="zh-CN" altLang="en-US" dirty="0"/>
          </a:p>
        </p:txBody>
      </p:sp>
      <p:pic>
        <p:nvPicPr>
          <p:cNvPr id="10242" name="Picture 2" descr="3X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747963"/>
            <a:ext cx="2949014" cy="2921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60x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819" y="2747963"/>
            <a:ext cx="2923200" cy="292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81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38200" y="4527552"/>
            <a:ext cx="10666412" cy="1052757"/>
            <a:chOff x="916" y="6435"/>
            <a:chExt cx="14432" cy="1658"/>
          </a:xfrm>
        </p:grpSpPr>
        <p:sp>
          <p:nvSpPr>
            <p:cNvPr id="5" name="文本框 4"/>
            <p:cNvSpPr txBox="1"/>
            <p:nvPr/>
          </p:nvSpPr>
          <p:spPr>
            <a:xfrm>
              <a:off x="1144" y="7167"/>
              <a:ext cx="2301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en-US" altLang="zh-CN" dirty="0">
                  <a:latin typeface="+mj-lt"/>
                  <a:ea typeface="微软雅黑" charset="0"/>
                </a:rPr>
                <a:t>PART</a:t>
              </a:r>
              <a:r>
                <a:rPr lang="zh-CN" altLang="en-US" dirty="0">
                  <a:latin typeface="+mj-lt"/>
                  <a:ea typeface="微软雅黑" charset="0"/>
                </a:rPr>
                <a:t> </a:t>
              </a:r>
              <a:r>
                <a:rPr lang="en-US" altLang="zh-CN" dirty="0" smtClean="0">
                  <a:latin typeface="+mj-lt"/>
                  <a:ea typeface="微软雅黑" charset="0"/>
                </a:rPr>
                <a:t>ONE</a:t>
              </a:r>
              <a:endParaRPr lang="zh-CN" altLang="en-US" dirty="0">
                <a:latin typeface="+mj-lt"/>
                <a:ea typeface="微软雅黑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914" y="7167"/>
              <a:ext cx="2499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en-US" altLang="zh-CN" dirty="0">
                  <a:latin typeface="+mj-lt"/>
                  <a:ea typeface="微软雅黑" charset="0"/>
                </a:rPr>
                <a:t>PART</a:t>
              </a:r>
              <a:r>
                <a:rPr lang="zh-CN" altLang="en-US" dirty="0">
                  <a:latin typeface="+mj-lt"/>
                  <a:ea typeface="微软雅黑" charset="0"/>
                </a:rPr>
                <a:t> </a:t>
              </a:r>
              <a:r>
                <a:rPr lang="en-US" altLang="zh-CN" dirty="0" smtClean="0">
                  <a:latin typeface="+mj-lt"/>
                  <a:ea typeface="微软雅黑" charset="0"/>
                </a:rPr>
                <a:t>TWO</a:t>
              </a:r>
              <a:endParaRPr lang="zh-CN" altLang="en-US" dirty="0">
                <a:latin typeface="+mj-lt"/>
                <a:ea typeface="微软雅黑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786" y="7167"/>
              <a:ext cx="2696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en-US" altLang="zh-CN" dirty="0">
                  <a:latin typeface="+mj-lt"/>
                  <a:ea typeface="微软雅黑" charset="0"/>
                </a:rPr>
                <a:t>PART</a:t>
              </a:r>
              <a:r>
                <a:rPr lang="zh-CN" altLang="en-US" dirty="0">
                  <a:latin typeface="+mj-lt"/>
                  <a:ea typeface="微软雅黑" charset="0"/>
                </a:rPr>
                <a:t> </a:t>
              </a:r>
              <a:r>
                <a:rPr lang="en-US" altLang="zh-CN" dirty="0" smtClean="0">
                  <a:latin typeface="+mj-lt"/>
                  <a:ea typeface="微软雅黑" charset="0"/>
                </a:rPr>
                <a:t>THREE</a:t>
              </a:r>
              <a:endParaRPr lang="zh-CN" altLang="en-US" dirty="0">
                <a:latin typeface="+mj-lt"/>
                <a:ea typeface="微软雅黑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989" y="7167"/>
              <a:ext cx="2213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en-US" altLang="zh-CN" dirty="0">
                  <a:latin typeface="+mj-lt"/>
                  <a:ea typeface="微软雅黑" charset="0"/>
                </a:rPr>
                <a:t>PART</a:t>
              </a:r>
              <a:r>
                <a:rPr lang="zh-CN" altLang="en-US" dirty="0">
                  <a:latin typeface="+mj-lt"/>
                  <a:ea typeface="微软雅黑" charset="0"/>
                </a:rPr>
                <a:t> </a:t>
              </a:r>
              <a:r>
                <a:rPr lang="en-US" altLang="zh-CN" dirty="0" smtClean="0">
                  <a:latin typeface="+mj-lt"/>
                  <a:ea typeface="微软雅黑" charset="0"/>
                </a:rPr>
                <a:t>FOUR</a:t>
              </a:r>
              <a:endParaRPr kumimoji="1" lang="zh-CN" altLang="en-US" dirty="0">
                <a:latin typeface="+mj-lt"/>
                <a:ea typeface="微软雅黑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012" y="7167"/>
              <a:ext cx="1913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en-US" altLang="zh-CN" dirty="0" smtClean="0">
                  <a:latin typeface="+mj-lt"/>
                  <a:ea typeface="微软雅黑" charset="0"/>
                </a:rPr>
                <a:t>PART</a:t>
              </a:r>
              <a:r>
                <a:rPr lang="zh-CN" altLang="en-US" dirty="0" smtClean="0">
                  <a:latin typeface="+mj-lt"/>
                  <a:ea typeface="微软雅黑" charset="0"/>
                </a:rPr>
                <a:t> </a:t>
              </a:r>
              <a:r>
                <a:rPr lang="en-US" altLang="zh-CN" dirty="0" smtClean="0">
                  <a:latin typeface="+mj-lt"/>
                  <a:ea typeface="微软雅黑" charset="0"/>
                </a:rPr>
                <a:t>FIVE</a:t>
              </a:r>
              <a:endParaRPr kumimoji="1" lang="zh-CN" altLang="en-US" dirty="0">
                <a:latin typeface="+mj-lt"/>
                <a:ea typeface="微软雅黑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16" y="6435"/>
              <a:ext cx="2759" cy="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2000" b="1" dirty="0" smtClean="0">
                  <a:latin typeface="+mj-lt"/>
                  <a:ea typeface="微软雅黑" charset="0"/>
                </a:rPr>
                <a:t>选题介绍</a:t>
              </a:r>
              <a:endParaRPr lang="zh-CN" altLang="en-US" sz="2000" b="1" dirty="0">
                <a:latin typeface="+mj-lt"/>
                <a:ea typeface="微软雅黑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46" y="6462"/>
              <a:ext cx="2905" cy="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en-US" altLang="zh-CN" sz="2000" b="1" dirty="0" err="1" smtClean="0">
                  <a:latin typeface="Times New Roman" panose="02020603050405020304" pitchFamily="18" charset="0"/>
                  <a:ea typeface="微软雅黑" charset="0"/>
                  <a:cs typeface="Times New Roman" panose="02020603050405020304" pitchFamily="18" charset="0"/>
                </a:rPr>
                <a:t>mRMR</a:t>
              </a:r>
              <a:r>
                <a:rPr lang="zh-CN" altLang="en-US" sz="2000" b="1" dirty="0" smtClean="0">
                  <a:latin typeface="+mj-lt"/>
                  <a:ea typeface="微软雅黑" charset="0"/>
                </a:rPr>
                <a:t>算法</a:t>
              </a:r>
              <a:endParaRPr lang="zh-CN" altLang="en-US" sz="2000" b="1" dirty="0">
                <a:latin typeface="+mj-lt"/>
                <a:ea typeface="微软雅黑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748" y="6435"/>
              <a:ext cx="2759" cy="1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en-US" altLang="zh-CN" sz="2000" b="1" dirty="0" smtClean="0">
                  <a:latin typeface="Times New Roman" panose="02020603050405020304" pitchFamily="18" charset="0"/>
                  <a:ea typeface="微软雅黑" charset="0"/>
                  <a:cs typeface="Times New Roman" panose="02020603050405020304" pitchFamily="18" charset="0"/>
                </a:rPr>
                <a:t>MNIST</a:t>
              </a:r>
              <a:r>
                <a:rPr lang="zh-CN" altLang="en-US" sz="2000" b="1" dirty="0" smtClean="0">
                  <a:latin typeface="+mj-lt"/>
                  <a:ea typeface="微软雅黑" charset="0"/>
                </a:rPr>
                <a:t>数值实验</a:t>
              </a:r>
              <a:endParaRPr lang="zh-CN" altLang="en-US" sz="2000" b="1" dirty="0">
                <a:latin typeface="+mj-lt"/>
                <a:ea typeface="微软雅黑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656" y="6435"/>
              <a:ext cx="2759" cy="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kumimoji="1" lang="en-US" altLang="zh-CN" sz="2000" b="1" dirty="0" smtClean="0">
                  <a:latin typeface="Times New Roman" panose="02020603050405020304" pitchFamily="18" charset="0"/>
                  <a:ea typeface="微软雅黑" charset="0"/>
                  <a:cs typeface="Times New Roman" panose="02020603050405020304" pitchFamily="18" charset="0"/>
                </a:rPr>
                <a:t>NORB</a:t>
              </a:r>
              <a:r>
                <a:rPr kumimoji="1" lang="zh-CN" altLang="en-US" sz="2000" b="1" dirty="0" smtClean="0">
                  <a:latin typeface="+mj-lt"/>
                  <a:ea typeface="微软雅黑" charset="0"/>
                </a:rPr>
                <a:t>数值实验</a:t>
              </a:r>
              <a:endParaRPr kumimoji="1" lang="zh-CN" altLang="en-US" sz="2000" b="1" dirty="0">
                <a:latin typeface="+mj-lt"/>
                <a:ea typeface="微软雅黑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535" y="6435"/>
              <a:ext cx="2759" cy="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kumimoji="1" lang="zh-CN" altLang="en-US" sz="2000" b="1" dirty="0">
                  <a:latin typeface="+mj-lt"/>
                  <a:ea typeface="微软雅黑" charset="0"/>
                </a:rPr>
                <a:t>总结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042" y="7915"/>
              <a:ext cx="2580" cy="17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972" y="7915"/>
              <a:ext cx="2580" cy="17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902" y="7915"/>
              <a:ext cx="2580" cy="17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9835" y="7915"/>
              <a:ext cx="2580" cy="17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2768" y="7915"/>
              <a:ext cx="2580" cy="17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5353976" y="1773750"/>
            <a:ext cx="172354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 smtClean="0">
                <a:latin typeface="+mj-lt"/>
              </a:rPr>
              <a:t>目录</a:t>
            </a:r>
            <a:endParaRPr lang="en-US" altLang="zh-CN" sz="6000" dirty="0" smtClean="0">
              <a:latin typeface="+mj-lt"/>
            </a:endParaRPr>
          </a:p>
          <a:p>
            <a:pPr algn="ctr"/>
            <a:r>
              <a:rPr lang="en-US" altLang="zh-CN" sz="2400" dirty="0" smtClean="0">
                <a:latin typeface="+mj-lt"/>
              </a:rPr>
              <a:t>CONTENT</a:t>
            </a:r>
            <a:endParaRPr lang="en-US" altLang="zh-C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96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分类结果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在未进行特征选择</a:t>
            </a:r>
            <a:r>
              <a:rPr lang="zh-CN" altLang="zh-CN" dirty="0" smtClean="0"/>
              <a:t>前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平均</a:t>
            </a:r>
            <a:r>
              <a:rPr lang="zh-CN" altLang="zh-CN" dirty="0"/>
              <a:t>分类误差为</a:t>
            </a:r>
            <a:r>
              <a:rPr lang="en-US" altLang="zh-CN" dirty="0"/>
              <a:t>13.5%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在只采取组</a:t>
            </a:r>
            <a:r>
              <a:rPr lang="en-US" altLang="zh-CN" dirty="0"/>
              <a:t>P-</a:t>
            </a:r>
            <a:r>
              <a:rPr lang="zh-CN" altLang="zh-CN" dirty="0"/>
              <a:t>值进行预处理</a:t>
            </a:r>
            <a:r>
              <a:rPr lang="zh-CN" altLang="zh-CN" dirty="0" smtClean="0"/>
              <a:t>后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平均</a:t>
            </a:r>
            <a:r>
              <a:rPr lang="zh-CN" altLang="zh-CN" dirty="0"/>
              <a:t>分类误差为</a:t>
            </a:r>
            <a:r>
              <a:rPr lang="en-US" altLang="zh-CN" dirty="0"/>
              <a:t>6.8%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 smtClean="0"/>
              <a:t>结合</a:t>
            </a:r>
            <a:r>
              <a:rPr lang="zh-CN" altLang="zh-CN" dirty="0"/>
              <a:t>组</a:t>
            </a:r>
            <a:r>
              <a:rPr lang="en-US" altLang="zh-CN" dirty="0"/>
              <a:t>P-</a:t>
            </a:r>
            <a:r>
              <a:rPr lang="zh-CN" altLang="zh-CN" dirty="0"/>
              <a:t>值进行预处理后</a:t>
            </a:r>
            <a:r>
              <a:rPr lang="zh-CN" altLang="zh-CN" dirty="0" smtClean="0"/>
              <a:t>，利用</a:t>
            </a:r>
            <a:r>
              <a:rPr lang="en-US" altLang="zh-CN" dirty="0" err="1"/>
              <a:t>mRMR</a:t>
            </a:r>
            <a:r>
              <a:rPr lang="zh-CN" altLang="zh-CN" dirty="0"/>
              <a:t>进行</a:t>
            </a:r>
            <a:r>
              <a:rPr lang="zh-CN" altLang="zh-CN" dirty="0" smtClean="0"/>
              <a:t>特征选择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平均</a:t>
            </a:r>
            <a:r>
              <a:rPr lang="zh-CN" altLang="zh-CN" dirty="0"/>
              <a:t>分类误差为</a:t>
            </a:r>
            <a:r>
              <a:rPr lang="en-US" altLang="zh-CN" dirty="0"/>
              <a:t>5.0%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476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总结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从</a:t>
            </a:r>
            <a:r>
              <a:rPr lang="en-US" altLang="zh-CN" dirty="0" smtClean="0"/>
              <a:t>MNIST</a:t>
            </a:r>
            <a:r>
              <a:rPr lang="zh-CN" altLang="en-US" dirty="0" smtClean="0"/>
              <a:t>实验中</a:t>
            </a:r>
            <a:r>
              <a:rPr lang="zh-CN" altLang="zh-CN" dirty="0" smtClean="0"/>
              <a:t>我们看到</a:t>
            </a:r>
            <a:r>
              <a:rPr lang="en-US" altLang="zh-CN" dirty="0" err="1"/>
              <a:t>mRMR</a:t>
            </a:r>
            <a:r>
              <a:rPr lang="zh-CN" altLang="zh-CN" dirty="0"/>
              <a:t>算法可以很好的选出我们需要的特征，剔除掉对类别影响较小的特征。在保证与类别信息的相关性下，避免了特征信息冗余的问题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从</a:t>
            </a:r>
            <a:r>
              <a:rPr lang="en-US" altLang="zh-CN" dirty="0"/>
              <a:t>NORB</a:t>
            </a:r>
            <a:r>
              <a:rPr lang="zh-CN" altLang="zh-CN" dirty="0"/>
              <a:t>数值实验</a:t>
            </a:r>
            <a:r>
              <a:rPr lang="zh-CN" altLang="zh-CN" dirty="0" smtClean="0"/>
              <a:t>中</a:t>
            </a:r>
            <a:r>
              <a:rPr lang="zh-CN" altLang="en-US" dirty="0" smtClean="0"/>
              <a:t>进一步发现</a:t>
            </a:r>
            <a:r>
              <a:rPr lang="zh-CN" altLang="zh-CN" dirty="0" smtClean="0"/>
              <a:t>组</a:t>
            </a:r>
            <a:r>
              <a:rPr lang="en-US" altLang="zh-CN" dirty="0"/>
              <a:t>P-</a:t>
            </a:r>
            <a:r>
              <a:rPr lang="zh-CN" altLang="zh-CN" dirty="0"/>
              <a:t>值在数据的预处理上也有较好的应用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 smtClean="0"/>
              <a:t>在</a:t>
            </a:r>
            <a:r>
              <a:rPr lang="zh-CN" altLang="zh-CN" dirty="0"/>
              <a:t>实际应用</a:t>
            </a:r>
            <a:r>
              <a:rPr lang="zh-CN" altLang="zh-CN" dirty="0" smtClean="0"/>
              <a:t>中</a:t>
            </a:r>
            <a:r>
              <a:rPr lang="zh-CN" altLang="en-US" dirty="0" smtClean="0"/>
              <a:t>应该</a:t>
            </a:r>
            <a:r>
              <a:rPr lang="zh-CN" altLang="zh-CN" dirty="0" smtClean="0"/>
              <a:t>对</a:t>
            </a:r>
            <a:r>
              <a:rPr lang="zh-CN" altLang="zh-CN" dirty="0"/>
              <a:t>样本数据提前了解一些先验信息，比如通过专家咨询、市场调查或利用组</a:t>
            </a:r>
            <a:r>
              <a:rPr lang="en-US" altLang="zh-CN" dirty="0"/>
              <a:t>P-</a:t>
            </a:r>
            <a:r>
              <a:rPr lang="zh-CN" altLang="zh-CN" dirty="0"/>
              <a:t>值等进行预处理，初步筛选出我们需要的特征子空间</a:t>
            </a:r>
            <a:r>
              <a:rPr lang="zh-CN" altLang="zh-CN" dirty="0" smtClean="0"/>
              <a:t>。</a:t>
            </a:r>
            <a:r>
              <a:rPr lang="zh-CN" altLang="zh-CN" dirty="0"/>
              <a:t>然后利用</a:t>
            </a:r>
            <a:r>
              <a:rPr lang="en-US" altLang="zh-CN" dirty="0" err="1"/>
              <a:t>mRMR</a:t>
            </a:r>
            <a:r>
              <a:rPr lang="zh-CN" altLang="zh-CN" dirty="0"/>
              <a:t>算法进行特征选择。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53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07962" y="2967335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谢谢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9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选题意义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随着</a:t>
            </a:r>
            <a:r>
              <a:rPr lang="zh-CN" altLang="en-US" dirty="0"/>
              <a:t>计算机技术的发展，人类对模式识别技术提出了更高的要求。特别是对于</a:t>
            </a:r>
            <a:r>
              <a:rPr lang="zh-CN" altLang="en-US" dirty="0" smtClean="0"/>
              <a:t>大量已有</a:t>
            </a:r>
            <a:r>
              <a:rPr lang="zh-CN" altLang="en-US" dirty="0"/>
              <a:t>的印刷资料和手稿，计算机自动识别输入己成为必须研究的课题，所以数字识别在文献检索、办公自动化、邮政系统、银行票据处理等方面有着广阔的应用前景。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同时</a:t>
            </a:r>
            <a:r>
              <a:rPr lang="zh-CN" altLang="en-US" dirty="0" smtClean="0"/>
              <a:t>，在大数据背景下，图像识别、数字识别常常面临信息量大而冗余的问题，不仅影响了运算的速度，甚至影响了识别的准确率。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41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特征选择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特征选择指</a:t>
            </a:r>
            <a:r>
              <a:rPr lang="zh-CN" altLang="en-US" dirty="0"/>
              <a:t>从已有的</a:t>
            </a:r>
            <a:r>
              <a:rPr lang="en-US" altLang="zh-CN" dirty="0"/>
              <a:t>M</a:t>
            </a:r>
            <a:r>
              <a:rPr lang="zh-CN" altLang="en-US" dirty="0"/>
              <a:t>个</a:t>
            </a:r>
            <a:r>
              <a:rPr lang="zh-CN" altLang="en-US" dirty="0" smtClean="0"/>
              <a:t>特征中</a:t>
            </a:r>
            <a:r>
              <a:rPr lang="zh-CN" altLang="en-US" dirty="0"/>
              <a:t>选择</a:t>
            </a:r>
            <a:r>
              <a:rPr lang="en-US" altLang="zh-CN" dirty="0"/>
              <a:t>N</a:t>
            </a:r>
            <a:r>
              <a:rPr lang="zh-CN" altLang="en-US" dirty="0"/>
              <a:t>个特征使得系统的特定指标</a:t>
            </a:r>
            <a:r>
              <a:rPr lang="zh-CN" altLang="en-US" dirty="0" smtClean="0"/>
              <a:t>最优化。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特征选择</a:t>
            </a:r>
            <a:r>
              <a:rPr lang="zh-CN" altLang="en-US" dirty="0" smtClean="0"/>
              <a:t>是</a:t>
            </a:r>
            <a:r>
              <a:rPr lang="zh-CN" altLang="en-US" dirty="0"/>
              <a:t>从原始特征中选择出一些最有效特征以降低数据集维度的过程</a:t>
            </a:r>
            <a:r>
              <a:rPr lang="en-US" altLang="zh-CN" dirty="0"/>
              <a:t>,</a:t>
            </a:r>
            <a:r>
              <a:rPr lang="zh-CN" altLang="en-US" dirty="0"/>
              <a:t>是提高学习算法性能的一个重要手段</a:t>
            </a:r>
            <a:r>
              <a:rPr lang="en-US" altLang="zh-CN" dirty="0"/>
              <a:t>,</a:t>
            </a:r>
            <a:r>
              <a:rPr lang="zh-CN" altLang="en-US" dirty="0"/>
              <a:t>也是模式识别中关键的数据预处理步骤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经过特征选择可以</a:t>
            </a:r>
            <a:r>
              <a:rPr lang="zh-CN" altLang="zh-CN" dirty="0" smtClean="0"/>
              <a:t>有效甄别</a:t>
            </a:r>
            <a:r>
              <a:rPr lang="zh-CN" altLang="en-US" dirty="0" smtClean="0"/>
              <a:t>数据中</a:t>
            </a:r>
            <a:r>
              <a:rPr lang="zh-CN" altLang="zh-CN" dirty="0" smtClean="0"/>
              <a:t>的</a:t>
            </a:r>
            <a:r>
              <a:rPr lang="zh-CN" altLang="zh-CN" dirty="0"/>
              <a:t>有效信息，提高算法效率</a:t>
            </a:r>
            <a:r>
              <a:rPr lang="zh-CN" altLang="zh-CN" dirty="0" smtClean="0"/>
              <a:t>以及准确率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125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互信息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互信息：两个随机变量间关联程度进行统计描述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6587"/>
              </p:ext>
            </p:extLst>
          </p:nvPr>
        </p:nvGraphicFramePr>
        <p:xfrm>
          <a:off x="3349490" y="2630441"/>
          <a:ext cx="4532312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Formula" r:id="rId3" imgW="2286000" imgH="439560" progId="Equation.Ribbit">
                  <p:embed/>
                </p:oleObj>
              </mc:Choice>
              <mc:Fallback>
                <p:oleObj name="Formula" r:id="rId3" imgW="2286000" imgH="4395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9490" y="2630441"/>
                        <a:ext cx="4532312" cy="871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0687" y="3501979"/>
            <a:ext cx="3748347" cy="26386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346"/>
            <a:ext cx="12192000" cy="685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5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最大相关最小冗余（</a:t>
            </a:r>
            <a:r>
              <a:rPr lang="en-US" altLang="zh-CN" b="1" dirty="0" err="1"/>
              <a:t>mRMR</a:t>
            </a:r>
            <a:r>
              <a:rPr lang="zh-CN" altLang="en-US" b="1" dirty="0"/>
              <a:t>）算法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与类别的互信息最大：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特征之间互信息最小：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原</a:t>
            </a:r>
            <a:r>
              <a:rPr lang="zh-CN" altLang="en-US" dirty="0" smtClean="0"/>
              <a:t>问题转化为最优化问题：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107682"/>
              </p:ext>
            </p:extLst>
          </p:nvPr>
        </p:nvGraphicFramePr>
        <p:xfrm>
          <a:off x="4032250" y="2582863"/>
          <a:ext cx="4125913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Formula" r:id="rId3" imgW="2082960" imgH="426960" progId="Equation.Ribbit">
                  <p:embed/>
                </p:oleObj>
              </mc:Choice>
              <mc:Fallback>
                <p:oleObj name="Formula" r:id="rId3" imgW="2082960" imgH="4269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2250" y="2582863"/>
                        <a:ext cx="4125913" cy="846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465265"/>
              </p:ext>
            </p:extLst>
          </p:nvPr>
        </p:nvGraphicFramePr>
        <p:xfrm>
          <a:off x="4032250" y="3878263"/>
          <a:ext cx="45783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Formula" r:id="rId5" imgW="2311560" imgH="439560" progId="Equation.Ribbit">
                  <p:embed/>
                </p:oleObj>
              </mc:Choice>
              <mc:Fallback>
                <p:oleObj name="Formula" r:id="rId5" imgW="2311560" imgH="43956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2250" y="3878263"/>
                        <a:ext cx="4578350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505909"/>
              </p:ext>
            </p:extLst>
          </p:nvPr>
        </p:nvGraphicFramePr>
        <p:xfrm>
          <a:off x="3554413" y="5453063"/>
          <a:ext cx="34496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Formula" r:id="rId7" imgW="1736280" imgH="462600" progId="Equation.Ribbit">
                  <p:embed/>
                </p:oleObj>
              </mc:Choice>
              <mc:Fallback>
                <p:oleObj name="Formula" r:id="rId7" imgW="1736280" imgH="4626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54413" y="5453063"/>
                        <a:ext cx="344963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" y="0"/>
            <a:ext cx="12191550" cy="68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最大相关最小冗余（</a:t>
            </a:r>
            <a:r>
              <a:rPr lang="en-US" altLang="zh-CN" b="1" dirty="0" err="1"/>
              <a:t>mRMR</a:t>
            </a:r>
            <a:r>
              <a:rPr lang="zh-CN" altLang="en-US" b="1" dirty="0"/>
              <a:t>）算法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488" y="1905000"/>
            <a:ext cx="9020360" cy="3937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" y="3600"/>
            <a:ext cx="12191550" cy="68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数值实验</a:t>
            </a:r>
            <a:r>
              <a:rPr lang="en-US" altLang="zh-CN" dirty="0" smtClean="0"/>
              <a:t>—MNIST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平常看到的图像是由一个一个的像素组成。在灰度图中，图片是由许多个取值在</a:t>
            </a:r>
            <a:r>
              <a:rPr lang="en-US" altLang="zh-CN" dirty="0" smtClean="0"/>
              <a:t>[0,255]</a:t>
            </a:r>
            <a:r>
              <a:rPr lang="zh-CN" altLang="en-US" dirty="0" smtClean="0"/>
              <a:t>的位点组成的；而在彩色图中，每一个位点则是由取值在</a:t>
            </a:r>
            <a:r>
              <a:rPr lang="en-US" altLang="zh-CN" dirty="0" smtClean="0"/>
              <a:t>[0,255]</a:t>
            </a:r>
            <a:r>
              <a:rPr lang="zh-CN" altLang="en-US" dirty="0" smtClean="0"/>
              <a:t>的三基色构成。</a:t>
            </a:r>
            <a:endParaRPr lang="en-US" altLang="zh-CN" dirty="0" smtClean="0"/>
          </a:p>
          <a:p>
            <a:r>
              <a:rPr lang="zh-CN" altLang="en-US" dirty="0"/>
              <a:t>对手写数字进行识别，首先</a:t>
            </a:r>
            <a:r>
              <a:rPr lang="zh-CN" altLang="en-US" dirty="0" smtClean="0"/>
              <a:t>将数字</a:t>
            </a:r>
            <a:r>
              <a:rPr lang="zh-CN" altLang="en-US" dirty="0"/>
              <a:t>图像进行处理</a:t>
            </a:r>
            <a:r>
              <a:rPr lang="zh-CN" altLang="en-US" dirty="0" smtClean="0"/>
              <a:t>，每一个位点就是一个特征，经过特征选择后在庞大的特征集中选取容量较小的特征子集。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189" y="4293327"/>
            <a:ext cx="2391035" cy="22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7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数值实验</a:t>
            </a:r>
            <a:r>
              <a:rPr lang="en-US" altLang="zh-CN" dirty="0" smtClean="0"/>
              <a:t>—</a:t>
            </a:r>
            <a:r>
              <a:rPr lang="en-US" altLang="zh-CN" dirty="0"/>
              <a:t>MNIST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试验数据：</a:t>
            </a:r>
            <a:r>
              <a:rPr lang="en-US" altLang="zh-CN" dirty="0"/>
              <a:t>MNIST</a:t>
            </a:r>
            <a:r>
              <a:rPr lang="zh-CN" altLang="en-US" dirty="0"/>
              <a:t>数据</a:t>
            </a:r>
            <a:r>
              <a:rPr lang="zh-CN" altLang="en-US" dirty="0" smtClean="0"/>
              <a:t>集</a:t>
            </a:r>
            <a:endParaRPr lang="en-US" altLang="zh-CN" dirty="0" smtClean="0"/>
          </a:p>
          <a:p>
            <a:r>
              <a:rPr lang="zh-CN" altLang="en-US" dirty="0" smtClean="0"/>
              <a:t>类别变量：数字</a:t>
            </a:r>
            <a:r>
              <a:rPr lang="en-US" altLang="zh-CN" dirty="0"/>
              <a:t> </a:t>
            </a:r>
            <a:r>
              <a:rPr lang="en-US" altLang="zh-CN" dirty="0" smtClean="0"/>
              <a:t>0 1 2 3 4 5 6 7 8 9</a:t>
            </a:r>
            <a:endParaRPr lang="en-US" altLang="zh-CN" dirty="0"/>
          </a:p>
          <a:p>
            <a:r>
              <a:rPr lang="zh-CN" altLang="en-US" dirty="0" smtClean="0"/>
              <a:t>样本维度：由</a:t>
            </a:r>
            <a:r>
              <a:rPr lang="en-US" altLang="zh-CN" dirty="0" smtClean="0"/>
              <a:t>28*28</a:t>
            </a:r>
            <a:r>
              <a:rPr lang="zh-CN" altLang="en-US" dirty="0" smtClean="0"/>
              <a:t>（</a:t>
            </a:r>
            <a:r>
              <a:rPr lang="en-US" altLang="zh-CN" dirty="0" smtClean="0"/>
              <a:t>784</a:t>
            </a:r>
            <a:r>
              <a:rPr lang="zh-CN" altLang="en-US" dirty="0" smtClean="0"/>
              <a:t>）个变量，</a:t>
            </a:r>
            <a:r>
              <a:rPr lang="en-US" altLang="zh-CN" dirty="0" smtClean="0"/>
              <a:t>60</a:t>
            </a:r>
            <a:r>
              <a:rPr lang="en-US" altLang="zh-CN" dirty="0"/>
              <a:t>,</a:t>
            </a:r>
            <a:r>
              <a:rPr lang="en-US" altLang="zh-CN" dirty="0" smtClean="0"/>
              <a:t>000</a:t>
            </a:r>
            <a:r>
              <a:rPr lang="zh-CN" altLang="en-US" dirty="0" smtClean="0"/>
              <a:t>个样本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09" y="4080970"/>
            <a:ext cx="8872476" cy="260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4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2668</TotalTime>
  <Words>783</Words>
  <Application>Microsoft Office PowerPoint</Application>
  <PresentationFormat>宽屏</PresentationFormat>
  <Paragraphs>144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等线</vt:lpstr>
      <vt:lpstr>宋体</vt:lpstr>
      <vt:lpstr>微软雅黑</vt:lpstr>
      <vt:lpstr>幼圆</vt:lpstr>
      <vt:lpstr>Arial</vt:lpstr>
      <vt:lpstr>Century Gothic</vt:lpstr>
      <vt:lpstr>Times New Roman</vt:lpstr>
      <vt:lpstr>Wingdings 3</vt:lpstr>
      <vt:lpstr>丝状</vt:lpstr>
      <vt:lpstr>Formula</vt:lpstr>
      <vt:lpstr>基于机器学习的手写数字特征选择</vt:lpstr>
      <vt:lpstr>PowerPoint 演示文稿</vt:lpstr>
      <vt:lpstr>选题意义</vt:lpstr>
      <vt:lpstr>特征选择</vt:lpstr>
      <vt:lpstr>互信息</vt:lpstr>
      <vt:lpstr>最大相关最小冗余（mRMR）算法</vt:lpstr>
      <vt:lpstr>最大相关最小冗余（mRMR）算法</vt:lpstr>
      <vt:lpstr>数值实验—MNIST</vt:lpstr>
      <vt:lpstr>数值实验—MNIST</vt:lpstr>
      <vt:lpstr>单一标签实验结果</vt:lpstr>
      <vt:lpstr>单一标签实验结果</vt:lpstr>
      <vt:lpstr>单一标签实验结果</vt:lpstr>
      <vt:lpstr>双标签实验结果</vt:lpstr>
      <vt:lpstr>双标签实验结果</vt:lpstr>
      <vt:lpstr>双标签实验结果</vt:lpstr>
      <vt:lpstr>数值实验—NORB</vt:lpstr>
      <vt:lpstr>Group Combined P-value</vt:lpstr>
      <vt:lpstr>GCP算法流程</vt:lpstr>
      <vt:lpstr>数值实验—NORB</vt:lpstr>
      <vt:lpstr>分类结果</vt:lpstr>
      <vt:lpstr>总结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基于机器学习的手写数字特征选择</dc:title>
  <dc:creator>杨帆</dc:creator>
  <cp:lastModifiedBy>杨帆</cp:lastModifiedBy>
  <cp:revision>58</cp:revision>
  <dcterms:created xsi:type="dcterms:W3CDTF">2017-04-27T11:43:16Z</dcterms:created>
  <dcterms:modified xsi:type="dcterms:W3CDTF">2017-06-13T16:43:28Z</dcterms:modified>
</cp:coreProperties>
</file>