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5" r:id="rId3"/>
    <p:sldId id="266" r:id="rId4"/>
    <p:sldId id="274" r:id="rId5"/>
    <p:sldId id="343" r:id="rId6"/>
    <p:sldId id="344" r:id="rId7"/>
    <p:sldId id="338" r:id="rId8"/>
    <p:sldId id="341" r:id="rId9"/>
    <p:sldId id="267" r:id="rId10"/>
    <p:sldId id="296" r:id="rId11"/>
    <p:sldId id="268" r:id="rId12"/>
    <p:sldId id="297" r:id="rId13"/>
    <p:sldId id="339" r:id="rId14"/>
    <p:sldId id="340" r:id="rId15"/>
    <p:sldId id="270" r:id="rId16"/>
    <p:sldId id="342" r:id="rId17"/>
    <p:sldId id="345" r:id="rId18"/>
    <p:sldId id="287" r:id="rId19"/>
    <p:sldId id="271" r:id="rId20"/>
    <p:sldId id="288" r:id="rId21"/>
    <p:sldId id="272" r:id="rId22"/>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236">
          <p15:clr>
            <a:srgbClr val="A4A3A4"/>
          </p15:clr>
        </p15:guide>
        <p15:guide id="3" orient="horz" pos="232">
          <p15:clr>
            <a:srgbClr val="A4A3A4"/>
          </p15:clr>
        </p15:guide>
        <p15:guide id="4" orient="horz" pos="4112">
          <p15:clr>
            <a:srgbClr val="A4A3A4"/>
          </p15:clr>
        </p15:guide>
        <p15:guide id="5"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14" autoAdjust="0"/>
    <p:restoredTop sz="94674"/>
  </p:normalViewPr>
  <p:slideViewPr>
    <p:cSldViewPr snapToGrid="0" snapToObjects="1">
      <p:cViewPr varScale="1">
        <p:scale>
          <a:sx n="89" d="100"/>
          <a:sy n="89" d="100"/>
        </p:scale>
        <p:origin x="614" y="58"/>
      </p:cViewPr>
      <p:guideLst>
        <p:guide pos="3840"/>
        <p:guide orient="horz" pos="2236"/>
        <p:guide orient="horz" pos="232"/>
        <p:guide orient="horz" pos="4112"/>
        <p:guide pos="583"/>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a:ea typeface="微软雅黑" charset="0"/>
              </a:rPr>
              <a:t>点击</a:t>
            </a:r>
            <a:r>
              <a:rPr kumimoji="1" lang="en-US" altLang="zh-CN" sz="1335" dirty="0" smtClean="0">
                <a:solidFill>
                  <a:srgbClr val="000000"/>
                </a:solidFill>
                <a:latin typeface="Segoe UI Light" charset="0"/>
                <a:ea typeface="Segoe UI Light" charset="0"/>
                <a:cs typeface="Segoe UI Light" charset="0"/>
              </a:rPr>
              <a:t>Logo</a:t>
            </a:r>
            <a:r>
              <a:rPr kumimoji="1" lang="zh-CN" altLang="en-US" sz="1335" dirty="0" smtClean="0">
                <a:solidFill>
                  <a:srgbClr val="000000"/>
                </a:solidFill>
                <a:latin typeface="Century Gothic"/>
                <a:ea typeface="微软雅黑" charset="0"/>
              </a:rPr>
              <a:t>获取更多优质模板（放映模式）</a:t>
            </a:r>
            <a:endParaRPr kumimoji="1" lang="zh-CN" altLang="en-US" sz="1335"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smtClean="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8965"/>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8965">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r>
              <a:rPr lang="zh-CN" altLang="en-US" sz="1400" dirty="0" smtClean="0">
                <a:solidFill>
                  <a:srgbClr val="FFFFFF"/>
                </a:solidFill>
                <a:latin typeface="Segoe UI Light"/>
                <a:ea typeface="微软雅黑"/>
                <a:cs typeface="Segoe UI Light"/>
              </a:rPr>
              <a:t>背景图片出处</a:t>
            </a:r>
          </a:p>
          <a:p>
            <a:pPr defTabSz="608965">
              <a:lnSpc>
                <a:spcPct val="130000"/>
              </a:lnSpc>
            </a:pPr>
            <a:endParaRPr lang="zh-CN" altLang="en-US" sz="1400" dirty="0">
              <a:solidFill>
                <a:srgbClr val="FFFFFF"/>
              </a:solidFill>
              <a:latin typeface="Segoe UI Light"/>
              <a:ea typeface="微软雅黑"/>
              <a:cs typeface="Segoe UI Light"/>
            </a:endParaRPr>
          </a:p>
          <a:p>
            <a:pPr defTabSz="608965">
              <a:lnSpc>
                <a:spcPct val="130000"/>
              </a:lnSpc>
            </a:pPr>
            <a:endParaRPr lang="zh-CN" altLang="en-US" sz="1400" dirty="0" smtClean="0">
              <a:solidFill>
                <a:srgbClr val="FFFFFF"/>
              </a:solidFill>
              <a:latin typeface="Segoe UI Light"/>
              <a:ea typeface="微软雅黑"/>
              <a:cs typeface="Segoe UI Light"/>
            </a:endParaRPr>
          </a:p>
          <a:p>
            <a:pPr defTabSz="608965">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a:t>
            </a:r>
            <a:r>
              <a:rPr lang="en-US" altLang="zh-CN" sz="1400" dirty="0" smtClean="0">
                <a:solidFill>
                  <a:srgbClr val="FFFFFF"/>
                </a:solidFill>
                <a:latin typeface="Segoe UI Light" charset="0"/>
                <a:ea typeface="Segoe UI Light" charset="0"/>
                <a:cs typeface="Segoe UI Light" charset="0"/>
              </a:rPr>
              <a:t>UI</a:t>
            </a:r>
            <a:endParaRPr lang="zh-CN" altLang="en-US" sz="1400" dirty="0" smtClean="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p>
          <a:p>
            <a:pPr defTabSz="608965">
              <a:lnSpc>
                <a:spcPct val="130000"/>
              </a:lnSpc>
            </a:pPr>
            <a:endParaRPr lang="en-US" altLang="zh-CN" sz="1400" dirty="0">
              <a:solidFill>
                <a:srgbClr val="FFFFFF"/>
              </a:solidFill>
              <a:latin typeface="Segoe UI Light"/>
              <a:ea typeface="微软雅黑"/>
              <a:cs typeface="Segoe UI Light"/>
            </a:endParaRPr>
          </a:p>
          <a:p>
            <a:pPr defTabSz="608965">
              <a:lnSpc>
                <a:spcPct val="130000"/>
              </a:lnSpc>
            </a:pPr>
            <a:endParaRPr lang="en-US" altLang="zh-CN" sz="1400" dirty="0" smtClean="0">
              <a:solidFill>
                <a:srgbClr val="FFFFFF"/>
              </a:solidFill>
              <a:latin typeface="Segoe UI Light"/>
              <a:ea typeface="微软雅黑"/>
              <a:cs typeface="Segoe UI Light"/>
            </a:endParaRPr>
          </a:p>
          <a:p>
            <a:pPr defTabSz="608965">
              <a:lnSpc>
                <a:spcPct val="130000"/>
              </a:lnSpc>
            </a:pPr>
            <a:r>
              <a:rPr lang="en-US" altLang="zh-CN" sz="1400" dirty="0" err="1" smtClean="0">
                <a:solidFill>
                  <a:srgbClr val="FFFFFF"/>
                </a:solidFill>
                <a:latin typeface="Segoe UI Light"/>
                <a:ea typeface="微软雅黑"/>
                <a:cs typeface="Segoe UI Light"/>
              </a:rPr>
              <a:t>cn.bing.com</a:t>
            </a:r>
            <a:endParaRPr lang="zh-CN" altLang="en-US" sz="1400" dirty="0" smtClean="0">
              <a:solidFill>
                <a:srgbClr val="FFFFFF"/>
              </a:solidFill>
              <a:latin typeface="Segoe UI Light"/>
              <a:ea typeface="微软雅黑"/>
              <a:cs typeface="Segoe UI Light"/>
            </a:endParaRPr>
          </a:p>
          <a:p>
            <a:pPr defTabSz="608965">
              <a:lnSpc>
                <a:spcPct val="130000"/>
              </a:lnSpc>
            </a:pPr>
            <a:endParaRPr lang="zh-CN" altLang="en-US" sz="1400" dirty="0">
              <a:solidFill>
                <a:srgbClr val="FFFFFF"/>
              </a:solidFill>
              <a:latin typeface="Segoe UI Light"/>
              <a:ea typeface="微软雅黑"/>
              <a:cs typeface="Segoe UI Light"/>
            </a:endParaRPr>
          </a:p>
          <a:p>
            <a:pPr defTabSz="608965">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8965"/>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8164" y="2360410"/>
            <a:ext cx="10195676" cy="707886"/>
          </a:xfrm>
          <a:prstGeom prst="rect">
            <a:avLst/>
          </a:prstGeom>
        </p:spPr>
        <p:txBody>
          <a:bodyPr wrap="none">
            <a:spAutoFit/>
          </a:bodyPr>
          <a:lstStyle/>
          <a:p>
            <a:pPr algn="ctr"/>
            <a:r>
              <a:rPr lang="zh-CN" altLang="en-US" sz="4000" b="1" dirty="0" smtClean="0"/>
              <a:t>联合</a:t>
            </a:r>
            <a:r>
              <a:rPr lang="en-US" altLang="zh-CN" sz="4000" b="1" dirty="0" smtClean="0"/>
              <a:t>p-value</a:t>
            </a:r>
            <a:r>
              <a:rPr lang="zh-CN" altLang="en-US" sz="4000" b="1" dirty="0" smtClean="0"/>
              <a:t>方法及其在基因组研究中的应用</a:t>
            </a:r>
            <a:endParaRPr lang="zh-CN" altLang="en-US" sz="4000" b="1" dirty="0"/>
          </a:p>
        </p:txBody>
      </p:sp>
      <p:sp>
        <p:nvSpPr>
          <p:cNvPr id="12" name="矩形 11"/>
          <p:cNvSpPr/>
          <p:nvPr/>
        </p:nvSpPr>
        <p:spPr>
          <a:xfrm>
            <a:off x="4655285" y="4128161"/>
            <a:ext cx="2031325" cy="1754326"/>
          </a:xfrm>
          <a:prstGeom prst="rect">
            <a:avLst/>
          </a:prstGeom>
        </p:spPr>
        <p:txBody>
          <a:bodyPr wrap="none">
            <a:spAutoFit/>
          </a:bodyPr>
          <a:lstStyle/>
          <a:p>
            <a:pPr algn="ctr"/>
            <a:r>
              <a:rPr lang="en-US" altLang="zh-CN" i="1" dirty="0"/>
              <a:t>PRESENTED BY </a:t>
            </a:r>
            <a:endParaRPr lang="en-US" altLang="zh-CN" i="1" dirty="0" smtClean="0"/>
          </a:p>
          <a:p>
            <a:pPr algn="ctr"/>
            <a:r>
              <a:rPr lang="zh-CN" altLang="en-US" dirty="0" smtClean="0"/>
              <a:t>李</a:t>
            </a:r>
            <a:r>
              <a:rPr lang="zh-CN" altLang="en-US" dirty="0"/>
              <a:t>默</a:t>
            </a:r>
            <a:r>
              <a:rPr lang="zh-CN" altLang="en-US" dirty="0" smtClean="0"/>
              <a:t>涵</a:t>
            </a:r>
            <a:endParaRPr lang="en-US" altLang="zh-CN" dirty="0" smtClean="0"/>
          </a:p>
          <a:p>
            <a:pPr algn="ctr"/>
            <a:r>
              <a:rPr lang="zh-CN" altLang="en-US" dirty="0" smtClean="0"/>
              <a:t>统计</a:t>
            </a:r>
            <a:r>
              <a:rPr lang="en-US" altLang="zh-CN" dirty="0" smtClean="0"/>
              <a:t>31</a:t>
            </a:r>
          </a:p>
          <a:p>
            <a:pPr algn="ctr"/>
            <a:r>
              <a:rPr lang="en-US" altLang="zh-CN" dirty="0" smtClean="0"/>
              <a:t>2131201013</a:t>
            </a:r>
          </a:p>
          <a:p>
            <a:pPr algn="ctr"/>
            <a:endParaRPr lang="en-US" altLang="zh-CN" dirty="0" smtClean="0"/>
          </a:p>
          <a:p>
            <a:pPr algn="ctr"/>
            <a:r>
              <a:rPr lang="zh-CN" altLang="en-US" dirty="0" smtClean="0"/>
              <a:t>指导老师：李丽敏</a:t>
            </a:r>
            <a:endParaRPr lang="zh-CN" altLang="en-US" dirty="0"/>
          </a:p>
        </p:txBody>
      </p:sp>
      <p:sp>
        <p:nvSpPr>
          <p:cNvPr id="2" name="文本框 1"/>
          <p:cNvSpPr txBox="1"/>
          <p:nvPr/>
        </p:nvSpPr>
        <p:spPr>
          <a:xfrm>
            <a:off x="4655285" y="3281585"/>
            <a:ext cx="2025353" cy="369332"/>
          </a:xfrm>
          <a:prstGeom prst="rect">
            <a:avLst/>
          </a:prstGeom>
          <a:noFill/>
        </p:spPr>
        <p:txBody>
          <a:bodyPr wrap="square" rtlCol="0">
            <a:spAutoFit/>
          </a:bodyPr>
          <a:lstStyle/>
          <a:p>
            <a:pPr algn="ctr"/>
            <a:r>
              <a:rPr lang="zh-CN" altLang="en-US" b="1" dirty="0" smtClean="0"/>
              <a:t>中期答辩</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a:t>PART </a:t>
            </a:r>
            <a:r>
              <a:rPr lang="en-US" altLang="zh-CN" sz="1400" b="1" dirty="0" smtClean="0"/>
              <a:t>TWO </a:t>
            </a:r>
            <a:r>
              <a:rPr lang="zh-CN" altLang="en-US" sz="1400" b="1" dirty="0" smtClean="0"/>
              <a:t>工作流程</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 name="文本框 9"/>
          <p:cNvSpPr txBox="1"/>
          <p:nvPr/>
        </p:nvSpPr>
        <p:spPr>
          <a:xfrm>
            <a:off x="937436" y="1461331"/>
            <a:ext cx="7221196" cy="3693319"/>
          </a:xfrm>
          <a:prstGeom prst="rect">
            <a:avLst/>
          </a:prstGeom>
          <a:noFill/>
        </p:spPr>
        <p:txBody>
          <a:bodyPr wrap="square" rtlCol="0">
            <a:spAutoFit/>
          </a:bodyPr>
          <a:lstStyle/>
          <a:p>
            <a:pPr marL="342900" indent="-342900">
              <a:buFont typeface="+mj-lt"/>
              <a:buAutoNum type="arabicPeriod"/>
            </a:pPr>
            <a:r>
              <a:rPr lang="zh-CN" altLang="en-US" dirty="0">
                <a:solidFill>
                  <a:srgbClr val="FF0000"/>
                </a:solidFill>
              </a:rPr>
              <a:t>了解</a:t>
            </a:r>
            <a:r>
              <a:rPr lang="zh-CN" altLang="en-US" dirty="0" smtClean="0">
                <a:solidFill>
                  <a:srgbClr val="FF0000"/>
                </a:solidFill>
              </a:rPr>
              <a:t>毕业设计主题及主要内容并阅读相关文献</a:t>
            </a:r>
            <a:endParaRPr lang="en-US" altLang="zh-CN" dirty="0" smtClean="0">
              <a:solidFill>
                <a:srgbClr val="FF0000"/>
              </a:solidFill>
            </a:endParaRPr>
          </a:p>
          <a:p>
            <a:pPr marL="342900" indent="-342900">
              <a:buFont typeface="+mj-lt"/>
              <a:buAutoNum type="arabicPeriod"/>
            </a:pPr>
            <a:endParaRPr lang="en-US" altLang="zh-CN" dirty="0">
              <a:solidFill>
                <a:srgbClr val="FF0000"/>
              </a:solidFill>
            </a:endParaRPr>
          </a:p>
          <a:p>
            <a:pPr marL="342900" indent="-342900">
              <a:buFont typeface="+mj-lt"/>
              <a:buAutoNum type="arabicPeriod"/>
            </a:pPr>
            <a:r>
              <a:rPr lang="zh-CN" altLang="en-US" dirty="0">
                <a:solidFill>
                  <a:srgbClr val="FF0000"/>
                </a:solidFill>
              </a:rPr>
              <a:t>掌握</a:t>
            </a:r>
            <a:r>
              <a:rPr lang="zh-CN" altLang="en-US" dirty="0" smtClean="0">
                <a:solidFill>
                  <a:srgbClr val="FF0000"/>
                </a:solidFill>
              </a:rPr>
              <a:t>主要参考文献中所提供的</a:t>
            </a:r>
            <a:r>
              <a:rPr lang="en-US" altLang="zh-CN" dirty="0" smtClean="0">
                <a:solidFill>
                  <a:srgbClr val="FF0000"/>
                </a:solidFill>
              </a:rPr>
              <a:t>p</a:t>
            </a:r>
            <a:r>
              <a:rPr lang="zh-CN" altLang="en-US" dirty="0" smtClean="0">
                <a:solidFill>
                  <a:srgbClr val="FF0000"/>
                </a:solidFill>
              </a:rPr>
              <a:t>值结合方法及各自的特点</a:t>
            </a:r>
            <a:endParaRPr lang="en-US" altLang="zh-CN" dirty="0" smtClean="0">
              <a:solidFill>
                <a:srgbClr val="FF0000"/>
              </a:solidFill>
            </a:endParaRPr>
          </a:p>
          <a:p>
            <a:pPr marL="342900" indent="-342900">
              <a:buFont typeface="+mj-lt"/>
              <a:buAutoNum type="arabicPeriod"/>
            </a:pPr>
            <a:endParaRPr lang="en-US" altLang="zh-CN" dirty="0">
              <a:solidFill>
                <a:srgbClr val="FF0000"/>
              </a:solidFill>
            </a:endParaRPr>
          </a:p>
          <a:p>
            <a:pPr marL="342900" indent="-342900">
              <a:buFont typeface="+mj-lt"/>
              <a:buAutoNum type="arabicPeriod"/>
            </a:pPr>
            <a:r>
              <a:rPr lang="zh-CN" altLang="en-US" dirty="0" smtClean="0">
                <a:solidFill>
                  <a:srgbClr val="FF0000"/>
                </a:solidFill>
              </a:rPr>
              <a:t>完成主要参考文献的翻译和理解</a:t>
            </a:r>
            <a:endParaRPr lang="en-US" altLang="zh-CN" dirty="0" smtClean="0">
              <a:solidFill>
                <a:srgbClr val="FF0000"/>
              </a:solidFill>
            </a:endParaRPr>
          </a:p>
          <a:p>
            <a:pPr marL="342900" indent="-342900">
              <a:buFont typeface="+mj-lt"/>
              <a:buAutoNum type="arabicPeriod"/>
            </a:pPr>
            <a:endParaRPr lang="en-US" altLang="zh-CN" dirty="0">
              <a:solidFill>
                <a:srgbClr val="FF0000"/>
              </a:solidFill>
            </a:endParaRPr>
          </a:p>
          <a:p>
            <a:pPr marL="342900" indent="-342900">
              <a:buFont typeface="+mj-lt"/>
              <a:buAutoNum type="arabicPeriod"/>
            </a:pPr>
            <a:r>
              <a:rPr lang="zh-CN" altLang="en-US" dirty="0" smtClean="0">
                <a:solidFill>
                  <a:srgbClr val="FF0000"/>
                </a:solidFill>
              </a:rPr>
              <a:t>对于主流</a:t>
            </a:r>
            <a:r>
              <a:rPr lang="en-US" altLang="zh-CN" dirty="0" smtClean="0">
                <a:solidFill>
                  <a:srgbClr val="FF0000"/>
                </a:solidFill>
              </a:rPr>
              <a:t>p</a:t>
            </a:r>
            <a:r>
              <a:rPr lang="zh-CN" altLang="en-US" dirty="0" smtClean="0">
                <a:solidFill>
                  <a:srgbClr val="FF0000"/>
                </a:solidFill>
              </a:rPr>
              <a:t>值结合方法完成代码实现，并处理模拟数据</a:t>
            </a:r>
            <a:endParaRPr lang="en-US" altLang="zh-CN" dirty="0" smtClean="0">
              <a:solidFill>
                <a:srgbClr val="FF0000"/>
              </a:solidFill>
            </a:endParaRPr>
          </a:p>
          <a:p>
            <a:pPr marL="342900" indent="-342900">
              <a:buFont typeface="+mj-lt"/>
              <a:buAutoNum type="arabicPeriod"/>
            </a:pPr>
            <a:endParaRPr lang="en-US" altLang="zh-CN" dirty="0">
              <a:solidFill>
                <a:srgbClr val="FF0000"/>
              </a:solidFill>
            </a:endParaRPr>
          </a:p>
          <a:p>
            <a:pPr marL="342900" indent="-342900">
              <a:buFont typeface="+mj-lt"/>
              <a:buAutoNum type="arabicPeriod"/>
            </a:pPr>
            <a:r>
              <a:rPr lang="zh-CN" altLang="en-US" dirty="0" smtClean="0">
                <a:solidFill>
                  <a:srgbClr val="FF0000"/>
                </a:solidFill>
              </a:rPr>
              <a:t>提出自己的改进方法并与已有方法进行对比</a:t>
            </a:r>
            <a:endParaRPr lang="en-US" altLang="zh-CN" dirty="0" smtClean="0">
              <a:solidFill>
                <a:srgbClr val="FF0000"/>
              </a:solidFill>
            </a:endParaRPr>
          </a:p>
          <a:p>
            <a:pPr marL="342900" indent="-342900">
              <a:buFont typeface="+mj-lt"/>
              <a:buAutoNum type="arabicPeriod"/>
            </a:pPr>
            <a:endParaRPr lang="en-US" altLang="zh-CN" dirty="0"/>
          </a:p>
          <a:p>
            <a:pPr marL="342900" indent="-342900">
              <a:buFont typeface="+mj-lt"/>
              <a:buAutoNum type="arabicPeriod"/>
            </a:pPr>
            <a:r>
              <a:rPr lang="zh-CN" altLang="en-US" dirty="0" smtClean="0"/>
              <a:t>处理真实生物统计数据并检验上述方法的实际功效</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dirty="0" smtClean="0"/>
              <a:t>完成毕业设计论文的最终撰写及修改</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THREE</a:t>
            </a:r>
          </a:p>
        </p:txBody>
      </p:sp>
      <p:sp>
        <p:nvSpPr>
          <p:cNvPr id="3" name="文本框 2"/>
          <p:cNvSpPr txBox="1"/>
          <p:nvPr/>
        </p:nvSpPr>
        <p:spPr>
          <a:xfrm>
            <a:off x="3936733" y="2417412"/>
            <a:ext cx="4318534" cy="1166794"/>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charset="0"/>
              </a:rPr>
              <a:t>模型简介</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60523"/>
            <a:ext cx="2133707" cy="307975"/>
            <a:chOff x="0" y="95"/>
            <a:chExt cx="3360" cy="485"/>
          </a:xfrm>
        </p:grpSpPr>
        <p:sp>
          <p:nvSpPr>
            <p:cNvPr id="2" name="矩形 1"/>
            <p:cNvSpPr/>
            <p:nvPr/>
          </p:nvSpPr>
          <p:spPr>
            <a:xfrm>
              <a:off x="0" y="95"/>
              <a:ext cx="3151" cy="485"/>
            </a:xfrm>
            <a:prstGeom prst="rect">
              <a:avLst/>
            </a:prstGeom>
          </p:spPr>
          <p:txBody>
            <a:bodyPr wrap="none">
              <a:spAutoFit/>
            </a:bodyPr>
            <a:lstStyle/>
            <a:p>
              <a:r>
                <a:rPr lang="en-US" altLang="zh-CN" sz="1400" b="1" dirty="0" smtClean="0"/>
                <a:t>PART THREE </a:t>
              </a:r>
              <a:r>
                <a:rPr lang="zh-CN" altLang="en-US" sz="1400" b="1" dirty="0"/>
                <a:t>模型简介</a:t>
              </a:r>
              <a:endParaRPr lang="zh-CN" altLang="en-US" sz="1400" b="1" dirty="0" smtClean="0"/>
            </a:p>
          </p:txBody>
        </p:sp>
        <p:sp>
          <p:nvSpPr>
            <p:cNvPr id="3" name="椭圆 2"/>
            <p:cNvSpPr/>
            <p:nvPr/>
          </p:nvSpPr>
          <p:spPr>
            <a:xfrm>
              <a:off x="3154" y="241"/>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sp>
        <p:nvSpPr>
          <p:cNvPr id="12" name="矩形 11"/>
          <p:cNvSpPr/>
          <p:nvPr/>
        </p:nvSpPr>
        <p:spPr>
          <a:xfrm>
            <a:off x="3905881" y="151812"/>
            <a:ext cx="3901393" cy="369332"/>
          </a:xfrm>
          <a:prstGeom prst="rect">
            <a:avLst/>
          </a:prstGeom>
        </p:spPr>
        <p:txBody>
          <a:bodyPr wrap="square">
            <a:spAutoFit/>
          </a:bodyPr>
          <a:lstStyle/>
          <a:p>
            <a:r>
              <a:rPr lang="en-US" altLang="zh-CN" dirty="0" smtClean="0"/>
              <a:t>Fisher’s Combined test </a:t>
            </a:r>
            <a:r>
              <a:rPr lang="zh-CN" altLang="en-US" dirty="0" smtClean="0"/>
              <a:t>（</a:t>
            </a:r>
            <a:r>
              <a:rPr lang="en-US" altLang="zh-CN" dirty="0" smtClean="0"/>
              <a:t>1932</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3905883" y="490890"/>
                <a:ext cx="6224905" cy="848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6"/>
                          </a:solidFill>
                          <a:latin typeface="Cambria Math" panose="02040503050406030204" pitchFamily="18" charset="0"/>
                        </a:rPr>
                        <m:t>𝑊</m:t>
                      </m:r>
                      <m:r>
                        <a:rPr lang="en-US" altLang="zh-CN" b="0" i="1" smtClean="0">
                          <a:solidFill>
                            <a:schemeClr val="accent6"/>
                          </a:solidFill>
                          <a:latin typeface="Cambria Math" panose="02040503050406030204" pitchFamily="18" charset="0"/>
                        </a:rPr>
                        <m:t>=−2</m:t>
                      </m:r>
                      <m:nary>
                        <m:naryPr>
                          <m:chr m:val="∑"/>
                          <m:ctrlPr>
                            <a:rPr lang="en-US" altLang="zh-CN" b="0" i="1" smtClean="0">
                              <a:solidFill>
                                <a:schemeClr val="accent6"/>
                              </a:solidFill>
                              <a:latin typeface="Cambria Math" panose="02040503050406030204" pitchFamily="18" charset="0"/>
                            </a:rPr>
                          </m:ctrlPr>
                        </m:naryPr>
                        <m:sub>
                          <m:r>
                            <a:rPr lang="en-US" altLang="zh-CN" b="0" i="1" smtClean="0">
                              <a:solidFill>
                                <a:schemeClr val="accent6"/>
                              </a:solidFill>
                              <a:latin typeface="Cambria Math" panose="02040503050406030204" pitchFamily="18" charset="0"/>
                            </a:rPr>
                            <m:t>𝑖</m:t>
                          </m:r>
                          <m:r>
                            <a:rPr lang="en-US" altLang="zh-CN" b="0" i="1" smtClean="0">
                              <a:solidFill>
                                <a:schemeClr val="accent6"/>
                              </a:solidFill>
                              <a:latin typeface="Cambria Math" panose="02040503050406030204" pitchFamily="18" charset="0"/>
                            </a:rPr>
                            <m:t>=0</m:t>
                          </m:r>
                        </m:sub>
                        <m:sup>
                          <m:r>
                            <a:rPr lang="en-US" altLang="zh-CN" b="0" i="1" smtClean="0">
                              <a:solidFill>
                                <a:schemeClr val="accent6"/>
                              </a:solidFill>
                              <a:latin typeface="Cambria Math" panose="02040503050406030204" pitchFamily="18" charset="0"/>
                            </a:rPr>
                            <m:t>𝑛</m:t>
                          </m:r>
                        </m:sup>
                        <m:e>
                          <m:r>
                            <m:rPr>
                              <m:sty m:val="p"/>
                            </m:rPr>
                            <a:rPr lang="en-US" altLang="zh-CN" b="0" i="0" smtClean="0">
                              <a:solidFill>
                                <a:schemeClr val="accent6"/>
                              </a:solidFill>
                              <a:latin typeface="Cambria Math" panose="02040503050406030204" pitchFamily="18" charset="0"/>
                            </a:rPr>
                            <m:t>ln</m:t>
                          </m:r>
                          <m:r>
                            <a:rPr lang="en-US" altLang="zh-CN" b="0" i="1" smtClean="0">
                              <a:solidFill>
                                <a:schemeClr val="accent6"/>
                              </a:solidFill>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𝑝</m:t>
                              </m:r>
                            </m:e>
                            <m:sub>
                              <m:r>
                                <a:rPr lang="en-US" altLang="zh-CN" b="0" i="1" smtClean="0">
                                  <a:solidFill>
                                    <a:schemeClr val="accent6"/>
                                  </a:solidFill>
                                  <a:latin typeface="Cambria Math" panose="02040503050406030204" pitchFamily="18" charset="0"/>
                                </a:rPr>
                                <m:t>𝑖</m:t>
                              </m:r>
                            </m:sub>
                          </m:sSub>
                          <m:r>
                            <a:rPr lang="en-US" altLang="zh-CN" b="0" i="1" smtClean="0">
                              <a:solidFill>
                                <a:schemeClr val="accent6"/>
                              </a:solidFill>
                              <a:latin typeface="Cambria Math" panose="02040503050406030204" pitchFamily="18" charset="0"/>
                            </a:rPr>
                            <m:t>)</m:t>
                          </m:r>
                        </m:e>
                      </m:nary>
                      <m:sSubSup>
                        <m:sSubSupPr>
                          <m:ctrlPr>
                            <a:rPr lang="en-US" altLang="zh-CN" b="0" i="1" smtClean="0">
                              <a:solidFill>
                                <a:schemeClr val="accent6"/>
                              </a:solidFill>
                              <a:latin typeface="Cambria Math" panose="02040503050406030204" pitchFamily="18" charset="0"/>
                            </a:rPr>
                          </m:ctrlPr>
                        </m:sSubSupPr>
                        <m:e>
                          <m:r>
                            <a:rPr lang="en-US" altLang="zh-CN" b="0" i="1" smtClean="0">
                              <a:solidFill>
                                <a:schemeClr val="accent6"/>
                              </a:solidFill>
                              <a:latin typeface="Cambria Math" panose="02040503050406030204" pitchFamily="18" charset="0"/>
                            </a:rPr>
                            <m:t>  ~(</m:t>
                          </m:r>
                          <m:sSub>
                            <m:sSubPr>
                              <m:ctrlPr>
                                <a:rPr lang="en-US" altLang="zh-CN"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𝐻</m:t>
                              </m:r>
                            </m:e>
                            <m:sub>
                              <m:r>
                                <a:rPr lang="en-US" altLang="zh-CN" b="0" i="1" smtClean="0">
                                  <a:solidFill>
                                    <a:schemeClr val="accent6"/>
                                  </a:solidFill>
                                  <a:latin typeface="Cambria Math" panose="02040503050406030204" pitchFamily="18" charset="0"/>
                                </a:rPr>
                                <m:t>0</m:t>
                              </m:r>
                            </m:sub>
                          </m:sSub>
                          <m:r>
                            <a:rPr lang="en-US" altLang="zh-CN" b="0" i="1" smtClean="0">
                              <a:solidFill>
                                <a:schemeClr val="accent6"/>
                              </a:solidFill>
                              <a:latin typeface="Cambria Math" panose="02040503050406030204" pitchFamily="18" charset="0"/>
                            </a:rPr>
                            <m:t> </m:t>
                          </m:r>
                          <m:r>
                            <a:rPr lang="en-US" altLang="zh-CN" b="0" i="1" smtClean="0">
                              <a:solidFill>
                                <a:schemeClr val="accent6"/>
                              </a:solidFill>
                              <a:latin typeface="Cambria Math" panose="02040503050406030204" pitchFamily="18" charset="0"/>
                            </a:rPr>
                            <m:t>𝑖𝑠</m:t>
                          </m:r>
                          <m:r>
                            <a:rPr lang="en-US" altLang="zh-CN" b="0" i="1" smtClean="0">
                              <a:solidFill>
                                <a:schemeClr val="accent6"/>
                              </a:solidFill>
                              <a:latin typeface="Cambria Math" panose="02040503050406030204" pitchFamily="18" charset="0"/>
                            </a:rPr>
                            <m:t> </m:t>
                          </m:r>
                          <m:r>
                            <a:rPr lang="en-US" altLang="zh-CN" b="0" i="1" smtClean="0">
                              <a:solidFill>
                                <a:schemeClr val="accent6"/>
                              </a:solidFill>
                              <a:latin typeface="Cambria Math" panose="02040503050406030204" pitchFamily="18" charset="0"/>
                            </a:rPr>
                            <m:t>𝑡𝑟𝑢𝑒</m:t>
                          </m:r>
                          <m:r>
                            <a:rPr lang="en-US" altLang="zh-CN" b="0" i="1" smtClean="0">
                              <a:solidFill>
                                <a:schemeClr val="accent6"/>
                              </a:solidFill>
                              <a:latin typeface="Cambria Math" panose="02040503050406030204" pitchFamily="18" charset="0"/>
                            </a:rPr>
                            <m:t>)  </m:t>
                          </m:r>
                          <m:r>
                            <a:rPr lang="zh-CN" altLang="en-US" b="0" i="1" smtClean="0">
                              <a:solidFill>
                                <a:schemeClr val="accent6"/>
                              </a:solidFill>
                              <a:latin typeface="Cambria Math" panose="02040503050406030204" pitchFamily="18" charset="0"/>
                            </a:rPr>
                            <m:t>𝜒</m:t>
                          </m:r>
                        </m:e>
                        <m:sub>
                          <m:r>
                            <a:rPr lang="en-US" altLang="zh-CN" b="0" i="1" smtClean="0">
                              <a:solidFill>
                                <a:schemeClr val="accent6"/>
                              </a:solidFill>
                              <a:latin typeface="Cambria Math" panose="02040503050406030204" pitchFamily="18" charset="0"/>
                            </a:rPr>
                            <m:t>2</m:t>
                          </m:r>
                          <m:r>
                            <a:rPr lang="en-US" altLang="zh-CN" b="0" i="1" smtClean="0">
                              <a:solidFill>
                                <a:schemeClr val="accent6"/>
                              </a:solidFill>
                              <a:latin typeface="Cambria Math" panose="02040503050406030204" pitchFamily="18" charset="0"/>
                            </a:rPr>
                            <m:t>𝑛</m:t>
                          </m:r>
                        </m:sub>
                        <m:sup>
                          <m:r>
                            <a:rPr lang="en-US" altLang="zh-CN" b="0" i="1" smtClean="0">
                              <a:solidFill>
                                <a:schemeClr val="accent6"/>
                              </a:solidFill>
                              <a:latin typeface="Cambria Math" panose="02040503050406030204" pitchFamily="18" charset="0"/>
                            </a:rPr>
                            <m:t>2</m:t>
                          </m:r>
                        </m:sup>
                      </m:sSubSup>
                    </m:oMath>
                  </m:oMathPara>
                </a14:m>
                <a:endParaRPr lang="zh-CN" altLang="en-US" i="1" dirty="0">
                  <a:solidFill>
                    <a:schemeClr val="accent6"/>
                  </a:solidFill>
                  <a:latin typeface="+mn-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905883" y="490890"/>
                <a:ext cx="6224905" cy="848758"/>
              </a:xfrm>
              <a:prstGeom prst="rect">
                <a:avLst/>
              </a:prstGeom>
              <a:blipFill rotWithShape="0">
                <a:blip r:embed="rId2"/>
                <a:stretch>
                  <a:fillRect/>
                </a:stretch>
              </a:blipFill>
            </p:spPr>
            <p:txBody>
              <a:bodyPr/>
              <a:lstStyle/>
              <a:p>
                <a:r>
                  <a:rPr lang="zh-CN" altLang="en-US">
                    <a:noFill/>
                  </a:rPr>
                  <a:t> </a:t>
                </a:r>
              </a:p>
            </p:txBody>
          </p:sp>
        </mc:Fallback>
      </mc:AlternateContent>
      <p:sp>
        <p:nvSpPr>
          <p:cNvPr id="20" name="矩形 19"/>
          <p:cNvSpPr/>
          <p:nvPr/>
        </p:nvSpPr>
        <p:spPr>
          <a:xfrm>
            <a:off x="3905883" y="1540616"/>
            <a:ext cx="3901392" cy="369332"/>
          </a:xfrm>
          <a:prstGeom prst="rect">
            <a:avLst/>
          </a:prstGeom>
        </p:spPr>
        <p:txBody>
          <a:bodyPr wrap="square">
            <a:spAutoFit/>
          </a:bodyPr>
          <a:lstStyle/>
          <a:p>
            <a:r>
              <a:rPr lang="en-US" altLang="zh-CN" dirty="0" smtClean="0"/>
              <a:t>Truncated Product Method</a:t>
            </a:r>
            <a:r>
              <a:rPr lang="zh-CN" altLang="en-US" dirty="0" smtClean="0"/>
              <a:t>（</a:t>
            </a:r>
            <a:r>
              <a:rPr lang="en-US" altLang="zh-CN" dirty="0" smtClean="0"/>
              <a:t>2002</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21" name="文本框 20"/>
              <p:cNvSpPr txBox="1"/>
              <p:nvPr/>
            </p:nvSpPr>
            <p:spPr>
              <a:xfrm>
                <a:off x="3905882" y="2043406"/>
                <a:ext cx="6224905" cy="848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6"/>
                          </a:solidFill>
                          <a:latin typeface="Cambria Math" panose="02040503050406030204" pitchFamily="18" charset="0"/>
                        </a:rPr>
                        <m:t>𝑊</m:t>
                      </m:r>
                      <m:r>
                        <a:rPr lang="en-US" altLang="zh-CN" b="0" i="1" smtClean="0">
                          <a:solidFill>
                            <a:schemeClr val="accent6"/>
                          </a:solidFill>
                          <a:latin typeface="Cambria Math" panose="02040503050406030204" pitchFamily="18" charset="0"/>
                        </a:rPr>
                        <m:t>=−2</m:t>
                      </m:r>
                      <m:nary>
                        <m:naryPr>
                          <m:chr m:val="∑"/>
                          <m:ctrlPr>
                            <a:rPr lang="en-US" altLang="zh-CN" b="0" i="1" smtClean="0">
                              <a:solidFill>
                                <a:schemeClr val="accent6"/>
                              </a:solidFill>
                              <a:latin typeface="Cambria Math" panose="02040503050406030204" pitchFamily="18" charset="0"/>
                            </a:rPr>
                          </m:ctrlPr>
                        </m:naryPr>
                        <m:sub>
                          <m:r>
                            <a:rPr lang="en-US" altLang="zh-CN" b="0" i="1" smtClean="0">
                              <a:solidFill>
                                <a:schemeClr val="accent6"/>
                              </a:solidFill>
                              <a:latin typeface="Cambria Math" panose="02040503050406030204" pitchFamily="18" charset="0"/>
                            </a:rPr>
                            <m:t>𝑖</m:t>
                          </m:r>
                          <m:r>
                            <a:rPr lang="en-US" altLang="zh-CN" b="0" i="1" smtClean="0">
                              <a:solidFill>
                                <a:schemeClr val="accent6"/>
                              </a:solidFill>
                              <a:latin typeface="Cambria Math" panose="02040503050406030204" pitchFamily="18" charset="0"/>
                            </a:rPr>
                            <m:t>=0</m:t>
                          </m:r>
                        </m:sub>
                        <m:sup>
                          <m:r>
                            <a:rPr lang="en-US" altLang="zh-CN" b="0" i="1" smtClean="0">
                              <a:solidFill>
                                <a:schemeClr val="accent6"/>
                              </a:solidFill>
                              <a:latin typeface="Cambria Math" panose="02040503050406030204" pitchFamily="18" charset="0"/>
                            </a:rPr>
                            <m:t>𝑛</m:t>
                          </m:r>
                        </m:sup>
                        <m:e>
                          <m:r>
                            <m:rPr>
                              <m:sty m:val="p"/>
                            </m:rPr>
                            <a:rPr lang="en-US" altLang="zh-CN" b="0" i="0" smtClean="0">
                              <a:solidFill>
                                <a:schemeClr val="accent6"/>
                              </a:solidFill>
                              <a:latin typeface="Cambria Math" panose="02040503050406030204" pitchFamily="18" charset="0"/>
                            </a:rPr>
                            <m:t>ln</m:t>
                          </m:r>
                          <m:r>
                            <a:rPr lang="en-US" altLang="zh-CN" b="0" i="1" smtClean="0">
                              <a:solidFill>
                                <a:schemeClr val="accent6"/>
                              </a:solidFill>
                              <a:latin typeface="Cambria Math" panose="02040503050406030204" pitchFamily="18" charset="0"/>
                            </a:rPr>
                            <m:t>⁡(</m:t>
                          </m:r>
                          <m:sSubSup>
                            <m:sSubSupPr>
                              <m:ctrlPr>
                                <a:rPr lang="en-US" altLang="zh-CN" b="0" i="1" smtClean="0">
                                  <a:solidFill>
                                    <a:schemeClr val="accent6"/>
                                  </a:solidFill>
                                  <a:latin typeface="Cambria Math" panose="02040503050406030204" pitchFamily="18" charset="0"/>
                                </a:rPr>
                              </m:ctrlPr>
                            </m:sSubSupPr>
                            <m:e>
                              <m:r>
                                <a:rPr lang="en-US" altLang="zh-CN" b="0" i="1" smtClean="0">
                                  <a:solidFill>
                                    <a:schemeClr val="accent6"/>
                                  </a:solidFill>
                                  <a:latin typeface="Cambria Math" panose="02040503050406030204" pitchFamily="18" charset="0"/>
                                </a:rPr>
                                <m:t>𝑝</m:t>
                              </m:r>
                            </m:e>
                            <m:sub>
                              <m:r>
                                <a:rPr lang="en-US" altLang="zh-CN" b="0" i="1" smtClean="0">
                                  <a:solidFill>
                                    <a:schemeClr val="accent6"/>
                                  </a:solidFill>
                                  <a:latin typeface="Cambria Math" panose="02040503050406030204" pitchFamily="18" charset="0"/>
                                </a:rPr>
                                <m:t>𝑖</m:t>
                              </m:r>
                            </m:sub>
                            <m:sup>
                              <m:r>
                                <a:rPr lang="en-US" altLang="zh-CN" b="0" i="1" smtClean="0">
                                  <a:solidFill>
                                    <a:schemeClr val="accent6"/>
                                  </a:solidFill>
                                  <a:latin typeface="Cambria Math" panose="02040503050406030204" pitchFamily="18" charset="0"/>
                                </a:rPr>
                                <m:t>𝐼</m:t>
                              </m:r>
                              <m:r>
                                <a:rPr lang="zh-CN" altLang="en-US" i="1">
                                  <a:solidFill>
                                    <a:schemeClr val="accent6"/>
                                  </a:solidFill>
                                  <a:latin typeface="Cambria Math" panose="02040503050406030204" pitchFamily="18" charset="0"/>
                                </a:rPr>
                                <m:t>（</m:t>
                              </m:r>
                              <m:sSub>
                                <m:sSubPr>
                                  <m:ctrlPr>
                                    <a:rPr lang="en-US" altLang="zh-CN"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𝑝</m:t>
                                  </m:r>
                                </m:e>
                                <m:sub>
                                  <m:r>
                                    <a:rPr lang="en-US" altLang="zh-CN" b="0" i="1" smtClean="0">
                                      <a:solidFill>
                                        <a:schemeClr val="accent6"/>
                                      </a:solidFill>
                                      <a:latin typeface="Cambria Math" panose="02040503050406030204" pitchFamily="18" charset="0"/>
                                    </a:rPr>
                                    <m:t>𝑖</m:t>
                                  </m:r>
                                </m:sub>
                              </m:sSub>
                              <m:r>
                                <a:rPr lang="en-US" altLang="zh-CN" i="1">
                                  <a:solidFill>
                                    <a:schemeClr val="accent6"/>
                                  </a:solidFill>
                                  <a:latin typeface="Cambria Math" panose="02040503050406030204" pitchFamily="18" charset="0"/>
                                  <a:ea typeface="Cambria Math" panose="02040503050406030204" pitchFamily="18" charset="0"/>
                                </a:rPr>
                                <m:t>≤</m:t>
                              </m:r>
                              <m:r>
                                <a:rPr lang="en-US" altLang="zh-CN" b="0" i="1" smtClean="0">
                                  <a:solidFill>
                                    <a:schemeClr val="accent6"/>
                                  </a:solidFill>
                                  <a:latin typeface="Cambria Math" panose="02040503050406030204" pitchFamily="18" charset="0"/>
                                  <a:ea typeface="Cambria Math" panose="02040503050406030204" pitchFamily="18" charset="0"/>
                                </a:rPr>
                                <m:t>𝑡</m:t>
                              </m:r>
                              <m:r>
                                <a:rPr lang="zh-CN" altLang="en-US" i="1">
                                  <a:solidFill>
                                    <a:schemeClr val="accent6"/>
                                  </a:solidFill>
                                  <a:latin typeface="Cambria Math" panose="02040503050406030204" pitchFamily="18" charset="0"/>
                                </a:rPr>
                                <m:t>）</m:t>
                              </m:r>
                            </m:sup>
                          </m:sSubSup>
                          <m:r>
                            <a:rPr lang="en-US" altLang="zh-CN" b="0" i="1" smtClean="0">
                              <a:solidFill>
                                <a:schemeClr val="accent6"/>
                              </a:solidFill>
                              <a:latin typeface="Cambria Math" panose="02040503050406030204" pitchFamily="18" charset="0"/>
                            </a:rPr>
                            <m:t>)</m:t>
                          </m:r>
                        </m:e>
                      </m:nary>
                    </m:oMath>
                  </m:oMathPara>
                </a14:m>
                <a:endParaRPr lang="zh-CN" altLang="en-US" i="1" dirty="0">
                  <a:solidFill>
                    <a:schemeClr val="accent6"/>
                  </a:solidFill>
                  <a:latin typeface="+mn-ea"/>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3905882" y="2043406"/>
                <a:ext cx="6224905" cy="848758"/>
              </a:xfrm>
              <a:prstGeom prst="rect">
                <a:avLst/>
              </a:prstGeom>
              <a:blipFill rotWithShape="0">
                <a:blip r:embed="rId3"/>
                <a:stretch>
                  <a:fillRect/>
                </a:stretch>
              </a:blipFill>
            </p:spPr>
            <p:txBody>
              <a:bodyPr/>
              <a:lstStyle/>
              <a:p>
                <a:r>
                  <a:rPr lang="zh-CN" altLang="en-US">
                    <a:noFill/>
                  </a:rPr>
                  <a:t> </a:t>
                </a:r>
              </a:p>
            </p:txBody>
          </p:sp>
        </mc:Fallback>
      </mc:AlternateContent>
      <p:sp>
        <p:nvSpPr>
          <p:cNvPr id="9" name="矩形 8"/>
          <p:cNvSpPr/>
          <p:nvPr/>
        </p:nvSpPr>
        <p:spPr>
          <a:xfrm>
            <a:off x="3905881" y="3411256"/>
            <a:ext cx="3549591" cy="369332"/>
          </a:xfrm>
          <a:prstGeom prst="rect">
            <a:avLst/>
          </a:prstGeom>
        </p:spPr>
        <p:txBody>
          <a:bodyPr wrap="square">
            <a:spAutoFit/>
          </a:bodyPr>
          <a:lstStyle/>
          <a:p>
            <a:r>
              <a:rPr lang="en-US" altLang="zh-CN" dirty="0" smtClean="0"/>
              <a:t>Group Combined Product</a:t>
            </a:r>
            <a:r>
              <a:rPr lang="zh-CN" altLang="en-US" dirty="0" smtClean="0"/>
              <a:t>（</a:t>
            </a:r>
            <a:r>
              <a:rPr lang="en-US" altLang="zh-CN" dirty="0" smtClean="0"/>
              <a:t>2016</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10" name="文本框 9"/>
              <p:cNvSpPr txBox="1"/>
              <p:nvPr/>
            </p:nvSpPr>
            <p:spPr>
              <a:xfrm>
                <a:off x="3905883" y="3899237"/>
                <a:ext cx="6224905" cy="19572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solidFill>
                      <a:schemeClr val="accent6"/>
                    </a:solidFill>
                    <a:latin typeface="Cambria Math" panose="02040503050406030204" pitchFamily="18" charset="0"/>
                  </a:rPr>
                  <a:t>选取</a:t>
                </a:r>
                <a:r>
                  <a:rPr lang="en-US" altLang="zh-CN" dirty="0" smtClean="0">
                    <a:solidFill>
                      <a:schemeClr val="accent6"/>
                    </a:solidFill>
                    <a:latin typeface="Cambria Math" panose="02040503050406030204" pitchFamily="18" charset="0"/>
                  </a:rPr>
                  <a:t>J</a:t>
                </a:r>
                <a:r>
                  <a:rPr lang="zh-CN" altLang="en-US" dirty="0" smtClean="0">
                    <a:solidFill>
                      <a:schemeClr val="accent6"/>
                    </a:solidFill>
                    <a:latin typeface="Cambria Math" panose="02040503050406030204" pitchFamily="18" charset="0"/>
                  </a:rPr>
                  <a:t>个截断点：</a:t>
                </a:r>
                <a14:m>
                  <m:oMath xmlns:m="http://schemas.openxmlformats.org/officeDocument/2006/math">
                    <m:sSub>
                      <m:sSubPr>
                        <m:ctrlPr>
                          <a:rPr lang="en-US" altLang="zh-CN" i="1">
                            <a:solidFill>
                              <a:schemeClr val="accent6"/>
                            </a:solidFill>
                            <a:latin typeface="Cambria Math" panose="02040503050406030204" pitchFamily="18" charset="0"/>
                          </a:rPr>
                        </m:ctrlPr>
                      </m:sSubPr>
                      <m:e>
                        <m:r>
                          <m:rPr>
                            <m:sty m:val="p"/>
                          </m:rPr>
                          <a:rPr lang="zh-CN" altLang="en-US" i="0">
                            <a:solidFill>
                              <a:schemeClr val="accent6"/>
                            </a:solidFill>
                            <a:latin typeface="Cambria Math" panose="02040503050406030204" pitchFamily="18" charset="0"/>
                          </a:rPr>
                          <m:t>τ</m:t>
                        </m:r>
                      </m:e>
                      <m:sub>
                        <m:r>
                          <a:rPr lang="en-US" altLang="zh-CN" b="0" i="0" smtClean="0">
                            <a:solidFill>
                              <a:schemeClr val="accent6"/>
                            </a:solidFill>
                            <a:latin typeface="Cambria Math" panose="02040503050406030204" pitchFamily="18" charset="0"/>
                          </a:rPr>
                          <m:t>1</m:t>
                        </m:r>
                      </m:sub>
                    </m:sSub>
                  </m:oMath>
                </a14:m>
                <a:r>
                  <a:rPr lang="en-US" altLang="zh-CN" b="0" dirty="0" smtClean="0">
                    <a:solidFill>
                      <a:schemeClr val="accent6"/>
                    </a:solidFill>
                    <a:latin typeface="Cambria Math" panose="02040503050406030204" pitchFamily="18" charset="0"/>
                  </a:rPr>
                  <a:t>, </a:t>
                </a:r>
                <a14:m>
                  <m:oMath xmlns:m="http://schemas.openxmlformats.org/officeDocument/2006/math">
                    <m:sSub>
                      <m:sSubPr>
                        <m:ctrlPr>
                          <a:rPr lang="en-US" altLang="zh-CN" i="1">
                            <a:solidFill>
                              <a:schemeClr val="accent6"/>
                            </a:solidFill>
                            <a:latin typeface="Cambria Math" panose="02040503050406030204" pitchFamily="18" charset="0"/>
                          </a:rPr>
                        </m:ctrlPr>
                      </m:sSubPr>
                      <m:e>
                        <m:r>
                          <m:rPr>
                            <m:sty m:val="p"/>
                          </m:rPr>
                          <a:rPr lang="zh-CN" altLang="en-US" i="0">
                            <a:solidFill>
                              <a:schemeClr val="accent6"/>
                            </a:solidFill>
                            <a:latin typeface="Cambria Math" panose="02040503050406030204" pitchFamily="18" charset="0"/>
                          </a:rPr>
                          <m:t>τ</m:t>
                        </m:r>
                      </m:e>
                      <m:sub>
                        <m:r>
                          <a:rPr lang="en-US" altLang="zh-CN" b="0" i="0" smtClean="0">
                            <a:solidFill>
                              <a:schemeClr val="accent6"/>
                            </a:solidFill>
                            <a:latin typeface="Cambria Math" panose="02040503050406030204" pitchFamily="18" charset="0"/>
                          </a:rPr>
                          <m:t>2</m:t>
                        </m:r>
                      </m:sub>
                    </m:sSub>
                  </m:oMath>
                </a14:m>
                <a:r>
                  <a:rPr lang="en-US" altLang="zh-CN" b="0" dirty="0" smtClean="0">
                    <a:solidFill>
                      <a:schemeClr val="accent6"/>
                    </a:solidFill>
                    <a:latin typeface="Cambria Math" panose="02040503050406030204" pitchFamily="18" charset="0"/>
                  </a:rPr>
                  <a:t>, …….. , </a:t>
                </a:r>
                <a14:m>
                  <m:oMath xmlns:m="http://schemas.openxmlformats.org/officeDocument/2006/math">
                    <m:sSub>
                      <m:sSubPr>
                        <m:ctrlPr>
                          <a:rPr lang="en-US" altLang="zh-CN" i="1">
                            <a:solidFill>
                              <a:schemeClr val="accent6"/>
                            </a:solidFill>
                            <a:latin typeface="Cambria Math" panose="02040503050406030204" pitchFamily="18" charset="0"/>
                          </a:rPr>
                        </m:ctrlPr>
                      </m:sSubPr>
                      <m:e>
                        <m:r>
                          <m:rPr>
                            <m:sty m:val="p"/>
                          </m:rPr>
                          <a:rPr lang="zh-CN" altLang="en-US" i="0">
                            <a:solidFill>
                              <a:schemeClr val="accent6"/>
                            </a:solidFill>
                            <a:latin typeface="Cambria Math" panose="02040503050406030204" pitchFamily="18" charset="0"/>
                          </a:rPr>
                          <m:t>τ</m:t>
                        </m:r>
                      </m:e>
                      <m:sub>
                        <m:r>
                          <m:rPr>
                            <m:sty m:val="p"/>
                          </m:rPr>
                          <a:rPr lang="en-US" altLang="zh-CN" b="0" i="0" smtClean="0">
                            <a:solidFill>
                              <a:schemeClr val="accent6"/>
                            </a:solidFill>
                            <a:latin typeface="Cambria Math" panose="02040503050406030204" pitchFamily="18" charset="0"/>
                          </a:rPr>
                          <m:t>J</m:t>
                        </m:r>
                      </m:sub>
                    </m:sSub>
                  </m:oMath>
                </a14:m>
                <a:endParaRPr lang="en-US" altLang="zh-CN" b="0" dirty="0" smtClean="0">
                  <a:solidFill>
                    <a:schemeClr val="accent6"/>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solidFill>
                            <a:schemeClr val="accent6"/>
                          </a:solidFill>
                          <a:latin typeface="Cambria Math" panose="02040503050406030204" pitchFamily="18" charset="0"/>
                        </a:rPr>
                        <m:t>𝐺𝐶𝑃</m:t>
                      </m:r>
                      <m:r>
                        <a:rPr lang="en-US" altLang="zh-CN" b="0" i="1" smtClean="0">
                          <a:solidFill>
                            <a:schemeClr val="accent6"/>
                          </a:solidFill>
                          <a:latin typeface="Cambria Math" panose="02040503050406030204" pitchFamily="18" charset="0"/>
                        </a:rPr>
                        <m:t>=</m:t>
                      </m:r>
                      <m:nary>
                        <m:naryPr>
                          <m:chr m:val="∏"/>
                          <m:ctrlPr>
                            <a:rPr lang="en-US" altLang="zh-CN" b="0" i="1" smtClean="0">
                              <a:solidFill>
                                <a:schemeClr val="accent6"/>
                              </a:solidFill>
                              <a:latin typeface="Cambria Math" panose="02040503050406030204" pitchFamily="18" charset="0"/>
                            </a:rPr>
                          </m:ctrlPr>
                        </m:naryPr>
                        <m:sub>
                          <m:r>
                            <m:rPr>
                              <m:brk m:alnAt="23"/>
                            </m:rPr>
                            <a:rPr lang="en-US" altLang="zh-CN" b="0" i="1" smtClean="0">
                              <a:solidFill>
                                <a:schemeClr val="accent6"/>
                              </a:solidFill>
                              <a:latin typeface="Cambria Math" panose="02040503050406030204" pitchFamily="18" charset="0"/>
                            </a:rPr>
                            <m:t>𝑗</m:t>
                          </m:r>
                          <m:r>
                            <a:rPr lang="en-US" altLang="zh-CN" b="0" i="1" smtClean="0">
                              <a:solidFill>
                                <a:schemeClr val="accent6"/>
                              </a:solidFill>
                              <a:latin typeface="Cambria Math" panose="02040503050406030204" pitchFamily="18" charset="0"/>
                            </a:rPr>
                            <m:t>=1</m:t>
                          </m:r>
                        </m:sub>
                        <m:sup>
                          <m:r>
                            <a:rPr lang="en-US" altLang="zh-CN" b="0" i="1" smtClean="0">
                              <a:solidFill>
                                <a:schemeClr val="accent6"/>
                              </a:solidFill>
                              <a:latin typeface="Cambria Math" panose="02040503050406030204" pitchFamily="18" charset="0"/>
                            </a:rPr>
                            <m:t>𝐽</m:t>
                          </m:r>
                        </m:sup>
                        <m:e>
                          <m:r>
                            <a:rPr lang="en-US" altLang="zh-CN" b="0" i="1" smtClean="0">
                              <a:solidFill>
                                <a:schemeClr val="accent6"/>
                              </a:solidFill>
                              <a:latin typeface="Cambria Math" panose="02040503050406030204" pitchFamily="18" charset="0"/>
                            </a:rPr>
                            <m:t>[1</m:t>
                          </m:r>
                        </m:e>
                      </m:nary>
                      <m:r>
                        <a:rPr lang="en-US" altLang="zh-CN" b="0" i="1" dirty="0" smtClean="0">
                          <a:solidFill>
                            <a:schemeClr val="accent6"/>
                          </a:solidFill>
                          <a:latin typeface="Cambria Math" panose="02040503050406030204" pitchFamily="18" charset="0"/>
                        </a:rPr>
                        <m:t>−#(</m:t>
                      </m:r>
                      <m:nary>
                        <m:naryPr>
                          <m:chr m:val="∑"/>
                          <m:ctrlPr>
                            <a:rPr lang="en-US" altLang="zh-CN" b="0" i="1" smtClean="0">
                              <a:solidFill>
                                <a:schemeClr val="accent6"/>
                              </a:solidFill>
                              <a:latin typeface="Cambria Math" panose="02040503050406030204" pitchFamily="18" charset="0"/>
                            </a:rPr>
                          </m:ctrlPr>
                        </m:naryPr>
                        <m:sub>
                          <m:r>
                            <a:rPr lang="en-US" altLang="zh-CN" b="0" i="1" smtClean="0">
                              <a:solidFill>
                                <a:schemeClr val="accent6"/>
                              </a:solidFill>
                              <a:latin typeface="Cambria Math" panose="02040503050406030204" pitchFamily="18" charset="0"/>
                            </a:rPr>
                            <m:t>𝑖</m:t>
                          </m:r>
                          <m:r>
                            <a:rPr lang="en-US" altLang="zh-CN" b="0" i="1" smtClean="0">
                              <a:solidFill>
                                <a:schemeClr val="accent6"/>
                              </a:solidFill>
                              <a:latin typeface="Cambria Math" panose="02040503050406030204" pitchFamily="18" charset="0"/>
                            </a:rPr>
                            <m:t>=1</m:t>
                          </m:r>
                        </m:sub>
                        <m:sup>
                          <m:r>
                            <a:rPr lang="en-US" altLang="zh-CN" b="0" i="1" smtClean="0">
                              <a:solidFill>
                                <a:schemeClr val="accent6"/>
                              </a:solidFill>
                              <a:latin typeface="Cambria Math" panose="02040503050406030204" pitchFamily="18" charset="0"/>
                            </a:rPr>
                            <m:t>𝑛</m:t>
                          </m:r>
                        </m:sup>
                        <m:e>
                          <m:r>
                            <a:rPr lang="en-US" altLang="zh-CN" b="0" i="0" smtClean="0">
                              <a:solidFill>
                                <a:schemeClr val="accent6"/>
                              </a:solidFill>
                              <a:latin typeface="Cambria Math" panose="02040503050406030204" pitchFamily="18" charset="0"/>
                            </a:rPr>
                            <m:t>−2</m:t>
                          </m:r>
                          <m:func>
                            <m:funcPr>
                              <m:ctrlPr>
                                <a:rPr lang="en-US" altLang="zh-CN" b="0" i="1" smtClean="0">
                                  <a:solidFill>
                                    <a:schemeClr val="accent6"/>
                                  </a:solidFill>
                                  <a:latin typeface="Cambria Math" panose="02040503050406030204" pitchFamily="18" charset="0"/>
                                </a:rPr>
                              </m:ctrlPr>
                            </m:funcPr>
                            <m:fName>
                              <m:r>
                                <m:rPr>
                                  <m:sty m:val="p"/>
                                </m:rPr>
                                <a:rPr lang="en-US" altLang="zh-CN" b="0" i="0" smtClean="0">
                                  <a:solidFill>
                                    <a:schemeClr val="accent6"/>
                                  </a:solidFill>
                                  <a:latin typeface="Cambria Math" panose="02040503050406030204" pitchFamily="18" charset="0"/>
                                </a:rPr>
                                <m:t>ln</m:t>
                              </m:r>
                            </m:fName>
                            <m:e>
                              <m:sSubSup>
                                <m:sSubSupPr>
                                  <m:ctrlPr>
                                    <a:rPr lang="en-US" altLang="zh-CN" i="1">
                                      <a:solidFill>
                                        <a:schemeClr val="accent6"/>
                                      </a:solidFill>
                                      <a:latin typeface="Cambria Math" panose="02040503050406030204" pitchFamily="18" charset="0"/>
                                    </a:rPr>
                                  </m:ctrlPr>
                                </m:sSubSupPr>
                                <m:e>
                                  <m:r>
                                    <a:rPr lang="en-US" altLang="zh-CN" i="1">
                                      <a:solidFill>
                                        <a:schemeClr val="accent6"/>
                                      </a:solidFill>
                                      <a:latin typeface="Cambria Math" panose="02040503050406030204" pitchFamily="18" charset="0"/>
                                    </a:rPr>
                                    <m:t>𝑝</m:t>
                                  </m:r>
                                </m:e>
                                <m:sub>
                                  <m:r>
                                    <a:rPr lang="en-US" altLang="zh-CN" i="1">
                                      <a:solidFill>
                                        <a:schemeClr val="accent6"/>
                                      </a:solidFill>
                                      <a:latin typeface="Cambria Math" panose="02040503050406030204" pitchFamily="18" charset="0"/>
                                    </a:rPr>
                                    <m:t>𝑖</m:t>
                                  </m:r>
                                </m:sub>
                                <m:sup>
                                  <m:r>
                                    <a:rPr lang="en-US" altLang="zh-CN" b="0" i="1" smtClean="0">
                                      <a:solidFill>
                                        <a:schemeClr val="accent6"/>
                                      </a:solidFill>
                                      <a:latin typeface="Cambria Math" panose="02040503050406030204" pitchFamily="18" charset="0"/>
                                    </a:rPr>
                                    <m:t>𝑗</m:t>
                                  </m:r>
                                </m:sup>
                              </m:sSubSup>
                            </m:e>
                          </m:func>
                        </m:e>
                      </m:nary>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𝐼</m:t>
                          </m:r>
                        </m:e>
                        <m:sub>
                          <m:d>
                            <m:dPr>
                              <m:begChr m:val="{"/>
                              <m:endChr m:val="}"/>
                              <m:ctrlPr>
                                <a:rPr lang="en-US" altLang="zh-CN" b="0" i="1" smtClean="0">
                                  <a:solidFill>
                                    <a:schemeClr val="accent6"/>
                                  </a:solidFill>
                                  <a:latin typeface="Cambria Math" panose="02040503050406030204" pitchFamily="18" charset="0"/>
                                </a:rPr>
                              </m:ctrlPr>
                            </m:dPr>
                            <m:e>
                              <m:sSub>
                                <m:sSubPr>
                                  <m:ctrlPr>
                                    <a:rPr lang="en-US" altLang="zh-CN" b="0" i="1" smtClean="0">
                                      <a:solidFill>
                                        <a:schemeClr val="accent6"/>
                                      </a:solidFill>
                                      <a:latin typeface="Cambria Math" panose="02040503050406030204" pitchFamily="18" charset="0"/>
                                    </a:rPr>
                                  </m:ctrlPr>
                                </m:sSubPr>
                                <m:e>
                                  <m:r>
                                    <a:rPr lang="zh-CN" altLang="en-US" b="0" i="1" smtClean="0">
                                      <a:solidFill>
                                        <a:schemeClr val="accent6"/>
                                      </a:solidFill>
                                      <a:latin typeface="Cambria Math" panose="02040503050406030204" pitchFamily="18" charset="0"/>
                                    </a:rPr>
                                    <m:t>𝜏</m:t>
                                  </m:r>
                                </m:e>
                                <m:sub>
                                  <m:r>
                                    <a:rPr lang="en-US" altLang="zh-CN" b="0" i="1" smtClean="0">
                                      <a:solidFill>
                                        <a:schemeClr val="accent6"/>
                                      </a:solidFill>
                                      <a:latin typeface="Cambria Math" panose="02040503050406030204" pitchFamily="18" charset="0"/>
                                    </a:rPr>
                                    <m:t>𝑗</m:t>
                                  </m:r>
                                  <m:r>
                                    <a:rPr lang="en-US" altLang="zh-CN" b="0" i="1" smtClean="0">
                                      <a:solidFill>
                                        <a:schemeClr val="accent6"/>
                                      </a:solidFill>
                                      <a:latin typeface="Cambria Math" panose="02040503050406030204" pitchFamily="18" charset="0"/>
                                    </a:rPr>
                                    <m:t>−1</m:t>
                                  </m:r>
                                </m:sub>
                              </m:sSub>
                              <m:r>
                                <a:rPr lang="en-US" altLang="zh-CN" b="0" i="1" smtClean="0">
                                  <a:solidFill>
                                    <a:schemeClr val="accent6"/>
                                  </a:solidFill>
                                  <a:latin typeface="Cambria Math" panose="02040503050406030204" pitchFamily="18" charset="0"/>
                                </a:rPr>
                                <m:t>&lt;</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𝑝</m:t>
                                  </m:r>
                                </m:e>
                                <m:sub>
                                  <m:r>
                                    <a:rPr lang="en-US" altLang="zh-CN" b="0" i="1" smtClean="0">
                                      <a:solidFill>
                                        <a:schemeClr val="accent6"/>
                                      </a:solidFill>
                                      <a:latin typeface="Cambria Math" panose="02040503050406030204" pitchFamily="18" charset="0"/>
                                    </a:rPr>
                                    <m:t>𝑖</m:t>
                                  </m:r>
                                </m:sub>
                              </m:sSub>
                              <m:r>
                                <a:rPr lang="en-US" altLang="zh-CN" b="0" i="1" smtClean="0">
                                  <a:solidFill>
                                    <a:schemeClr val="accent6"/>
                                  </a:solidFill>
                                  <a:latin typeface="Cambria Math" panose="02040503050406030204" pitchFamily="18" charset="0"/>
                                </a:rPr>
                                <m:t>&lt;</m:t>
                              </m:r>
                              <m:sSub>
                                <m:sSubPr>
                                  <m:ctrlPr>
                                    <a:rPr lang="en-US" altLang="zh-CN" b="0" i="1" smtClean="0">
                                      <a:solidFill>
                                        <a:schemeClr val="accent6"/>
                                      </a:solidFill>
                                      <a:latin typeface="Cambria Math" panose="02040503050406030204" pitchFamily="18" charset="0"/>
                                    </a:rPr>
                                  </m:ctrlPr>
                                </m:sSubPr>
                                <m:e>
                                  <m:r>
                                    <a:rPr lang="zh-CN" altLang="en-US" b="0" i="1" smtClean="0">
                                      <a:solidFill>
                                        <a:schemeClr val="accent6"/>
                                      </a:solidFill>
                                      <a:latin typeface="Cambria Math" panose="02040503050406030204" pitchFamily="18" charset="0"/>
                                    </a:rPr>
                                    <m:t>𝜏</m:t>
                                  </m:r>
                                </m:e>
                                <m:sub>
                                  <m:r>
                                    <a:rPr lang="en-US" altLang="zh-CN" b="0" i="1" smtClean="0">
                                      <a:solidFill>
                                        <a:schemeClr val="accent6"/>
                                      </a:solidFill>
                                      <a:latin typeface="Cambria Math" panose="02040503050406030204" pitchFamily="18" charset="0"/>
                                    </a:rPr>
                                    <m:t>𝑗</m:t>
                                  </m:r>
                                </m:sub>
                              </m:sSub>
                            </m:e>
                          </m:d>
                        </m:sub>
                      </m:sSub>
                      <m:r>
                        <a:rPr lang="en-US" altLang="zh-CN" b="0" i="1" smtClean="0">
                          <a:solidFill>
                            <a:schemeClr val="accent6"/>
                          </a:solidFill>
                          <a:latin typeface="Cambria Math" panose="02040503050406030204" pitchFamily="18" charset="0"/>
                        </a:rPr>
                        <m:t>&gt;</m:t>
                      </m:r>
                      <m:nary>
                        <m:naryPr>
                          <m:chr m:val="∑"/>
                          <m:ctrlPr>
                            <a:rPr lang="en-US" altLang="zh-CN" i="1">
                              <a:solidFill>
                                <a:schemeClr val="accent6"/>
                              </a:solidFill>
                              <a:latin typeface="Cambria Math" panose="02040503050406030204" pitchFamily="18" charset="0"/>
                            </a:rPr>
                          </m:ctrlPr>
                        </m:naryPr>
                        <m:sub>
                          <m:r>
                            <a:rPr lang="en-US" altLang="zh-CN" i="1">
                              <a:solidFill>
                                <a:schemeClr val="accent6"/>
                              </a:solidFill>
                              <a:latin typeface="Cambria Math" panose="02040503050406030204" pitchFamily="18" charset="0"/>
                            </a:rPr>
                            <m:t>𝑖</m:t>
                          </m:r>
                          <m:r>
                            <a:rPr lang="en-US" altLang="zh-CN" i="1">
                              <a:solidFill>
                                <a:schemeClr val="accent6"/>
                              </a:solidFill>
                              <a:latin typeface="Cambria Math" panose="02040503050406030204" pitchFamily="18" charset="0"/>
                            </a:rPr>
                            <m:t>=1</m:t>
                          </m:r>
                        </m:sub>
                        <m:sup>
                          <m:r>
                            <a:rPr lang="en-US" altLang="zh-CN" i="1">
                              <a:solidFill>
                                <a:schemeClr val="accent6"/>
                              </a:solidFill>
                              <a:latin typeface="Cambria Math" panose="02040503050406030204" pitchFamily="18" charset="0"/>
                            </a:rPr>
                            <m:t>𝑛</m:t>
                          </m:r>
                        </m:sup>
                        <m:e>
                          <m:r>
                            <a:rPr lang="en-US" altLang="zh-CN">
                              <a:solidFill>
                                <a:schemeClr val="accent6"/>
                              </a:solidFill>
                              <a:latin typeface="Cambria Math" panose="02040503050406030204" pitchFamily="18" charset="0"/>
                            </a:rPr>
                            <m:t>−2</m:t>
                          </m:r>
                          <m:func>
                            <m:funcPr>
                              <m:ctrlPr>
                                <a:rPr lang="en-US" altLang="zh-CN" i="1">
                                  <a:solidFill>
                                    <a:schemeClr val="accent6"/>
                                  </a:solidFill>
                                  <a:latin typeface="Cambria Math" panose="02040503050406030204" pitchFamily="18" charset="0"/>
                                </a:rPr>
                              </m:ctrlPr>
                            </m:funcPr>
                            <m:fName>
                              <m:r>
                                <m:rPr>
                                  <m:sty m:val="p"/>
                                </m:rPr>
                                <a:rPr lang="en-US" altLang="zh-CN">
                                  <a:solidFill>
                                    <a:schemeClr val="accent6"/>
                                  </a:solidFill>
                                  <a:latin typeface="Cambria Math" panose="02040503050406030204" pitchFamily="18" charset="0"/>
                                </a:rPr>
                                <m:t>ln</m:t>
                              </m:r>
                            </m:fName>
                            <m:e>
                              <m:sSubSup>
                                <m:sSubSupPr>
                                  <m:ctrlPr>
                                    <a:rPr lang="en-US" altLang="zh-CN" i="1">
                                      <a:solidFill>
                                        <a:schemeClr val="accent6"/>
                                      </a:solidFill>
                                      <a:latin typeface="Cambria Math" panose="02040503050406030204" pitchFamily="18" charset="0"/>
                                    </a:rPr>
                                  </m:ctrlPr>
                                </m:sSubSupPr>
                                <m:e>
                                  <m:r>
                                    <a:rPr lang="en-US" altLang="zh-CN" i="1">
                                      <a:solidFill>
                                        <a:schemeClr val="accent6"/>
                                      </a:solidFill>
                                      <a:latin typeface="Cambria Math" panose="02040503050406030204" pitchFamily="18" charset="0"/>
                                    </a:rPr>
                                    <m:t>𝑝</m:t>
                                  </m:r>
                                </m:e>
                                <m:sub>
                                  <m:r>
                                    <a:rPr lang="en-US" altLang="zh-CN" i="1">
                                      <a:solidFill>
                                        <a:schemeClr val="accent6"/>
                                      </a:solidFill>
                                      <a:latin typeface="Cambria Math" panose="02040503050406030204" pitchFamily="18" charset="0"/>
                                    </a:rPr>
                                    <m:t>𝑖</m:t>
                                  </m:r>
                                </m:sub>
                                <m:sup>
                                  <m:r>
                                    <a:rPr lang="en-US" altLang="zh-CN" b="0" i="1" smtClean="0">
                                      <a:solidFill>
                                        <a:schemeClr val="accent6"/>
                                      </a:solidFill>
                                      <a:latin typeface="Cambria Math" panose="02040503050406030204" pitchFamily="18" charset="0"/>
                                    </a:rPr>
                                    <m:t>0</m:t>
                                  </m:r>
                                </m:sup>
                              </m:sSubSup>
                            </m:e>
                          </m:func>
                        </m:e>
                      </m:nary>
                      <m:sSub>
                        <m:sSubPr>
                          <m:ctrlPr>
                            <a:rPr lang="en-US" altLang="zh-CN" i="1">
                              <a:solidFill>
                                <a:schemeClr val="accent6"/>
                              </a:solidFill>
                              <a:latin typeface="Cambria Math" panose="02040503050406030204" pitchFamily="18" charset="0"/>
                            </a:rPr>
                          </m:ctrlPr>
                        </m:sSubPr>
                        <m:e>
                          <m:r>
                            <a:rPr lang="en-US" altLang="zh-CN" i="1">
                              <a:solidFill>
                                <a:schemeClr val="accent6"/>
                              </a:solidFill>
                              <a:latin typeface="Cambria Math" panose="02040503050406030204" pitchFamily="18" charset="0"/>
                            </a:rPr>
                            <m:t>𝐼</m:t>
                          </m:r>
                        </m:e>
                        <m:sub>
                          <m:d>
                            <m:dPr>
                              <m:begChr m:val="{"/>
                              <m:endChr m:val="}"/>
                              <m:ctrlPr>
                                <a:rPr lang="en-US" altLang="zh-CN" i="1">
                                  <a:solidFill>
                                    <a:schemeClr val="accent6"/>
                                  </a:solidFill>
                                  <a:latin typeface="Cambria Math" panose="02040503050406030204" pitchFamily="18" charset="0"/>
                                </a:rPr>
                              </m:ctrlPr>
                            </m:dPr>
                            <m:e>
                              <m:sSub>
                                <m:sSubPr>
                                  <m:ctrlPr>
                                    <a:rPr lang="en-US" altLang="zh-CN" i="1">
                                      <a:solidFill>
                                        <a:schemeClr val="accent6"/>
                                      </a:solidFill>
                                      <a:latin typeface="Cambria Math" panose="02040503050406030204" pitchFamily="18" charset="0"/>
                                    </a:rPr>
                                  </m:ctrlPr>
                                </m:sSubPr>
                                <m:e>
                                  <m:r>
                                    <a:rPr lang="zh-CN" altLang="en-US" i="1">
                                      <a:solidFill>
                                        <a:schemeClr val="accent6"/>
                                      </a:solidFill>
                                      <a:latin typeface="Cambria Math" panose="02040503050406030204" pitchFamily="18" charset="0"/>
                                    </a:rPr>
                                    <m:t>𝜏</m:t>
                                  </m:r>
                                </m:e>
                                <m:sub>
                                  <m:r>
                                    <a:rPr lang="en-US" altLang="zh-CN" i="1">
                                      <a:solidFill>
                                        <a:schemeClr val="accent6"/>
                                      </a:solidFill>
                                      <a:latin typeface="Cambria Math" panose="02040503050406030204" pitchFamily="18" charset="0"/>
                                    </a:rPr>
                                    <m:t>𝑗</m:t>
                                  </m:r>
                                  <m:r>
                                    <a:rPr lang="en-US" altLang="zh-CN" i="1">
                                      <a:solidFill>
                                        <a:schemeClr val="accent6"/>
                                      </a:solidFill>
                                      <a:latin typeface="Cambria Math" panose="02040503050406030204" pitchFamily="18" charset="0"/>
                                    </a:rPr>
                                    <m:t>−1</m:t>
                                  </m:r>
                                </m:sub>
                              </m:sSub>
                              <m:r>
                                <a:rPr lang="en-US" altLang="zh-CN" i="1">
                                  <a:solidFill>
                                    <a:schemeClr val="accent6"/>
                                  </a:solidFill>
                                  <a:latin typeface="Cambria Math" panose="02040503050406030204" pitchFamily="18" charset="0"/>
                                </a:rPr>
                                <m:t>&lt;</m:t>
                              </m:r>
                              <m:sSub>
                                <m:sSubPr>
                                  <m:ctrlPr>
                                    <a:rPr lang="en-US" altLang="zh-CN" i="1">
                                      <a:solidFill>
                                        <a:schemeClr val="accent6"/>
                                      </a:solidFill>
                                      <a:latin typeface="Cambria Math" panose="02040503050406030204" pitchFamily="18" charset="0"/>
                                    </a:rPr>
                                  </m:ctrlPr>
                                </m:sSubPr>
                                <m:e>
                                  <m:r>
                                    <a:rPr lang="en-US" altLang="zh-CN" i="1">
                                      <a:solidFill>
                                        <a:schemeClr val="accent6"/>
                                      </a:solidFill>
                                      <a:latin typeface="Cambria Math" panose="02040503050406030204" pitchFamily="18" charset="0"/>
                                    </a:rPr>
                                    <m:t>𝑝</m:t>
                                  </m:r>
                                </m:e>
                                <m:sub>
                                  <m:r>
                                    <a:rPr lang="en-US" altLang="zh-CN" i="1">
                                      <a:solidFill>
                                        <a:schemeClr val="accent6"/>
                                      </a:solidFill>
                                      <a:latin typeface="Cambria Math" panose="02040503050406030204" pitchFamily="18" charset="0"/>
                                    </a:rPr>
                                    <m:t>𝑖</m:t>
                                  </m:r>
                                </m:sub>
                              </m:sSub>
                              <m:r>
                                <a:rPr lang="en-US" altLang="zh-CN" i="1">
                                  <a:solidFill>
                                    <a:schemeClr val="accent6"/>
                                  </a:solidFill>
                                  <a:latin typeface="Cambria Math" panose="02040503050406030204" pitchFamily="18" charset="0"/>
                                </a:rPr>
                                <m:t>&lt;</m:t>
                              </m:r>
                              <m:sSub>
                                <m:sSubPr>
                                  <m:ctrlPr>
                                    <a:rPr lang="en-US" altLang="zh-CN" i="1">
                                      <a:solidFill>
                                        <a:schemeClr val="accent6"/>
                                      </a:solidFill>
                                      <a:latin typeface="Cambria Math" panose="02040503050406030204" pitchFamily="18" charset="0"/>
                                    </a:rPr>
                                  </m:ctrlPr>
                                </m:sSubPr>
                                <m:e>
                                  <m:r>
                                    <a:rPr lang="zh-CN" altLang="en-US" i="1">
                                      <a:solidFill>
                                        <a:schemeClr val="accent6"/>
                                      </a:solidFill>
                                      <a:latin typeface="Cambria Math" panose="02040503050406030204" pitchFamily="18" charset="0"/>
                                    </a:rPr>
                                    <m:t>𝜏</m:t>
                                  </m:r>
                                </m:e>
                                <m:sub>
                                  <m:r>
                                    <a:rPr lang="en-US" altLang="zh-CN" i="1">
                                      <a:solidFill>
                                        <a:schemeClr val="accent6"/>
                                      </a:solidFill>
                                      <a:latin typeface="Cambria Math" panose="02040503050406030204" pitchFamily="18" charset="0"/>
                                    </a:rPr>
                                    <m:t>𝑗</m:t>
                                  </m:r>
                                </m:sub>
                              </m:sSub>
                            </m:e>
                          </m:d>
                        </m:sub>
                      </m:sSub>
                      <m:r>
                        <a:rPr lang="en-US" altLang="zh-CN" b="0" i="1" smtClean="0">
                          <a:solidFill>
                            <a:schemeClr val="accent6"/>
                          </a:solidFill>
                          <a:latin typeface="Cambria Math" panose="02040503050406030204" pitchFamily="18" charset="0"/>
                        </a:rPr>
                        <m:t>)/</m:t>
                      </m:r>
                      <m:r>
                        <a:rPr lang="en-US" altLang="zh-CN" b="0" i="1" smtClean="0">
                          <a:solidFill>
                            <a:schemeClr val="accent6"/>
                          </a:solidFill>
                          <a:latin typeface="Cambria Math" panose="02040503050406030204" pitchFamily="18" charset="0"/>
                        </a:rPr>
                        <m:t>𝐵</m:t>
                      </m:r>
                      <m:r>
                        <a:rPr lang="en-US" altLang="zh-CN" b="0" i="1" smtClean="0">
                          <a:solidFill>
                            <a:schemeClr val="accent6"/>
                          </a:solidFill>
                          <a:latin typeface="Cambria Math" panose="02040503050406030204" pitchFamily="18" charset="0"/>
                        </a:rPr>
                        <m:t>]</m:t>
                      </m:r>
                    </m:oMath>
                  </m:oMathPara>
                </a14:m>
                <a:endParaRPr lang="zh-CN" altLang="en-US" i="1" dirty="0">
                  <a:solidFill>
                    <a:schemeClr val="accent6"/>
                  </a:solidFill>
                  <a:latin typeface="+mn-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905883" y="3899237"/>
                <a:ext cx="6224905" cy="1957267"/>
              </a:xfrm>
              <a:prstGeom prst="rect">
                <a:avLst/>
              </a:prstGeom>
              <a:blipFill rotWithShape="0">
                <a:blip r:embed="rId4"/>
                <a:stretch>
                  <a:fillRect l="-782" t="-185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60523"/>
            <a:ext cx="2133707" cy="307975"/>
            <a:chOff x="0" y="95"/>
            <a:chExt cx="3360" cy="485"/>
          </a:xfrm>
        </p:grpSpPr>
        <p:sp>
          <p:nvSpPr>
            <p:cNvPr id="2" name="矩形 1"/>
            <p:cNvSpPr/>
            <p:nvPr/>
          </p:nvSpPr>
          <p:spPr>
            <a:xfrm>
              <a:off x="0" y="95"/>
              <a:ext cx="3151" cy="485"/>
            </a:xfrm>
            <a:prstGeom prst="rect">
              <a:avLst/>
            </a:prstGeom>
          </p:spPr>
          <p:txBody>
            <a:bodyPr wrap="none">
              <a:spAutoFit/>
            </a:bodyPr>
            <a:lstStyle/>
            <a:p>
              <a:r>
                <a:rPr lang="en-US" altLang="zh-CN" sz="1400" b="1" dirty="0" smtClean="0"/>
                <a:t>PART THREE </a:t>
              </a:r>
              <a:r>
                <a:rPr lang="zh-CN" altLang="en-US" sz="1400" b="1" dirty="0"/>
                <a:t>模型简介</a:t>
              </a:r>
              <a:endParaRPr lang="zh-CN" altLang="en-US" sz="1400" b="1" dirty="0" smtClean="0"/>
            </a:p>
          </p:txBody>
        </p:sp>
        <p:sp>
          <p:nvSpPr>
            <p:cNvPr id="3" name="椭圆 2"/>
            <p:cNvSpPr/>
            <p:nvPr/>
          </p:nvSpPr>
          <p:spPr>
            <a:xfrm>
              <a:off x="3154" y="241"/>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sp>
        <p:nvSpPr>
          <p:cNvPr id="20" name="矩形 19"/>
          <p:cNvSpPr/>
          <p:nvPr/>
        </p:nvSpPr>
        <p:spPr>
          <a:xfrm>
            <a:off x="3905884" y="368498"/>
            <a:ext cx="4742460" cy="369332"/>
          </a:xfrm>
          <a:prstGeom prst="rect">
            <a:avLst/>
          </a:prstGeom>
        </p:spPr>
        <p:txBody>
          <a:bodyPr wrap="square">
            <a:spAutoFit/>
          </a:bodyPr>
          <a:lstStyle/>
          <a:p>
            <a:r>
              <a:rPr lang="en-US" altLang="zh-CN" dirty="0" smtClean="0"/>
              <a:t>Adaptive Rank Truncated Product</a:t>
            </a:r>
            <a:r>
              <a:rPr lang="zh-CN" altLang="en-US" dirty="0" smtClean="0"/>
              <a:t>（</a:t>
            </a:r>
            <a:r>
              <a:rPr lang="en-US" altLang="zh-CN" dirty="0" smtClean="0"/>
              <a:t>2009</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21" name="文本框 20"/>
              <p:cNvSpPr txBox="1"/>
              <p:nvPr/>
            </p:nvSpPr>
            <p:spPr>
              <a:xfrm>
                <a:off x="3905884" y="848917"/>
                <a:ext cx="6801996" cy="51315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smtClean="0">
                    <a:solidFill>
                      <a:schemeClr val="accent6"/>
                    </a:solidFill>
                    <a:latin typeface="Cambria Math" panose="02040503050406030204" pitchFamily="18" charset="0"/>
                  </a:rPr>
                  <a:t>对</a:t>
                </a:r>
                <a:r>
                  <a:rPr lang="en-US" altLang="zh-CN" sz="1600" dirty="0" smtClean="0">
                    <a:solidFill>
                      <a:schemeClr val="accent6"/>
                    </a:solidFill>
                    <a:latin typeface="Cambria Math" panose="02040503050406030204" pitchFamily="18" charset="0"/>
                  </a:rPr>
                  <a:t>p</a:t>
                </a:r>
                <a:r>
                  <a:rPr lang="zh-CN" altLang="en-US" sz="1600" dirty="0" smtClean="0">
                    <a:solidFill>
                      <a:schemeClr val="accent6"/>
                    </a:solidFill>
                    <a:latin typeface="Cambria Math" panose="02040503050406030204" pitchFamily="18" charset="0"/>
                  </a:rPr>
                  <a:t>值进行排序：</a:t>
                </a:r>
                <a14:m>
                  <m:oMath xmlns:m="http://schemas.openxmlformats.org/officeDocument/2006/math">
                    <m:sSub>
                      <m:sSubPr>
                        <m:ctrlPr>
                          <a:rPr lang="en-US" altLang="zh-CN" sz="1600" i="1" smtClean="0">
                            <a:solidFill>
                              <a:schemeClr val="accent6"/>
                            </a:solidFill>
                            <a:latin typeface="Cambria Math" panose="02040503050406030204" pitchFamily="18" charset="0"/>
                          </a:rPr>
                        </m:ctrlPr>
                      </m:sSubPr>
                      <m:e>
                        <m:r>
                          <a:rPr lang="en-US" altLang="zh-CN" sz="1600" b="0" i="1" smtClean="0">
                            <a:solidFill>
                              <a:schemeClr val="accent6"/>
                            </a:solidFill>
                            <a:latin typeface="Cambria Math" panose="02040503050406030204" pitchFamily="18" charset="0"/>
                          </a:rPr>
                          <m:t>𝑝</m:t>
                        </m:r>
                      </m:e>
                      <m:sub>
                        <m:r>
                          <a:rPr lang="en-US" altLang="zh-CN" sz="1600" b="0" i="1" smtClean="0">
                            <a:solidFill>
                              <a:schemeClr val="accent6"/>
                            </a:solidFill>
                            <a:latin typeface="Cambria Math" panose="02040503050406030204" pitchFamily="18" charset="0"/>
                          </a:rPr>
                          <m:t>(1)</m:t>
                        </m:r>
                      </m:sub>
                    </m:sSub>
                    <m:r>
                      <a:rPr lang="en-US" altLang="zh-CN" sz="1600" b="0" i="1" smtClean="0">
                        <a:solidFill>
                          <a:schemeClr val="accent6"/>
                        </a:solidFill>
                        <a:latin typeface="Cambria Math" panose="02040503050406030204" pitchFamily="18" charset="0"/>
                      </a:rPr>
                      <m:t>,</m:t>
                    </m:r>
                  </m:oMath>
                </a14:m>
                <a:r>
                  <a:rPr lang="en-US" altLang="zh-CN" sz="1600" b="0" dirty="0" smtClean="0">
                    <a:solidFill>
                      <a:schemeClr val="accent6"/>
                    </a:solidFill>
                    <a:latin typeface="Cambria Math" panose="02040503050406030204" pitchFamily="18" charset="0"/>
                  </a:rPr>
                  <a:t>  </a:t>
                </a:r>
                <a14:m>
                  <m:oMath xmlns:m="http://schemas.openxmlformats.org/officeDocument/2006/math">
                    <m:sSub>
                      <m:sSubPr>
                        <m:ctrlPr>
                          <a:rPr lang="en-US" altLang="zh-CN" sz="1600" i="1">
                            <a:solidFill>
                              <a:schemeClr val="accent6"/>
                            </a:solidFill>
                            <a:latin typeface="Cambria Math" panose="02040503050406030204" pitchFamily="18" charset="0"/>
                          </a:rPr>
                        </m:ctrlPr>
                      </m:sSubPr>
                      <m:e>
                        <m:r>
                          <a:rPr lang="en-US" altLang="zh-CN" sz="1600" i="1">
                            <a:solidFill>
                              <a:schemeClr val="accent6"/>
                            </a:solidFill>
                            <a:latin typeface="Cambria Math" panose="02040503050406030204" pitchFamily="18" charset="0"/>
                          </a:rPr>
                          <m:t>𝑝</m:t>
                        </m:r>
                      </m:e>
                      <m:sub>
                        <m:r>
                          <a:rPr lang="en-US" altLang="zh-CN" sz="1600" i="1">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2</m:t>
                        </m:r>
                        <m:r>
                          <a:rPr lang="en-US" altLang="zh-CN" sz="1600" i="1">
                            <a:solidFill>
                              <a:schemeClr val="accent6"/>
                            </a:solidFill>
                            <a:latin typeface="Cambria Math" panose="02040503050406030204" pitchFamily="18" charset="0"/>
                          </a:rPr>
                          <m:t>)</m:t>
                        </m:r>
                      </m:sub>
                    </m:sSub>
                    <m:sSub>
                      <m:sSubPr>
                        <m:ctrlPr>
                          <a:rPr lang="en-US" altLang="zh-CN" sz="1600" i="1">
                            <a:solidFill>
                              <a:schemeClr val="accent6"/>
                            </a:solidFill>
                            <a:latin typeface="Cambria Math" panose="02040503050406030204" pitchFamily="18" charset="0"/>
                          </a:rPr>
                        </m:ctrlPr>
                      </m:sSubPr>
                      <m:e>
                        <m:r>
                          <a:rPr lang="en-US" altLang="zh-CN" sz="1600" i="1">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 </m:t>
                        </m:r>
                        <m:r>
                          <a:rPr lang="en-US" altLang="zh-CN" sz="1600" i="1">
                            <a:solidFill>
                              <a:schemeClr val="accent6"/>
                            </a:solidFill>
                            <a:latin typeface="Cambria Math" panose="02040503050406030204" pitchFamily="18" charset="0"/>
                          </a:rPr>
                          <m:t>𝑝</m:t>
                        </m:r>
                      </m:e>
                      <m:sub>
                        <m:r>
                          <a:rPr lang="en-US" altLang="zh-CN" sz="1600" i="1">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3</m:t>
                        </m:r>
                        <m:r>
                          <a:rPr lang="en-US" altLang="zh-CN" sz="1600" i="1">
                            <a:solidFill>
                              <a:schemeClr val="accent6"/>
                            </a:solidFill>
                            <a:latin typeface="Cambria Math" panose="02040503050406030204" pitchFamily="18" charset="0"/>
                          </a:rPr>
                          <m:t>)</m:t>
                        </m:r>
                      </m:sub>
                    </m:sSub>
                    <m:r>
                      <a:rPr lang="en-US" altLang="zh-CN" sz="1600" i="1">
                        <a:solidFill>
                          <a:schemeClr val="accent6"/>
                        </a:solidFill>
                        <a:latin typeface="Cambria Math" panose="02040503050406030204" pitchFamily="18" charset="0"/>
                      </a:rPr>
                      <m:t>,</m:t>
                    </m:r>
                    <m:r>
                      <a:rPr lang="en-US" altLang="zh-CN" sz="1600" i="1" smtClean="0">
                        <a:solidFill>
                          <a:schemeClr val="accent6"/>
                        </a:solidFill>
                        <a:latin typeface="Cambria Math" panose="02040503050406030204" pitchFamily="18" charset="0"/>
                      </a:rPr>
                      <m:t> </m:t>
                    </m:r>
                    <m:r>
                      <a:rPr lang="en-US" altLang="zh-CN" sz="1600" b="0" i="0" smtClean="0">
                        <a:solidFill>
                          <a:schemeClr val="accent6"/>
                        </a:solidFill>
                        <a:latin typeface="Cambria Math" panose="02040503050406030204" pitchFamily="18" charset="0"/>
                      </a:rPr>
                      <m:t>……</m:t>
                    </m:r>
                    <m:sSub>
                      <m:sSubPr>
                        <m:ctrlPr>
                          <a:rPr lang="en-US" altLang="zh-CN" sz="1600" i="1">
                            <a:solidFill>
                              <a:schemeClr val="accent6"/>
                            </a:solidFill>
                            <a:latin typeface="Cambria Math" panose="02040503050406030204" pitchFamily="18" charset="0"/>
                          </a:rPr>
                        </m:ctrlPr>
                      </m:sSubPr>
                      <m:e>
                        <m:r>
                          <a:rPr lang="en-US" altLang="zh-CN" sz="1600" i="1">
                            <a:solidFill>
                              <a:schemeClr val="accent6"/>
                            </a:solidFill>
                            <a:latin typeface="Cambria Math" panose="02040503050406030204" pitchFamily="18" charset="0"/>
                          </a:rPr>
                          <m:t>𝑝</m:t>
                        </m:r>
                      </m:e>
                      <m:sub>
                        <m:r>
                          <a:rPr lang="en-US" altLang="zh-CN" sz="1600" i="1">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𝑛</m:t>
                        </m:r>
                        <m:r>
                          <a:rPr lang="en-US" altLang="zh-CN" sz="1600" b="0" i="1" smtClean="0">
                            <a:solidFill>
                              <a:schemeClr val="accent6"/>
                            </a:solidFill>
                            <a:latin typeface="Cambria Math" panose="02040503050406030204" pitchFamily="18" charset="0"/>
                          </a:rPr>
                          <m:t>−1)</m:t>
                        </m:r>
                      </m:sub>
                    </m:sSub>
                    <m:r>
                      <a:rPr lang="en-US" altLang="zh-CN" sz="1600" i="1">
                        <a:solidFill>
                          <a:schemeClr val="accent6"/>
                        </a:solidFill>
                        <a:latin typeface="Cambria Math" panose="02040503050406030204" pitchFamily="18" charset="0"/>
                      </a:rPr>
                      <m:t>,</m:t>
                    </m:r>
                  </m:oMath>
                </a14:m>
                <a:r>
                  <a:rPr lang="en-US" altLang="zh-CN" sz="1600" dirty="0">
                    <a:solidFill>
                      <a:schemeClr val="accent6"/>
                    </a:solidFill>
                  </a:rPr>
                  <a:t> </a:t>
                </a:r>
                <a14:m>
                  <m:oMath xmlns:m="http://schemas.openxmlformats.org/officeDocument/2006/math">
                    <m:sSub>
                      <m:sSubPr>
                        <m:ctrlPr>
                          <a:rPr lang="en-US" altLang="zh-CN" sz="1600" i="1">
                            <a:solidFill>
                              <a:schemeClr val="accent6"/>
                            </a:solidFill>
                            <a:latin typeface="Cambria Math" panose="02040503050406030204" pitchFamily="18" charset="0"/>
                          </a:rPr>
                        </m:ctrlPr>
                      </m:sSubPr>
                      <m:e>
                        <m:r>
                          <a:rPr lang="en-US" altLang="zh-CN" sz="1600" i="1">
                            <a:solidFill>
                              <a:schemeClr val="accent6"/>
                            </a:solidFill>
                            <a:latin typeface="Cambria Math" panose="02040503050406030204" pitchFamily="18" charset="0"/>
                          </a:rPr>
                          <m:t>𝑝</m:t>
                        </m:r>
                      </m:e>
                      <m:sub>
                        <m:r>
                          <a:rPr lang="en-US" altLang="zh-CN" sz="1600" i="1">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𝑛</m:t>
                        </m:r>
                        <m:r>
                          <a:rPr lang="en-US" altLang="zh-CN" sz="1600" i="1">
                            <a:solidFill>
                              <a:schemeClr val="accent6"/>
                            </a:solidFill>
                            <a:latin typeface="Cambria Math" panose="02040503050406030204" pitchFamily="18" charset="0"/>
                          </a:rPr>
                          <m:t>)</m:t>
                        </m:r>
                      </m:sub>
                    </m:sSub>
                  </m:oMath>
                </a14:m>
                <a:r>
                  <a:rPr lang="en-US" altLang="zh-CN" sz="1600" dirty="0" smtClean="0">
                    <a:solidFill>
                      <a:schemeClr val="accent6"/>
                    </a:solidFill>
                    <a:latin typeface="Cambria Math" panose="02040503050406030204" pitchFamily="18" charset="0"/>
                  </a:rPr>
                  <a:t>, K={</a:t>
                </a:r>
                <a14:m>
                  <m:oMath xmlns:m="http://schemas.openxmlformats.org/officeDocument/2006/math">
                    <m:sSub>
                      <m:sSubPr>
                        <m:ctrlPr>
                          <a:rPr lang="en-US" altLang="zh-CN" sz="1600" i="1">
                            <a:solidFill>
                              <a:schemeClr val="accent6"/>
                            </a:solidFill>
                            <a:latin typeface="Cambria Math" panose="02040503050406030204" pitchFamily="18" charset="0"/>
                          </a:rPr>
                        </m:ctrlPr>
                      </m:sSubPr>
                      <m:e>
                        <m:r>
                          <a:rPr lang="en-US" altLang="zh-CN" sz="1600" b="0" i="1" smtClean="0">
                            <a:solidFill>
                              <a:schemeClr val="accent6"/>
                            </a:solidFill>
                            <a:latin typeface="Cambria Math" panose="02040503050406030204" pitchFamily="18" charset="0"/>
                          </a:rPr>
                          <m:t>𝑘</m:t>
                        </m:r>
                      </m:e>
                      <m:sub>
                        <m:r>
                          <a:rPr lang="en-US" altLang="zh-CN" sz="1600" i="1">
                            <a:solidFill>
                              <a:schemeClr val="accent6"/>
                            </a:solidFill>
                            <a:latin typeface="Cambria Math" panose="02040503050406030204" pitchFamily="18" charset="0"/>
                          </a:rPr>
                          <m:t>1</m:t>
                        </m:r>
                      </m:sub>
                    </m:sSub>
                    <m:r>
                      <a:rPr lang="en-US" altLang="zh-CN" sz="1600" b="0" i="1" smtClean="0">
                        <a:solidFill>
                          <a:schemeClr val="accent6"/>
                        </a:solidFill>
                        <a:latin typeface="Cambria Math" panose="02040503050406030204" pitchFamily="18" charset="0"/>
                      </a:rPr>
                      <m:t>, </m:t>
                    </m:r>
                    <m:sSub>
                      <m:sSubPr>
                        <m:ctrlPr>
                          <a:rPr lang="en-US" altLang="zh-CN" sz="1600" i="1">
                            <a:solidFill>
                              <a:schemeClr val="accent6"/>
                            </a:solidFill>
                            <a:latin typeface="Cambria Math" panose="02040503050406030204" pitchFamily="18" charset="0"/>
                          </a:rPr>
                        </m:ctrlPr>
                      </m:sSubPr>
                      <m:e>
                        <m:r>
                          <a:rPr lang="en-US" altLang="zh-CN" sz="1600" i="1">
                            <a:solidFill>
                              <a:schemeClr val="accent6"/>
                            </a:solidFill>
                            <a:latin typeface="Cambria Math" panose="02040503050406030204" pitchFamily="18" charset="0"/>
                          </a:rPr>
                          <m:t>𝑘</m:t>
                        </m:r>
                      </m:e>
                      <m:sub>
                        <m:r>
                          <a:rPr lang="en-US" altLang="zh-CN" sz="1600" b="0" i="1" smtClean="0">
                            <a:solidFill>
                              <a:schemeClr val="accent6"/>
                            </a:solidFill>
                            <a:latin typeface="Cambria Math" panose="02040503050406030204" pitchFamily="18" charset="0"/>
                          </a:rPr>
                          <m:t>2</m:t>
                        </m:r>
                      </m:sub>
                    </m:sSub>
                    <m:r>
                      <a:rPr lang="en-US" altLang="zh-CN" sz="1600" i="1">
                        <a:solidFill>
                          <a:schemeClr val="accent6"/>
                        </a:solidFill>
                        <a:latin typeface="Cambria Math" panose="02040503050406030204" pitchFamily="18" charset="0"/>
                      </a:rPr>
                      <m:t>, </m:t>
                    </m:r>
                  </m:oMath>
                </a14:m>
                <a:r>
                  <a:rPr lang="en-US" altLang="zh-CN" sz="1600" dirty="0" smtClean="0">
                    <a:solidFill>
                      <a:schemeClr val="accent6"/>
                    </a:solidFill>
                    <a:latin typeface="Cambria Math" panose="02040503050406030204" pitchFamily="18" charset="0"/>
                  </a:rPr>
                  <a:t>……</a:t>
                </a:r>
                <a14:m>
                  <m:oMath xmlns:m="http://schemas.openxmlformats.org/officeDocument/2006/math">
                    <m:sSub>
                      <m:sSubPr>
                        <m:ctrlPr>
                          <a:rPr lang="en-US" altLang="zh-CN" sz="1600" i="1">
                            <a:solidFill>
                              <a:schemeClr val="accent6"/>
                            </a:solidFill>
                            <a:latin typeface="Cambria Math" panose="02040503050406030204" pitchFamily="18" charset="0"/>
                          </a:rPr>
                        </m:ctrlPr>
                      </m:sSubPr>
                      <m:e>
                        <m:r>
                          <a:rPr lang="en-US" altLang="zh-CN" sz="1600" i="1">
                            <a:solidFill>
                              <a:schemeClr val="accent6"/>
                            </a:solidFill>
                            <a:latin typeface="Cambria Math" panose="02040503050406030204" pitchFamily="18" charset="0"/>
                          </a:rPr>
                          <m:t>𝑘</m:t>
                        </m:r>
                      </m:e>
                      <m:sub>
                        <m:r>
                          <a:rPr lang="en-US" altLang="zh-CN" sz="1600" b="0" i="1" smtClean="0">
                            <a:solidFill>
                              <a:schemeClr val="accent6"/>
                            </a:solidFill>
                            <a:latin typeface="Cambria Math" panose="02040503050406030204" pitchFamily="18" charset="0"/>
                          </a:rPr>
                          <m:t>𝐽</m:t>
                        </m:r>
                      </m:sub>
                    </m:sSub>
                    <m:r>
                      <a:rPr lang="en-US" altLang="zh-CN" sz="1600" i="1">
                        <a:solidFill>
                          <a:schemeClr val="accent6"/>
                        </a:solidFill>
                        <a:latin typeface="Cambria Math" panose="02040503050406030204" pitchFamily="18" charset="0"/>
                      </a:rPr>
                      <m:t> </m:t>
                    </m:r>
                  </m:oMath>
                </a14:m>
                <a:r>
                  <a:rPr lang="en-US" altLang="zh-CN" sz="1600" dirty="0" smtClean="0">
                    <a:solidFill>
                      <a:schemeClr val="accent6"/>
                    </a:solidFill>
                    <a:latin typeface="Cambria Math" panose="02040503050406030204" pitchFamily="18" charset="0"/>
                  </a:rPr>
                  <a:t>}</a:t>
                </a:r>
                <a:endParaRPr lang="en-US" altLang="zh-CN" sz="1600" dirty="0">
                  <a:solidFill>
                    <a:schemeClr val="accent6"/>
                  </a:solidFill>
                  <a:latin typeface="Cambria Math" panose="02040503050406030204" pitchFamily="18" charset="0"/>
                </a:endParaRPr>
              </a:p>
              <a:p>
                <a:endParaRPr lang="en-US" altLang="zh-CN" sz="1600" b="0" dirty="0" smtClean="0">
                  <a:solidFill>
                    <a:schemeClr val="accent6"/>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600" b="0" i="1" smtClean="0">
                          <a:solidFill>
                            <a:schemeClr val="accent6"/>
                          </a:solidFill>
                          <a:latin typeface="Cambria Math" panose="02040503050406030204" pitchFamily="18" charset="0"/>
                        </a:rPr>
                        <m:t>𝑊</m:t>
                      </m:r>
                      <m:r>
                        <a:rPr lang="en-US" altLang="zh-CN" sz="1600" b="0" i="1" smtClean="0">
                          <a:solidFill>
                            <a:schemeClr val="accent6"/>
                          </a:solidFill>
                          <a:latin typeface="Cambria Math" panose="02040503050406030204" pitchFamily="18" charset="0"/>
                        </a:rPr>
                        <m:t>=</m:t>
                      </m:r>
                      <m:nary>
                        <m:naryPr>
                          <m:chr m:val="∏"/>
                          <m:ctrlPr>
                            <a:rPr lang="en-US" altLang="zh-CN" sz="1600" b="0" i="1" smtClean="0">
                              <a:solidFill>
                                <a:schemeClr val="accent6"/>
                              </a:solidFill>
                              <a:latin typeface="Cambria Math" panose="02040503050406030204" pitchFamily="18" charset="0"/>
                            </a:rPr>
                          </m:ctrlPr>
                        </m:naryPr>
                        <m:sub>
                          <m:r>
                            <m:rPr>
                              <m:brk m:alnAt="23"/>
                            </m:rPr>
                            <a:rPr lang="en-US" altLang="zh-CN" sz="1600" b="0" i="1" smtClean="0">
                              <a:solidFill>
                                <a:schemeClr val="accent6"/>
                              </a:solidFill>
                              <a:latin typeface="Cambria Math" panose="02040503050406030204" pitchFamily="18" charset="0"/>
                            </a:rPr>
                            <m:t>𝑖</m:t>
                          </m:r>
                          <m:r>
                            <a:rPr lang="en-US" altLang="zh-CN" sz="1600" b="0" i="1" smtClean="0">
                              <a:solidFill>
                                <a:schemeClr val="accent6"/>
                              </a:solidFill>
                              <a:latin typeface="Cambria Math" panose="02040503050406030204" pitchFamily="18" charset="0"/>
                            </a:rPr>
                            <m:t>=1</m:t>
                          </m:r>
                        </m:sub>
                        <m:sup>
                          <m:r>
                            <a:rPr lang="en-US" altLang="zh-CN" sz="1600" b="0" i="1" smtClean="0">
                              <a:solidFill>
                                <a:schemeClr val="accent6"/>
                              </a:solidFill>
                              <a:latin typeface="Cambria Math" panose="02040503050406030204" pitchFamily="18" charset="0"/>
                            </a:rPr>
                            <m:t>𝐾</m:t>
                          </m:r>
                        </m:sup>
                        <m:e>
                          <m:sSub>
                            <m:sSubPr>
                              <m:ctrlPr>
                                <a:rPr lang="en-US" altLang="zh-CN" sz="1600" b="0" i="1" smtClean="0">
                                  <a:solidFill>
                                    <a:schemeClr val="accent6"/>
                                  </a:solidFill>
                                  <a:latin typeface="Cambria Math" panose="02040503050406030204" pitchFamily="18" charset="0"/>
                                </a:rPr>
                              </m:ctrlPr>
                            </m:sSubPr>
                            <m:e>
                              <m:r>
                                <a:rPr lang="en-US" altLang="zh-CN" sz="1600" b="0" i="1" smtClean="0">
                                  <a:solidFill>
                                    <a:schemeClr val="accent6"/>
                                  </a:solidFill>
                                  <a:latin typeface="Cambria Math" panose="02040503050406030204" pitchFamily="18" charset="0"/>
                                </a:rPr>
                                <m:t>𝑝</m:t>
                              </m:r>
                            </m:e>
                            <m:sub>
                              <m:r>
                                <a:rPr lang="en-US" altLang="zh-CN" sz="1600" b="0" i="1" smtClean="0">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𝑖</m:t>
                              </m:r>
                              <m:r>
                                <a:rPr lang="en-US" altLang="zh-CN" sz="1600" b="0" i="1" smtClean="0">
                                  <a:solidFill>
                                    <a:schemeClr val="accent6"/>
                                  </a:solidFill>
                                  <a:latin typeface="Cambria Math" panose="02040503050406030204" pitchFamily="18" charset="0"/>
                                </a:rPr>
                                <m:t>)</m:t>
                              </m:r>
                            </m:sub>
                          </m:sSub>
                        </m:e>
                      </m:nary>
                    </m:oMath>
                  </m:oMathPara>
                </a14:m>
                <a:endParaRPr lang="en-US" altLang="zh-CN" sz="1600" i="1" dirty="0" smtClean="0">
                  <a:solidFill>
                    <a:schemeClr val="accent6"/>
                  </a:solidFill>
                  <a:latin typeface="+mn-ea"/>
                </a:endParaRPr>
              </a:p>
              <a:p>
                <a:r>
                  <a:rPr lang="en-US" altLang="zh-CN" sz="1600" i="1" dirty="0" smtClean="0">
                    <a:solidFill>
                      <a:schemeClr val="bg2">
                        <a:lumMod val="25000"/>
                      </a:schemeClr>
                    </a:solidFill>
                    <a:latin typeface="+mn-ea"/>
                  </a:rPr>
                  <a:t>Permutation Steps:</a:t>
                </a:r>
              </a:p>
              <a:p>
                <a:pPr marL="342900" indent="-342900">
                  <a:buAutoNum type="arabicPeriod"/>
                </a:pPr>
                <a:r>
                  <a:rPr lang="zh-CN" altLang="en-US" sz="1600" i="1" dirty="0" smtClean="0">
                    <a:solidFill>
                      <a:schemeClr val="bg2">
                        <a:lumMod val="25000"/>
                      </a:schemeClr>
                    </a:solidFill>
                    <a:latin typeface="+mn-ea"/>
                  </a:rPr>
                  <a:t>设置</a:t>
                </a:r>
                <a:r>
                  <a:rPr lang="en-US" altLang="zh-CN" sz="1600" i="1" dirty="0" smtClean="0">
                    <a:solidFill>
                      <a:schemeClr val="bg2">
                        <a:lumMod val="25000"/>
                      </a:schemeClr>
                    </a:solidFill>
                    <a:latin typeface="+mn-ea"/>
                  </a:rPr>
                  <a:t>permutation</a:t>
                </a:r>
                <a:r>
                  <a:rPr lang="zh-CN" altLang="en-US" sz="1600" i="1" dirty="0" smtClean="0">
                    <a:solidFill>
                      <a:schemeClr val="bg2">
                        <a:lumMod val="25000"/>
                      </a:schemeClr>
                    </a:solidFill>
                    <a:latin typeface="+mn-ea"/>
                  </a:rPr>
                  <a:t>次数</a:t>
                </a:r>
                <a:r>
                  <a:rPr lang="en-US" altLang="zh-CN" sz="1600" i="1" dirty="0" smtClean="0">
                    <a:solidFill>
                      <a:schemeClr val="bg2">
                        <a:lumMod val="25000"/>
                      </a:schemeClr>
                    </a:solidFill>
                    <a:latin typeface="+mn-ea"/>
                  </a:rPr>
                  <a:t>B</a:t>
                </a:r>
                <a:r>
                  <a:rPr lang="zh-CN" altLang="en-US" sz="1600" i="1" dirty="0" smtClean="0">
                    <a:solidFill>
                      <a:schemeClr val="bg2">
                        <a:lumMod val="25000"/>
                      </a:schemeClr>
                    </a:solidFill>
                    <a:latin typeface="+mn-ea"/>
                  </a:rPr>
                  <a:t>，可以得到</a:t>
                </a:r>
                <a14:m>
                  <m:oMath xmlns:m="http://schemas.openxmlformats.org/officeDocument/2006/math">
                    <m:sSubSup>
                      <m:sSubSupPr>
                        <m:ctrlPr>
                          <a:rPr lang="en-US" altLang="zh-CN" sz="1600" i="1" smtClean="0">
                            <a:solidFill>
                              <a:schemeClr val="bg2">
                                <a:lumMod val="25000"/>
                              </a:schemeClr>
                            </a:solidFill>
                            <a:latin typeface="Cambria Math" panose="02040503050406030204" pitchFamily="18" charset="0"/>
                          </a:rPr>
                        </m:ctrlPr>
                      </m:sSubSupPr>
                      <m:e>
                        <m:r>
                          <a:rPr lang="en-US" altLang="zh-CN" sz="1600" b="0" i="1" smtClean="0">
                            <a:solidFill>
                              <a:schemeClr val="bg2">
                                <a:lumMod val="25000"/>
                              </a:schemeClr>
                            </a:solidFill>
                            <a:latin typeface="Cambria Math" panose="02040503050406030204" pitchFamily="18" charset="0"/>
                          </a:rPr>
                          <m:t>𝑝</m:t>
                        </m:r>
                      </m:e>
                      <m:sub>
                        <m:r>
                          <a:rPr lang="en-US" altLang="zh-CN" sz="1600" b="0" i="1" smtClean="0">
                            <a:solidFill>
                              <a:schemeClr val="bg2">
                                <a:lumMod val="25000"/>
                              </a:schemeClr>
                            </a:solidFill>
                            <a:latin typeface="Cambria Math" panose="02040503050406030204" pitchFamily="18" charset="0"/>
                          </a:rPr>
                          <m:t>1</m:t>
                        </m:r>
                      </m:sub>
                      <m:sup>
                        <m:r>
                          <a:rPr lang="en-US" altLang="zh-CN" sz="1600" b="0" i="1" smtClean="0">
                            <a:solidFill>
                              <a:schemeClr val="bg2">
                                <a:lumMod val="25000"/>
                              </a:schemeClr>
                            </a:solidFill>
                            <a:latin typeface="Cambria Math" panose="02040503050406030204" pitchFamily="18" charset="0"/>
                          </a:rPr>
                          <m:t>(</m:t>
                        </m:r>
                        <m:r>
                          <a:rPr lang="en-US" altLang="zh-CN" sz="1600" b="0" i="1" smtClean="0">
                            <a:solidFill>
                              <a:schemeClr val="bg2">
                                <a:lumMod val="25000"/>
                              </a:schemeClr>
                            </a:solidFill>
                            <a:latin typeface="Cambria Math" panose="02040503050406030204" pitchFamily="18" charset="0"/>
                          </a:rPr>
                          <m:t>𝑏</m:t>
                        </m:r>
                        <m:r>
                          <a:rPr lang="en-US" altLang="zh-CN" sz="1600" b="0" i="1" smtClean="0">
                            <a:solidFill>
                              <a:schemeClr val="bg2">
                                <a:lumMod val="25000"/>
                              </a:schemeClr>
                            </a:solidFill>
                            <a:latin typeface="Cambria Math" panose="02040503050406030204" pitchFamily="18" charset="0"/>
                          </a:rPr>
                          <m:t>)</m:t>
                        </m:r>
                      </m:sup>
                    </m:sSubSup>
                  </m:oMath>
                </a14:m>
                <a:r>
                  <a:rPr lang="en-US" altLang="zh-CN" sz="1600" i="1" dirty="0" smtClean="0">
                    <a:solidFill>
                      <a:schemeClr val="bg2">
                        <a:lumMod val="25000"/>
                      </a:schemeClr>
                    </a:solidFill>
                    <a:latin typeface="+mn-ea"/>
                  </a:rPr>
                  <a:t>, </a:t>
                </a:r>
                <a14:m>
                  <m:oMath xmlns:m="http://schemas.openxmlformats.org/officeDocument/2006/math">
                    <m:sSubSup>
                      <m:sSubSupPr>
                        <m:ctrlPr>
                          <a:rPr lang="en-US" altLang="zh-CN" sz="1600" i="1">
                            <a:solidFill>
                              <a:schemeClr val="bg2">
                                <a:lumMod val="25000"/>
                              </a:schemeClr>
                            </a:solidFill>
                            <a:latin typeface="Cambria Math" panose="02040503050406030204" pitchFamily="18" charset="0"/>
                          </a:rPr>
                        </m:ctrlPr>
                      </m:sSubSupPr>
                      <m:e>
                        <m:r>
                          <a:rPr lang="en-US" altLang="zh-CN" sz="1600" i="1">
                            <a:solidFill>
                              <a:schemeClr val="bg2">
                                <a:lumMod val="25000"/>
                              </a:schemeClr>
                            </a:solidFill>
                            <a:latin typeface="Cambria Math" panose="02040503050406030204" pitchFamily="18" charset="0"/>
                          </a:rPr>
                          <m:t>𝑝</m:t>
                        </m:r>
                      </m:e>
                      <m:sub>
                        <m:r>
                          <a:rPr lang="en-US" altLang="zh-CN" sz="1600" b="0" i="1" smtClean="0">
                            <a:solidFill>
                              <a:schemeClr val="bg2">
                                <a:lumMod val="25000"/>
                              </a:schemeClr>
                            </a:solidFill>
                            <a:latin typeface="Cambria Math" panose="02040503050406030204" pitchFamily="18" charset="0"/>
                          </a:rPr>
                          <m:t>2</m:t>
                        </m:r>
                      </m:sub>
                      <m:sup>
                        <m:r>
                          <a:rPr lang="en-US" altLang="zh-CN" sz="1600" i="1">
                            <a:solidFill>
                              <a:schemeClr val="bg2">
                                <a:lumMod val="25000"/>
                              </a:schemeClr>
                            </a:solidFill>
                            <a:latin typeface="Cambria Math" panose="02040503050406030204" pitchFamily="18" charset="0"/>
                          </a:rPr>
                          <m:t>(</m:t>
                        </m:r>
                        <m:r>
                          <a:rPr lang="en-US" altLang="zh-CN" sz="1600" i="1">
                            <a:solidFill>
                              <a:schemeClr val="bg2">
                                <a:lumMod val="25000"/>
                              </a:schemeClr>
                            </a:solidFill>
                            <a:latin typeface="Cambria Math" panose="02040503050406030204" pitchFamily="18" charset="0"/>
                          </a:rPr>
                          <m:t>𝑏</m:t>
                        </m:r>
                        <m:r>
                          <a:rPr lang="en-US" altLang="zh-CN" sz="1600" i="1">
                            <a:solidFill>
                              <a:schemeClr val="bg2">
                                <a:lumMod val="25000"/>
                              </a:schemeClr>
                            </a:solidFill>
                            <a:latin typeface="Cambria Math" panose="02040503050406030204" pitchFamily="18" charset="0"/>
                          </a:rPr>
                          <m:t>)</m:t>
                        </m:r>
                      </m:sup>
                    </m:sSubSup>
                  </m:oMath>
                </a14:m>
                <a:r>
                  <a:rPr lang="en-US" altLang="zh-CN" sz="1600" i="1" dirty="0" smtClean="0">
                    <a:solidFill>
                      <a:schemeClr val="bg2">
                        <a:lumMod val="25000"/>
                      </a:schemeClr>
                    </a:solidFill>
                    <a:latin typeface="+mn-ea"/>
                  </a:rPr>
                  <a:t>, ……,</a:t>
                </a:r>
                <a:r>
                  <a:rPr lang="en-US" altLang="zh-CN" sz="1600" dirty="0">
                    <a:solidFill>
                      <a:schemeClr val="bg2">
                        <a:lumMod val="25000"/>
                      </a:schemeClr>
                    </a:solidFill>
                  </a:rPr>
                  <a:t> </a:t>
                </a:r>
                <a14:m>
                  <m:oMath xmlns:m="http://schemas.openxmlformats.org/officeDocument/2006/math">
                    <m:sSubSup>
                      <m:sSubSupPr>
                        <m:ctrlPr>
                          <a:rPr lang="en-US" altLang="zh-CN" sz="1600" i="1">
                            <a:solidFill>
                              <a:schemeClr val="bg2">
                                <a:lumMod val="25000"/>
                              </a:schemeClr>
                            </a:solidFill>
                            <a:latin typeface="Cambria Math" panose="02040503050406030204" pitchFamily="18" charset="0"/>
                          </a:rPr>
                        </m:ctrlPr>
                      </m:sSubSupPr>
                      <m:e>
                        <m:r>
                          <a:rPr lang="en-US" altLang="zh-CN" sz="1600" i="1">
                            <a:solidFill>
                              <a:schemeClr val="bg2">
                                <a:lumMod val="25000"/>
                              </a:schemeClr>
                            </a:solidFill>
                            <a:latin typeface="Cambria Math" panose="02040503050406030204" pitchFamily="18" charset="0"/>
                          </a:rPr>
                          <m:t>𝑝</m:t>
                        </m:r>
                      </m:e>
                      <m:sub>
                        <m:r>
                          <a:rPr lang="en-US" altLang="zh-CN" sz="1600" b="0" i="1" smtClean="0">
                            <a:solidFill>
                              <a:schemeClr val="bg2">
                                <a:lumMod val="25000"/>
                              </a:schemeClr>
                            </a:solidFill>
                            <a:latin typeface="Cambria Math" panose="02040503050406030204" pitchFamily="18" charset="0"/>
                          </a:rPr>
                          <m:t>𝑛</m:t>
                        </m:r>
                      </m:sub>
                      <m:sup>
                        <m:r>
                          <a:rPr lang="en-US" altLang="zh-CN" sz="1600" i="1">
                            <a:solidFill>
                              <a:schemeClr val="bg2">
                                <a:lumMod val="25000"/>
                              </a:schemeClr>
                            </a:solidFill>
                            <a:latin typeface="Cambria Math" panose="02040503050406030204" pitchFamily="18" charset="0"/>
                          </a:rPr>
                          <m:t>(</m:t>
                        </m:r>
                        <m:r>
                          <a:rPr lang="en-US" altLang="zh-CN" sz="1600" i="1">
                            <a:solidFill>
                              <a:schemeClr val="bg2">
                                <a:lumMod val="25000"/>
                              </a:schemeClr>
                            </a:solidFill>
                            <a:latin typeface="Cambria Math" panose="02040503050406030204" pitchFamily="18" charset="0"/>
                          </a:rPr>
                          <m:t>𝑏</m:t>
                        </m:r>
                        <m:r>
                          <a:rPr lang="en-US" altLang="zh-CN" sz="1600" i="1">
                            <a:solidFill>
                              <a:schemeClr val="bg2">
                                <a:lumMod val="25000"/>
                              </a:schemeClr>
                            </a:solidFill>
                            <a:latin typeface="Cambria Math" panose="02040503050406030204" pitchFamily="18" charset="0"/>
                          </a:rPr>
                          <m:t>)</m:t>
                        </m:r>
                      </m:sup>
                    </m:sSubSup>
                  </m:oMath>
                </a14:m>
                <a:r>
                  <a:rPr lang="zh-CN" altLang="en-US" sz="1600" i="1" dirty="0" smtClean="0">
                    <a:solidFill>
                      <a:schemeClr val="bg2">
                        <a:lumMod val="25000"/>
                      </a:schemeClr>
                    </a:solidFill>
                    <a:latin typeface="+mn-ea"/>
                  </a:rPr>
                  <a:t>，</a:t>
                </a:r>
                <a:r>
                  <a:rPr lang="en-US" altLang="zh-CN" sz="1600" i="1" dirty="0" smtClean="0">
                    <a:solidFill>
                      <a:schemeClr val="bg2">
                        <a:lumMod val="25000"/>
                      </a:schemeClr>
                    </a:solidFill>
                    <a:latin typeface="+mn-ea"/>
                  </a:rPr>
                  <a:t>0≤b≤B</a:t>
                </a:r>
                <a:r>
                  <a:rPr lang="zh-CN" altLang="en-US" sz="1600" i="1" dirty="0" smtClean="0">
                    <a:solidFill>
                      <a:schemeClr val="bg2">
                        <a:lumMod val="25000"/>
                      </a:schemeClr>
                    </a:solidFill>
                    <a:latin typeface="+mn-ea"/>
                  </a:rPr>
                  <a:t>，便可以计算得到</a:t>
                </a:r>
                <a:r>
                  <a:rPr lang="zh-CN" altLang="en-US" sz="1600" i="1" dirty="0" smtClean="0">
                    <a:solidFill>
                      <a:schemeClr val="tx1">
                        <a:lumMod val="85000"/>
                        <a:lumOff val="15000"/>
                      </a:schemeClr>
                    </a:solidFill>
                    <a:latin typeface="+mn-ea"/>
                  </a:rPr>
                  <a:t>一个</a:t>
                </a:r>
                <a14:m>
                  <m:oMath xmlns:m="http://schemas.openxmlformats.org/officeDocument/2006/math">
                    <m:sSubSup>
                      <m:sSubSupPr>
                        <m:ctrlPr>
                          <a:rPr lang="en-US" altLang="zh-CN" sz="1600" i="1">
                            <a:solidFill>
                              <a:schemeClr val="tx1">
                                <a:lumMod val="85000"/>
                                <a:lumOff val="15000"/>
                              </a:schemeClr>
                            </a:solidFill>
                            <a:latin typeface="Cambria Math" panose="02040503050406030204" pitchFamily="18" charset="0"/>
                          </a:rPr>
                        </m:ctrlPr>
                      </m:sSubSupPr>
                      <m:e>
                        <m:r>
                          <a:rPr lang="en-US" altLang="zh-CN" sz="1600" b="0" i="1" smtClean="0">
                            <a:solidFill>
                              <a:schemeClr val="tx1">
                                <a:lumMod val="85000"/>
                                <a:lumOff val="15000"/>
                              </a:schemeClr>
                            </a:solidFill>
                            <a:latin typeface="Cambria Math" panose="02040503050406030204" pitchFamily="18" charset="0"/>
                          </a:rPr>
                          <m:t>𝑊</m:t>
                        </m:r>
                      </m:e>
                      <m:sub>
                        <m:r>
                          <a:rPr lang="en-US" altLang="zh-CN" sz="1600" b="0" i="1" smtClean="0">
                            <a:solidFill>
                              <a:schemeClr val="tx1">
                                <a:lumMod val="85000"/>
                                <a:lumOff val="15000"/>
                              </a:schemeClr>
                            </a:solidFill>
                            <a:latin typeface="Cambria Math" panose="02040503050406030204" pitchFamily="18" charset="0"/>
                          </a:rPr>
                          <m:t>𝑗</m:t>
                        </m:r>
                      </m:sub>
                      <m:sup>
                        <m:r>
                          <a:rPr lang="en-US" altLang="zh-CN" sz="1600" i="1">
                            <a:solidFill>
                              <a:schemeClr val="tx1">
                                <a:lumMod val="85000"/>
                                <a:lumOff val="15000"/>
                              </a:schemeClr>
                            </a:solidFill>
                            <a:latin typeface="Cambria Math" panose="02040503050406030204" pitchFamily="18" charset="0"/>
                          </a:rPr>
                          <m:t>(</m:t>
                        </m:r>
                        <m:r>
                          <a:rPr lang="en-US" altLang="zh-CN" sz="1600" i="1">
                            <a:solidFill>
                              <a:schemeClr val="tx1">
                                <a:lumMod val="85000"/>
                                <a:lumOff val="15000"/>
                              </a:schemeClr>
                            </a:solidFill>
                            <a:latin typeface="Cambria Math" panose="02040503050406030204" pitchFamily="18" charset="0"/>
                          </a:rPr>
                          <m:t>𝑏</m:t>
                        </m:r>
                        <m:r>
                          <a:rPr lang="en-US" altLang="zh-CN" sz="1600" i="1">
                            <a:solidFill>
                              <a:schemeClr val="tx1">
                                <a:lumMod val="85000"/>
                                <a:lumOff val="15000"/>
                              </a:schemeClr>
                            </a:solidFill>
                            <a:latin typeface="Cambria Math" panose="02040503050406030204" pitchFamily="18" charset="0"/>
                          </a:rPr>
                          <m:t>)</m:t>
                        </m:r>
                      </m:sup>
                    </m:sSubSup>
                  </m:oMath>
                </a14:m>
                <a:r>
                  <a:rPr lang="zh-CN" altLang="en-US" sz="1600" i="1" dirty="0" smtClean="0">
                    <a:solidFill>
                      <a:schemeClr val="tx1">
                        <a:lumMod val="85000"/>
                        <a:lumOff val="15000"/>
                      </a:schemeClr>
                    </a:solidFill>
                    <a:latin typeface="+mn-ea"/>
                  </a:rPr>
                  <a:t>的矩阵</a:t>
                </a:r>
                <a:endParaRPr lang="en-US" altLang="zh-CN" sz="1600" i="1" dirty="0" smtClean="0">
                  <a:solidFill>
                    <a:schemeClr val="tx1">
                      <a:lumMod val="85000"/>
                      <a:lumOff val="15000"/>
                    </a:schemeClr>
                  </a:solidFill>
                  <a:latin typeface="+mn-ea"/>
                </a:endParaRPr>
              </a:p>
              <a:p>
                <a:pPr/>
                <a14:m>
                  <m:oMathPara xmlns:m="http://schemas.openxmlformats.org/officeDocument/2006/math">
                    <m:oMathParaPr>
                      <m:jc m:val="centerGroup"/>
                    </m:oMathParaPr>
                    <m:oMath xmlns:m="http://schemas.openxmlformats.org/officeDocument/2006/math">
                      <m:d>
                        <m:dPr>
                          <m:ctrlPr>
                            <a:rPr lang="en-US" altLang="zh-CN" sz="1600" i="1" smtClean="0">
                              <a:solidFill>
                                <a:schemeClr val="tx1">
                                  <a:lumMod val="85000"/>
                                  <a:lumOff val="15000"/>
                                </a:schemeClr>
                              </a:solidFill>
                              <a:latin typeface="Cambria Math" panose="02040503050406030204" pitchFamily="18" charset="0"/>
                            </a:rPr>
                          </m:ctrlPr>
                        </m:dPr>
                        <m:e>
                          <m:m>
                            <m:mPr>
                              <m:mcs>
                                <m:mc>
                                  <m:mcPr>
                                    <m:count m:val="3"/>
                                    <m:mcJc m:val="center"/>
                                  </m:mcPr>
                                </m:mc>
                              </m:mcs>
                              <m:ctrlPr>
                                <a:rPr lang="en-US" altLang="zh-CN" sz="1600" i="1" smtClean="0">
                                  <a:solidFill>
                                    <a:schemeClr val="tx1">
                                      <a:lumMod val="85000"/>
                                      <a:lumOff val="15000"/>
                                    </a:schemeClr>
                                  </a:solidFill>
                                  <a:latin typeface="Cambria Math" panose="02040503050406030204" pitchFamily="18" charset="0"/>
                                </a:rPr>
                              </m:ctrlPr>
                            </m:mPr>
                            <m:mr>
                              <m:e>
                                <m:m>
                                  <m:mPr>
                                    <m:mcs>
                                      <m:mc>
                                        <m:mcPr>
                                          <m:count m:val="2"/>
                                          <m:mcJc m:val="center"/>
                                        </m:mcPr>
                                      </m:mc>
                                    </m:mcs>
                                    <m:ctrlPr>
                                      <a:rPr lang="en-US" altLang="zh-CN" sz="1600" i="1" smtClean="0">
                                        <a:solidFill>
                                          <a:schemeClr val="tx1">
                                            <a:lumMod val="85000"/>
                                            <a:lumOff val="15000"/>
                                          </a:schemeClr>
                                        </a:solidFill>
                                        <a:latin typeface="Cambria Math" panose="02040503050406030204" pitchFamily="18" charset="0"/>
                                      </a:rPr>
                                    </m:ctrlPr>
                                  </m:mPr>
                                  <m:mr>
                                    <m:e>
                                      <m:sSubSup>
                                        <m:sSubSupPr>
                                          <m:ctrlPr>
                                            <a:rPr lang="en-US" altLang="zh-CN" sz="1600" i="1">
                                              <a:solidFill>
                                                <a:schemeClr val="tx1">
                                                  <a:lumMod val="85000"/>
                                                  <a:lumOff val="15000"/>
                                                </a:schemeClr>
                                              </a:solidFill>
                                              <a:latin typeface="Cambria Math" panose="02040503050406030204" pitchFamily="18" charset="0"/>
                                            </a:rPr>
                                          </m:ctrlPr>
                                        </m:sSubSupPr>
                                        <m:e>
                                          <m:r>
                                            <a:rPr lang="en-US" altLang="zh-CN" sz="1600" i="1">
                                              <a:solidFill>
                                                <a:schemeClr val="tx1">
                                                  <a:lumMod val="85000"/>
                                                  <a:lumOff val="15000"/>
                                                </a:schemeClr>
                                              </a:solidFill>
                                              <a:latin typeface="Cambria Math" panose="02040503050406030204" pitchFamily="18" charset="0"/>
                                            </a:rPr>
                                            <m:t>𝑊</m:t>
                                          </m:r>
                                        </m:e>
                                        <m:sub>
                                          <m:r>
                                            <a:rPr lang="en-US" altLang="zh-CN" sz="1600" b="0" i="1" smtClean="0">
                                              <a:solidFill>
                                                <a:schemeClr val="tx1">
                                                  <a:lumMod val="85000"/>
                                                  <a:lumOff val="15000"/>
                                                </a:schemeClr>
                                              </a:solidFill>
                                              <a:latin typeface="Cambria Math" panose="02040503050406030204" pitchFamily="18" charset="0"/>
                                            </a:rPr>
                                            <m:t>1</m:t>
                                          </m:r>
                                        </m:sub>
                                        <m:sup>
                                          <m:r>
                                            <a:rPr lang="en-US" altLang="zh-CN" sz="1600" i="1">
                                              <a:solidFill>
                                                <a:schemeClr val="tx1">
                                                  <a:lumMod val="85000"/>
                                                  <a:lumOff val="15000"/>
                                                </a:schemeClr>
                                              </a:solidFill>
                                              <a:latin typeface="Cambria Math" panose="02040503050406030204" pitchFamily="18" charset="0"/>
                                            </a:rPr>
                                            <m:t>(</m:t>
                                          </m:r>
                                          <m:r>
                                            <a:rPr lang="en-US" altLang="zh-CN" sz="1600" b="0" i="1" smtClean="0">
                                              <a:solidFill>
                                                <a:schemeClr val="tx1">
                                                  <a:lumMod val="85000"/>
                                                  <a:lumOff val="15000"/>
                                                </a:schemeClr>
                                              </a:solidFill>
                                              <a:latin typeface="Cambria Math" panose="02040503050406030204" pitchFamily="18" charset="0"/>
                                            </a:rPr>
                                            <m:t>0</m:t>
                                          </m:r>
                                          <m:r>
                                            <a:rPr lang="en-US" altLang="zh-CN" sz="1600" i="1">
                                              <a:solidFill>
                                                <a:schemeClr val="tx1">
                                                  <a:lumMod val="85000"/>
                                                  <a:lumOff val="15000"/>
                                                </a:schemeClr>
                                              </a:solidFill>
                                              <a:latin typeface="Cambria Math" panose="02040503050406030204" pitchFamily="18" charset="0"/>
                                            </a:rPr>
                                            <m:t>)</m:t>
                                          </m:r>
                                        </m:sup>
                                      </m:sSubSup>
                                    </m:e>
                                    <m:e>
                                      <m:sSubSup>
                                        <m:sSubSupPr>
                                          <m:ctrlPr>
                                            <a:rPr lang="en-US" altLang="zh-CN" sz="1600" i="1">
                                              <a:solidFill>
                                                <a:schemeClr val="tx1">
                                                  <a:lumMod val="85000"/>
                                                  <a:lumOff val="15000"/>
                                                </a:schemeClr>
                                              </a:solidFill>
                                              <a:latin typeface="Cambria Math" panose="02040503050406030204" pitchFamily="18" charset="0"/>
                                            </a:rPr>
                                          </m:ctrlPr>
                                        </m:sSubSupPr>
                                        <m:e>
                                          <m:r>
                                            <a:rPr lang="en-US" altLang="zh-CN" sz="1600" i="1">
                                              <a:solidFill>
                                                <a:schemeClr val="tx1">
                                                  <a:lumMod val="85000"/>
                                                  <a:lumOff val="15000"/>
                                                </a:schemeClr>
                                              </a:solidFill>
                                              <a:latin typeface="Cambria Math" panose="02040503050406030204" pitchFamily="18" charset="0"/>
                                            </a:rPr>
                                            <m:t>𝑊</m:t>
                                          </m:r>
                                        </m:e>
                                        <m:sub>
                                          <m:r>
                                            <a:rPr lang="en-US" altLang="zh-CN" sz="1600" b="0" i="1" smtClean="0">
                                              <a:solidFill>
                                                <a:schemeClr val="tx1">
                                                  <a:lumMod val="85000"/>
                                                  <a:lumOff val="15000"/>
                                                </a:schemeClr>
                                              </a:solidFill>
                                              <a:latin typeface="Cambria Math" panose="02040503050406030204" pitchFamily="18" charset="0"/>
                                            </a:rPr>
                                            <m:t>1</m:t>
                                          </m:r>
                                        </m:sub>
                                        <m:sup>
                                          <m:r>
                                            <a:rPr lang="en-US" altLang="zh-CN" sz="1600" i="1">
                                              <a:solidFill>
                                                <a:schemeClr val="tx1">
                                                  <a:lumMod val="85000"/>
                                                  <a:lumOff val="15000"/>
                                                </a:schemeClr>
                                              </a:solidFill>
                                              <a:latin typeface="Cambria Math" panose="02040503050406030204" pitchFamily="18" charset="0"/>
                                            </a:rPr>
                                            <m:t>(</m:t>
                                          </m:r>
                                          <m:r>
                                            <a:rPr lang="en-US" altLang="zh-CN" sz="1600" b="0" i="1" smtClean="0">
                                              <a:solidFill>
                                                <a:schemeClr val="tx1">
                                                  <a:lumMod val="85000"/>
                                                  <a:lumOff val="15000"/>
                                                </a:schemeClr>
                                              </a:solidFill>
                                              <a:latin typeface="Cambria Math" panose="02040503050406030204" pitchFamily="18" charset="0"/>
                                            </a:rPr>
                                            <m:t>1</m:t>
                                          </m:r>
                                          <m:r>
                                            <a:rPr lang="en-US" altLang="zh-CN" sz="1600" i="1">
                                              <a:solidFill>
                                                <a:schemeClr val="tx1">
                                                  <a:lumMod val="85000"/>
                                                  <a:lumOff val="15000"/>
                                                </a:schemeClr>
                                              </a:solidFill>
                                              <a:latin typeface="Cambria Math" panose="02040503050406030204" pitchFamily="18" charset="0"/>
                                            </a:rPr>
                                            <m:t>)</m:t>
                                          </m:r>
                                        </m:sup>
                                      </m:sSubSup>
                                    </m:e>
                                  </m:mr>
                                  <m:mr>
                                    <m:e>
                                      <m:sSubSup>
                                        <m:sSubSupPr>
                                          <m:ctrlPr>
                                            <a:rPr lang="en-US" altLang="zh-CN" sz="1600" i="1">
                                              <a:solidFill>
                                                <a:schemeClr val="tx1">
                                                  <a:lumMod val="85000"/>
                                                  <a:lumOff val="15000"/>
                                                </a:schemeClr>
                                              </a:solidFill>
                                              <a:latin typeface="Cambria Math" panose="02040503050406030204" pitchFamily="18" charset="0"/>
                                            </a:rPr>
                                          </m:ctrlPr>
                                        </m:sSubSupPr>
                                        <m:e>
                                          <m:r>
                                            <a:rPr lang="en-US" altLang="zh-CN" sz="1600" i="1">
                                              <a:solidFill>
                                                <a:schemeClr val="tx1">
                                                  <a:lumMod val="85000"/>
                                                  <a:lumOff val="15000"/>
                                                </a:schemeClr>
                                              </a:solidFill>
                                              <a:latin typeface="Cambria Math" panose="02040503050406030204" pitchFamily="18" charset="0"/>
                                            </a:rPr>
                                            <m:t>𝑊</m:t>
                                          </m:r>
                                        </m:e>
                                        <m:sub>
                                          <m:r>
                                            <a:rPr lang="en-US" altLang="zh-CN" sz="1600" b="0" i="1" smtClean="0">
                                              <a:solidFill>
                                                <a:schemeClr val="tx1">
                                                  <a:lumMod val="85000"/>
                                                  <a:lumOff val="15000"/>
                                                </a:schemeClr>
                                              </a:solidFill>
                                              <a:latin typeface="Cambria Math" panose="02040503050406030204" pitchFamily="18" charset="0"/>
                                            </a:rPr>
                                            <m:t>2</m:t>
                                          </m:r>
                                        </m:sub>
                                        <m:sup>
                                          <m:r>
                                            <a:rPr lang="en-US" altLang="zh-CN" sz="1600" i="1">
                                              <a:solidFill>
                                                <a:schemeClr val="tx1">
                                                  <a:lumMod val="85000"/>
                                                  <a:lumOff val="15000"/>
                                                </a:schemeClr>
                                              </a:solidFill>
                                              <a:latin typeface="Cambria Math" panose="02040503050406030204" pitchFamily="18" charset="0"/>
                                            </a:rPr>
                                            <m:t>(</m:t>
                                          </m:r>
                                          <m:r>
                                            <a:rPr lang="en-US" altLang="zh-CN" sz="1600" b="0" i="1" smtClean="0">
                                              <a:solidFill>
                                                <a:schemeClr val="tx1">
                                                  <a:lumMod val="85000"/>
                                                  <a:lumOff val="15000"/>
                                                </a:schemeClr>
                                              </a:solidFill>
                                              <a:latin typeface="Cambria Math" panose="02040503050406030204" pitchFamily="18" charset="0"/>
                                            </a:rPr>
                                            <m:t>0</m:t>
                                          </m:r>
                                          <m:r>
                                            <a:rPr lang="en-US" altLang="zh-CN" sz="1600" i="1">
                                              <a:solidFill>
                                                <a:schemeClr val="tx1">
                                                  <a:lumMod val="85000"/>
                                                  <a:lumOff val="15000"/>
                                                </a:schemeClr>
                                              </a:solidFill>
                                              <a:latin typeface="Cambria Math" panose="02040503050406030204" pitchFamily="18" charset="0"/>
                                            </a:rPr>
                                            <m:t>)</m:t>
                                          </m:r>
                                        </m:sup>
                                      </m:sSubSup>
                                    </m:e>
                                    <m:e>
                                      <m:sSubSup>
                                        <m:sSubSupPr>
                                          <m:ctrlPr>
                                            <a:rPr lang="en-US" altLang="zh-CN" sz="1600" i="1">
                                              <a:solidFill>
                                                <a:schemeClr val="tx1">
                                                  <a:lumMod val="85000"/>
                                                  <a:lumOff val="15000"/>
                                                </a:schemeClr>
                                              </a:solidFill>
                                              <a:latin typeface="Cambria Math" panose="02040503050406030204" pitchFamily="18" charset="0"/>
                                            </a:rPr>
                                          </m:ctrlPr>
                                        </m:sSubSupPr>
                                        <m:e>
                                          <m:r>
                                            <a:rPr lang="en-US" altLang="zh-CN" sz="1600" i="1">
                                              <a:solidFill>
                                                <a:schemeClr val="tx1">
                                                  <a:lumMod val="85000"/>
                                                  <a:lumOff val="15000"/>
                                                </a:schemeClr>
                                              </a:solidFill>
                                              <a:latin typeface="Cambria Math" panose="02040503050406030204" pitchFamily="18" charset="0"/>
                                            </a:rPr>
                                            <m:t>𝑊</m:t>
                                          </m:r>
                                        </m:e>
                                        <m:sub>
                                          <m:r>
                                            <a:rPr lang="en-US" altLang="zh-CN" sz="1600" b="0" i="1" smtClean="0">
                                              <a:solidFill>
                                                <a:schemeClr val="tx1">
                                                  <a:lumMod val="85000"/>
                                                  <a:lumOff val="15000"/>
                                                </a:schemeClr>
                                              </a:solidFill>
                                              <a:latin typeface="Cambria Math" panose="02040503050406030204" pitchFamily="18" charset="0"/>
                                            </a:rPr>
                                            <m:t>2</m:t>
                                          </m:r>
                                        </m:sub>
                                        <m:sup>
                                          <m:r>
                                            <a:rPr lang="en-US" altLang="zh-CN" sz="1600" i="1">
                                              <a:solidFill>
                                                <a:schemeClr val="tx1">
                                                  <a:lumMod val="85000"/>
                                                  <a:lumOff val="15000"/>
                                                </a:schemeClr>
                                              </a:solidFill>
                                              <a:latin typeface="Cambria Math" panose="02040503050406030204" pitchFamily="18" charset="0"/>
                                            </a:rPr>
                                            <m:t>(</m:t>
                                          </m:r>
                                          <m:r>
                                            <a:rPr lang="en-US" altLang="zh-CN" sz="1600" b="0" i="1" smtClean="0">
                                              <a:solidFill>
                                                <a:schemeClr val="tx1">
                                                  <a:lumMod val="85000"/>
                                                  <a:lumOff val="15000"/>
                                                </a:schemeClr>
                                              </a:solidFill>
                                              <a:latin typeface="Cambria Math" panose="02040503050406030204" pitchFamily="18" charset="0"/>
                                            </a:rPr>
                                            <m:t>1</m:t>
                                          </m:r>
                                          <m:r>
                                            <a:rPr lang="en-US" altLang="zh-CN" sz="1600" i="1">
                                              <a:solidFill>
                                                <a:schemeClr val="tx1">
                                                  <a:lumMod val="85000"/>
                                                  <a:lumOff val="15000"/>
                                                </a:schemeClr>
                                              </a:solidFill>
                                              <a:latin typeface="Cambria Math" panose="02040503050406030204" pitchFamily="18" charset="0"/>
                                            </a:rPr>
                                            <m:t>)</m:t>
                                          </m:r>
                                        </m:sup>
                                      </m:sSubSup>
                                    </m:e>
                                  </m:mr>
                                </m:m>
                              </m:e>
                              <m:e>
                                <m:r>
                                  <a:rPr lang="en-US" altLang="zh-CN" sz="1600" i="1" smtClean="0">
                                    <a:solidFill>
                                      <a:schemeClr val="tx1">
                                        <a:lumMod val="85000"/>
                                        <a:lumOff val="15000"/>
                                      </a:schemeClr>
                                    </a:solidFill>
                                    <a:latin typeface="Cambria Math" panose="02040503050406030204" pitchFamily="18" charset="0"/>
                                  </a:rPr>
                                  <m:t>⋯</m:t>
                                </m:r>
                              </m:e>
                              <m:e>
                                <m:m>
                                  <m:mPr>
                                    <m:mcs>
                                      <m:mc>
                                        <m:mcPr>
                                          <m:count m:val="1"/>
                                          <m:mcJc m:val="center"/>
                                        </m:mcPr>
                                      </m:mc>
                                    </m:mcs>
                                    <m:ctrlPr>
                                      <a:rPr lang="en-US" altLang="zh-CN" sz="1600" i="1" smtClean="0">
                                        <a:solidFill>
                                          <a:schemeClr val="tx1">
                                            <a:lumMod val="85000"/>
                                            <a:lumOff val="15000"/>
                                          </a:schemeClr>
                                        </a:solidFill>
                                        <a:latin typeface="Cambria Math" panose="02040503050406030204" pitchFamily="18" charset="0"/>
                                      </a:rPr>
                                    </m:ctrlPr>
                                  </m:mPr>
                                  <m:mr>
                                    <m:e>
                                      <m:sSubSup>
                                        <m:sSubSupPr>
                                          <m:ctrlPr>
                                            <a:rPr lang="en-US" altLang="zh-CN" sz="1600" i="1">
                                              <a:solidFill>
                                                <a:schemeClr val="tx1">
                                                  <a:lumMod val="85000"/>
                                                  <a:lumOff val="15000"/>
                                                </a:schemeClr>
                                              </a:solidFill>
                                              <a:latin typeface="Cambria Math" panose="02040503050406030204" pitchFamily="18" charset="0"/>
                                            </a:rPr>
                                          </m:ctrlPr>
                                        </m:sSubSupPr>
                                        <m:e>
                                          <m:r>
                                            <a:rPr lang="en-US" altLang="zh-CN" sz="1600" i="1">
                                              <a:solidFill>
                                                <a:schemeClr val="tx1">
                                                  <a:lumMod val="85000"/>
                                                  <a:lumOff val="15000"/>
                                                </a:schemeClr>
                                              </a:solidFill>
                                              <a:latin typeface="Cambria Math" panose="02040503050406030204" pitchFamily="18" charset="0"/>
                                            </a:rPr>
                                            <m:t>𝑊</m:t>
                                          </m:r>
                                        </m:e>
                                        <m:sub>
                                          <m:r>
                                            <a:rPr lang="en-US" altLang="zh-CN" sz="1600" b="0" i="1" smtClean="0">
                                              <a:solidFill>
                                                <a:schemeClr val="tx1">
                                                  <a:lumMod val="85000"/>
                                                  <a:lumOff val="15000"/>
                                                </a:schemeClr>
                                              </a:solidFill>
                                              <a:latin typeface="Cambria Math" panose="02040503050406030204" pitchFamily="18" charset="0"/>
                                            </a:rPr>
                                            <m:t>1</m:t>
                                          </m:r>
                                        </m:sub>
                                        <m:sup>
                                          <m:r>
                                            <a:rPr lang="en-US" altLang="zh-CN" sz="1600" i="1">
                                              <a:solidFill>
                                                <a:schemeClr val="tx1">
                                                  <a:lumMod val="85000"/>
                                                  <a:lumOff val="15000"/>
                                                </a:schemeClr>
                                              </a:solidFill>
                                              <a:latin typeface="Cambria Math" panose="02040503050406030204" pitchFamily="18" charset="0"/>
                                            </a:rPr>
                                            <m:t>(</m:t>
                                          </m:r>
                                          <m:r>
                                            <a:rPr lang="en-US" altLang="zh-CN" sz="1600" i="1">
                                              <a:solidFill>
                                                <a:schemeClr val="tx1">
                                                  <a:lumMod val="85000"/>
                                                  <a:lumOff val="15000"/>
                                                </a:schemeClr>
                                              </a:solidFill>
                                              <a:latin typeface="Cambria Math" panose="02040503050406030204" pitchFamily="18" charset="0"/>
                                            </a:rPr>
                                            <m:t>𝑏</m:t>
                                          </m:r>
                                          <m:r>
                                            <a:rPr lang="en-US" altLang="zh-CN" sz="1600" i="1">
                                              <a:solidFill>
                                                <a:schemeClr val="tx1">
                                                  <a:lumMod val="85000"/>
                                                  <a:lumOff val="15000"/>
                                                </a:schemeClr>
                                              </a:solidFill>
                                              <a:latin typeface="Cambria Math" panose="02040503050406030204" pitchFamily="18" charset="0"/>
                                            </a:rPr>
                                            <m:t>)</m:t>
                                          </m:r>
                                        </m:sup>
                                      </m:sSubSup>
                                    </m:e>
                                  </m:mr>
                                  <m:mr>
                                    <m:e>
                                      <m:sSubSup>
                                        <m:sSubSupPr>
                                          <m:ctrlPr>
                                            <a:rPr lang="en-US" altLang="zh-CN" sz="1600" i="1">
                                              <a:solidFill>
                                                <a:schemeClr val="tx1">
                                                  <a:lumMod val="85000"/>
                                                  <a:lumOff val="15000"/>
                                                </a:schemeClr>
                                              </a:solidFill>
                                              <a:latin typeface="Cambria Math" panose="02040503050406030204" pitchFamily="18" charset="0"/>
                                            </a:rPr>
                                          </m:ctrlPr>
                                        </m:sSubSupPr>
                                        <m:e>
                                          <m:r>
                                            <a:rPr lang="en-US" altLang="zh-CN" sz="1600" i="1">
                                              <a:solidFill>
                                                <a:schemeClr val="tx1">
                                                  <a:lumMod val="85000"/>
                                                  <a:lumOff val="15000"/>
                                                </a:schemeClr>
                                              </a:solidFill>
                                              <a:latin typeface="Cambria Math" panose="02040503050406030204" pitchFamily="18" charset="0"/>
                                            </a:rPr>
                                            <m:t>𝑊</m:t>
                                          </m:r>
                                        </m:e>
                                        <m:sub>
                                          <m:r>
                                            <a:rPr lang="en-US" altLang="zh-CN" sz="1600" b="0" i="1" smtClean="0">
                                              <a:solidFill>
                                                <a:schemeClr val="tx1">
                                                  <a:lumMod val="85000"/>
                                                  <a:lumOff val="15000"/>
                                                </a:schemeClr>
                                              </a:solidFill>
                                              <a:latin typeface="Cambria Math" panose="02040503050406030204" pitchFamily="18" charset="0"/>
                                            </a:rPr>
                                            <m:t>2</m:t>
                                          </m:r>
                                        </m:sub>
                                        <m:sup>
                                          <m:r>
                                            <a:rPr lang="en-US" altLang="zh-CN" sz="1600" i="1">
                                              <a:solidFill>
                                                <a:schemeClr val="tx1">
                                                  <a:lumMod val="85000"/>
                                                  <a:lumOff val="15000"/>
                                                </a:schemeClr>
                                              </a:solidFill>
                                              <a:latin typeface="Cambria Math" panose="02040503050406030204" pitchFamily="18" charset="0"/>
                                            </a:rPr>
                                            <m:t>(</m:t>
                                          </m:r>
                                          <m:r>
                                            <a:rPr lang="en-US" altLang="zh-CN" sz="1600" i="1">
                                              <a:solidFill>
                                                <a:schemeClr val="tx1">
                                                  <a:lumMod val="85000"/>
                                                  <a:lumOff val="15000"/>
                                                </a:schemeClr>
                                              </a:solidFill>
                                              <a:latin typeface="Cambria Math" panose="02040503050406030204" pitchFamily="18" charset="0"/>
                                            </a:rPr>
                                            <m:t>𝑏</m:t>
                                          </m:r>
                                          <m:r>
                                            <a:rPr lang="en-US" altLang="zh-CN" sz="1600" i="1">
                                              <a:solidFill>
                                                <a:schemeClr val="tx1">
                                                  <a:lumMod val="85000"/>
                                                  <a:lumOff val="15000"/>
                                                </a:schemeClr>
                                              </a:solidFill>
                                              <a:latin typeface="Cambria Math" panose="02040503050406030204" pitchFamily="18" charset="0"/>
                                            </a:rPr>
                                            <m:t>)</m:t>
                                          </m:r>
                                        </m:sup>
                                      </m:sSubSup>
                                    </m:e>
                                  </m:mr>
                                </m:m>
                              </m:e>
                            </m:mr>
                            <m:mr>
                              <m:e>
                                <m:r>
                                  <a:rPr lang="en-US" altLang="zh-CN" sz="1600" i="1" smtClean="0">
                                    <a:solidFill>
                                      <a:schemeClr val="tx1">
                                        <a:lumMod val="85000"/>
                                        <a:lumOff val="15000"/>
                                      </a:schemeClr>
                                    </a:solidFill>
                                    <a:latin typeface="Cambria Math" panose="02040503050406030204" pitchFamily="18" charset="0"/>
                                  </a:rPr>
                                  <m:t>⋮</m:t>
                                </m:r>
                              </m:e>
                              <m:e>
                                <m:r>
                                  <a:rPr lang="en-US" altLang="zh-CN" sz="1600" i="1" smtClean="0">
                                    <a:solidFill>
                                      <a:schemeClr val="tx1">
                                        <a:lumMod val="85000"/>
                                        <a:lumOff val="15000"/>
                                      </a:schemeClr>
                                    </a:solidFill>
                                    <a:latin typeface="Cambria Math" panose="02040503050406030204" pitchFamily="18" charset="0"/>
                                  </a:rPr>
                                  <m:t>⋱</m:t>
                                </m:r>
                              </m:e>
                              <m:e>
                                <m:r>
                                  <a:rPr lang="en-US" altLang="zh-CN" sz="1600" i="1" smtClean="0">
                                    <a:solidFill>
                                      <a:schemeClr val="tx1">
                                        <a:lumMod val="85000"/>
                                        <a:lumOff val="15000"/>
                                      </a:schemeClr>
                                    </a:solidFill>
                                    <a:latin typeface="Cambria Math" panose="02040503050406030204" pitchFamily="18" charset="0"/>
                                  </a:rPr>
                                  <m:t>⋮</m:t>
                                </m:r>
                              </m:e>
                            </m:mr>
                            <m:mr>
                              <m:e>
                                <m:m>
                                  <m:mPr>
                                    <m:mcs>
                                      <m:mc>
                                        <m:mcPr>
                                          <m:count m:val="2"/>
                                          <m:mcJc m:val="center"/>
                                        </m:mcPr>
                                      </m:mc>
                                    </m:mcs>
                                    <m:ctrlPr>
                                      <a:rPr lang="en-US" altLang="zh-CN" sz="1600" i="1" smtClean="0">
                                        <a:solidFill>
                                          <a:schemeClr val="tx1">
                                            <a:lumMod val="85000"/>
                                            <a:lumOff val="15000"/>
                                          </a:schemeClr>
                                        </a:solidFill>
                                        <a:latin typeface="Cambria Math" panose="02040503050406030204" pitchFamily="18" charset="0"/>
                                      </a:rPr>
                                    </m:ctrlPr>
                                  </m:mPr>
                                  <m:mr>
                                    <m:e>
                                      <m:sSubSup>
                                        <m:sSubSupPr>
                                          <m:ctrlPr>
                                            <a:rPr lang="en-US" altLang="zh-CN" sz="1600" i="1">
                                              <a:solidFill>
                                                <a:schemeClr val="tx1">
                                                  <a:lumMod val="85000"/>
                                                  <a:lumOff val="15000"/>
                                                </a:schemeClr>
                                              </a:solidFill>
                                              <a:latin typeface="Cambria Math" panose="02040503050406030204" pitchFamily="18" charset="0"/>
                                            </a:rPr>
                                          </m:ctrlPr>
                                        </m:sSubSupPr>
                                        <m:e>
                                          <m:r>
                                            <a:rPr lang="en-US" altLang="zh-CN" sz="1600" i="1">
                                              <a:solidFill>
                                                <a:schemeClr val="tx1">
                                                  <a:lumMod val="85000"/>
                                                  <a:lumOff val="15000"/>
                                                </a:schemeClr>
                                              </a:solidFill>
                                              <a:latin typeface="Cambria Math" panose="02040503050406030204" pitchFamily="18" charset="0"/>
                                            </a:rPr>
                                            <m:t>𝑊</m:t>
                                          </m:r>
                                        </m:e>
                                        <m:sub>
                                          <m:r>
                                            <a:rPr lang="en-US" altLang="zh-CN" sz="1600" b="0" i="1" smtClean="0">
                                              <a:solidFill>
                                                <a:schemeClr val="tx1">
                                                  <a:lumMod val="85000"/>
                                                  <a:lumOff val="15000"/>
                                                </a:schemeClr>
                                              </a:solidFill>
                                              <a:latin typeface="Cambria Math" panose="02040503050406030204" pitchFamily="18" charset="0"/>
                                            </a:rPr>
                                            <m:t>𝐽</m:t>
                                          </m:r>
                                        </m:sub>
                                        <m:sup>
                                          <m:r>
                                            <a:rPr lang="en-US" altLang="zh-CN" sz="1600" i="1">
                                              <a:solidFill>
                                                <a:schemeClr val="tx1">
                                                  <a:lumMod val="85000"/>
                                                  <a:lumOff val="15000"/>
                                                </a:schemeClr>
                                              </a:solidFill>
                                              <a:latin typeface="Cambria Math" panose="02040503050406030204" pitchFamily="18" charset="0"/>
                                            </a:rPr>
                                            <m:t>(</m:t>
                                          </m:r>
                                          <m:r>
                                            <a:rPr lang="en-US" altLang="zh-CN" sz="1600" b="0" i="1" smtClean="0">
                                              <a:solidFill>
                                                <a:schemeClr val="tx1">
                                                  <a:lumMod val="85000"/>
                                                  <a:lumOff val="15000"/>
                                                </a:schemeClr>
                                              </a:solidFill>
                                              <a:latin typeface="Cambria Math" panose="02040503050406030204" pitchFamily="18" charset="0"/>
                                            </a:rPr>
                                            <m:t>0</m:t>
                                          </m:r>
                                          <m:r>
                                            <a:rPr lang="en-US" altLang="zh-CN" sz="1600" i="1">
                                              <a:solidFill>
                                                <a:schemeClr val="tx1">
                                                  <a:lumMod val="85000"/>
                                                  <a:lumOff val="15000"/>
                                                </a:schemeClr>
                                              </a:solidFill>
                                              <a:latin typeface="Cambria Math" panose="02040503050406030204" pitchFamily="18" charset="0"/>
                                            </a:rPr>
                                            <m:t>)</m:t>
                                          </m:r>
                                        </m:sup>
                                      </m:sSubSup>
                                    </m:e>
                                    <m:e>
                                      <m:sSubSup>
                                        <m:sSubSupPr>
                                          <m:ctrlPr>
                                            <a:rPr lang="en-US" altLang="zh-CN" sz="1600" i="1">
                                              <a:solidFill>
                                                <a:schemeClr val="tx1">
                                                  <a:lumMod val="85000"/>
                                                  <a:lumOff val="15000"/>
                                                </a:schemeClr>
                                              </a:solidFill>
                                              <a:latin typeface="Cambria Math" panose="02040503050406030204" pitchFamily="18" charset="0"/>
                                            </a:rPr>
                                          </m:ctrlPr>
                                        </m:sSubSupPr>
                                        <m:e>
                                          <m:r>
                                            <a:rPr lang="en-US" altLang="zh-CN" sz="1600" i="1">
                                              <a:solidFill>
                                                <a:schemeClr val="tx1">
                                                  <a:lumMod val="85000"/>
                                                  <a:lumOff val="15000"/>
                                                </a:schemeClr>
                                              </a:solidFill>
                                              <a:latin typeface="Cambria Math" panose="02040503050406030204" pitchFamily="18" charset="0"/>
                                            </a:rPr>
                                            <m:t>𝑊</m:t>
                                          </m:r>
                                        </m:e>
                                        <m:sub>
                                          <m:r>
                                            <a:rPr lang="en-US" altLang="zh-CN" sz="1600" b="0" i="1" smtClean="0">
                                              <a:solidFill>
                                                <a:schemeClr val="tx1">
                                                  <a:lumMod val="85000"/>
                                                  <a:lumOff val="15000"/>
                                                </a:schemeClr>
                                              </a:solidFill>
                                              <a:latin typeface="Cambria Math" panose="02040503050406030204" pitchFamily="18" charset="0"/>
                                            </a:rPr>
                                            <m:t>𝐽</m:t>
                                          </m:r>
                                        </m:sub>
                                        <m:sup>
                                          <m:r>
                                            <a:rPr lang="en-US" altLang="zh-CN" sz="1600" i="1">
                                              <a:solidFill>
                                                <a:schemeClr val="tx1">
                                                  <a:lumMod val="85000"/>
                                                  <a:lumOff val="15000"/>
                                                </a:schemeClr>
                                              </a:solidFill>
                                              <a:latin typeface="Cambria Math" panose="02040503050406030204" pitchFamily="18" charset="0"/>
                                            </a:rPr>
                                            <m:t>(</m:t>
                                          </m:r>
                                          <m:r>
                                            <a:rPr lang="en-US" altLang="zh-CN" sz="1600" b="0" i="1" smtClean="0">
                                              <a:solidFill>
                                                <a:schemeClr val="tx1">
                                                  <a:lumMod val="85000"/>
                                                  <a:lumOff val="15000"/>
                                                </a:schemeClr>
                                              </a:solidFill>
                                              <a:latin typeface="Cambria Math" panose="02040503050406030204" pitchFamily="18" charset="0"/>
                                            </a:rPr>
                                            <m:t>1</m:t>
                                          </m:r>
                                          <m:r>
                                            <a:rPr lang="en-US" altLang="zh-CN" sz="1600" i="1">
                                              <a:solidFill>
                                                <a:schemeClr val="tx1">
                                                  <a:lumMod val="85000"/>
                                                  <a:lumOff val="15000"/>
                                                </a:schemeClr>
                                              </a:solidFill>
                                              <a:latin typeface="Cambria Math" panose="02040503050406030204" pitchFamily="18" charset="0"/>
                                            </a:rPr>
                                            <m:t>)</m:t>
                                          </m:r>
                                        </m:sup>
                                      </m:sSubSup>
                                    </m:e>
                                  </m:mr>
                                </m:m>
                              </m:e>
                              <m:e>
                                <m:r>
                                  <a:rPr lang="en-US" altLang="zh-CN" sz="1600" i="1" smtClean="0">
                                    <a:solidFill>
                                      <a:schemeClr val="tx1">
                                        <a:lumMod val="85000"/>
                                        <a:lumOff val="15000"/>
                                      </a:schemeClr>
                                    </a:solidFill>
                                    <a:latin typeface="Cambria Math" panose="02040503050406030204" pitchFamily="18" charset="0"/>
                                  </a:rPr>
                                  <m:t>⋯</m:t>
                                </m:r>
                              </m:e>
                              <m:e>
                                <m:sSubSup>
                                  <m:sSubSupPr>
                                    <m:ctrlPr>
                                      <a:rPr lang="en-US" altLang="zh-CN" sz="1600" i="1">
                                        <a:solidFill>
                                          <a:schemeClr val="tx1">
                                            <a:lumMod val="85000"/>
                                            <a:lumOff val="15000"/>
                                          </a:schemeClr>
                                        </a:solidFill>
                                        <a:latin typeface="Cambria Math" panose="02040503050406030204" pitchFamily="18" charset="0"/>
                                      </a:rPr>
                                    </m:ctrlPr>
                                  </m:sSubSupPr>
                                  <m:e>
                                    <m:r>
                                      <a:rPr lang="en-US" altLang="zh-CN" sz="1600" i="1">
                                        <a:solidFill>
                                          <a:schemeClr val="tx1">
                                            <a:lumMod val="85000"/>
                                            <a:lumOff val="15000"/>
                                          </a:schemeClr>
                                        </a:solidFill>
                                        <a:latin typeface="Cambria Math" panose="02040503050406030204" pitchFamily="18" charset="0"/>
                                      </a:rPr>
                                      <m:t>𝑊</m:t>
                                    </m:r>
                                  </m:e>
                                  <m:sub>
                                    <m:r>
                                      <a:rPr lang="en-US" altLang="zh-CN" sz="1600" b="0" i="1" smtClean="0">
                                        <a:solidFill>
                                          <a:schemeClr val="tx1">
                                            <a:lumMod val="85000"/>
                                            <a:lumOff val="15000"/>
                                          </a:schemeClr>
                                        </a:solidFill>
                                        <a:latin typeface="Cambria Math" panose="02040503050406030204" pitchFamily="18" charset="0"/>
                                      </a:rPr>
                                      <m:t>𝐽</m:t>
                                    </m:r>
                                  </m:sub>
                                  <m:sup>
                                    <m:r>
                                      <a:rPr lang="en-US" altLang="zh-CN" sz="1600" i="1">
                                        <a:solidFill>
                                          <a:schemeClr val="tx1">
                                            <a:lumMod val="85000"/>
                                            <a:lumOff val="15000"/>
                                          </a:schemeClr>
                                        </a:solidFill>
                                        <a:latin typeface="Cambria Math" panose="02040503050406030204" pitchFamily="18" charset="0"/>
                                      </a:rPr>
                                      <m:t>(</m:t>
                                    </m:r>
                                    <m:r>
                                      <a:rPr lang="en-US" altLang="zh-CN" sz="1600" i="1">
                                        <a:solidFill>
                                          <a:schemeClr val="tx1">
                                            <a:lumMod val="85000"/>
                                            <a:lumOff val="15000"/>
                                          </a:schemeClr>
                                        </a:solidFill>
                                        <a:latin typeface="Cambria Math" panose="02040503050406030204" pitchFamily="18" charset="0"/>
                                      </a:rPr>
                                      <m:t>𝑏</m:t>
                                    </m:r>
                                    <m:r>
                                      <a:rPr lang="en-US" altLang="zh-CN" sz="1600" i="1">
                                        <a:solidFill>
                                          <a:schemeClr val="tx1">
                                            <a:lumMod val="85000"/>
                                            <a:lumOff val="15000"/>
                                          </a:schemeClr>
                                        </a:solidFill>
                                        <a:latin typeface="Cambria Math" panose="02040503050406030204" pitchFamily="18" charset="0"/>
                                      </a:rPr>
                                      <m:t>)</m:t>
                                    </m:r>
                                  </m:sup>
                                </m:sSubSup>
                              </m:e>
                            </m:mr>
                          </m:m>
                        </m:e>
                      </m:d>
                    </m:oMath>
                  </m:oMathPara>
                </a14:m>
                <a:endParaRPr lang="en-US" altLang="zh-CN" sz="1600" i="1" dirty="0" smtClean="0">
                  <a:solidFill>
                    <a:schemeClr val="bg2">
                      <a:lumMod val="25000"/>
                    </a:schemeClr>
                  </a:solidFill>
                  <a:latin typeface="+mn-ea"/>
                </a:endParaRPr>
              </a:p>
              <a:p>
                <a:r>
                  <a:rPr lang="en-US" altLang="zh-CN" sz="1600" i="1" dirty="0" smtClean="0">
                    <a:solidFill>
                      <a:schemeClr val="bg2">
                        <a:lumMod val="25000"/>
                      </a:schemeClr>
                    </a:solidFill>
                    <a:latin typeface="+mn-ea"/>
                  </a:rPr>
                  <a:t>2.  </a:t>
                </a:r>
                <a:r>
                  <a:rPr lang="zh-CN" altLang="en-US" sz="1600" i="1" dirty="0" smtClean="0">
                    <a:solidFill>
                      <a:schemeClr val="bg2">
                        <a:lumMod val="25000"/>
                      </a:schemeClr>
                    </a:solidFill>
                    <a:latin typeface="+mn-ea"/>
                  </a:rPr>
                  <a:t>对于每个</a:t>
                </a:r>
                <a14:m>
                  <m:oMath xmlns:m="http://schemas.openxmlformats.org/officeDocument/2006/math">
                    <m:sSubSup>
                      <m:sSubSupPr>
                        <m:ctrlPr>
                          <a:rPr lang="en-US" altLang="zh-CN" sz="1600" i="1">
                            <a:solidFill>
                              <a:schemeClr val="bg2">
                                <a:lumMod val="25000"/>
                              </a:schemeClr>
                            </a:solidFill>
                            <a:latin typeface="Cambria Math" panose="02040503050406030204" pitchFamily="18" charset="0"/>
                          </a:rPr>
                        </m:ctrlPr>
                      </m:sSubSupPr>
                      <m:e>
                        <m:r>
                          <a:rPr lang="en-US" altLang="zh-CN" sz="1600" i="1">
                            <a:solidFill>
                              <a:schemeClr val="bg2">
                                <a:lumMod val="25000"/>
                              </a:schemeClr>
                            </a:solidFill>
                            <a:latin typeface="Cambria Math" panose="02040503050406030204" pitchFamily="18" charset="0"/>
                          </a:rPr>
                          <m:t>𝑊</m:t>
                        </m:r>
                      </m:e>
                      <m:sub>
                        <m:r>
                          <a:rPr lang="en-US" altLang="zh-CN" sz="1600" i="1">
                            <a:solidFill>
                              <a:schemeClr val="bg2">
                                <a:lumMod val="25000"/>
                              </a:schemeClr>
                            </a:solidFill>
                            <a:latin typeface="Cambria Math" panose="02040503050406030204" pitchFamily="18" charset="0"/>
                          </a:rPr>
                          <m:t>𝑗</m:t>
                        </m:r>
                      </m:sub>
                      <m:sup>
                        <m:r>
                          <a:rPr lang="en-US" altLang="zh-CN" sz="1600" i="1">
                            <a:solidFill>
                              <a:schemeClr val="bg2">
                                <a:lumMod val="25000"/>
                              </a:schemeClr>
                            </a:solidFill>
                            <a:latin typeface="Cambria Math" panose="02040503050406030204" pitchFamily="18" charset="0"/>
                          </a:rPr>
                          <m:t>(</m:t>
                        </m:r>
                        <m:r>
                          <a:rPr lang="en-US" altLang="zh-CN" sz="1600" i="1">
                            <a:solidFill>
                              <a:schemeClr val="bg2">
                                <a:lumMod val="25000"/>
                              </a:schemeClr>
                            </a:solidFill>
                            <a:latin typeface="Cambria Math" panose="02040503050406030204" pitchFamily="18" charset="0"/>
                          </a:rPr>
                          <m:t>𝑏</m:t>
                        </m:r>
                        <m:r>
                          <a:rPr lang="en-US" altLang="zh-CN" sz="1600" i="1">
                            <a:solidFill>
                              <a:schemeClr val="bg2">
                                <a:lumMod val="25000"/>
                              </a:schemeClr>
                            </a:solidFill>
                            <a:latin typeface="Cambria Math" panose="02040503050406030204" pitchFamily="18" charset="0"/>
                          </a:rPr>
                          <m:t>)</m:t>
                        </m:r>
                      </m:sup>
                    </m:sSubSup>
                  </m:oMath>
                </a14:m>
                <a:r>
                  <a:rPr lang="zh-CN" altLang="en-US" sz="1600" i="1" dirty="0" smtClean="0">
                    <a:solidFill>
                      <a:schemeClr val="bg2">
                        <a:lumMod val="25000"/>
                      </a:schemeClr>
                    </a:solidFill>
                    <a:latin typeface="+mn-ea"/>
                  </a:rPr>
                  <a:t>，可以算出一个</a:t>
                </a:r>
                <a14:m>
                  <m:oMath xmlns:m="http://schemas.openxmlformats.org/officeDocument/2006/math">
                    <m:sSubSup>
                      <m:sSubSupPr>
                        <m:ctrlPr>
                          <a:rPr lang="en-US" altLang="zh-CN" sz="1600" i="1">
                            <a:solidFill>
                              <a:schemeClr val="bg2">
                                <a:lumMod val="25000"/>
                              </a:schemeClr>
                            </a:solidFill>
                            <a:latin typeface="Cambria Math" panose="02040503050406030204" pitchFamily="18" charset="0"/>
                          </a:rPr>
                        </m:ctrlPr>
                      </m:sSubSupPr>
                      <m:e>
                        <m:r>
                          <a:rPr lang="en-US" altLang="zh-CN" sz="1600" b="0" i="1" smtClean="0">
                            <a:solidFill>
                              <a:schemeClr val="bg2">
                                <a:lumMod val="25000"/>
                              </a:schemeClr>
                            </a:solidFill>
                            <a:latin typeface="Cambria Math" panose="02040503050406030204" pitchFamily="18" charset="0"/>
                          </a:rPr>
                          <m:t>𝑆</m:t>
                        </m:r>
                      </m:e>
                      <m:sub>
                        <m:r>
                          <a:rPr lang="en-US" altLang="zh-CN" sz="1600" i="1">
                            <a:solidFill>
                              <a:schemeClr val="bg2">
                                <a:lumMod val="25000"/>
                              </a:schemeClr>
                            </a:solidFill>
                            <a:latin typeface="Cambria Math" panose="02040503050406030204" pitchFamily="18" charset="0"/>
                          </a:rPr>
                          <m:t>𝑗</m:t>
                        </m:r>
                      </m:sub>
                      <m:sup>
                        <m:r>
                          <a:rPr lang="en-US" altLang="zh-CN" sz="1600" i="1">
                            <a:solidFill>
                              <a:schemeClr val="bg2">
                                <a:lumMod val="25000"/>
                              </a:schemeClr>
                            </a:solidFill>
                            <a:latin typeface="Cambria Math" panose="02040503050406030204" pitchFamily="18" charset="0"/>
                          </a:rPr>
                          <m:t>(</m:t>
                        </m:r>
                        <m:r>
                          <a:rPr lang="en-US" altLang="zh-CN" sz="1600" i="1">
                            <a:solidFill>
                              <a:schemeClr val="bg2">
                                <a:lumMod val="25000"/>
                              </a:schemeClr>
                            </a:solidFill>
                            <a:latin typeface="Cambria Math" panose="02040503050406030204" pitchFamily="18" charset="0"/>
                          </a:rPr>
                          <m:t>𝑏</m:t>
                        </m:r>
                        <m:r>
                          <a:rPr lang="en-US" altLang="zh-CN" sz="1600" i="1">
                            <a:solidFill>
                              <a:schemeClr val="bg2">
                                <a:lumMod val="25000"/>
                              </a:schemeClr>
                            </a:solidFill>
                            <a:latin typeface="Cambria Math" panose="02040503050406030204" pitchFamily="18" charset="0"/>
                          </a:rPr>
                          <m:t>)</m:t>
                        </m:r>
                      </m:sup>
                    </m:sSubSup>
                    <m:r>
                      <a:rPr lang="en-US" altLang="zh-CN" sz="1600" b="0" i="1" smtClean="0">
                        <a:solidFill>
                          <a:schemeClr val="bg2">
                            <a:lumMod val="25000"/>
                          </a:schemeClr>
                        </a:solidFill>
                        <a:latin typeface="Cambria Math" panose="02040503050406030204" pitchFamily="18" charset="0"/>
                      </a:rPr>
                      <m:t>= </m:t>
                    </m:r>
                    <m:f>
                      <m:fPr>
                        <m:ctrlPr>
                          <a:rPr lang="en-US" altLang="zh-CN" sz="1600" b="0" i="1" smtClean="0">
                            <a:solidFill>
                              <a:schemeClr val="bg2">
                                <a:lumMod val="25000"/>
                              </a:schemeClr>
                            </a:solidFill>
                            <a:latin typeface="Cambria Math" panose="02040503050406030204" pitchFamily="18" charset="0"/>
                          </a:rPr>
                        </m:ctrlPr>
                      </m:fPr>
                      <m:num>
                        <m:nary>
                          <m:naryPr>
                            <m:chr m:val="∑"/>
                            <m:supHide m:val="on"/>
                            <m:ctrlPr>
                              <a:rPr lang="en-US" altLang="zh-CN" sz="1600" i="1">
                                <a:solidFill>
                                  <a:schemeClr val="bg2">
                                    <a:lumMod val="25000"/>
                                  </a:schemeClr>
                                </a:solidFill>
                                <a:latin typeface="Cambria Math" panose="02040503050406030204" pitchFamily="18" charset="0"/>
                              </a:rPr>
                            </m:ctrlPr>
                          </m:naryPr>
                          <m:sub>
                            <m:sSup>
                              <m:sSupPr>
                                <m:ctrlPr>
                                  <a:rPr lang="en-US" altLang="zh-CN" sz="1600" i="1" smtClean="0">
                                    <a:solidFill>
                                      <a:schemeClr val="bg2">
                                        <a:lumMod val="25000"/>
                                      </a:schemeClr>
                                    </a:solidFill>
                                    <a:latin typeface="Cambria Math" panose="02040503050406030204" pitchFamily="18" charset="0"/>
                                  </a:rPr>
                                </m:ctrlPr>
                              </m:sSupPr>
                              <m:e>
                                <m:r>
                                  <a:rPr lang="en-US" altLang="zh-CN" sz="1600" b="0" i="1" smtClean="0">
                                    <a:solidFill>
                                      <a:schemeClr val="bg2">
                                        <a:lumMod val="25000"/>
                                      </a:schemeClr>
                                    </a:solidFill>
                                    <a:latin typeface="Cambria Math" panose="02040503050406030204" pitchFamily="18" charset="0"/>
                                  </a:rPr>
                                  <m:t>𝑏</m:t>
                                </m:r>
                              </m:e>
                              <m:sup>
                                <m:r>
                                  <a:rPr lang="en-US" altLang="zh-CN" sz="1600" b="0" i="1" smtClean="0">
                                    <a:solidFill>
                                      <a:schemeClr val="bg2">
                                        <a:lumMod val="25000"/>
                                      </a:schemeClr>
                                    </a:solidFill>
                                    <a:latin typeface="Cambria Math" panose="02040503050406030204" pitchFamily="18" charset="0"/>
                                  </a:rPr>
                                  <m:t>∗</m:t>
                                </m:r>
                              </m:sup>
                            </m:sSup>
                            <m:r>
                              <a:rPr lang="en-US" altLang="zh-CN" sz="1600" i="1">
                                <a:solidFill>
                                  <a:schemeClr val="bg2">
                                    <a:lumMod val="25000"/>
                                  </a:schemeClr>
                                </a:solidFill>
                                <a:latin typeface="Cambria Math" panose="02040503050406030204" pitchFamily="18" charset="0"/>
                              </a:rPr>
                              <m:t>=0</m:t>
                            </m:r>
                          </m:sub>
                          <m:sup/>
                          <m:e>
                            <m:r>
                              <a:rPr lang="en-US" altLang="zh-CN" sz="1600" b="0" i="1" smtClean="0">
                                <a:solidFill>
                                  <a:schemeClr val="bg2">
                                    <a:lumMod val="25000"/>
                                  </a:schemeClr>
                                </a:solidFill>
                                <a:latin typeface="Cambria Math" panose="02040503050406030204" pitchFamily="18" charset="0"/>
                              </a:rPr>
                              <m:t>𝐼</m:t>
                            </m:r>
                            <m:r>
                              <a:rPr lang="en-US" altLang="zh-CN" sz="1600" b="0" i="1" smtClean="0">
                                <a:solidFill>
                                  <a:schemeClr val="bg2">
                                    <a:lumMod val="25000"/>
                                  </a:schemeClr>
                                </a:solidFill>
                                <a:latin typeface="Cambria Math" panose="02040503050406030204" pitchFamily="18" charset="0"/>
                              </a:rPr>
                              <m:t>(</m:t>
                            </m:r>
                            <m:sSubSup>
                              <m:sSubSupPr>
                                <m:ctrlPr>
                                  <a:rPr lang="en-US" altLang="zh-CN" sz="1600" i="1">
                                    <a:solidFill>
                                      <a:schemeClr val="bg2">
                                        <a:lumMod val="25000"/>
                                      </a:schemeClr>
                                    </a:solidFill>
                                    <a:latin typeface="Cambria Math" panose="02040503050406030204" pitchFamily="18" charset="0"/>
                                  </a:rPr>
                                </m:ctrlPr>
                              </m:sSubSupPr>
                              <m:e>
                                <m:r>
                                  <a:rPr lang="en-US" altLang="zh-CN" sz="1600" i="1">
                                    <a:solidFill>
                                      <a:schemeClr val="bg2">
                                        <a:lumMod val="25000"/>
                                      </a:schemeClr>
                                    </a:solidFill>
                                    <a:latin typeface="Cambria Math" panose="02040503050406030204" pitchFamily="18" charset="0"/>
                                  </a:rPr>
                                  <m:t>𝑊</m:t>
                                </m:r>
                              </m:e>
                              <m:sub>
                                <m:r>
                                  <a:rPr lang="en-US" altLang="zh-CN" sz="1600" i="1">
                                    <a:solidFill>
                                      <a:schemeClr val="bg2">
                                        <a:lumMod val="25000"/>
                                      </a:schemeClr>
                                    </a:solidFill>
                                    <a:latin typeface="Cambria Math" panose="02040503050406030204" pitchFamily="18" charset="0"/>
                                  </a:rPr>
                                  <m:t>𝑗</m:t>
                                </m:r>
                              </m:sub>
                              <m:sup>
                                <m:d>
                                  <m:dPr>
                                    <m:ctrlPr>
                                      <a:rPr lang="en-US" altLang="zh-CN" sz="1600" i="1">
                                        <a:solidFill>
                                          <a:schemeClr val="bg2">
                                            <a:lumMod val="25000"/>
                                          </a:schemeClr>
                                        </a:solidFill>
                                        <a:latin typeface="Cambria Math" panose="02040503050406030204" pitchFamily="18" charset="0"/>
                                      </a:rPr>
                                    </m:ctrlPr>
                                  </m:dPr>
                                  <m:e>
                                    <m:sSup>
                                      <m:sSupPr>
                                        <m:ctrlPr>
                                          <a:rPr lang="en-US" altLang="zh-CN" sz="1600" i="1">
                                            <a:solidFill>
                                              <a:schemeClr val="bg2">
                                                <a:lumMod val="25000"/>
                                              </a:schemeClr>
                                            </a:solidFill>
                                            <a:latin typeface="Cambria Math" panose="02040503050406030204" pitchFamily="18" charset="0"/>
                                          </a:rPr>
                                        </m:ctrlPr>
                                      </m:sSupPr>
                                      <m:e>
                                        <m:r>
                                          <a:rPr lang="en-US" altLang="zh-CN" sz="1600" i="1">
                                            <a:solidFill>
                                              <a:schemeClr val="bg2">
                                                <a:lumMod val="25000"/>
                                              </a:schemeClr>
                                            </a:solidFill>
                                            <a:latin typeface="Cambria Math" panose="02040503050406030204" pitchFamily="18" charset="0"/>
                                          </a:rPr>
                                          <m:t>𝑏</m:t>
                                        </m:r>
                                      </m:e>
                                      <m:sup>
                                        <m:r>
                                          <a:rPr lang="en-US" altLang="zh-CN" sz="1600" i="1">
                                            <a:solidFill>
                                              <a:schemeClr val="bg2">
                                                <a:lumMod val="25000"/>
                                              </a:schemeClr>
                                            </a:solidFill>
                                            <a:latin typeface="Cambria Math" panose="02040503050406030204" pitchFamily="18" charset="0"/>
                                          </a:rPr>
                                          <m:t>∗</m:t>
                                        </m:r>
                                      </m:sup>
                                    </m:sSup>
                                  </m:e>
                                </m:d>
                              </m:sup>
                            </m:sSubSup>
                            <m:r>
                              <a:rPr lang="en-US" altLang="zh-CN" sz="1600" b="0" i="1" smtClean="0">
                                <a:solidFill>
                                  <a:schemeClr val="bg2">
                                    <a:lumMod val="25000"/>
                                  </a:schemeClr>
                                </a:solidFill>
                                <a:latin typeface="Cambria Math" panose="02040503050406030204" pitchFamily="18" charset="0"/>
                              </a:rPr>
                              <m:t>&lt;</m:t>
                            </m:r>
                            <m:sSubSup>
                              <m:sSubSupPr>
                                <m:ctrlPr>
                                  <a:rPr lang="en-US" altLang="zh-CN" sz="1600" i="1">
                                    <a:solidFill>
                                      <a:schemeClr val="bg2">
                                        <a:lumMod val="25000"/>
                                      </a:schemeClr>
                                    </a:solidFill>
                                    <a:latin typeface="Cambria Math" panose="02040503050406030204" pitchFamily="18" charset="0"/>
                                  </a:rPr>
                                </m:ctrlPr>
                              </m:sSubSupPr>
                              <m:e>
                                <m:r>
                                  <a:rPr lang="en-US" altLang="zh-CN" sz="1600" i="1">
                                    <a:solidFill>
                                      <a:schemeClr val="bg2">
                                        <a:lumMod val="25000"/>
                                      </a:schemeClr>
                                    </a:solidFill>
                                    <a:latin typeface="Cambria Math" panose="02040503050406030204" pitchFamily="18" charset="0"/>
                                  </a:rPr>
                                  <m:t>𝑊</m:t>
                                </m:r>
                              </m:e>
                              <m:sub>
                                <m:r>
                                  <a:rPr lang="en-US" altLang="zh-CN" sz="1600" i="1">
                                    <a:solidFill>
                                      <a:schemeClr val="bg2">
                                        <a:lumMod val="25000"/>
                                      </a:schemeClr>
                                    </a:solidFill>
                                    <a:latin typeface="Cambria Math" panose="02040503050406030204" pitchFamily="18" charset="0"/>
                                  </a:rPr>
                                  <m:t>𝑗</m:t>
                                </m:r>
                              </m:sub>
                              <m:sup>
                                <m:r>
                                  <a:rPr lang="en-US" altLang="zh-CN" sz="1600" i="1">
                                    <a:solidFill>
                                      <a:schemeClr val="bg2">
                                        <a:lumMod val="25000"/>
                                      </a:schemeClr>
                                    </a:solidFill>
                                    <a:latin typeface="Cambria Math" panose="02040503050406030204" pitchFamily="18" charset="0"/>
                                  </a:rPr>
                                  <m:t>(</m:t>
                                </m:r>
                                <m:r>
                                  <a:rPr lang="en-US" altLang="zh-CN" sz="1600" i="1">
                                    <a:solidFill>
                                      <a:schemeClr val="bg2">
                                        <a:lumMod val="25000"/>
                                      </a:schemeClr>
                                    </a:solidFill>
                                    <a:latin typeface="Cambria Math" panose="02040503050406030204" pitchFamily="18" charset="0"/>
                                  </a:rPr>
                                  <m:t>𝑏</m:t>
                                </m:r>
                                <m:r>
                                  <a:rPr lang="en-US" altLang="zh-CN" sz="1600" i="1">
                                    <a:solidFill>
                                      <a:schemeClr val="bg2">
                                        <a:lumMod val="25000"/>
                                      </a:schemeClr>
                                    </a:solidFill>
                                    <a:latin typeface="Cambria Math" panose="02040503050406030204" pitchFamily="18" charset="0"/>
                                  </a:rPr>
                                  <m:t>)</m:t>
                                </m:r>
                              </m:sup>
                            </m:sSubSup>
                            <m:r>
                              <a:rPr lang="en-US" altLang="zh-CN" sz="1600" i="1">
                                <a:solidFill>
                                  <a:schemeClr val="bg2">
                                    <a:lumMod val="25000"/>
                                  </a:schemeClr>
                                </a:solidFill>
                                <a:latin typeface="Cambria Math" panose="02040503050406030204" pitchFamily="18" charset="0"/>
                              </a:rPr>
                              <m:t>)</m:t>
                            </m:r>
                          </m:e>
                        </m:nary>
                      </m:num>
                      <m:den>
                        <m:r>
                          <a:rPr lang="en-US" altLang="zh-CN" sz="1600" b="0" i="1" smtClean="0">
                            <a:solidFill>
                              <a:schemeClr val="bg2">
                                <a:lumMod val="25000"/>
                              </a:schemeClr>
                            </a:solidFill>
                            <a:latin typeface="Cambria Math" panose="02040503050406030204" pitchFamily="18" charset="0"/>
                          </a:rPr>
                          <m:t>1+</m:t>
                        </m:r>
                        <m:r>
                          <a:rPr lang="en-US" altLang="zh-CN" sz="1600" b="0" i="1" smtClean="0">
                            <a:solidFill>
                              <a:schemeClr val="bg2">
                                <a:lumMod val="25000"/>
                              </a:schemeClr>
                            </a:solidFill>
                            <a:latin typeface="Cambria Math" panose="02040503050406030204" pitchFamily="18" charset="0"/>
                          </a:rPr>
                          <m:t>𝐵</m:t>
                        </m:r>
                      </m:den>
                    </m:f>
                  </m:oMath>
                </a14:m>
                <a:r>
                  <a:rPr lang="en-US" altLang="zh-CN" sz="1600" i="1" dirty="0" smtClean="0">
                    <a:solidFill>
                      <a:schemeClr val="bg2">
                        <a:lumMod val="25000"/>
                      </a:schemeClr>
                    </a:solidFill>
                    <a:latin typeface="+mn-ea"/>
                  </a:rPr>
                  <a:t>, </a:t>
                </a:r>
                <a:r>
                  <a:rPr lang="zh-CN" altLang="en-US" sz="1600" i="1" dirty="0" smtClean="0">
                    <a:solidFill>
                      <a:schemeClr val="bg2">
                        <a:lumMod val="25000"/>
                      </a:schemeClr>
                    </a:solidFill>
                    <a:latin typeface="+mn-ea"/>
                  </a:rPr>
                  <a:t>从而得到一个与上述形式类似的</a:t>
                </a:r>
                <a14:m>
                  <m:oMath xmlns:m="http://schemas.openxmlformats.org/officeDocument/2006/math">
                    <m:sSubSup>
                      <m:sSubSupPr>
                        <m:ctrlPr>
                          <a:rPr lang="en-US" altLang="zh-CN" sz="1600" i="1">
                            <a:solidFill>
                              <a:schemeClr val="bg2">
                                <a:lumMod val="25000"/>
                              </a:schemeClr>
                            </a:solidFill>
                            <a:latin typeface="Cambria Math" panose="02040503050406030204" pitchFamily="18" charset="0"/>
                          </a:rPr>
                        </m:ctrlPr>
                      </m:sSubSupPr>
                      <m:e>
                        <m:r>
                          <a:rPr lang="en-US" altLang="zh-CN" sz="1600" b="0" i="1" smtClean="0">
                            <a:solidFill>
                              <a:schemeClr val="bg2">
                                <a:lumMod val="25000"/>
                              </a:schemeClr>
                            </a:solidFill>
                            <a:latin typeface="Cambria Math" panose="02040503050406030204" pitchFamily="18" charset="0"/>
                          </a:rPr>
                          <m:t>   </m:t>
                        </m:r>
                        <m:r>
                          <a:rPr lang="en-US" altLang="zh-CN" sz="1600" i="1">
                            <a:solidFill>
                              <a:schemeClr val="bg2">
                                <a:lumMod val="25000"/>
                              </a:schemeClr>
                            </a:solidFill>
                            <a:latin typeface="Cambria Math" panose="02040503050406030204" pitchFamily="18" charset="0"/>
                          </a:rPr>
                          <m:t>𝑆</m:t>
                        </m:r>
                      </m:e>
                      <m:sub>
                        <m:r>
                          <a:rPr lang="en-US" altLang="zh-CN" sz="1600" i="1">
                            <a:solidFill>
                              <a:schemeClr val="bg2">
                                <a:lumMod val="25000"/>
                              </a:schemeClr>
                            </a:solidFill>
                            <a:latin typeface="Cambria Math" panose="02040503050406030204" pitchFamily="18" charset="0"/>
                          </a:rPr>
                          <m:t>𝑗</m:t>
                        </m:r>
                      </m:sub>
                      <m:sup>
                        <m:r>
                          <a:rPr lang="en-US" altLang="zh-CN" sz="1600" i="1">
                            <a:solidFill>
                              <a:schemeClr val="bg2">
                                <a:lumMod val="25000"/>
                              </a:schemeClr>
                            </a:solidFill>
                            <a:latin typeface="Cambria Math" panose="02040503050406030204" pitchFamily="18" charset="0"/>
                          </a:rPr>
                          <m:t>(</m:t>
                        </m:r>
                        <m:r>
                          <a:rPr lang="en-US" altLang="zh-CN" sz="1600" i="1">
                            <a:solidFill>
                              <a:schemeClr val="bg2">
                                <a:lumMod val="25000"/>
                              </a:schemeClr>
                            </a:solidFill>
                            <a:latin typeface="Cambria Math" panose="02040503050406030204" pitchFamily="18" charset="0"/>
                          </a:rPr>
                          <m:t>𝑏</m:t>
                        </m:r>
                        <m:r>
                          <a:rPr lang="en-US" altLang="zh-CN" sz="1600" i="1">
                            <a:solidFill>
                              <a:schemeClr val="bg2">
                                <a:lumMod val="25000"/>
                              </a:schemeClr>
                            </a:solidFill>
                            <a:latin typeface="Cambria Math" panose="02040503050406030204" pitchFamily="18" charset="0"/>
                          </a:rPr>
                          <m:t>)</m:t>
                        </m:r>
                      </m:sup>
                    </m:sSubSup>
                  </m:oMath>
                </a14:m>
                <a:r>
                  <a:rPr lang="zh-CN" altLang="en-US" sz="1600" i="1" dirty="0" smtClean="0">
                    <a:solidFill>
                      <a:schemeClr val="bg2">
                        <a:lumMod val="25000"/>
                      </a:schemeClr>
                    </a:solidFill>
                    <a:latin typeface="+mn-ea"/>
                  </a:rPr>
                  <a:t>矩阵</a:t>
                </a:r>
                <a:endParaRPr lang="en-US" altLang="zh-CN" sz="1600" i="1" dirty="0" smtClean="0">
                  <a:solidFill>
                    <a:schemeClr val="bg2">
                      <a:lumMod val="25000"/>
                    </a:schemeClr>
                  </a:solidFill>
                  <a:latin typeface="+mn-ea"/>
                </a:endParaRPr>
              </a:p>
              <a:p>
                <a:r>
                  <a:rPr lang="en-US" altLang="zh-CN" sz="1600" i="1" dirty="0" smtClean="0">
                    <a:solidFill>
                      <a:schemeClr val="bg2">
                        <a:lumMod val="25000"/>
                      </a:schemeClr>
                    </a:solidFill>
                    <a:latin typeface="+mn-ea"/>
                  </a:rPr>
                  <a:t>3. </a:t>
                </a:r>
                <a:r>
                  <a:rPr lang="zh-CN" altLang="en-US" sz="1600" i="1" dirty="0" smtClean="0">
                    <a:solidFill>
                      <a:schemeClr val="bg2">
                        <a:lumMod val="25000"/>
                      </a:schemeClr>
                    </a:solidFill>
                    <a:latin typeface="+mn-ea"/>
                  </a:rPr>
                  <a:t>使得</a:t>
                </a:r>
                <a:r>
                  <a:rPr lang="en-US" altLang="zh-CN" sz="1600" i="1" dirty="0" smtClean="0">
                    <a:solidFill>
                      <a:schemeClr val="bg2">
                        <a:lumMod val="25000"/>
                      </a:schemeClr>
                    </a:solidFill>
                    <a:latin typeface="+mn-ea"/>
                  </a:rPr>
                  <a:t>Min</a:t>
                </a:r>
                <a14:m>
                  <m:oMath xmlns:m="http://schemas.openxmlformats.org/officeDocument/2006/math">
                    <m:sSup>
                      <m:sSupPr>
                        <m:ctrlPr>
                          <a:rPr lang="en-US" altLang="zh-CN" sz="1600" i="1" smtClean="0">
                            <a:solidFill>
                              <a:schemeClr val="bg2">
                                <a:lumMod val="25000"/>
                              </a:schemeClr>
                            </a:solidFill>
                            <a:latin typeface="Cambria Math" panose="02040503050406030204" pitchFamily="18" charset="0"/>
                          </a:rPr>
                        </m:ctrlPr>
                      </m:sSupPr>
                      <m:e>
                        <m:r>
                          <a:rPr lang="en-US" altLang="zh-CN" sz="1600" b="0" i="1" smtClean="0">
                            <a:solidFill>
                              <a:schemeClr val="bg2">
                                <a:lumMod val="25000"/>
                              </a:schemeClr>
                            </a:solidFill>
                            <a:latin typeface="Cambria Math" panose="02040503050406030204" pitchFamily="18" charset="0"/>
                          </a:rPr>
                          <m:t>𝑃</m:t>
                        </m:r>
                      </m:e>
                      <m:sup>
                        <m:r>
                          <a:rPr lang="en-US" altLang="zh-CN" sz="1600" b="0" i="1" smtClean="0">
                            <a:solidFill>
                              <a:schemeClr val="bg2">
                                <a:lumMod val="25000"/>
                              </a:schemeClr>
                            </a:solidFill>
                            <a:latin typeface="Cambria Math" panose="02040503050406030204" pitchFamily="18" charset="0"/>
                          </a:rPr>
                          <m:t>(</m:t>
                        </m:r>
                        <m:r>
                          <a:rPr lang="en-US" altLang="zh-CN" sz="1600" b="0" i="1" smtClean="0">
                            <a:solidFill>
                              <a:schemeClr val="bg2">
                                <a:lumMod val="25000"/>
                              </a:schemeClr>
                            </a:solidFill>
                            <a:latin typeface="Cambria Math" panose="02040503050406030204" pitchFamily="18" charset="0"/>
                          </a:rPr>
                          <m:t>𝑏</m:t>
                        </m:r>
                        <m:r>
                          <a:rPr lang="en-US" altLang="zh-CN" sz="1600" b="0" i="1" smtClean="0">
                            <a:solidFill>
                              <a:schemeClr val="bg2">
                                <a:lumMod val="25000"/>
                              </a:schemeClr>
                            </a:solidFill>
                            <a:latin typeface="Cambria Math" panose="02040503050406030204" pitchFamily="18" charset="0"/>
                          </a:rPr>
                          <m:t>)</m:t>
                        </m:r>
                      </m:sup>
                    </m:sSup>
                    <m:r>
                      <a:rPr lang="en-US" altLang="zh-CN" sz="1600" b="0" i="1" smtClean="0">
                        <a:solidFill>
                          <a:schemeClr val="bg2">
                            <a:lumMod val="25000"/>
                          </a:schemeClr>
                        </a:solidFill>
                        <a:latin typeface="Cambria Math" panose="02040503050406030204" pitchFamily="18" charset="0"/>
                      </a:rPr>
                      <m:t>=</m:t>
                    </m:r>
                    <m:r>
                      <a:rPr lang="en-US" altLang="zh-CN" sz="1600" b="0" i="1" smtClean="0">
                        <a:solidFill>
                          <a:schemeClr val="bg2">
                            <a:lumMod val="25000"/>
                          </a:schemeClr>
                        </a:solidFill>
                        <a:latin typeface="Cambria Math" panose="02040503050406030204" pitchFamily="18" charset="0"/>
                      </a:rPr>
                      <m:t>𝑚𝑖𝑛</m:t>
                    </m:r>
                    <m:r>
                      <a:rPr lang="en-US" altLang="zh-CN" sz="1600" b="0" i="1" baseline="-25000" smtClean="0">
                        <a:solidFill>
                          <a:schemeClr val="bg2">
                            <a:lumMod val="25000"/>
                          </a:schemeClr>
                        </a:solidFill>
                        <a:latin typeface="Cambria Math" panose="02040503050406030204" pitchFamily="18" charset="0"/>
                      </a:rPr>
                      <m:t>1</m:t>
                    </m:r>
                    <m:r>
                      <a:rPr lang="en-US" altLang="zh-CN" sz="1600" b="0" i="1" baseline="-25000" smtClean="0">
                        <a:solidFill>
                          <a:schemeClr val="bg2">
                            <a:lumMod val="25000"/>
                          </a:schemeClr>
                        </a:solidFill>
                        <a:latin typeface="Cambria Math" panose="02040503050406030204" pitchFamily="18" charset="0"/>
                        <a:ea typeface="Cambria Math" panose="02040503050406030204" pitchFamily="18" charset="0"/>
                      </a:rPr>
                      <m:t>≤</m:t>
                    </m:r>
                    <m:r>
                      <a:rPr lang="en-US" altLang="zh-CN" sz="1600" b="0" i="1" baseline="-25000" smtClean="0">
                        <a:solidFill>
                          <a:schemeClr val="bg2">
                            <a:lumMod val="25000"/>
                          </a:schemeClr>
                        </a:solidFill>
                        <a:latin typeface="Cambria Math" panose="02040503050406030204" pitchFamily="18" charset="0"/>
                        <a:ea typeface="Cambria Math" panose="02040503050406030204" pitchFamily="18" charset="0"/>
                      </a:rPr>
                      <m:t>𝑗</m:t>
                    </m:r>
                    <m:r>
                      <a:rPr lang="en-US" altLang="zh-CN" sz="1600" b="0" i="1" baseline="-25000" smtClean="0">
                        <a:solidFill>
                          <a:schemeClr val="bg2">
                            <a:lumMod val="25000"/>
                          </a:schemeClr>
                        </a:solidFill>
                        <a:latin typeface="Cambria Math" panose="02040503050406030204" pitchFamily="18" charset="0"/>
                        <a:ea typeface="Cambria Math" panose="02040503050406030204" pitchFamily="18" charset="0"/>
                      </a:rPr>
                      <m:t>≤</m:t>
                    </m:r>
                    <m:r>
                      <a:rPr lang="en-US" altLang="zh-CN" sz="1600" b="0" i="1" baseline="-25000" smtClean="0">
                        <a:solidFill>
                          <a:schemeClr val="bg2">
                            <a:lumMod val="25000"/>
                          </a:schemeClr>
                        </a:solidFill>
                        <a:latin typeface="Cambria Math" panose="02040503050406030204" pitchFamily="18" charset="0"/>
                        <a:ea typeface="Cambria Math" panose="02040503050406030204" pitchFamily="18" charset="0"/>
                      </a:rPr>
                      <m:t>𝐽</m:t>
                    </m:r>
                    <m:sSubSup>
                      <m:sSubSupPr>
                        <m:ctrlPr>
                          <a:rPr lang="en-US" altLang="zh-CN" sz="1600" i="1">
                            <a:solidFill>
                              <a:schemeClr val="bg2">
                                <a:lumMod val="25000"/>
                              </a:schemeClr>
                            </a:solidFill>
                            <a:latin typeface="Cambria Math" panose="02040503050406030204" pitchFamily="18" charset="0"/>
                          </a:rPr>
                        </m:ctrlPr>
                      </m:sSubSupPr>
                      <m:e>
                        <m:r>
                          <a:rPr lang="en-US" altLang="zh-CN" sz="1600" i="1">
                            <a:solidFill>
                              <a:schemeClr val="bg2">
                                <a:lumMod val="25000"/>
                              </a:schemeClr>
                            </a:solidFill>
                            <a:latin typeface="Cambria Math" panose="02040503050406030204" pitchFamily="18" charset="0"/>
                          </a:rPr>
                          <m:t>𝑆</m:t>
                        </m:r>
                      </m:e>
                      <m:sub>
                        <m:r>
                          <a:rPr lang="en-US" altLang="zh-CN" sz="1600" i="1">
                            <a:solidFill>
                              <a:schemeClr val="bg2">
                                <a:lumMod val="25000"/>
                              </a:schemeClr>
                            </a:solidFill>
                            <a:latin typeface="Cambria Math" panose="02040503050406030204" pitchFamily="18" charset="0"/>
                          </a:rPr>
                          <m:t>𝑗</m:t>
                        </m:r>
                      </m:sub>
                      <m:sup>
                        <m:r>
                          <a:rPr lang="en-US" altLang="zh-CN" sz="1600" i="1">
                            <a:solidFill>
                              <a:schemeClr val="bg2">
                                <a:lumMod val="25000"/>
                              </a:schemeClr>
                            </a:solidFill>
                            <a:latin typeface="Cambria Math" panose="02040503050406030204" pitchFamily="18" charset="0"/>
                          </a:rPr>
                          <m:t>(</m:t>
                        </m:r>
                        <m:r>
                          <a:rPr lang="en-US" altLang="zh-CN" sz="1600" i="1">
                            <a:solidFill>
                              <a:schemeClr val="bg2">
                                <a:lumMod val="25000"/>
                              </a:schemeClr>
                            </a:solidFill>
                            <a:latin typeface="Cambria Math" panose="02040503050406030204" pitchFamily="18" charset="0"/>
                          </a:rPr>
                          <m:t>𝑏</m:t>
                        </m:r>
                        <m:r>
                          <a:rPr lang="en-US" altLang="zh-CN" sz="1600" i="1">
                            <a:solidFill>
                              <a:schemeClr val="bg2">
                                <a:lumMod val="25000"/>
                              </a:schemeClr>
                            </a:solidFill>
                            <a:latin typeface="Cambria Math" panose="02040503050406030204" pitchFamily="18" charset="0"/>
                          </a:rPr>
                          <m:t>)</m:t>
                        </m:r>
                      </m:sup>
                    </m:sSubSup>
                  </m:oMath>
                </a14:m>
                <a:r>
                  <a:rPr lang="en-US" altLang="zh-CN" sz="1600" i="1" baseline="-25000" dirty="0" smtClean="0">
                    <a:solidFill>
                      <a:schemeClr val="bg2">
                        <a:lumMod val="25000"/>
                      </a:schemeClr>
                    </a:solidFill>
                    <a:latin typeface="+mn-ea"/>
                  </a:rPr>
                  <a:t>,  </a:t>
                </a:r>
                <a:r>
                  <a:rPr lang="en-US" altLang="zh-CN" sz="1600" i="1" dirty="0" smtClean="0">
                    <a:solidFill>
                      <a:schemeClr val="bg2">
                        <a:lumMod val="25000"/>
                      </a:schemeClr>
                    </a:solidFill>
                    <a:latin typeface="+mn-ea"/>
                  </a:rPr>
                  <a:t>ARTP</a:t>
                </a:r>
                <a:r>
                  <a:rPr lang="zh-CN" altLang="en-US" sz="1600" i="1" dirty="0" smtClean="0">
                    <a:solidFill>
                      <a:schemeClr val="bg2">
                        <a:lumMod val="25000"/>
                      </a:schemeClr>
                    </a:solidFill>
                    <a:latin typeface="+mn-ea"/>
                  </a:rPr>
                  <a:t>统计量的最终</a:t>
                </a:r>
                <a:r>
                  <a:rPr lang="en-US" altLang="zh-CN" sz="1600" i="1" dirty="0" smtClean="0">
                    <a:solidFill>
                      <a:schemeClr val="bg2">
                        <a:lumMod val="25000"/>
                      </a:schemeClr>
                    </a:solidFill>
                    <a:latin typeface="+mn-ea"/>
                  </a:rPr>
                  <a:t>p</a:t>
                </a:r>
                <a:r>
                  <a:rPr lang="zh-CN" altLang="en-US" sz="1600" i="1" dirty="0" smtClean="0">
                    <a:solidFill>
                      <a:schemeClr val="bg2">
                        <a:lumMod val="25000"/>
                      </a:schemeClr>
                    </a:solidFill>
                    <a:latin typeface="+mn-ea"/>
                  </a:rPr>
                  <a:t>值为</a:t>
                </a:r>
                <a:endParaRPr lang="en-US" altLang="zh-CN" sz="1600" i="1" dirty="0" smtClean="0">
                  <a:solidFill>
                    <a:schemeClr val="bg2">
                      <a:lumMod val="25000"/>
                    </a:schemeClr>
                  </a:solidFill>
                  <a:latin typeface="+mn-ea"/>
                </a:endParaRPr>
              </a:p>
              <a:p>
                <a:pPr/>
                <a14:m>
                  <m:oMathPara xmlns:m="http://schemas.openxmlformats.org/officeDocument/2006/math">
                    <m:oMathParaPr>
                      <m:jc m:val="centerGroup"/>
                    </m:oMathParaPr>
                    <m:oMath xmlns:m="http://schemas.openxmlformats.org/officeDocument/2006/math">
                      <m:f>
                        <m:fPr>
                          <m:ctrlPr>
                            <a:rPr lang="en-US" altLang="zh-CN" sz="1600" i="1" smtClean="0">
                              <a:solidFill>
                                <a:schemeClr val="accent6"/>
                              </a:solidFill>
                              <a:latin typeface="Cambria Math" panose="02040503050406030204" pitchFamily="18" charset="0"/>
                            </a:rPr>
                          </m:ctrlPr>
                        </m:fPr>
                        <m:num>
                          <m:nary>
                            <m:naryPr>
                              <m:chr m:val="∑"/>
                              <m:supHide m:val="on"/>
                              <m:ctrlPr>
                                <a:rPr lang="en-US" altLang="zh-CN" sz="1600" i="1">
                                  <a:solidFill>
                                    <a:schemeClr val="accent6"/>
                                  </a:solidFill>
                                  <a:latin typeface="Cambria Math" panose="02040503050406030204" pitchFamily="18" charset="0"/>
                                </a:rPr>
                              </m:ctrlPr>
                            </m:naryPr>
                            <m:sub>
                              <m:r>
                                <a:rPr lang="en-US" altLang="zh-CN" sz="1600" b="0" i="1" smtClean="0">
                                  <a:solidFill>
                                    <a:schemeClr val="accent6"/>
                                  </a:solidFill>
                                  <a:latin typeface="Cambria Math" panose="02040503050406030204" pitchFamily="18" charset="0"/>
                                </a:rPr>
                                <m:t>𝑏</m:t>
                              </m:r>
                              <m:r>
                                <a:rPr lang="en-US" altLang="zh-CN" sz="1600" i="1">
                                  <a:solidFill>
                                    <a:schemeClr val="accent6"/>
                                  </a:solidFill>
                                  <a:latin typeface="Cambria Math" panose="02040503050406030204" pitchFamily="18" charset="0"/>
                                </a:rPr>
                                <m:t>=0</m:t>
                              </m:r>
                            </m:sub>
                            <m:sup/>
                            <m:e>
                              <m:r>
                                <a:rPr lang="en-US" altLang="zh-CN" sz="1600" i="1">
                                  <a:solidFill>
                                    <a:schemeClr val="accent6"/>
                                  </a:solidFill>
                                  <a:latin typeface="Cambria Math" panose="02040503050406030204" pitchFamily="18" charset="0"/>
                                </a:rPr>
                                <m:t>𝐼</m:t>
                              </m:r>
                              <m:r>
                                <a:rPr lang="en-US" altLang="zh-CN" sz="1600" i="1">
                                  <a:solidFill>
                                    <a:schemeClr val="accent6"/>
                                  </a:solidFill>
                                  <a:latin typeface="Cambria Math" panose="02040503050406030204" pitchFamily="18" charset="0"/>
                                </a:rPr>
                                <m:t>(</m:t>
                              </m:r>
                              <m:sSubSup>
                                <m:sSubSupPr>
                                  <m:ctrlPr>
                                    <a:rPr lang="en-US" altLang="zh-CN" sz="1600" i="1">
                                      <a:solidFill>
                                        <a:schemeClr val="accent6"/>
                                      </a:solidFill>
                                      <a:latin typeface="Cambria Math" panose="02040503050406030204" pitchFamily="18" charset="0"/>
                                    </a:rPr>
                                  </m:ctrlPr>
                                </m:sSubSupPr>
                                <m:e>
                                  <m:r>
                                    <a:rPr lang="en-US" altLang="zh-CN" sz="1600" b="0" i="1" smtClean="0">
                                      <a:solidFill>
                                        <a:schemeClr val="accent6"/>
                                      </a:solidFill>
                                      <a:latin typeface="Cambria Math" panose="02040503050406030204" pitchFamily="18" charset="0"/>
                                    </a:rPr>
                                    <m:t>𝑀𝑖𝑛𝑃</m:t>
                                  </m:r>
                                </m:e>
                                <m:sub/>
                                <m:sup>
                                  <m:d>
                                    <m:dPr>
                                      <m:ctrlPr>
                                        <a:rPr lang="en-US" altLang="zh-CN" sz="1600" i="1">
                                          <a:solidFill>
                                            <a:schemeClr val="accent6"/>
                                          </a:solidFill>
                                          <a:latin typeface="Cambria Math" panose="02040503050406030204" pitchFamily="18" charset="0"/>
                                        </a:rPr>
                                      </m:ctrlPr>
                                    </m:dPr>
                                    <m:e>
                                      <m:r>
                                        <a:rPr lang="en-US" altLang="zh-CN" sz="1600" b="0" i="1" smtClean="0">
                                          <a:solidFill>
                                            <a:schemeClr val="accent6"/>
                                          </a:solidFill>
                                          <a:latin typeface="Cambria Math" panose="02040503050406030204" pitchFamily="18" charset="0"/>
                                        </a:rPr>
                                        <m:t>𝑏</m:t>
                                      </m:r>
                                    </m:e>
                                  </m:d>
                                </m:sup>
                              </m:sSubSup>
                              <m:r>
                                <a:rPr lang="en-US" altLang="zh-CN" sz="1600" i="1">
                                  <a:solidFill>
                                    <a:schemeClr val="accent6"/>
                                  </a:solidFill>
                                  <a:latin typeface="Cambria Math" panose="02040503050406030204" pitchFamily="18" charset="0"/>
                                </a:rPr>
                                <m:t>&lt;</m:t>
                              </m:r>
                              <m:sSubSup>
                                <m:sSubSupPr>
                                  <m:ctrlPr>
                                    <a:rPr lang="en-US" altLang="zh-CN" sz="1600" i="1" smtClean="0">
                                      <a:solidFill>
                                        <a:schemeClr val="accent6"/>
                                      </a:solidFill>
                                      <a:latin typeface="Cambria Math" panose="02040503050406030204" pitchFamily="18" charset="0"/>
                                    </a:rPr>
                                  </m:ctrlPr>
                                </m:sSubSupPr>
                                <m:e>
                                  <m:r>
                                    <a:rPr lang="en-US" altLang="zh-CN" sz="1600" b="0" i="1" smtClean="0">
                                      <a:solidFill>
                                        <a:schemeClr val="accent6"/>
                                      </a:solidFill>
                                      <a:latin typeface="Cambria Math" panose="02040503050406030204" pitchFamily="18" charset="0"/>
                                    </a:rPr>
                                    <m:t>𝑀𝑖𝑛𝑃</m:t>
                                  </m:r>
                                </m:e>
                                <m:sub/>
                                <m:sup>
                                  <m:r>
                                    <a:rPr lang="en-US" altLang="zh-CN" sz="1600" i="1">
                                      <a:solidFill>
                                        <a:schemeClr val="accent6"/>
                                      </a:solidFill>
                                      <a:latin typeface="Cambria Math" panose="02040503050406030204" pitchFamily="18" charset="0"/>
                                    </a:rPr>
                                    <m:t>(</m:t>
                                  </m:r>
                                  <m:r>
                                    <a:rPr lang="en-US" altLang="zh-CN" sz="1600" b="0" i="1" smtClean="0">
                                      <a:solidFill>
                                        <a:schemeClr val="accent6"/>
                                      </a:solidFill>
                                      <a:latin typeface="Cambria Math" panose="02040503050406030204" pitchFamily="18" charset="0"/>
                                    </a:rPr>
                                    <m:t>0</m:t>
                                  </m:r>
                                  <m:r>
                                    <a:rPr lang="en-US" altLang="zh-CN" sz="1600" i="1">
                                      <a:solidFill>
                                        <a:schemeClr val="accent6"/>
                                      </a:solidFill>
                                      <a:latin typeface="Cambria Math" panose="02040503050406030204" pitchFamily="18" charset="0"/>
                                    </a:rPr>
                                    <m:t>)</m:t>
                                  </m:r>
                                </m:sup>
                              </m:sSubSup>
                              <m:r>
                                <a:rPr lang="en-US" altLang="zh-CN" sz="1600" i="1">
                                  <a:solidFill>
                                    <a:schemeClr val="accent6"/>
                                  </a:solidFill>
                                  <a:latin typeface="Cambria Math" panose="02040503050406030204" pitchFamily="18" charset="0"/>
                                </a:rPr>
                                <m:t>)</m:t>
                              </m:r>
                            </m:e>
                          </m:nary>
                        </m:num>
                        <m:den>
                          <m:r>
                            <a:rPr lang="en-US" altLang="zh-CN" sz="1600" i="1">
                              <a:solidFill>
                                <a:schemeClr val="accent6"/>
                              </a:solidFill>
                              <a:latin typeface="Cambria Math" panose="02040503050406030204" pitchFamily="18" charset="0"/>
                            </a:rPr>
                            <m:t>1+</m:t>
                          </m:r>
                          <m:r>
                            <a:rPr lang="en-US" altLang="zh-CN" sz="1600" i="1">
                              <a:solidFill>
                                <a:schemeClr val="accent6"/>
                              </a:solidFill>
                              <a:latin typeface="Cambria Math" panose="02040503050406030204" pitchFamily="18" charset="0"/>
                            </a:rPr>
                            <m:t>𝐵</m:t>
                          </m:r>
                        </m:den>
                      </m:f>
                      <m:r>
                        <m:rPr>
                          <m:nor/>
                        </m:rPr>
                        <a:rPr lang="en-US" altLang="zh-CN" sz="1600" i="1" dirty="0">
                          <a:solidFill>
                            <a:schemeClr val="accent6"/>
                          </a:solidFill>
                          <a:latin typeface="+mn-ea"/>
                        </a:rPr>
                        <m:t>,</m:t>
                      </m:r>
                    </m:oMath>
                  </m:oMathPara>
                </a14:m>
                <a:endParaRPr lang="zh-CN" altLang="en-US" sz="1600" i="1" dirty="0">
                  <a:solidFill>
                    <a:schemeClr val="accent6"/>
                  </a:solidFill>
                  <a:latin typeface="+mn-ea"/>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3905884" y="848917"/>
                <a:ext cx="6801996" cy="5131598"/>
              </a:xfrm>
              <a:prstGeom prst="rect">
                <a:avLst/>
              </a:prstGeom>
              <a:blipFill rotWithShape="0">
                <a:blip r:embed="rId2"/>
                <a:stretch>
                  <a:fillRect l="-626" t="-355"/>
                </a:stretch>
              </a:blipFill>
            </p:spPr>
            <p:txBody>
              <a:bodyPr/>
              <a:lstStyle/>
              <a:p>
                <a:r>
                  <a:rPr lang="zh-CN" altLang="en-US">
                    <a:noFill/>
                  </a:rPr>
                  <a:t> </a:t>
                </a:r>
              </a:p>
            </p:txBody>
          </p:sp>
        </mc:Fallback>
      </mc:AlternateContent>
      <p:sp>
        <p:nvSpPr>
          <p:cNvPr id="4" name="文本框 3"/>
          <p:cNvSpPr txBox="1"/>
          <p:nvPr/>
        </p:nvSpPr>
        <p:spPr>
          <a:xfrm>
            <a:off x="1700613" y="6306796"/>
            <a:ext cx="9007267" cy="369332"/>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smtClean="0">
                <a:solidFill>
                  <a:srgbClr val="FF0000"/>
                </a:solidFill>
              </a:rPr>
              <a:t>对于上述方法的改进思路：可以将</a:t>
            </a:r>
            <a:r>
              <a:rPr lang="en-US" altLang="zh-CN" dirty="0" smtClean="0">
                <a:solidFill>
                  <a:srgbClr val="FF0000"/>
                </a:solidFill>
              </a:rPr>
              <a:t>J</a:t>
            </a:r>
            <a:r>
              <a:rPr lang="zh-CN" altLang="en-US" dirty="0" smtClean="0">
                <a:solidFill>
                  <a:srgbClr val="FF0000"/>
                </a:solidFill>
              </a:rPr>
              <a:t>个</a:t>
            </a:r>
            <a:r>
              <a:rPr lang="en-US" altLang="zh-CN" dirty="0" smtClean="0">
                <a:solidFill>
                  <a:srgbClr val="FF0000"/>
                </a:solidFill>
              </a:rPr>
              <a:t>K</a:t>
            </a:r>
            <a:r>
              <a:rPr lang="zh-CN" altLang="en-US" dirty="0" smtClean="0">
                <a:solidFill>
                  <a:srgbClr val="FF0000"/>
                </a:solidFill>
              </a:rPr>
              <a:t>值改为</a:t>
            </a:r>
            <a:r>
              <a:rPr lang="en-US" altLang="zh-CN" dirty="0" smtClean="0">
                <a:solidFill>
                  <a:srgbClr val="FF0000"/>
                </a:solidFill>
              </a:rPr>
              <a:t>J</a:t>
            </a:r>
            <a:r>
              <a:rPr lang="zh-CN" altLang="en-US" dirty="0" smtClean="0">
                <a:solidFill>
                  <a:srgbClr val="FF0000"/>
                </a:solidFill>
              </a:rPr>
              <a:t>个截断点并运用</a:t>
            </a:r>
            <a:r>
              <a:rPr lang="en-US" altLang="zh-CN" dirty="0" smtClean="0">
                <a:solidFill>
                  <a:srgbClr val="FF0000"/>
                </a:solidFill>
              </a:rPr>
              <a:t>TPM</a:t>
            </a:r>
            <a:r>
              <a:rPr lang="zh-CN" altLang="en-US" dirty="0" smtClean="0">
                <a:solidFill>
                  <a:srgbClr val="FF0000"/>
                </a:solidFill>
              </a:rPr>
              <a:t>的计算思路</a:t>
            </a:r>
            <a:endParaRPr lang="zh-CN" altLang="en-US" dirty="0">
              <a:solidFill>
                <a:srgbClr val="FF0000"/>
              </a:solidFill>
            </a:endParaRPr>
          </a:p>
        </p:txBody>
      </p:sp>
    </p:spTree>
    <p:extLst>
      <p:ext uri="{BB962C8B-B14F-4D97-AF65-F5344CB8AC3E}">
        <p14:creationId xmlns:p14="http://schemas.microsoft.com/office/powerpoint/2010/main" val="11625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60523"/>
            <a:ext cx="2133707" cy="307975"/>
            <a:chOff x="0" y="95"/>
            <a:chExt cx="3360" cy="485"/>
          </a:xfrm>
        </p:grpSpPr>
        <p:sp>
          <p:nvSpPr>
            <p:cNvPr id="2" name="矩形 1"/>
            <p:cNvSpPr/>
            <p:nvPr/>
          </p:nvSpPr>
          <p:spPr>
            <a:xfrm>
              <a:off x="0" y="95"/>
              <a:ext cx="3151" cy="485"/>
            </a:xfrm>
            <a:prstGeom prst="rect">
              <a:avLst/>
            </a:prstGeom>
          </p:spPr>
          <p:txBody>
            <a:bodyPr wrap="none">
              <a:spAutoFit/>
            </a:bodyPr>
            <a:lstStyle/>
            <a:p>
              <a:r>
                <a:rPr lang="en-US" altLang="zh-CN" sz="1400" b="1" dirty="0" smtClean="0"/>
                <a:t>PART THREE </a:t>
              </a:r>
              <a:r>
                <a:rPr lang="zh-CN" altLang="en-US" sz="1400" b="1" dirty="0"/>
                <a:t>模型简介</a:t>
              </a:r>
              <a:endParaRPr lang="zh-CN" altLang="en-US" sz="1400" b="1" dirty="0" smtClean="0"/>
            </a:p>
          </p:txBody>
        </p:sp>
        <p:sp>
          <p:nvSpPr>
            <p:cNvPr id="3" name="椭圆 2"/>
            <p:cNvSpPr/>
            <p:nvPr/>
          </p:nvSpPr>
          <p:spPr>
            <a:xfrm>
              <a:off x="3154" y="241"/>
              <a:ext cx="206" cy="1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sp>
        <p:nvSpPr>
          <p:cNvPr id="12" name="矩形 11"/>
          <p:cNvSpPr/>
          <p:nvPr/>
        </p:nvSpPr>
        <p:spPr>
          <a:xfrm>
            <a:off x="3175949" y="985520"/>
            <a:ext cx="3549591" cy="369332"/>
          </a:xfrm>
          <a:prstGeom prst="rect">
            <a:avLst/>
          </a:prstGeom>
        </p:spPr>
        <p:txBody>
          <a:bodyPr wrap="square">
            <a:spAutoFit/>
          </a:bodyPr>
          <a:lstStyle/>
          <a:p>
            <a:r>
              <a:rPr lang="en-US" altLang="zh-CN" dirty="0" err="1" smtClean="0"/>
              <a:t>Kost’s</a:t>
            </a:r>
            <a:r>
              <a:rPr lang="en-US" altLang="zh-CN" dirty="0" smtClean="0"/>
              <a:t> Method</a:t>
            </a:r>
            <a:r>
              <a:rPr lang="zh-CN" altLang="en-US" dirty="0" smtClean="0"/>
              <a:t>（</a:t>
            </a:r>
            <a:r>
              <a:rPr lang="en-US" altLang="zh-CN" dirty="0" smtClean="0"/>
              <a:t>2002</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3094035" y="1687830"/>
                <a:ext cx="4255349" cy="1989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altLang="zh-CN" i="1" smtClean="0">
                          <a:solidFill>
                            <a:schemeClr val="accent6"/>
                          </a:solidFill>
                          <a:latin typeface="Cambria Math" panose="02040503050406030204" pitchFamily="18" charset="0"/>
                          <a:ea typeface="Cambria Math" panose="02040503050406030204" pitchFamily="18" charset="0"/>
                        </a:rPr>
                        <m:t>Ψ</m:t>
                      </m:r>
                      <m:r>
                        <a:rPr lang="en-US" altLang="zh-CN" b="0" i="1" smtClean="0">
                          <a:solidFill>
                            <a:schemeClr val="accent6"/>
                          </a:solidFill>
                          <a:latin typeface="Cambria Math" panose="02040503050406030204" pitchFamily="18" charset="0"/>
                          <a:ea typeface="Cambria Math" panose="02040503050406030204" pitchFamily="18" charset="0"/>
                        </a:rPr>
                        <m:t> ~ </m:t>
                      </m:r>
                      <m:r>
                        <a:rPr lang="en-US" altLang="zh-CN" b="0" i="1" smtClean="0">
                          <a:solidFill>
                            <a:schemeClr val="accent6"/>
                          </a:solidFill>
                          <a:latin typeface="Cambria Math" panose="02040503050406030204" pitchFamily="18" charset="0"/>
                          <a:ea typeface="Cambria Math" panose="02040503050406030204" pitchFamily="18" charset="0"/>
                        </a:rPr>
                        <m:t>𝑐</m:t>
                      </m:r>
                      <m:sSubSup>
                        <m:sSubSupPr>
                          <m:ctrlPr>
                            <a:rPr lang="en-US" altLang="zh-CN" b="0" i="1" smtClean="0">
                              <a:solidFill>
                                <a:schemeClr val="accent6"/>
                              </a:solidFill>
                              <a:latin typeface="Cambria Math" panose="02040503050406030204" pitchFamily="18" charset="0"/>
                              <a:ea typeface="Cambria Math" panose="02040503050406030204" pitchFamily="18" charset="0"/>
                            </a:rPr>
                          </m:ctrlPr>
                        </m:sSubSupPr>
                        <m:e>
                          <m:r>
                            <a:rPr lang="zh-CN" altLang="en-US" b="0" i="1" smtClean="0">
                              <a:solidFill>
                                <a:schemeClr val="accent6"/>
                              </a:solidFill>
                              <a:latin typeface="Cambria Math" panose="02040503050406030204" pitchFamily="18" charset="0"/>
                              <a:ea typeface="Cambria Math" panose="02040503050406030204" pitchFamily="18" charset="0"/>
                            </a:rPr>
                            <m:t>𝜒</m:t>
                          </m:r>
                        </m:e>
                        <m:sub>
                          <m:r>
                            <a:rPr lang="en-US" altLang="zh-CN" b="0" i="1" smtClean="0">
                              <a:solidFill>
                                <a:schemeClr val="accent6"/>
                              </a:solidFill>
                              <a:latin typeface="Cambria Math" panose="02040503050406030204" pitchFamily="18" charset="0"/>
                              <a:ea typeface="Cambria Math" panose="02040503050406030204" pitchFamily="18" charset="0"/>
                            </a:rPr>
                            <m:t>2</m:t>
                          </m:r>
                          <m:r>
                            <a:rPr lang="en-US" altLang="zh-CN" b="0" i="1" smtClean="0">
                              <a:solidFill>
                                <a:schemeClr val="accent6"/>
                              </a:solidFill>
                              <a:latin typeface="Cambria Math" panose="02040503050406030204" pitchFamily="18" charset="0"/>
                              <a:ea typeface="Cambria Math" panose="02040503050406030204" pitchFamily="18" charset="0"/>
                            </a:rPr>
                            <m:t>𝑓</m:t>
                          </m:r>
                        </m:sub>
                        <m:sup>
                          <m:r>
                            <a:rPr lang="en-US" altLang="zh-CN" b="0" i="1" smtClean="0">
                              <a:solidFill>
                                <a:schemeClr val="accent6"/>
                              </a:solidFill>
                              <a:latin typeface="Cambria Math" panose="02040503050406030204" pitchFamily="18" charset="0"/>
                              <a:ea typeface="Cambria Math" panose="02040503050406030204" pitchFamily="18" charset="0"/>
                            </a:rPr>
                            <m:t>2</m:t>
                          </m:r>
                        </m:sup>
                      </m:sSubSup>
                    </m:oMath>
                  </m:oMathPara>
                </a14:m>
                <a:endParaRPr lang="en-US" altLang="zh-CN" b="0" i="1" dirty="0" smtClean="0">
                  <a:solidFill>
                    <a:schemeClr val="accent6"/>
                  </a:solidFill>
                  <a:latin typeface="+mn-ea"/>
                  <a:ea typeface="Cambria Math" panose="02040503050406030204" pitchFamily="18" charset="0"/>
                </a:endParaRPr>
              </a:p>
              <a:p>
                <a:pPr algn="ctr"/>
                <a:r>
                  <a:rPr lang="en-US" altLang="zh-CN" i="1" dirty="0" smtClean="0">
                    <a:solidFill>
                      <a:schemeClr val="accent6"/>
                    </a:solidFill>
                    <a:latin typeface="Cambria Math" panose="02040503050406030204" pitchFamily="18" charset="0"/>
                    <a:ea typeface="Cambria Math" panose="02040503050406030204" pitchFamily="18" charset="0"/>
                  </a:rPr>
                  <a:t>f = </a:t>
                </a:r>
                <a14:m>
                  <m:oMath xmlns:m="http://schemas.openxmlformats.org/officeDocument/2006/math">
                    <m:f>
                      <m:fPr>
                        <m:ctrlPr>
                          <a:rPr lang="en-US" altLang="zh-CN" i="1" smtClean="0">
                            <a:solidFill>
                              <a:schemeClr val="accent6"/>
                            </a:solidFill>
                            <a:latin typeface="Cambria Math" panose="02040503050406030204" pitchFamily="18" charset="0"/>
                          </a:rPr>
                        </m:ctrlPr>
                      </m:fPr>
                      <m:num>
                        <m:sSup>
                          <m:sSupPr>
                            <m:ctrlPr>
                              <a:rPr lang="en-US" altLang="zh-CN" i="1" smtClean="0">
                                <a:solidFill>
                                  <a:schemeClr val="accent6"/>
                                </a:solidFill>
                                <a:latin typeface="Cambria Math" panose="02040503050406030204" pitchFamily="18" charset="0"/>
                              </a:rPr>
                            </m:ctrlPr>
                          </m:sSupPr>
                          <m:e>
                            <m:r>
                              <a:rPr lang="en-US" altLang="zh-CN" b="0" i="1" smtClean="0">
                                <a:solidFill>
                                  <a:schemeClr val="accent6"/>
                                </a:solidFill>
                                <a:latin typeface="Cambria Math" panose="02040503050406030204" pitchFamily="18" charset="0"/>
                              </a:rPr>
                              <m:t>𝐸</m:t>
                            </m:r>
                            <m:r>
                              <a:rPr lang="en-US" altLang="zh-CN" b="0" i="1" smtClean="0">
                                <a:solidFill>
                                  <a:schemeClr val="accent6"/>
                                </a:solidFill>
                                <a:latin typeface="Cambria Math" panose="02040503050406030204" pitchFamily="18" charset="0"/>
                              </a:rPr>
                              <m:t>[</m:t>
                            </m:r>
                            <m:r>
                              <m:rPr>
                                <m:sty m:val="p"/>
                              </m:rPr>
                              <a:rPr lang="el-GR" altLang="zh-CN" b="0" i="1" smtClean="0">
                                <a:solidFill>
                                  <a:schemeClr val="accent6"/>
                                </a:solidFill>
                                <a:latin typeface="Cambria Math" panose="02040503050406030204" pitchFamily="18" charset="0"/>
                                <a:ea typeface="Cambria Math" panose="02040503050406030204" pitchFamily="18" charset="0"/>
                              </a:rPr>
                              <m:t>Ψ</m:t>
                            </m:r>
                            <m:r>
                              <a:rPr lang="en-US" altLang="zh-CN" b="0" i="1" smtClean="0">
                                <a:solidFill>
                                  <a:schemeClr val="accent6"/>
                                </a:solidFill>
                                <a:latin typeface="Cambria Math" panose="02040503050406030204" pitchFamily="18" charset="0"/>
                              </a:rPr>
                              <m:t>]</m:t>
                            </m:r>
                          </m:e>
                          <m:sup>
                            <m:r>
                              <a:rPr lang="en-US" altLang="zh-CN" b="0" i="1" smtClean="0">
                                <a:solidFill>
                                  <a:schemeClr val="accent6"/>
                                </a:solidFill>
                                <a:latin typeface="Cambria Math" panose="02040503050406030204" pitchFamily="18" charset="0"/>
                              </a:rPr>
                              <m:t>2</m:t>
                            </m:r>
                          </m:sup>
                        </m:sSup>
                      </m:num>
                      <m:den>
                        <m:r>
                          <a:rPr lang="en-US" altLang="zh-CN" b="0" i="1" smtClean="0">
                            <a:solidFill>
                              <a:schemeClr val="accent6"/>
                            </a:solidFill>
                            <a:latin typeface="Cambria Math" panose="02040503050406030204" pitchFamily="18" charset="0"/>
                          </a:rPr>
                          <m:t>𝑣𝑎𝑟</m:t>
                        </m:r>
                        <m:r>
                          <a:rPr lang="en-US" altLang="zh-CN" b="0" i="1" smtClean="0">
                            <a:solidFill>
                              <a:schemeClr val="accent6"/>
                            </a:solidFill>
                            <a:latin typeface="Cambria Math" panose="02040503050406030204" pitchFamily="18" charset="0"/>
                          </a:rPr>
                          <m:t>[</m:t>
                        </m:r>
                        <m:r>
                          <m:rPr>
                            <m:sty m:val="p"/>
                          </m:rPr>
                          <a:rPr lang="el-GR" altLang="zh-CN" b="0" i="1" smtClean="0">
                            <a:solidFill>
                              <a:schemeClr val="accent6"/>
                            </a:solidFill>
                            <a:latin typeface="Cambria Math" panose="02040503050406030204" pitchFamily="18" charset="0"/>
                            <a:ea typeface="Cambria Math" panose="02040503050406030204" pitchFamily="18" charset="0"/>
                          </a:rPr>
                          <m:t>Ψ</m:t>
                        </m:r>
                        <m:r>
                          <a:rPr lang="en-US" altLang="zh-CN" b="0" i="1" smtClean="0">
                            <a:solidFill>
                              <a:schemeClr val="accent6"/>
                            </a:solidFill>
                            <a:latin typeface="Cambria Math" panose="02040503050406030204" pitchFamily="18" charset="0"/>
                          </a:rPr>
                          <m:t>]</m:t>
                        </m:r>
                      </m:den>
                    </m:f>
                  </m:oMath>
                </a14:m>
                <a:r>
                  <a:rPr lang="zh-CN" altLang="en-US" i="1" dirty="0" smtClean="0">
                    <a:solidFill>
                      <a:schemeClr val="accent6"/>
                    </a:solidFill>
                    <a:latin typeface="+mn-ea"/>
                  </a:rPr>
                  <a:t>  </a:t>
                </a:r>
                <a:r>
                  <a:rPr lang="en-US" altLang="zh-CN" i="1" dirty="0" smtClean="0">
                    <a:solidFill>
                      <a:schemeClr val="accent6"/>
                    </a:solidFill>
                    <a:latin typeface="Cambria Math" panose="02040503050406030204" pitchFamily="18" charset="0"/>
                    <a:ea typeface="Cambria Math" panose="02040503050406030204" pitchFamily="18" charset="0"/>
                  </a:rPr>
                  <a:t>and</a:t>
                </a:r>
                <a:r>
                  <a:rPr lang="en-US" altLang="zh-CN" i="1" dirty="0" smtClean="0">
                    <a:solidFill>
                      <a:schemeClr val="accent6"/>
                    </a:solidFill>
                    <a:latin typeface="+mn-ea"/>
                  </a:rPr>
                  <a:t> </a:t>
                </a:r>
                <a14:m>
                  <m:oMath xmlns:m="http://schemas.openxmlformats.org/officeDocument/2006/math">
                    <m:r>
                      <a:rPr lang="en-US" altLang="zh-CN" b="0" i="1" smtClean="0">
                        <a:solidFill>
                          <a:schemeClr val="accent6"/>
                        </a:solidFill>
                        <a:latin typeface="Cambria Math" panose="02040503050406030204" pitchFamily="18" charset="0"/>
                      </a:rPr>
                      <m:t> </m:t>
                    </m:r>
                    <m:r>
                      <a:rPr lang="en-US" altLang="zh-CN" b="0" i="1" smtClean="0">
                        <a:solidFill>
                          <a:schemeClr val="accent6"/>
                        </a:solidFill>
                        <a:latin typeface="Cambria Math" panose="02040503050406030204" pitchFamily="18" charset="0"/>
                      </a:rPr>
                      <m:t>𝑐</m:t>
                    </m:r>
                    <m:r>
                      <a:rPr lang="en-US" altLang="zh-CN" b="0" i="1" smtClean="0">
                        <a:solidFill>
                          <a:schemeClr val="accent6"/>
                        </a:solidFill>
                        <a:latin typeface="Cambria Math" panose="02040503050406030204" pitchFamily="18" charset="0"/>
                      </a:rPr>
                      <m:t>= </m:t>
                    </m:r>
                    <m:f>
                      <m:fPr>
                        <m:ctrlPr>
                          <a:rPr lang="en-US" altLang="zh-CN" b="0" i="1" smtClean="0">
                            <a:solidFill>
                              <a:schemeClr val="accent6"/>
                            </a:solidFill>
                            <a:latin typeface="Cambria Math" panose="02040503050406030204" pitchFamily="18" charset="0"/>
                          </a:rPr>
                        </m:ctrlPr>
                      </m:fPr>
                      <m:num>
                        <m:r>
                          <a:rPr lang="en-US" altLang="zh-CN" i="1">
                            <a:solidFill>
                              <a:schemeClr val="accent6"/>
                            </a:solidFill>
                            <a:latin typeface="Cambria Math" panose="02040503050406030204" pitchFamily="18" charset="0"/>
                          </a:rPr>
                          <m:t>𝑣𝑎𝑟</m:t>
                        </m:r>
                        <m:r>
                          <a:rPr lang="en-US" altLang="zh-CN" i="1">
                            <a:solidFill>
                              <a:schemeClr val="accent6"/>
                            </a:solidFill>
                            <a:latin typeface="Cambria Math" panose="02040503050406030204" pitchFamily="18" charset="0"/>
                          </a:rPr>
                          <m:t>[</m:t>
                        </m:r>
                        <m:r>
                          <m:rPr>
                            <m:sty m:val="p"/>
                          </m:rPr>
                          <a:rPr lang="el-GR" altLang="zh-CN" i="1">
                            <a:solidFill>
                              <a:schemeClr val="accent6"/>
                            </a:solidFill>
                            <a:latin typeface="Cambria Math" panose="02040503050406030204" pitchFamily="18" charset="0"/>
                            <a:ea typeface="Cambria Math" panose="02040503050406030204" pitchFamily="18" charset="0"/>
                          </a:rPr>
                          <m:t>Ψ</m:t>
                        </m:r>
                        <m:r>
                          <a:rPr lang="en-US" altLang="zh-CN" i="1">
                            <a:solidFill>
                              <a:schemeClr val="accent6"/>
                            </a:solidFill>
                            <a:latin typeface="Cambria Math" panose="02040503050406030204" pitchFamily="18" charset="0"/>
                          </a:rPr>
                          <m:t>]</m:t>
                        </m:r>
                      </m:num>
                      <m:den>
                        <m:r>
                          <a:rPr lang="en-US" altLang="zh-CN" b="0" i="1" smtClean="0">
                            <a:solidFill>
                              <a:schemeClr val="accent6"/>
                            </a:solidFill>
                            <a:latin typeface="Cambria Math" panose="02040503050406030204" pitchFamily="18" charset="0"/>
                          </a:rPr>
                          <m:t>2</m:t>
                        </m:r>
                        <m:r>
                          <a:rPr lang="en-US" altLang="zh-CN" i="1">
                            <a:solidFill>
                              <a:schemeClr val="accent6"/>
                            </a:solidFill>
                            <a:latin typeface="Cambria Math" panose="02040503050406030204" pitchFamily="18" charset="0"/>
                          </a:rPr>
                          <m:t>𝐸</m:t>
                        </m:r>
                        <m:r>
                          <a:rPr lang="en-US" altLang="zh-CN" i="1">
                            <a:solidFill>
                              <a:schemeClr val="accent6"/>
                            </a:solidFill>
                            <a:latin typeface="Cambria Math" panose="02040503050406030204" pitchFamily="18" charset="0"/>
                          </a:rPr>
                          <m:t>[</m:t>
                        </m:r>
                        <m:r>
                          <m:rPr>
                            <m:sty m:val="p"/>
                          </m:rPr>
                          <a:rPr lang="el-GR" altLang="zh-CN" i="1">
                            <a:solidFill>
                              <a:schemeClr val="accent6"/>
                            </a:solidFill>
                            <a:latin typeface="Cambria Math" panose="02040503050406030204" pitchFamily="18" charset="0"/>
                            <a:ea typeface="Cambria Math" panose="02040503050406030204" pitchFamily="18" charset="0"/>
                          </a:rPr>
                          <m:t>Ψ</m:t>
                        </m:r>
                        <m:r>
                          <a:rPr lang="en-US" altLang="zh-CN" i="1">
                            <a:solidFill>
                              <a:schemeClr val="accent6"/>
                            </a:solidFill>
                            <a:latin typeface="Cambria Math" panose="02040503050406030204" pitchFamily="18" charset="0"/>
                          </a:rPr>
                          <m:t>]</m:t>
                        </m:r>
                      </m:den>
                    </m:f>
                    <m:r>
                      <a:rPr lang="en-US" altLang="zh-CN" b="0" i="1" smtClean="0">
                        <a:solidFill>
                          <a:schemeClr val="accent6"/>
                        </a:solidFill>
                        <a:latin typeface="Cambria Math" panose="02040503050406030204" pitchFamily="18" charset="0"/>
                      </a:rPr>
                      <m:t>=</m:t>
                    </m:r>
                    <m:f>
                      <m:fPr>
                        <m:ctrlPr>
                          <a:rPr lang="en-US" altLang="zh-CN" b="0" i="1" smtClean="0">
                            <a:solidFill>
                              <a:schemeClr val="accent6"/>
                            </a:solidFill>
                            <a:latin typeface="Cambria Math" panose="02040503050406030204" pitchFamily="18" charset="0"/>
                          </a:rPr>
                        </m:ctrlPr>
                      </m:fPr>
                      <m:num>
                        <m:r>
                          <a:rPr lang="en-US" altLang="zh-CN" b="0" i="1" smtClean="0">
                            <a:solidFill>
                              <a:schemeClr val="accent6"/>
                            </a:solidFill>
                            <a:latin typeface="Cambria Math" panose="02040503050406030204" pitchFamily="18" charset="0"/>
                          </a:rPr>
                          <m:t>𝑘</m:t>
                        </m:r>
                      </m:num>
                      <m:den>
                        <m:r>
                          <a:rPr lang="en-US" altLang="zh-CN" b="0" i="1" smtClean="0">
                            <a:solidFill>
                              <a:schemeClr val="accent6"/>
                            </a:solidFill>
                            <a:latin typeface="Cambria Math" panose="02040503050406030204" pitchFamily="18" charset="0"/>
                          </a:rPr>
                          <m:t>𝑓</m:t>
                        </m:r>
                      </m:den>
                    </m:f>
                  </m:oMath>
                </a14:m>
                <a:endParaRPr lang="en-US" altLang="zh-CN" i="1" dirty="0" smtClean="0">
                  <a:solidFill>
                    <a:schemeClr val="accent6"/>
                  </a:solidFill>
                  <a:latin typeface="+mn-ea"/>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𝑃</m:t>
                          </m:r>
                        </m:e>
                        <m:sub>
                          <m:r>
                            <a:rPr lang="en-US" altLang="zh-CN" b="0" i="1" smtClean="0">
                              <a:solidFill>
                                <a:schemeClr val="accent6"/>
                              </a:solidFill>
                              <a:latin typeface="Cambria Math" panose="02040503050406030204" pitchFamily="18" charset="0"/>
                            </a:rPr>
                            <m:t>𝑐𝑜𝑚𝑏𝑖𝑛𝑒𝑑</m:t>
                          </m:r>
                        </m:sub>
                      </m:sSub>
                      <m:r>
                        <a:rPr lang="en-US" altLang="zh-CN" b="0" i="1" smtClean="0">
                          <a:solidFill>
                            <a:schemeClr val="accent6"/>
                          </a:solidFill>
                          <a:latin typeface="Cambria Math" panose="02040503050406030204" pitchFamily="18" charset="0"/>
                        </a:rPr>
                        <m:t>=1.0−</m:t>
                      </m:r>
                      <m:sSub>
                        <m:sSubPr>
                          <m:ctrlPr>
                            <a:rPr lang="el-GR" altLang="zh-CN" b="0" i="1" smtClean="0">
                              <a:solidFill>
                                <a:schemeClr val="accent6"/>
                              </a:solidFill>
                              <a:latin typeface="Cambria Math" panose="02040503050406030204" pitchFamily="18" charset="0"/>
                              <a:ea typeface="Cambria Math" panose="02040503050406030204" pitchFamily="18" charset="0"/>
                            </a:rPr>
                          </m:ctrlPr>
                        </m:sSubPr>
                        <m:e>
                          <m:r>
                            <m:rPr>
                              <m:sty m:val="p"/>
                            </m:rPr>
                            <a:rPr lang="el-GR" altLang="zh-CN" b="0" i="1" smtClean="0">
                              <a:solidFill>
                                <a:schemeClr val="accent6"/>
                              </a:solidFill>
                              <a:latin typeface="Cambria Math" panose="02040503050406030204" pitchFamily="18" charset="0"/>
                              <a:ea typeface="Cambria Math" panose="02040503050406030204" pitchFamily="18" charset="0"/>
                            </a:rPr>
                            <m:t>Φ</m:t>
                          </m:r>
                        </m:e>
                        <m:sub>
                          <m:r>
                            <a:rPr lang="en-US" altLang="zh-CN" b="0" i="1" smtClean="0">
                              <a:solidFill>
                                <a:schemeClr val="accent6"/>
                              </a:solidFill>
                              <a:latin typeface="Cambria Math" panose="02040503050406030204" pitchFamily="18" charset="0"/>
                              <a:ea typeface="Cambria Math" panose="02040503050406030204" pitchFamily="18" charset="0"/>
                            </a:rPr>
                            <m:t>2</m:t>
                          </m:r>
                          <m:r>
                            <a:rPr lang="en-US" altLang="zh-CN" b="0" i="1" smtClean="0">
                              <a:solidFill>
                                <a:schemeClr val="accent6"/>
                              </a:solidFill>
                              <a:latin typeface="Cambria Math" panose="02040503050406030204" pitchFamily="18" charset="0"/>
                              <a:ea typeface="Cambria Math" panose="02040503050406030204" pitchFamily="18" charset="0"/>
                            </a:rPr>
                            <m:t>𝑓</m:t>
                          </m:r>
                        </m:sub>
                      </m:sSub>
                      <m:r>
                        <a:rPr lang="en-US" altLang="zh-CN" b="0" i="1" smtClean="0">
                          <a:solidFill>
                            <a:schemeClr val="accent6"/>
                          </a:solidFill>
                          <a:latin typeface="Cambria Math" panose="02040503050406030204" pitchFamily="18" charset="0"/>
                          <a:ea typeface="Cambria Math" panose="02040503050406030204" pitchFamily="18" charset="0"/>
                        </a:rPr>
                        <m:t>(</m:t>
                      </m:r>
                      <m:r>
                        <a:rPr lang="zh-CN" altLang="en-US" b="0" i="1" smtClean="0">
                          <a:solidFill>
                            <a:schemeClr val="accent6"/>
                          </a:solidFill>
                          <a:latin typeface="Cambria Math" panose="02040503050406030204" pitchFamily="18" charset="0"/>
                          <a:ea typeface="Cambria Math" panose="02040503050406030204" pitchFamily="18" charset="0"/>
                        </a:rPr>
                        <m:t>𝜓</m:t>
                      </m:r>
                      <m:r>
                        <a:rPr lang="en-US" altLang="zh-CN" b="0" i="1" smtClean="0">
                          <a:solidFill>
                            <a:schemeClr val="accent6"/>
                          </a:solidFill>
                          <a:latin typeface="Cambria Math" panose="02040503050406030204" pitchFamily="18" charset="0"/>
                          <a:ea typeface="Cambria Math" panose="02040503050406030204" pitchFamily="18" charset="0"/>
                        </a:rPr>
                        <m:t>/</m:t>
                      </m:r>
                      <m:r>
                        <a:rPr lang="en-US" altLang="zh-CN" b="0" i="1" smtClean="0">
                          <a:solidFill>
                            <a:schemeClr val="accent6"/>
                          </a:solidFill>
                          <a:latin typeface="Cambria Math" panose="02040503050406030204" pitchFamily="18" charset="0"/>
                          <a:ea typeface="Cambria Math" panose="02040503050406030204" pitchFamily="18" charset="0"/>
                        </a:rPr>
                        <m:t>𝑐</m:t>
                      </m:r>
                      <m:r>
                        <a:rPr lang="en-US" altLang="zh-CN" b="0" i="1" smtClean="0">
                          <a:solidFill>
                            <a:schemeClr val="accent6"/>
                          </a:solidFill>
                          <a:latin typeface="Cambria Math" panose="02040503050406030204" pitchFamily="18" charset="0"/>
                          <a:ea typeface="Cambria Math" panose="02040503050406030204" pitchFamily="18" charset="0"/>
                        </a:rPr>
                        <m:t>)</m:t>
                      </m:r>
                    </m:oMath>
                  </m:oMathPara>
                </a14:m>
                <a:endParaRPr lang="en-US" altLang="zh-CN" i="1" dirty="0" smtClean="0">
                  <a:solidFill>
                    <a:schemeClr val="accent6"/>
                  </a:solidFill>
                  <a:latin typeface="+mn-ea"/>
                </a:endParaRPr>
              </a:p>
              <a:p>
                <a:pPr algn="ctr"/>
                <a14:m>
                  <m:oMathPara xmlns:m="http://schemas.openxmlformats.org/officeDocument/2006/math">
                    <m:oMathParaPr>
                      <m:jc m:val="centerGroup"/>
                    </m:oMathParaPr>
                    <m:oMath xmlns:m="http://schemas.openxmlformats.org/officeDocument/2006/math">
                      <m:r>
                        <a:rPr lang="zh-CN" altLang="en-US" i="1" smtClean="0">
                          <a:solidFill>
                            <a:schemeClr val="accent6"/>
                          </a:solidFill>
                          <a:latin typeface="Cambria Math" panose="02040503050406030204" pitchFamily="18" charset="0"/>
                        </a:rPr>
                        <m:t>𝜓</m:t>
                      </m:r>
                      <m:r>
                        <a:rPr lang="en-US" altLang="zh-CN" b="0" i="1" smtClean="0">
                          <a:solidFill>
                            <a:schemeClr val="accent6"/>
                          </a:solidFill>
                          <a:latin typeface="Cambria Math" panose="02040503050406030204" pitchFamily="18" charset="0"/>
                        </a:rPr>
                        <m:t>=−2</m:t>
                      </m:r>
                      <m:nary>
                        <m:naryPr>
                          <m:chr m:val="∑"/>
                          <m:ctrlPr>
                            <a:rPr lang="en-US" altLang="zh-CN" b="0" i="1" smtClean="0">
                              <a:solidFill>
                                <a:schemeClr val="accent6"/>
                              </a:solidFill>
                              <a:latin typeface="Cambria Math" panose="02040503050406030204" pitchFamily="18" charset="0"/>
                            </a:rPr>
                          </m:ctrlPr>
                        </m:naryPr>
                        <m:sub>
                          <m:r>
                            <m:rPr>
                              <m:brk m:alnAt="23"/>
                            </m:rPr>
                            <a:rPr lang="en-US" altLang="zh-CN" b="0" i="1" smtClean="0">
                              <a:solidFill>
                                <a:schemeClr val="accent6"/>
                              </a:solidFill>
                              <a:latin typeface="Cambria Math" panose="02040503050406030204" pitchFamily="18" charset="0"/>
                            </a:rPr>
                            <m:t>𝑖</m:t>
                          </m:r>
                          <m:r>
                            <a:rPr lang="en-US" altLang="zh-CN" b="0" i="1" smtClean="0">
                              <a:solidFill>
                                <a:schemeClr val="accent6"/>
                              </a:solidFill>
                              <a:latin typeface="Cambria Math" panose="02040503050406030204" pitchFamily="18" charset="0"/>
                            </a:rPr>
                            <m:t>=1</m:t>
                          </m:r>
                        </m:sub>
                        <m:sup>
                          <m:r>
                            <a:rPr lang="en-US" altLang="zh-CN" b="0" i="1" smtClean="0">
                              <a:solidFill>
                                <a:schemeClr val="accent6"/>
                              </a:solidFill>
                              <a:latin typeface="Cambria Math" panose="02040503050406030204" pitchFamily="18" charset="0"/>
                            </a:rPr>
                            <m:t>𝑘</m:t>
                          </m:r>
                        </m:sup>
                        <m:e>
                          <m:r>
                            <a:rPr lang="en-US" altLang="zh-CN" b="0" i="1" smtClean="0">
                              <a:solidFill>
                                <a:schemeClr val="accent6"/>
                              </a:solidFill>
                              <a:latin typeface="Cambria Math" panose="02040503050406030204" pitchFamily="18" charset="0"/>
                            </a:rPr>
                            <m:t>𝑙𝑜𝑔</m:t>
                          </m:r>
                        </m:e>
                      </m:nary>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𝑃</m:t>
                          </m:r>
                        </m:e>
                        <m:sub>
                          <m:r>
                            <a:rPr lang="en-US" altLang="zh-CN" b="0" i="1" smtClean="0">
                              <a:solidFill>
                                <a:schemeClr val="accent6"/>
                              </a:solidFill>
                              <a:latin typeface="Cambria Math" panose="02040503050406030204" pitchFamily="18" charset="0"/>
                            </a:rPr>
                            <m:t>𝑖</m:t>
                          </m:r>
                        </m:sub>
                      </m:sSub>
                    </m:oMath>
                  </m:oMathPara>
                </a14:m>
                <a:endParaRPr lang="zh-CN" altLang="en-US" i="1" dirty="0">
                  <a:solidFill>
                    <a:schemeClr val="accent6"/>
                  </a:solidFill>
                  <a:latin typeface="+mn-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094035" y="1687830"/>
                <a:ext cx="4255349" cy="1989647"/>
              </a:xfrm>
              <a:prstGeom prst="rect">
                <a:avLst/>
              </a:prstGeom>
              <a:blipFill rotWithShape="0">
                <a:blip r:embed="rId2"/>
                <a:stretch>
                  <a:fillRect/>
                </a:stretch>
              </a:blipFill>
            </p:spPr>
            <p:txBody>
              <a:bodyPr/>
              <a:lstStyle/>
              <a:p>
                <a:r>
                  <a:rPr lang="zh-CN" altLang="en-US">
                    <a:noFill/>
                  </a:rPr>
                  <a:t> </a:t>
                </a:r>
              </a:p>
            </p:txBody>
          </p:sp>
        </mc:Fallback>
      </mc:AlternateContent>
      <p:sp>
        <p:nvSpPr>
          <p:cNvPr id="20" name="矩形 19"/>
          <p:cNvSpPr/>
          <p:nvPr/>
        </p:nvSpPr>
        <p:spPr>
          <a:xfrm>
            <a:off x="3175949" y="4252356"/>
            <a:ext cx="3901392" cy="369332"/>
          </a:xfrm>
          <a:prstGeom prst="rect">
            <a:avLst/>
          </a:prstGeom>
        </p:spPr>
        <p:txBody>
          <a:bodyPr wrap="square">
            <a:spAutoFit/>
          </a:bodyPr>
          <a:lstStyle/>
          <a:p>
            <a:r>
              <a:rPr lang="en-US" altLang="zh-CN" dirty="0" smtClean="0"/>
              <a:t> Empirical Brown’s Method</a:t>
            </a:r>
            <a:r>
              <a:rPr lang="zh-CN" altLang="en-US" dirty="0" smtClean="0"/>
              <a:t>（</a:t>
            </a:r>
            <a:r>
              <a:rPr lang="en-US" altLang="zh-CN" dirty="0" smtClean="0"/>
              <a:t>2016</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21" name="文本框 20"/>
              <p:cNvSpPr txBox="1"/>
              <p:nvPr/>
            </p:nvSpPr>
            <p:spPr>
              <a:xfrm>
                <a:off x="3094035" y="4805621"/>
                <a:ext cx="5289389" cy="10728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6"/>
                          </a:solidFill>
                          <a:latin typeface="Cambria Math" panose="02040503050406030204" pitchFamily="18" charset="0"/>
                        </a:rPr>
                        <m:t>𝑣𝑎𝑟</m:t>
                      </m:r>
                      <m:d>
                        <m:dPr>
                          <m:begChr m:val="["/>
                          <m:endChr m:val="]"/>
                          <m:ctrlPr>
                            <a:rPr lang="en-US" altLang="zh-CN" b="0" i="1" smtClean="0">
                              <a:solidFill>
                                <a:schemeClr val="accent6"/>
                              </a:solidFill>
                              <a:latin typeface="Cambria Math" panose="02040503050406030204" pitchFamily="18" charset="0"/>
                              <a:ea typeface="Cambria Math" panose="02040503050406030204" pitchFamily="18" charset="0"/>
                            </a:rPr>
                          </m:ctrlPr>
                        </m:dPr>
                        <m:e>
                          <m:r>
                            <m:rPr>
                              <m:sty m:val="p"/>
                            </m:rPr>
                            <a:rPr lang="el-GR" altLang="zh-CN" b="0" i="1" smtClean="0">
                              <a:solidFill>
                                <a:schemeClr val="accent6"/>
                              </a:solidFill>
                              <a:latin typeface="Cambria Math" panose="02040503050406030204" pitchFamily="18" charset="0"/>
                              <a:ea typeface="Cambria Math" panose="02040503050406030204" pitchFamily="18" charset="0"/>
                            </a:rPr>
                            <m:t>Ψ</m:t>
                          </m:r>
                        </m:e>
                      </m:d>
                      <m:r>
                        <a:rPr lang="en-US" altLang="zh-CN" b="0" i="1" smtClean="0">
                          <a:solidFill>
                            <a:schemeClr val="accent6"/>
                          </a:solidFill>
                          <a:latin typeface="Cambria Math" panose="02040503050406030204" pitchFamily="18" charset="0"/>
                        </a:rPr>
                        <m:t>=4</m:t>
                      </m:r>
                      <m:r>
                        <a:rPr lang="en-US" altLang="zh-CN" b="0" i="1" smtClean="0">
                          <a:solidFill>
                            <a:schemeClr val="accent6"/>
                          </a:solidFill>
                          <a:latin typeface="Cambria Math" panose="02040503050406030204" pitchFamily="18" charset="0"/>
                        </a:rPr>
                        <m:t>𝑘</m:t>
                      </m:r>
                      <m:r>
                        <a:rPr lang="en-US" altLang="zh-CN" b="0" i="1" smtClean="0">
                          <a:solidFill>
                            <a:schemeClr val="accent6"/>
                          </a:solidFill>
                          <a:latin typeface="Cambria Math" panose="02040503050406030204" pitchFamily="18" charset="0"/>
                        </a:rPr>
                        <m:t>+2</m:t>
                      </m:r>
                      <m:nary>
                        <m:naryPr>
                          <m:chr m:val="∑"/>
                          <m:supHide m:val="on"/>
                          <m:ctrlPr>
                            <a:rPr lang="en-US" altLang="zh-CN" b="0" i="1" smtClean="0">
                              <a:solidFill>
                                <a:schemeClr val="accent6"/>
                              </a:solidFill>
                              <a:latin typeface="Cambria Math" panose="02040503050406030204" pitchFamily="18" charset="0"/>
                            </a:rPr>
                          </m:ctrlPr>
                        </m:naryPr>
                        <m:sub>
                          <m:r>
                            <m:rPr>
                              <m:brk m:alnAt="7"/>
                            </m:rPr>
                            <a:rPr lang="en-US" altLang="zh-CN" b="0" i="1" smtClean="0">
                              <a:solidFill>
                                <a:schemeClr val="accent6"/>
                              </a:solidFill>
                              <a:latin typeface="Cambria Math" panose="02040503050406030204" pitchFamily="18" charset="0"/>
                            </a:rPr>
                            <m:t>𝑖</m:t>
                          </m:r>
                          <m:r>
                            <a:rPr lang="en-US" altLang="zh-CN" b="0" i="1" smtClean="0">
                              <a:solidFill>
                                <a:schemeClr val="accent6"/>
                              </a:solidFill>
                              <a:latin typeface="Cambria Math" panose="02040503050406030204" pitchFamily="18" charset="0"/>
                            </a:rPr>
                            <m:t>&lt;</m:t>
                          </m:r>
                          <m:r>
                            <a:rPr lang="en-US" altLang="zh-CN" b="0" i="1" smtClean="0">
                              <a:solidFill>
                                <a:schemeClr val="accent6"/>
                              </a:solidFill>
                              <a:latin typeface="Cambria Math" panose="02040503050406030204" pitchFamily="18" charset="0"/>
                            </a:rPr>
                            <m:t>𝑗</m:t>
                          </m:r>
                        </m:sub>
                        <m:sup/>
                        <m:e>
                          <m:r>
                            <a:rPr lang="en-US" altLang="zh-CN" b="0" i="1" smtClean="0">
                              <a:solidFill>
                                <a:schemeClr val="accent6"/>
                              </a:solidFill>
                              <a:latin typeface="Cambria Math" panose="02040503050406030204" pitchFamily="18" charset="0"/>
                            </a:rPr>
                            <m:t>𝑐𝑜𝑣</m:t>
                          </m:r>
                          <m:r>
                            <a:rPr lang="en-US" altLang="zh-CN" b="0" i="1" smtClean="0">
                              <a:solidFill>
                                <a:schemeClr val="accent6"/>
                              </a:solidFill>
                              <a:latin typeface="Cambria Math" panose="02040503050406030204" pitchFamily="18" charset="0"/>
                            </a:rPr>
                            <m:t>(</m:t>
                          </m:r>
                          <m:sSub>
                            <m:sSubPr>
                              <m:ctrlPr>
                                <a:rPr lang="en-US" altLang="zh-CN" b="0" i="1" smtClean="0">
                                  <a:solidFill>
                                    <a:schemeClr val="accent6"/>
                                  </a:solidFill>
                                  <a:latin typeface="Cambria Math" panose="02040503050406030204" pitchFamily="18" charset="0"/>
                                </a:rPr>
                              </m:ctrlPr>
                            </m:sSubPr>
                            <m:e>
                              <m:r>
                                <a:rPr lang="zh-CN" altLang="en-US" b="0" i="1" smtClean="0">
                                  <a:solidFill>
                                    <a:schemeClr val="accent6"/>
                                  </a:solidFill>
                                  <a:latin typeface="Cambria Math" panose="02040503050406030204" pitchFamily="18" charset="0"/>
                                </a:rPr>
                                <m:t>𝜔</m:t>
                              </m:r>
                            </m:e>
                            <m:sub>
                              <m:r>
                                <a:rPr lang="en-US" altLang="zh-CN" b="0" i="1" smtClean="0">
                                  <a:solidFill>
                                    <a:schemeClr val="accent6"/>
                                  </a:solidFill>
                                  <a:latin typeface="Cambria Math" panose="02040503050406030204" pitchFamily="18" charset="0"/>
                                </a:rPr>
                                <m:t>𝑖</m:t>
                              </m:r>
                            </m:sub>
                          </m:sSub>
                          <m:r>
                            <a:rPr lang="en-US" altLang="zh-CN" b="0" i="1" smtClean="0">
                              <a:solidFill>
                                <a:schemeClr val="accent6"/>
                              </a:solidFill>
                              <a:latin typeface="Cambria Math" panose="02040503050406030204" pitchFamily="18" charset="0"/>
                            </a:rPr>
                            <m:t>,</m:t>
                          </m:r>
                          <m:sSub>
                            <m:sSubPr>
                              <m:ctrlPr>
                                <a:rPr lang="en-US" altLang="zh-CN" i="1">
                                  <a:solidFill>
                                    <a:schemeClr val="accent6"/>
                                  </a:solidFill>
                                  <a:latin typeface="Cambria Math" panose="02040503050406030204" pitchFamily="18" charset="0"/>
                                </a:rPr>
                              </m:ctrlPr>
                            </m:sSubPr>
                            <m:e>
                              <m:r>
                                <a:rPr lang="zh-CN" altLang="en-US" i="1">
                                  <a:solidFill>
                                    <a:schemeClr val="accent6"/>
                                  </a:solidFill>
                                  <a:latin typeface="Cambria Math" panose="02040503050406030204" pitchFamily="18" charset="0"/>
                                </a:rPr>
                                <m:t>𝜔</m:t>
                              </m:r>
                            </m:e>
                            <m:sub>
                              <m:r>
                                <a:rPr lang="en-US" altLang="zh-CN" b="0" i="1" smtClean="0">
                                  <a:solidFill>
                                    <a:schemeClr val="accent6"/>
                                  </a:solidFill>
                                  <a:latin typeface="Cambria Math" panose="02040503050406030204" pitchFamily="18" charset="0"/>
                                </a:rPr>
                                <m:t>𝑗</m:t>
                              </m:r>
                            </m:sub>
                          </m:sSub>
                          <m:r>
                            <a:rPr lang="en-US" altLang="zh-CN" b="0" i="1" smtClean="0">
                              <a:solidFill>
                                <a:schemeClr val="accent6"/>
                              </a:solidFill>
                              <a:latin typeface="Cambria Math" panose="02040503050406030204" pitchFamily="18" charset="0"/>
                            </a:rPr>
                            <m:t>)</m:t>
                          </m:r>
                        </m:e>
                      </m:nary>
                    </m:oMath>
                  </m:oMathPara>
                </a14:m>
                <a:endParaRPr lang="en-US" altLang="zh-CN" i="1" dirty="0" smtClean="0">
                  <a:solidFill>
                    <a:schemeClr val="accent6"/>
                  </a:solidFill>
                  <a:latin typeface="+mn-ea"/>
                </a:endParaRPr>
              </a:p>
              <a:p>
                <a:pPr/>
                <a14:m>
                  <m:oMathPara xmlns:m="http://schemas.openxmlformats.org/officeDocument/2006/math">
                    <m:oMathParaPr>
                      <m:jc m:val="centerGroup"/>
                    </m:oMathParaPr>
                    <m:oMath xmlns:m="http://schemas.openxmlformats.org/officeDocument/2006/math">
                      <m:sSub>
                        <m:sSubPr>
                          <m:ctrlPr>
                            <a:rPr lang="en-US" altLang="zh-CN" i="1">
                              <a:solidFill>
                                <a:schemeClr val="accent6"/>
                              </a:solidFill>
                              <a:latin typeface="Cambria Math" panose="02040503050406030204" pitchFamily="18" charset="0"/>
                            </a:rPr>
                          </m:ctrlPr>
                        </m:sSubPr>
                        <m:e>
                          <m:r>
                            <a:rPr lang="zh-CN" altLang="en-US" i="1">
                              <a:solidFill>
                                <a:schemeClr val="accent6"/>
                              </a:solidFill>
                              <a:latin typeface="Cambria Math" panose="02040503050406030204" pitchFamily="18" charset="0"/>
                            </a:rPr>
                            <m:t>𝜔</m:t>
                          </m:r>
                        </m:e>
                        <m:sub>
                          <m:r>
                            <a:rPr lang="en-US" altLang="zh-CN" i="1">
                              <a:solidFill>
                                <a:schemeClr val="accent6"/>
                              </a:solidFill>
                              <a:latin typeface="Cambria Math" panose="02040503050406030204" pitchFamily="18" charset="0"/>
                            </a:rPr>
                            <m:t>𝑖</m:t>
                          </m:r>
                        </m:sub>
                      </m:sSub>
                      <m:r>
                        <a:rPr lang="en-US" altLang="zh-CN" b="0" i="1" smtClean="0">
                          <a:solidFill>
                            <a:schemeClr val="accent6"/>
                          </a:solidFill>
                          <a:latin typeface="Cambria Math" panose="02040503050406030204" pitchFamily="18" charset="0"/>
                        </a:rPr>
                        <m:t>=−2</m:t>
                      </m:r>
                      <m:r>
                        <m:rPr>
                          <m:sty m:val="p"/>
                        </m:rPr>
                        <a:rPr lang="en-US" altLang="zh-CN" b="0" i="0" smtClean="0">
                          <a:solidFill>
                            <a:schemeClr val="accent6"/>
                          </a:solidFill>
                          <a:latin typeface="Cambria Math" panose="02040503050406030204" pitchFamily="18" charset="0"/>
                        </a:rPr>
                        <m:t>log</m:t>
                      </m:r>
                      <m:r>
                        <a:rPr lang="en-US" altLang="zh-CN" b="0" i="1" smtClean="0">
                          <a:solidFill>
                            <a:schemeClr val="accent6"/>
                          </a:solidFill>
                          <a:latin typeface="Cambria Math" panose="02040503050406030204" pitchFamily="18" charset="0"/>
                        </a:rPr>
                        <m:t>⁡(1−</m:t>
                      </m:r>
                      <m:r>
                        <a:rPr lang="en-US" altLang="zh-CN" b="0" i="1" smtClean="0">
                          <a:solidFill>
                            <a:schemeClr val="accent6"/>
                          </a:solidFill>
                          <a:latin typeface="Cambria Math" panose="02040503050406030204" pitchFamily="18" charset="0"/>
                        </a:rPr>
                        <m:t>𝐹</m:t>
                      </m:r>
                      <m:r>
                        <a:rPr lang="en-US" altLang="zh-CN" b="0" i="1" smtClean="0">
                          <a:solidFill>
                            <a:schemeClr val="accent6"/>
                          </a:solidFill>
                          <a:latin typeface="Cambria Math" panose="02040503050406030204" pitchFamily="18" charset="0"/>
                        </a:rPr>
                        <m:t>(</m:t>
                      </m:r>
                      <m:sSub>
                        <m:sSubPr>
                          <m:ctrlPr>
                            <a:rPr lang="en-US" altLang="zh-CN" i="1">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𝑥</m:t>
                          </m:r>
                        </m:e>
                        <m:sub>
                          <m:r>
                            <a:rPr lang="en-US" altLang="zh-CN" i="1">
                              <a:solidFill>
                                <a:schemeClr val="accent6"/>
                              </a:solidFill>
                              <a:latin typeface="Cambria Math" panose="02040503050406030204" pitchFamily="18" charset="0"/>
                            </a:rPr>
                            <m:t>𝑖</m:t>
                          </m:r>
                        </m:sub>
                      </m:sSub>
                      <m:r>
                        <a:rPr lang="en-US" altLang="zh-CN" b="0" i="1" smtClean="0">
                          <a:solidFill>
                            <a:schemeClr val="accent6"/>
                          </a:solidFill>
                          <a:latin typeface="Cambria Math" panose="02040503050406030204" pitchFamily="18" charset="0"/>
                        </a:rPr>
                        <m:t>))</m:t>
                      </m:r>
                    </m:oMath>
                  </m:oMathPara>
                </a14:m>
                <a:endParaRPr lang="zh-CN" altLang="en-US" i="1" dirty="0">
                  <a:solidFill>
                    <a:schemeClr val="accent6"/>
                  </a:solidFill>
                  <a:latin typeface="+mn-ea"/>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3094035" y="4805621"/>
                <a:ext cx="5289389" cy="1072858"/>
              </a:xfrm>
              <a:prstGeom prst="rect">
                <a:avLst/>
              </a:prstGeom>
              <a:blipFill rotWithShape="0">
                <a:blip r:embed="rId3"/>
                <a:stretch>
                  <a:fillRect b="-39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682670" y="1803630"/>
                <a:ext cx="4220199" cy="17580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solidFill>
                            <a:schemeClr val="accent6"/>
                          </a:solidFill>
                          <a:latin typeface="Cambria Math" panose="02040503050406030204" pitchFamily="18" charset="0"/>
                        </a:rPr>
                        <m:t>var</m:t>
                      </m:r>
                      <m:d>
                        <m:dPr>
                          <m:begChr m:val="["/>
                          <m:endChr m:val="]"/>
                          <m:ctrlPr>
                            <a:rPr lang="en-US" altLang="zh-CN" b="0" i="1" smtClean="0">
                              <a:solidFill>
                                <a:schemeClr val="accent6"/>
                              </a:solidFill>
                              <a:latin typeface="Cambria Math" panose="02040503050406030204" pitchFamily="18" charset="0"/>
                              <a:ea typeface="Cambria Math" panose="02040503050406030204" pitchFamily="18" charset="0"/>
                            </a:rPr>
                          </m:ctrlPr>
                        </m:dPr>
                        <m:e>
                          <m:r>
                            <m:rPr>
                              <m:sty m:val="p"/>
                            </m:rPr>
                            <a:rPr lang="el-GR" altLang="zh-CN" b="0" i="1" smtClean="0">
                              <a:solidFill>
                                <a:schemeClr val="accent6"/>
                              </a:solidFill>
                              <a:latin typeface="Cambria Math" panose="02040503050406030204" pitchFamily="18" charset="0"/>
                              <a:ea typeface="Cambria Math" panose="02040503050406030204" pitchFamily="18" charset="0"/>
                            </a:rPr>
                            <m:t>Ψ</m:t>
                          </m:r>
                        </m:e>
                      </m:d>
                      <m:r>
                        <a:rPr lang="en-US" altLang="zh-CN" b="0" i="1" smtClean="0">
                          <a:solidFill>
                            <a:schemeClr val="accent6"/>
                          </a:solidFill>
                          <a:latin typeface="Cambria Math" panose="02040503050406030204" pitchFamily="18" charset="0"/>
                        </a:rPr>
                        <m:t>=4</m:t>
                      </m:r>
                      <m:r>
                        <a:rPr lang="en-US" altLang="zh-CN" b="0" i="1" smtClean="0">
                          <a:solidFill>
                            <a:schemeClr val="accent6"/>
                          </a:solidFill>
                          <a:latin typeface="Cambria Math" panose="02040503050406030204" pitchFamily="18" charset="0"/>
                        </a:rPr>
                        <m:t>𝑘</m:t>
                      </m:r>
                      <m:r>
                        <a:rPr lang="en-US" altLang="zh-CN" b="0" i="1" smtClean="0">
                          <a:solidFill>
                            <a:schemeClr val="accent6"/>
                          </a:solidFill>
                          <a:latin typeface="Cambria Math" panose="02040503050406030204" pitchFamily="18" charset="0"/>
                        </a:rPr>
                        <m:t>+2</m:t>
                      </m:r>
                      <m:nary>
                        <m:naryPr>
                          <m:chr m:val="∑"/>
                          <m:supHide m:val="on"/>
                          <m:ctrlPr>
                            <a:rPr lang="en-US" altLang="zh-CN" i="1">
                              <a:solidFill>
                                <a:schemeClr val="accent6"/>
                              </a:solidFill>
                              <a:latin typeface="Cambria Math" panose="02040503050406030204" pitchFamily="18" charset="0"/>
                            </a:rPr>
                          </m:ctrlPr>
                        </m:naryPr>
                        <m:sub>
                          <m:r>
                            <m:rPr>
                              <m:brk m:alnAt="7"/>
                            </m:rPr>
                            <a:rPr lang="en-US" altLang="zh-CN" i="1">
                              <a:solidFill>
                                <a:schemeClr val="accent6"/>
                              </a:solidFill>
                              <a:latin typeface="Cambria Math" panose="02040503050406030204" pitchFamily="18" charset="0"/>
                            </a:rPr>
                            <m:t>𝑖</m:t>
                          </m:r>
                          <m:r>
                            <a:rPr lang="en-US" altLang="zh-CN" i="1">
                              <a:solidFill>
                                <a:schemeClr val="accent6"/>
                              </a:solidFill>
                              <a:latin typeface="Cambria Math" panose="02040503050406030204" pitchFamily="18" charset="0"/>
                            </a:rPr>
                            <m:t>&lt;</m:t>
                          </m:r>
                          <m:r>
                            <a:rPr lang="en-US" altLang="zh-CN" i="1">
                              <a:solidFill>
                                <a:schemeClr val="accent6"/>
                              </a:solidFill>
                              <a:latin typeface="Cambria Math" panose="02040503050406030204" pitchFamily="18" charset="0"/>
                            </a:rPr>
                            <m:t>𝑗</m:t>
                          </m:r>
                        </m:sub>
                        <m:sup/>
                        <m:e>
                          <m:r>
                            <a:rPr lang="en-US" altLang="zh-CN" i="1">
                              <a:solidFill>
                                <a:schemeClr val="accent6"/>
                              </a:solidFill>
                              <a:latin typeface="Cambria Math" panose="02040503050406030204" pitchFamily="18" charset="0"/>
                            </a:rPr>
                            <m:t>𝑐𝑜𝑣</m:t>
                          </m:r>
                          <m:r>
                            <a:rPr lang="en-US" altLang="zh-CN" i="1">
                              <a:solidFill>
                                <a:schemeClr val="accent6"/>
                              </a:solidFill>
                              <a:latin typeface="Cambria Math" panose="02040503050406030204" pitchFamily="18" charset="0"/>
                            </a:rPr>
                            <m:t>(−2</m:t>
                          </m:r>
                          <m:r>
                            <a:rPr lang="en-US" altLang="zh-CN" b="0" i="1" smtClean="0">
                              <a:solidFill>
                                <a:schemeClr val="accent6"/>
                              </a:solidFill>
                              <a:latin typeface="Cambria Math" panose="02040503050406030204" pitchFamily="18" charset="0"/>
                            </a:rPr>
                            <m:t>𝑙𝑜𝑔</m:t>
                          </m:r>
                          <m:sSub>
                            <m:sSubPr>
                              <m:ctrlPr>
                                <a:rPr lang="en-US" altLang="zh-CN" i="1">
                                  <a:solidFill>
                                    <a:schemeClr val="accent6"/>
                                  </a:solidFill>
                                  <a:latin typeface="Cambria Math" panose="02040503050406030204" pitchFamily="18" charset="0"/>
                                </a:rPr>
                              </m:ctrlPr>
                            </m:sSubPr>
                            <m:e>
                              <m:r>
                                <a:rPr lang="en-US" altLang="zh-CN" i="1">
                                  <a:solidFill>
                                    <a:schemeClr val="accent6"/>
                                  </a:solidFill>
                                  <a:latin typeface="Cambria Math" panose="02040503050406030204" pitchFamily="18" charset="0"/>
                                </a:rPr>
                                <m:t>𝑃</m:t>
                              </m:r>
                            </m:e>
                            <m:sub>
                              <m:r>
                                <a:rPr lang="en-US" altLang="zh-CN" i="1">
                                  <a:solidFill>
                                    <a:schemeClr val="accent6"/>
                                  </a:solidFill>
                                  <a:latin typeface="Cambria Math" panose="02040503050406030204" pitchFamily="18" charset="0"/>
                                </a:rPr>
                                <m:t>𝑖</m:t>
                              </m:r>
                            </m:sub>
                          </m:sSub>
                          <m:r>
                            <a:rPr lang="en-US" altLang="zh-CN" i="1">
                              <a:solidFill>
                                <a:schemeClr val="accent6"/>
                              </a:solidFill>
                              <a:latin typeface="Cambria Math" panose="02040503050406030204" pitchFamily="18" charset="0"/>
                            </a:rPr>
                            <m:t>,</m:t>
                          </m:r>
                          <m:r>
                            <a:rPr lang="en-US" altLang="zh-CN" b="0" i="1" smtClean="0">
                              <a:solidFill>
                                <a:schemeClr val="accent6"/>
                              </a:solidFill>
                              <a:latin typeface="Cambria Math" panose="02040503050406030204" pitchFamily="18" charset="0"/>
                            </a:rPr>
                            <m:t>−2</m:t>
                          </m:r>
                          <m:r>
                            <a:rPr lang="en-US" altLang="zh-CN" b="0" i="1" smtClean="0">
                              <a:solidFill>
                                <a:schemeClr val="accent6"/>
                              </a:solidFill>
                              <a:latin typeface="Cambria Math" panose="02040503050406030204" pitchFamily="18" charset="0"/>
                            </a:rPr>
                            <m:t>𝑙𝑜𝑔</m:t>
                          </m:r>
                          <m:sSub>
                            <m:sSubPr>
                              <m:ctrlPr>
                                <a:rPr lang="en-US" altLang="zh-CN" i="1">
                                  <a:solidFill>
                                    <a:schemeClr val="accent6"/>
                                  </a:solidFill>
                                  <a:latin typeface="Cambria Math" panose="02040503050406030204" pitchFamily="18" charset="0"/>
                                </a:rPr>
                              </m:ctrlPr>
                            </m:sSubPr>
                            <m:e>
                              <m:r>
                                <a:rPr lang="en-US" altLang="zh-CN" i="1">
                                  <a:solidFill>
                                    <a:schemeClr val="accent6"/>
                                  </a:solidFill>
                                  <a:latin typeface="Cambria Math" panose="02040503050406030204" pitchFamily="18" charset="0"/>
                                </a:rPr>
                                <m:t>𝑃</m:t>
                              </m:r>
                            </m:e>
                            <m:sub>
                              <m:r>
                                <a:rPr lang="en-US" altLang="zh-CN" b="0" i="1" smtClean="0">
                                  <a:solidFill>
                                    <a:schemeClr val="accent6"/>
                                  </a:solidFill>
                                  <a:latin typeface="Cambria Math" panose="02040503050406030204" pitchFamily="18" charset="0"/>
                                </a:rPr>
                                <m:t>𝑗</m:t>
                              </m:r>
                            </m:sub>
                          </m:sSub>
                          <m:r>
                            <a:rPr lang="en-US" altLang="zh-CN" i="1">
                              <a:solidFill>
                                <a:schemeClr val="accent6"/>
                              </a:solidFill>
                              <a:latin typeface="Cambria Math" panose="02040503050406030204" pitchFamily="18" charset="0"/>
                            </a:rPr>
                            <m:t>)</m:t>
                          </m:r>
                        </m:e>
                      </m:nary>
                    </m:oMath>
                  </m:oMathPara>
                </a14:m>
                <a:endParaRPr lang="en-US" altLang="zh-CN" i="1" dirty="0" smtClean="0">
                  <a:solidFill>
                    <a:schemeClr val="accent6"/>
                  </a:solidFill>
                  <a:latin typeface="+mn-ea"/>
                </a:endParaRPr>
              </a:p>
              <a:p>
                <a:pPr/>
                <a14:m>
                  <m:oMathPara xmlns:m="http://schemas.openxmlformats.org/officeDocument/2006/math">
                    <m:oMathParaPr>
                      <m:jc m:val="centerGroup"/>
                    </m:oMathParaPr>
                    <m:oMath xmlns:m="http://schemas.openxmlformats.org/officeDocument/2006/math">
                      <m:r>
                        <a:rPr lang="en-US" altLang="zh-CN" i="1">
                          <a:solidFill>
                            <a:schemeClr val="accent6"/>
                          </a:solidFill>
                          <a:latin typeface="Cambria Math" panose="02040503050406030204" pitchFamily="18" charset="0"/>
                        </a:rPr>
                        <m:t>𝑐𝑜𝑣</m:t>
                      </m:r>
                      <m:d>
                        <m:dPr>
                          <m:ctrlPr>
                            <a:rPr lang="en-US" altLang="zh-CN" i="1">
                              <a:solidFill>
                                <a:schemeClr val="accent6"/>
                              </a:solidFill>
                              <a:latin typeface="Cambria Math" panose="02040503050406030204" pitchFamily="18" charset="0"/>
                            </a:rPr>
                          </m:ctrlPr>
                        </m:dPr>
                        <m:e>
                          <m:r>
                            <a:rPr lang="en-US" altLang="zh-CN" i="1">
                              <a:solidFill>
                                <a:schemeClr val="accent6"/>
                              </a:solidFill>
                              <a:latin typeface="Cambria Math" panose="02040503050406030204" pitchFamily="18" charset="0"/>
                            </a:rPr>
                            <m:t>−2</m:t>
                          </m:r>
                          <m:r>
                            <a:rPr lang="en-US" altLang="zh-CN" i="1">
                              <a:solidFill>
                                <a:schemeClr val="accent6"/>
                              </a:solidFill>
                              <a:latin typeface="Cambria Math" panose="02040503050406030204" pitchFamily="18" charset="0"/>
                            </a:rPr>
                            <m:t>𝑙𝑜𝑔</m:t>
                          </m:r>
                          <m:sSub>
                            <m:sSubPr>
                              <m:ctrlPr>
                                <a:rPr lang="en-US" altLang="zh-CN" i="1">
                                  <a:solidFill>
                                    <a:schemeClr val="accent6"/>
                                  </a:solidFill>
                                  <a:latin typeface="Cambria Math" panose="02040503050406030204" pitchFamily="18" charset="0"/>
                                </a:rPr>
                              </m:ctrlPr>
                            </m:sSubPr>
                            <m:e>
                              <m:r>
                                <a:rPr lang="en-US" altLang="zh-CN" i="1">
                                  <a:solidFill>
                                    <a:schemeClr val="accent6"/>
                                  </a:solidFill>
                                  <a:latin typeface="Cambria Math" panose="02040503050406030204" pitchFamily="18" charset="0"/>
                                </a:rPr>
                                <m:t>𝑃</m:t>
                              </m:r>
                            </m:e>
                            <m:sub>
                              <m:r>
                                <a:rPr lang="en-US" altLang="zh-CN" i="1">
                                  <a:solidFill>
                                    <a:schemeClr val="accent6"/>
                                  </a:solidFill>
                                  <a:latin typeface="Cambria Math" panose="02040503050406030204" pitchFamily="18" charset="0"/>
                                </a:rPr>
                                <m:t>𝑖</m:t>
                              </m:r>
                            </m:sub>
                          </m:sSub>
                          <m:r>
                            <a:rPr lang="en-US" altLang="zh-CN" i="1">
                              <a:solidFill>
                                <a:schemeClr val="accent6"/>
                              </a:solidFill>
                              <a:latin typeface="Cambria Math" panose="02040503050406030204" pitchFamily="18" charset="0"/>
                            </a:rPr>
                            <m:t>,−2</m:t>
                          </m:r>
                          <m:r>
                            <a:rPr lang="en-US" altLang="zh-CN" i="1">
                              <a:solidFill>
                                <a:schemeClr val="accent6"/>
                              </a:solidFill>
                              <a:latin typeface="Cambria Math" panose="02040503050406030204" pitchFamily="18" charset="0"/>
                            </a:rPr>
                            <m:t>𝑙𝑜𝑔</m:t>
                          </m:r>
                          <m:sSub>
                            <m:sSubPr>
                              <m:ctrlPr>
                                <a:rPr lang="en-US" altLang="zh-CN" i="1">
                                  <a:solidFill>
                                    <a:schemeClr val="accent6"/>
                                  </a:solidFill>
                                  <a:latin typeface="Cambria Math" panose="02040503050406030204" pitchFamily="18" charset="0"/>
                                </a:rPr>
                              </m:ctrlPr>
                            </m:sSubPr>
                            <m:e>
                              <m:r>
                                <a:rPr lang="en-US" altLang="zh-CN" i="1">
                                  <a:solidFill>
                                    <a:schemeClr val="accent6"/>
                                  </a:solidFill>
                                  <a:latin typeface="Cambria Math" panose="02040503050406030204" pitchFamily="18" charset="0"/>
                                </a:rPr>
                                <m:t>𝑃</m:t>
                              </m:r>
                            </m:e>
                            <m:sub>
                              <m:r>
                                <a:rPr lang="en-US" altLang="zh-CN" i="1">
                                  <a:solidFill>
                                    <a:schemeClr val="accent6"/>
                                  </a:solidFill>
                                  <a:latin typeface="Cambria Math" panose="02040503050406030204" pitchFamily="18" charset="0"/>
                                </a:rPr>
                                <m:t>𝑗</m:t>
                              </m:r>
                            </m:sub>
                          </m:sSub>
                        </m:e>
                      </m:d>
                      <m:r>
                        <a:rPr lang="en-US" altLang="zh-CN" i="1">
                          <a:solidFill>
                            <a:schemeClr val="accent6"/>
                          </a:solidFill>
                          <a:latin typeface="Cambria Math" panose="02040503050406030204" pitchFamily="18" charset="0"/>
                        </a:rPr>
                        <m:t>≈</m:t>
                      </m:r>
                      <m:r>
                        <a:rPr lang="en-US" altLang="zh-CN" b="0" i="1" smtClean="0">
                          <a:solidFill>
                            <a:schemeClr val="accent6"/>
                          </a:solidFill>
                          <a:latin typeface="Cambria Math" panose="02040503050406030204" pitchFamily="18" charset="0"/>
                        </a:rPr>
                        <m:t>3.263</m:t>
                      </m:r>
                      <m:sSub>
                        <m:sSubPr>
                          <m:ctrlPr>
                            <a:rPr lang="en-US" altLang="zh-CN" b="0" i="1" smtClean="0">
                              <a:solidFill>
                                <a:schemeClr val="accent6"/>
                              </a:solidFill>
                              <a:latin typeface="Cambria Math" panose="02040503050406030204" pitchFamily="18" charset="0"/>
                            </a:rPr>
                          </m:ctrlPr>
                        </m:sSubPr>
                        <m:e>
                          <m:r>
                            <a:rPr lang="zh-CN" altLang="en-US" b="0" i="1" smtClean="0">
                              <a:solidFill>
                                <a:schemeClr val="accent6"/>
                              </a:solidFill>
                              <a:latin typeface="Cambria Math" panose="02040503050406030204" pitchFamily="18" charset="0"/>
                            </a:rPr>
                            <m:t>𝜌</m:t>
                          </m:r>
                        </m:e>
                        <m:sub>
                          <m:r>
                            <a:rPr lang="en-US" altLang="zh-CN" b="0" i="1" smtClean="0">
                              <a:solidFill>
                                <a:schemeClr val="accent6"/>
                              </a:solidFill>
                              <a:latin typeface="Cambria Math" panose="02040503050406030204" pitchFamily="18" charset="0"/>
                            </a:rPr>
                            <m:t>𝑖𝑗</m:t>
                          </m:r>
                        </m:sub>
                      </m:sSub>
                      <m:r>
                        <a:rPr lang="en-US" altLang="zh-CN" b="0" i="1" smtClean="0">
                          <a:solidFill>
                            <a:schemeClr val="accent6"/>
                          </a:solidFill>
                          <a:latin typeface="Cambria Math" panose="02040503050406030204" pitchFamily="18" charset="0"/>
                        </a:rPr>
                        <m:t>+0.710</m:t>
                      </m:r>
                      <m:sSubSup>
                        <m:sSubSupPr>
                          <m:ctrlPr>
                            <a:rPr lang="en-US" altLang="zh-CN" b="0" i="1" smtClean="0">
                              <a:solidFill>
                                <a:schemeClr val="accent6"/>
                              </a:solidFill>
                              <a:latin typeface="Cambria Math" panose="02040503050406030204" pitchFamily="18" charset="0"/>
                            </a:rPr>
                          </m:ctrlPr>
                        </m:sSubSupPr>
                        <m:e>
                          <m:r>
                            <a:rPr lang="zh-CN" altLang="en-US" b="0" i="1" smtClean="0">
                              <a:solidFill>
                                <a:schemeClr val="accent6"/>
                              </a:solidFill>
                              <a:latin typeface="Cambria Math" panose="02040503050406030204" pitchFamily="18" charset="0"/>
                            </a:rPr>
                            <m:t>𝜌</m:t>
                          </m:r>
                        </m:e>
                        <m:sub>
                          <m:r>
                            <a:rPr lang="en-US" altLang="zh-CN" b="0" i="1" smtClean="0">
                              <a:solidFill>
                                <a:schemeClr val="accent6"/>
                              </a:solidFill>
                              <a:latin typeface="Cambria Math" panose="02040503050406030204" pitchFamily="18" charset="0"/>
                            </a:rPr>
                            <m:t>𝑖𝑗</m:t>
                          </m:r>
                        </m:sub>
                        <m:sup>
                          <m:r>
                            <a:rPr lang="en-US" altLang="zh-CN" b="0" i="1" smtClean="0">
                              <a:solidFill>
                                <a:schemeClr val="accent6"/>
                              </a:solidFill>
                              <a:latin typeface="Cambria Math" panose="02040503050406030204" pitchFamily="18" charset="0"/>
                            </a:rPr>
                            <m:t>2</m:t>
                          </m:r>
                        </m:sup>
                      </m:sSubSup>
                      <m:r>
                        <a:rPr lang="en-US" altLang="zh-CN" b="0" i="1" smtClean="0">
                          <a:solidFill>
                            <a:schemeClr val="accent6"/>
                          </a:solidFill>
                          <a:latin typeface="Cambria Math" panose="02040503050406030204" pitchFamily="18" charset="0"/>
                        </a:rPr>
                        <m:t>+0.027</m:t>
                      </m:r>
                      <m:sSubSup>
                        <m:sSubSupPr>
                          <m:ctrlPr>
                            <a:rPr lang="en-US" altLang="zh-CN" i="1">
                              <a:solidFill>
                                <a:schemeClr val="accent6"/>
                              </a:solidFill>
                              <a:latin typeface="Cambria Math" panose="02040503050406030204" pitchFamily="18" charset="0"/>
                            </a:rPr>
                          </m:ctrlPr>
                        </m:sSubSupPr>
                        <m:e>
                          <m:r>
                            <a:rPr lang="zh-CN" altLang="en-US" i="1">
                              <a:solidFill>
                                <a:schemeClr val="accent6"/>
                              </a:solidFill>
                              <a:latin typeface="Cambria Math" panose="02040503050406030204" pitchFamily="18" charset="0"/>
                            </a:rPr>
                            <m:t>𝜌</m:t>
                          </m:r>
                        </m:e>
                        <m:sub>
                          <m:r>
                            <a:rPr lang="en-US" altLang="zh-CN" i="1">
                              <a:solidFill>
                                <a:schemeClr val="accent6"/>
                              </a:solidFill>
                              <a:latin typeface="Cambria Math" panose="02040503050406030204" pitchFamily="18" charset="0"/>
                            </a:rPr>
                            <m:t>𝑖𝑗</m:t>
                          </m:r>
                        </m:sub>
                        <m:sup>
                          <m:r>
                            <a:rPr lang="en-US" altLang="zh-CN" b="0" i="1" smtClean="0">
                              <a:solidFill>
                                <a:schemeClr val="accent6"/>
                              </a:solidFill>
                              <a:latin typeface="Cambria Math" panose="02040503050406030204" pitchFamily="18" charset="0"/>
                            </a:rPr>
                            <m:t>3</m:t>
                          </m:r>
                        </m:sup>
                      </m:sSubSup>
                    </m:oMath>
                  </m:oMathPara>
                </a14:m>
                <a:endParaRPr lang="en-US" altLang="zh-CN" b="0" i="1" dirty="0" smtClean="0">
                  <a:solidFill>
                    <a:schemeClr val="accent6"/>
                  </a:solidFill>
                  <a:latin typeface="+mn-ea"/>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7682670" y="1803630"/>
                <a:ext cx="4220199" cy="1758045"/>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8" name="直接箭头连接符 7"/>
          <p:cNvCxnSpPr/>
          <p:nvPr/>
        </p:nvCxnSpPr>
        <p:spPr>
          <a:xfrm flipH="1">
            <a:off x="8537249" y="3677477"/>
            <a:ext cx="1640792" cy="15781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5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962660"/>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charset="0"/>
              </a:rPr>
              <a:t>PART FOUR</a:t>
            </a:r>
            <a:endParaRPr lang="zh-CN" altLang="en-US" sz="4400" b="1" dirty="0">
              <a:latin typeface="+mj-lt"/>
              <a:ea typeface="微软雅黑" charset="0"/>
            </a:endParaRPr>
          </a:p>
        </p:txBody>
      </p:sp>
      <p:sp>
        <p:nvSpPr>
          <p:cNvPr id="3" name="文本框 2"/>
          <p:cNvSpPr txBox="1"/>
          <p:nvPr/>
        </p:nvSpPr>
        <p:spPr>
          <a:xfrm>
            <a:off x="3936733" y="2417412"/>
            <a:ext cx="4318534" cy="2367123"/>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charset="0"/>
              </a:rPr>
              <a:t>模拟实验</a:t>
            </a:r>
            <a:endParaRPr lang="en-US" altLang="zh-CN" sz="6000" dirty="0" smtClean="0">
              <a:latin typeface="+mj-lt"/>
              <a:ea typeface="微软雅黑" charset="0"/>
            </a:endParaRPr>
          </a:p>
          <a:p>
            <a:pPr algn="ctr" defTabSz="608965">
              <a:lnSpc>
                <a:spcPct val="130000"/>
              </a:lnSpc>
            </a:pPr>
            <a:endParaRPr lang="zh-CN" altLang="zh-CN" sz="6000" dirty="0">
              <a:latin typeface="+mj-lt"/>
              <a:ea typeface="微软雅黑" charset="0"/>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653" y="6528587"/>
            <a:ext cx="1498452" cy="199794"/>
          </a:xfrm>
          <a:prstGeom prst="rect">
            <a:avLst/>
          </a:prstGeom>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03730" cy="321310"/>
          </a:xfrm>
          <a:prstGeom prst="rect">
            <a:avLst/>
          </a:prstGeom>
        </p:spPr>
        <p:txBody>
          <a:bodyPr wrap="none">
            <a:spAutoFit/>
          </a:bodyPr>
          <a:lstStyle/>
          <a:p>
            <a:r>
              <a:rPr lang="en-US" altLang="zh-CN" sz="1400" b="1" dirty="0" smtClean="0"/>
              <a:t>PART FOUR </a:t>
            </a:r>
            <a:r>
              <a:rPr lang="zh-CN" altLang="en-US" sz="1400" b="1" dirty="0" smtClean="0"/>
              <a:t>结果分析</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a:srcRect l="54115" t="14479" r="4250" b="12370"/>
          <a:stretch>
            <a:fillRect/>
          </a:stretch>
        </p:blipFill>
        <p:spPr>
          <a:xfrm>
            <a:off x="380432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b="1"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4" name="文本框 3"/>
              <p:cNvSpPr txBox="1"/>
              <p:nvPr/>
            </p:nvSpPr>
            <p:spPr>
              <a:xfrm>
                <a:off x="1110953" y="1042587"/>
                <a:ext cx="9716568" cy="4281813"/>
              </a:xfrm>
              <a:prstGeom prst="rect">
                <a:avLst/>
              </a:prstGeom>
              <a:noFill/>
            </p:spPr>
            <p:txBody>
              <a:bodyPr wrap="square" rtlCol="0">
                <a:spAutoFit/>
              </a:bodyPr>
              <a:lstStyle/>
              <a:p>
                <a:r>
                  <a:rPr lang="zh-CN" altLang="en-US" b="1" dirty="0" smtClean="0"/>
                  <a:t>模拟实验步骤：</a:t>
                </a:r>
                <a:endParaRPr lang="en-US" altLang="zh-CN" b="1" dirty="0" smtClean="0"/>
              </a:p>
              <a:p>
                <a:endParaRPr lang="en-US" altLang="zh-CN" dirty="0"/>
              </a:p>
              <a:p>
                <a:endParaRPr lang="en-US" altLang="zh-CN" dirty="0" smtClean="0"/>
              </a:p>
              <a:p>
                <a:pPr marL="342900" indent="-342900">
                  <a:buAutoNum type="arabicPeriod"/>
                </a:pPr>
                <a:r>
                  <a:rPr lang="zh-CN" altLang="en-US" dirty="0" smtClean="0"/>
                  <a:t>从均值向量为（</a:t>
                </a:r>
                <a:r>
                  <a:rPr lang="en-US" altLang="zh-CN" dirty="0" smtClean="0"/>
                  <a:t>0, 0, ….0</a:t>
                </a:r>
                <a:r>
                  <a:rPr lang="zh-CN" altLang="en-US" dirty="0" smtClean="0"/>
                  <a:t>），协方差矩阵为</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Σ</m:t>
                    </m:r>
                    <m:r>
                      <a:rPr lang="zh-CN" altLang="en-US"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𝜎</m:t>
                        </m:r>
                      </m:e>
                      <m:sub>
                        <m:r>
                          <m:rPr>
                            <m:sty m:val="p"/>
                          </m:rPr>
                          <a:rPr lang="en-US" altLang="zh-CN" i="1">
                            <a:latin typeface="Cambria Math" panose="02040503050406030204" pitchFamily="18" charset="0"/>
                            <a:ea typeface="Cambria Math" panose="02040503050406030204" pitchFamily="18" charset="0"/>
                          </a:rPr>
                          <m:t>ii</m:t>
                        </m:r>
                      </m:sub>
                    </m:sSub>
                    <m:r>
                      <a:rPr lang="en-US" altLang="zh-CN" b="0" i="1" smtClean="0">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𝜎</m:t>
                        </m:r>
                      </m:e>
                      <m:sub>
                        <m:r>
                          <m:rPr>
                            <m:sty m:val="p"/>
                          </m:rPr>
                          <a:rPr lang="en-US" altLang="zh-CN" i="1">
                            <a:latin typeface="Cambria Math" panose="02040503050406030204" pitchFamily="18" charset="0"/>
                            <a:ea typeface="Cambria Math" panose="02040503050406030204" pitchFamily="18" charset="0"/>
                          </a:rPr>
                          <m:t>i</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=0 </m:t>
                    </m:r>
                    <m:r>
                      <m:rPr>
                        <m:sty m:val="p"/>
                      </m:rPr>
                      <a:rPr lang="en-US" altLang="zh-CN" i="1">
                        <a:latin typeface="Cambria Math" panose="02040503050406030204" pitchFamily="18" charset="0"/>
                        <a:ea typeface="Cambria Math" panose="02040503050406030204" pitchFamily="18" charset="0"/>
                      </a:rPr>
                      <m:t>or</m:t>
                    </m:r>
                    <m:r>
                      <a:rPr lang="en-US" altLang="zh-CN" b="0" i="1" smtClean="0">
                        <a:latin typeface="Cambria Math" panose="02040503050406030204" pitchFamily="18" charset="0"/>
                        <a:ea typeface="Cambria Math" panose="02040503050406030204" pitchFamily="18" charset="0"/>
                      </a:rPr>
                      <m:t> 0.25</m:t>
                    </m:r>
                  </m:oMath>
                </a14:m>
                <a:r>
                  <a:rPr lang="zh-CN" altLang="en-US" dirty="0" smtClean="0"/>
                  <a:t>的</a:t>
                </a:r>
                <a:r>
                  <a:rPr lang="en-US" altLang="zh-CN" dirty="0" smtClean="0"/>
                  <a:t>20</a:t>
                </a:r>
                <a:r>
                  <a:rPr lang="zh-CN" altLang="en-US" dirty="0" smtClean="0"/>
                  <a:t>维多元正态分布中抽取</a:t>
                </a:r>
                <a:r>
                  <a:rPr lang="en-US" altLang="zh-CN" dirty="0" smtClean="0"/>
                  <a:t>200</a:t>
                </a:r>
                <a:r>
                  <a:rPr lang="zh-CN" altLang="en-US" dirty="0" smtClean="0"/>
                  <a:t>组数据作为实验数据集（</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i="1">
                            <a:latin typeface="Cambria Math" panose="02040503050406030204" pitchFamily="18" charset="0"/>
                          </a:rPr>
                          <m:t>1</m:t>
                        </m:r>
                      </m:sub>
                    </m:sSub>
                    <m:r>
                      <a:rPr lang="zh-CN" altLang="en-US"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oMath>
                </a14:m>
                <a:r>
                  <a:rPr lang="zh-CN" altLang="en-US" dirty="0" smtClean="0"/>
                  <a:t>）。</a:t>
                </a:r>
                <a:endParaRPr lang="en-US" altLang="zh-CN" dirty="0" smtClean="0"/>
              </a:p>
              <a:p>
                <a:pPr marL="342900" indent="-342900">
                  <a:buAutoNum type="arabicPeriod"/>
                </a:pPr>
                <a:endParaRPr lang="en-US" altLang="zh-CN" dirty="0" smtClean="0"/>
              </a:p>
              <a:p>
                <a:pPr marL="342900" indent="-342900">
                  <a:buAutoNum type="arabicPeriod"/>
                </a:pPr>
                <a:r>
                  <a:rPr lang="zh-CN" altLang="en-US" dirty="0" smtClean="0"/>
                  <a:t>从</a:t>
                </a:r>
                <a:r>
                  <a:rPr lang="en-US" altLang="zh-CN" dirty="0" smtClean="0"/>
                  <a:t>200</a:t>
                </a:r>
                <a:r>
                  <a:rPr lang="zh-CN" altLang="en-US" dirty="0" smtClean="0"/>
                  <a:t>组实验数据中随机抽取</a:t>
                </a:r>
                <a:r>
                  <a:rPr lang="en-US" altLang="zh-CN" dirty="0" smtClean="0"/>
                  <a:t>2, 3, 4</a:t>
                </a:r>
                <a:r>
                  <a:rPr lang="zh-CN" altLang="en-US" dirty="0" smtClean="0"/>
                  <a:t>个变量进行线性组合构造相关目标变量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oMath>
                </a14:m>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oMath>
                </a14:m>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3</m:t>
                        </m:r>
                      </m:sub>
                    </m:sSub>
                  </m:oMath>
                </a14:m>
                <a:r>
                  <a:rPr lang="zh-CN" altLang="en-US" dirty="0"/>
                  <a:t>。从均值为</a:t>
                </a:r>
                <a:r>
                  <a:rPr lang="en-US" altLang="zh-CN" dirty="0"/>
                  <a:t>0</a:t>
                </a:r>
                <a:r>
                  <a:rPr lang="zh-CN" altLang="en-US" dirty="0"/>
                  <a:t>，方差为</a:t>
                </a:r>
                <a:r>
                  <a:rPr lang="en-US" altLang="zh-CN" dirty="0"/>
                  <a:t>1</a:t>
                </a:r>
                <a:r>
                  <a:rPr lang="zh-CN" altLang="en-US" dirty="0"/>
                  <a:t>的正态分布中随机抽取</a:t>
                </a:r>
                <a:r>
                  <a:rPr lang="en-US" altLang="zh-CN" dirty="0"/>
                  <a:t>20</a:t>
                </a:r>
                <a:r>
                  <a:rPr lang="zh-CN" altLang="en-US" dirty="0"/>
                  <a:t>个数</a:t>
                </a:r>
                <a:r>
                  <a:rPr lang="zh-CN" altLang="en-US" dirty="0" smtClean="0"/>
                  <a:t>，作为无关目标变量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0</m:t>
                        </m:r>
                      </m:sub>
                    </m:sSub>
                  </m:oMath>
                </a14:m>
                <a:r>
                  <a:rPr lang="zh-CN" altLang="en-US" dirty="0" smtClean="0"/>
                  <a:t>。</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通过</a:t>
                </a:r>
                <a:r>
                  <a:rPr lang="en-US" altLang="zh-CN" dirty="0" smtClean="0"/>
                  <a:t>Pearson</a:t>
                </a:r>
                <a:r>
                  <a:rPr lang="zh-CN" altLang="en-US" dirty="0" smtClean="0"/>
                  <a:t>卡方检验分别获得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oMath>
                </a14:m>
                <a:r>
                  <a:rPr lang="zh-CN" altLang="en-US" dirty="0" smtClean="0"/>
                  <a:t>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3</m:t>
                        </m:r>
                      </m:sub>
                    </m:sSub>
                  </m:oMath>
                </a14:m>
                <a:r>
                  <a:rPr lang="zh-CN" altLang="en-US" dirty="0" smtClean="0"/>
                  <a:t>之间的关系，并提取</a:t>
                </a:r>
                <a:r>
                  <a:rPr lang="en-US" altLang="zh-CN" dirty="0" smtClean="0"/>
                  <a:t>p</a:t>
                </a:r>
                <a:r>
                  <a:rPr lang="zh-CN" altLang="en-US" dirty="0" smtClean="0"/>
                  <a:t>值。</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重复步骤</a:t>
                </a:r>
                <a:r>
                  <a:rPr lang="en-US" altLang="zh-CN" dirty="0" smtClean="0"/>
                  <a:t>2-3</a:t>
                </a:r>
                <a:r>
                  <a:rPr lang="zh-CN" altLang="en-US" dirty="0" smtClean="0"/>
                  <a:t>，重复次数为</a:t>
                </a:r>
                <a:r>
                  <a:rPr lang="en-US" altLang="zh-CN" dirty="0" smtClean="0"/>
                  <a:t>1000</a:t>
                </a:r>
                <a:r>
                  <a:rPr lang="zh-CN" altLang="en-US" dirty="0" smtClean="0"/>
                  <a:t>次</a:t>
                </a:r>
                <a:r>
                  <a:rPr lang="zh-CN" altLang="en-US" dirty="0" smtClean="0"/>
                  <a:t>。可以得到</a:t>
                </a:r>
                <a:r>
                  <a:rPr lang="en-US" altLang="zh-CN" dirty="0" smtClean="0"/>
                  <a:t>8*1000</a:t>
                </a:r>
                <a:r>
                  <a:rPr lang="zh-CN" altLang="en-US" dirty="0" smtClean="0"/>
                  <a:t>组</a:t>
                </a:r>
                <a:r>
                  <a:rPr lang="en-US" altLang="zh-CN" dirty="0" smtClean="0"/>
                  <a:t>p</a:t>
                </a:r>
                <a:r>
                  <a:rPr lang="zh-CN" altLang="en-US" dirty="0" smtClean="0"/>
                  <a:t>值</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分别使用上述</a:t>
                </a:r>
                <a:r>
                  <a:rPr lang="en-US" altLang="zh-CN" dirty="0" smtClean="0"/>
                  <a:t>p</a:t>
                </a:r>
                <a:r>
                  <a:rPr lang="zh-CN" altLang="en-US" dirty="0" smtClean="0"/>
                  <a:t>值结合方法得到各个方法统计量的</a:t>
                </a:r>
                <a:r>
                  <a:rPr lang="en-US" altLang="zh-CN" dirty="0" smtClean="0"/>
                  <a:t>p</a:t>
                </a:r>
                <a:r>
                  <a:rPr lang="zh-CN" altLang="en-US" dirty="0" smtClean="0"/>
                  <a:t>值，并最终计算每个方法的犯第一类错误概率</a:t>
                </a:r>
                <a:r>
                  <a:rPr lang="zh-CN" altLang="en-US" dirty="0"/>
                  <a:t>及其</a:t>
                </a:r>
                <a:r>
                  <a:rPr lang="zh-CN" altLang="en-US" dirty="0" smtClean="0"/>
                  <a:t>功效。</a:t>
                </a:r>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1110953" y="1042587"/>
                <a:ext cx="9716568" cy="4281813"/>
              </a:xfrm>
              <a:prstGeom prst="rect">
                <a:avLst/>
              </a:prstGeom>
              <a:blipFill rotWithShape="0">
                <a:blip r:embed="rId3"/>
                <a:stretch>
                  <a:fillRect l="-690" t="-712" r="-565" b="-14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023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03730" cy="321310"/>
          </a:xfrm>
          <a:prstGeom prst="rect">
            <a:avLst/>
          </a:prstGeom>
        </p:spPr>
        <p:txBody>
          <a:bodyPr wrap="none">
            <a:spAutoFit/>
          </a:bodyPr>
          <a:lstStyle/>
          <a:p>
            <a:r>
              <a:rPr lang="en-US" altLang="zh-CN" sz="1400" b="1" dirty="0" smtClean="0"/>
              <a:t>PART FOUR </a:t>
            </a:r>
            <a:r>
              <a:rPr lang="zh-CN" altLang="en-US" sz="1400" b="1" dirty="0" smtClean="0"/>
              <a:t>结果分析</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a:srcRect l="54115" t="14479" r="4250" b="12370"/>
          <a:stretch>
            <a:fillRect/>
          </a:stretch>
        </p:blipFill>
        <p:spPr>
          <a:xfrm>
            <a:off x="380432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b="1" dirty="0">
              <a:solidFill>
                <a:schemeClr val="tx1">
                  <a:lumMod val="75000"/>
                  <a:lumOff val="25000"/>
                </a:scheme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463485721"/>
              </p:ext>
            </p:extLst>
          </p:nvPr>
        </p:nvGraphicFramePr>
        <p:xfrm>
          <a:off x="1100508" y="799109"/>
          <a:ext cx="9308270" cy="5661153"/>
        </p:xfrm>
        <a:graphic>
          <a:graphicData uri="http://schemas.openxmlformats.org/drawingml/2006/table">
            <a:tbl>
              <a:tblPr firstRow="1" bandRow="1">
                <a:tableStyleId>{5C22544A-7EE6-4342-B048-85BDC9FD1C3A}</a:tableStyleId>
              </a:tblPr>
              <a:tblGrid>
                <a:gridCol w="1861654"/>
                <a:gridCol w="1861654"/>
                <a:gridCol w="1861654"/>
                <a:gridCol w="1861654"/>
                <a:gridCol w="1861654"/>
              </a:tblGrid>
              <a:tr h="691533">
                <a:tc>
                  <a:txBody>
                    <a:bodyPr/>
                    <a:lstStyle/>
                    <a:p>
                      <a:pPr algn="ctr"/>
                      <a:r>
                        <a:rPr lang="zh-CN" altLang="en-US" sz="1200" dirty="0" smtClean="0"/>
                        <a:t>相关变量数量</a:t>
                      </a:r>
                      <a:endParaRPr lang="zh-CN" altLang="en-US" sz="1200"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CN" dirty="0" smtClean="0"/>
                        <a:t>0</a:t>
                      </a:r>
                    </a:p>
                    <a:p>
                      <a:pPr algn="ctr"/>
                      <a:r>
                        <a:rPr lang="en-US" altLang="zh-CN" dirty="0" smtClean="0"/>
                        <a:t>(Type 1 Error)</a:t>
                      </a:r>
                      <a:endParaRPr lang="zh-CN" altLang="en-US" dirty="0"/>
                    </a:p>
                  </a:txBody>
                  <a:tcPr/>
                </a:tc>
                <a:tc>
                  <a:txBody>
                    <a:bodyPr/>
                    <a:lstStyle/>
                    <a:p>
                      <a:pPr algn="ctr"/>
                      <a:r>
                        <a:rPr lang="en-US" altLang="zh-CN" dirty="0" smtClean="0"/>
                        <a:t>2</a:t>
                      </a:r>
                    </a:p>
                    <a:p>
                      <a:pPr algn="ctr"/>
                      <a:r>
                        <a:rPr lang="en-US" altLang="zh-CN" dirty="0" smtClean="0"/>
                        <a:t>(Power)</a:t>
                      </a:r>
                      <a:endParaRPr lang="zh-CN" altLang="en-US" dirty="0"/>
                    </a:p>
                  </a:txBody>
                  <a:tcPr/>
                </a:tc>
                <a:tc>
                  <a:txBody>
                    <a:bodyPr/>
                    <a:lstStyle/>
                    <a:p>
                      <a:pPr algn="ctr"/>
                      <a:r>
                        <a:rPr lang="en-US" altLang="zh-CN" dirty="0" smtClean="0"/>
                        <a:t>3</a:t>
                      </a:r>
                    </a:p>
                    <a:p>
                      <a:pPr algn="ctr"/>
                      <a:r>
                        <a:rPr lang="en-US" altLang="zh-CN" dirty="0" smtClean="0"/>
                        <a:t>(Power)</a:t>
                      </a:r>
                      <a:endParaRPr lang="zh-CN" altLang="en-US" dirty="0"/>
                    </a:p>
                  </a:txBody>
                  <a:tcPr/>
                </a:tc>
                <a:tc>
                  <a:txBody>
                    <a:bodyPr/>
                    <a:lstStyle/>
                    <a:p>
                      <a:pPr algn="ctr"/>
                      <a:r>
                        <a:rPr lang="en-US" altLang="zh-CN" dirty="0" smtClean="0"/>
                        <a:t>4</a:t>
                      </a:r>
                    </a:p>
                    <a:p>
                      <a:pPr algn="ctr"/>
                      <a:r>
                        <a:rPr lang="en-US" altLang="zh-CN" dirty="0" smtClean="0"/>
                        <a:t>(Power)</a:t>
                      </a:r>
                      <a:endParaRPr lang="zh-CN" altLang="en-US" dirty="0"/>
                    </a:p>
                  </a:txBody>
                  <a:tcPr/>
                </a:tc>
              </a:tr>
              <a:tr h="552180">
                <a:tc gridSpan="5">
                  <a:txBody>
                    <a:bodyPr/>
                    <a:lstStyle/>
                    <a:p>
                      <a:pPr algn="ctr"/>
                      <a:r>
                        <a:rPr lang="en-US" altLang="zh-CN" dirty="0" smtClean="0"/>
                        <a:t>Independent Method</a:t>
                      </a: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r>
              <a:tr h="552180">
                <a:tc>
                  <a:txBody>
                    <a:bodyPr/>
                    <a:lstStyle/>
                    <a:p>
                      <a:pPr algn="ctr"/>
                      <a:r>
                        <a:rPr lang="en-US" altLang="zh-CN" dirty="0" smtClean="0"/>
                        <a:t>FCT</a:t>
                      </a:r>
                      <a:endParaRPr lang="zh-CN" altLang="en-US" dirty="0"/>
                    </a:p>
                  </a:txBody>
                  <a:tcPr/>
                </a:tc>
                <a:tc>
                  <a:txBody>
                    <a:bodyPr/>
                    <a:lstStyle/>
                    <a:p>
                      <a:pPr algn="ctr"/>
                      <a:r>
                        <a:rPr lang="en-US" altLang="zh-CN" dirty="0" smtClean="0"/>
                        <a:t>0.05</a:t>
                      </a:r>
                      <a:endParaRPr lang="zh-CN" altLang="en-US" dirty="0"/>
                    </a:p>
                  </a:txBody>
                  <a:tcPr/>
                </a:tc>
                <a:tc>
                  <a:txBody>
                    <a:bodyPr/>
                    <a:lstStyle/>
                    <a:p>
                      <a:pPr algn="ctr"/>
                      <a:r>
                        <a:rPr lang="en-US" altLang="zh-CN" dirty="0" smtClean="0"/>
                        <a:t>0.91</a:t>
                      </a:r>
                      <a:endParaRPr lang="zh-CN" altLang="en-US" dirty="0"/>
                    </a:p>
                  </a:txBody>
                  <a:tcPr/>
                </a:tc>
                <a:tc>
                  <a:txBody>
                    <a:bodyPr/>
                    <a:lstStyle/>
                    <a:p>
                      <a:pPr algn="ctr"/>
                      <a:r>
                        <a:rPr lang="en-US" altLang="zh-CN" dirty="0" smtClean="0"/>
                        <a:t>0.96</a:t>
                      </a:r>
                      <a:endParaRPr lang="zh-CN" altLang="en-US" dirty="0"/>
                    </a:p>
                  </a:txBody>
                  <a:tcPr/>
                </a:tc>
                <a:tc>
                  <a:txBody>
                    <a:bodyPr/>
                    <a:lstStyle/>
                    <a:p>
                      <a:pPr algn="ctr"/>
                      <a:r>
                        <a:rPr lang="en-US" altLang="zh-CN" dirty="0" smtClean="0"/>
                        <a:t>0.94</a:t>
                      </a:r>
                      <a:endParaRPr lang="zh-CN" altLang="en-US" dirty="0"/>
                    </a:p>
                  </a:txBody>
                  <a:tcPr/>
                </a:tc>
              </a:tr>
              <a:tr h="552180">
                <a:tc>
                  <a:txBody>
                    <a:bodyPr/>
                    <a:lstStyle/>
                    <a:p>
                      <a:pPr algn="ctr"/>
                      <a:r>
                        <a:rPr lang="en-US" altLang="zh-CN" dirty="0" smtClean="0"/>
                        <a:t>TPM</a:t>
                      </a:r>
                      <a:endParaRPr lang="zh-CN" altLang="en-US" dirty="0"/>
                    </a:p>
                  </a:txBody>
                  <a:tcPr/>
                </a:tc>
                <a:tc>
                  <a:txBody>
                    <a:bodyPr/>
                    <a:lstStyle/>
                    <a:p>
                      <a:pPr algn="ctr"/>
                      <a:r>
                        <a:rPr lang="en-US" altLang="zh-CN" dirty="0" smtClean="0"/>
                        <a:t>0.02</a:t>
                      </a:r>
                      <a:endParaRPr lang="zh-CN" altLang="en-US" dirty="0"/>
                    </a:p>
                  </a:txBody>
                  <a:tcPr/>
                </a:tc>
                <a:tc>
                  <a:txBody>
                    <a:bodyPr/>
                    <a:lstStyle/>
                    <a:p>
                      <a:pPr algn="ctr"/>
                      <a:r>
                        <a:rPr lang="en-US" altLang="zh-CN" dirty="0" smtClean="0"/>
                        <a:t>0.93</a:t>
                      </a:r>
                      <a:endParaRPr lang="zh-CN" altLang="en-US" dirty="0"/>
                    </a:p>
                  </a:txBody>
                  <a:tcPr/>
                </a:tc>
                <a:tc>
                  <a:txBody>
                    <a:bodyPr/>
                    <a:lstStyle/>
                    <a:p>
                      <a:pPr algn="ctr"/>
                      <a:r>
                        <a:rPr lang="en-US" altLang="zh-CN" dirty="0" smtClean="0"/>
                        <a:t>0.97</a:t>
                      </a:r>
                      <a:endParaRPr lang="zh-CN" altLang="en-US" dirty="0"/>
                    </a:p>
                  </a:txBody>
                  <a:tcPr/>
                </a:tc>
                <a:tc>
                  <a:txBody>
                    <a:bodyPr/>
                    <a:lstStyle/>
                    <a:p>
                      <a:pPr algn="ctr"/>
                      <a:r>
                        <a:rPr lang="en-US" altLang="zh-CN" dirty="0" smtClean="0"/>
                        <a:t>0.93</a:t>
                      </a:r>
                      <a:endParaRPr lang="zh-CN" altLang="en-US" dirty="0"/>
                    </a:p>
                  </a:txBody>
                  <a:tcPr/>
                </a:tc>
              </a:tr>
              <a:tr h="552180">
                <a:tc>
                  <a:txBody>
                    <a:bodyPr/>
                    <a:lstStyle/>
                    <a:p>
                      <a:pPr algn="ctr"/>
                      <a:r>
                        <a:rPr lang="en-US" altLang="zh-CN" dirty="0" smtClean="0"/>
                        <a:t>GCP</a:t>
                      </a:r>
                      <a:endParaRPr lang="zh-CN" altLang="en-US" dirty="0"/>
                    </a:p>
                  </a:txBody>
                  <a:tcPr/>
                </a:tc>
                <a:tc>
                  <a:txBody>
                    <a:bodyPr/>
                    <a:lstStyle/>
                    <a:p>
                      <a:pPr algn="ctr"/>
                      <a:r>
                        <a:rPr lang="en-US" altLang="zh-CN" dirty="0" smtClean="0"/>
                        <a:t>0.04</a:t>
                      </a:r>
                      <a:endParaRPr lang="zh-CN" altLang="en-US" dirty="0"/>
                    </a:p>
                  </a:txBody>
                  <a:tcPr/>
                </a:tc>
                <a:tc>
                  <a:txBody>
                    <a:bodyPr/>
                    <a:lstStyle/>
                    <a:p>
                      <a:pPr algn="ctr"/>
                      <a:r>
                        <a:rPr lang="en-US" altLang="zh-CN" dirty="0" smtClean="0"/>
                        <a:t>0.92</a:t>
                      </a:r>
                      <a:endParaRPr lang="zh-CN" altLang="en-US" dirty="0"/>
                    </a:p>
                  </a:txBody>
                  <a:tcPr/>
                </a:tc>
                <a:tc>
                  <a:txBody>
                    <a:bodyPr/>
                    <a:lstStyle/>
                    <a:p>
                      <a:pPr algn="ctr"/>
                      <a:r>
                        <a:rPr lang="en-US" altLang="zh-CN" dirty="0" smtClean="0"/>
                        <a:t>0.97</a:t>
                      </a:r>
                      <a:endParaRPr lang="zh-CN" altLang="en-US" dirty="0"/>
                    </a:p>
                  </a:txBody>
                  <a:tcPr/>
                </a:tc>
                <a:tc>
                  <a:txBody>
                    <a:bodyPr/>
                    <a:lstStyle/>
                    <a:p>
                      <a:pPr algn="ctr"/>
                      <a:r>
                        <a:rPr lang="en-US" altLang="zh-CN" dirty="0" smtClean="0"/>
                        <a:t>0.92</a:t>
                      </a:r>
                      <a:endParaRPr lang="zh-CN" altLang="en-US" dirty="0"/>
                    </a:p>
                  </a:txBody>
                  <a:tcPr/>
                </a:tc>
              </a:tr>
              <a:tr h="552180">
                <a:tc>
                  <a:txBody>
                    <a:bodyPr/>
                    <a:lstStyle/>
                    <a:p>
                      <a:pPr algn="ctr"/>
                      <a:r>
                        <a:rPr lang="en-US" altLang="zh-CN" dirty="0" smtClean="0"/>
                        <a:t>ARTP</a:t>
                      </a:r>
                      <a:endParaRPr lang="zh-CN" altLang="en-US" dirty="0"/>
                    </a:p>
                  </a:txBody>
                  <a:tcPr/>
                </a:tc>
                <a:tc>
                  <a:txBody>
                    <a:bodyPr/>
                    <a:lstStyle/>
                    <a:p>
                      <a:pPr algn="ctr"/>
                      <a:r>
                        <a:rPr lang="en-US" altLang="zh-CN" dirty="0" smtClean="0"/>
                        <a:t>0.04</a:t>
                      </a:r>
                      <a:endParaRPr lang="zh-CN" altLang="en-US" dirty="0"/>
                    </a:p>
                  </a:txBody>
                  <a:tcPr/>
                </a:tc>
                <a:tc>
                  <a:txBody>
                    <a:bodyPr/>
                    <a:lstStyle/>
                    <a:p>
                      <a:pPr algn="ctr"/>
                      <a:r>
                        <a:rPr lang="en-US" altLang="zh-CN" dirty="0" smtClean="0"/>
                        <a:t>0.94</a:t>
                      </a:r>
                      <a:endParaRPr lang="zh-CN" altLang="en-US" dirty="0"/>
                    </a:p>
                  </a:txBody>
                  <a:tcPr/>
                </a:tc>
                <a:tc>
                  <a:txBody>
                    <a:bodyPr/>
                    <a:lstStyle/>
                    <a:p>
                      <a:pPr algn="ctr"/>
                      <a:r>
                        <a:rPr lang="en-US" altLang="zh-CN" dirty="0" smtClean="0"/>
                        <a:t>0.95</a:t>
                      </a:r>
                      <a:endParaRPr lang="zh-CN" altLang="en-US" dirty="0"/>
                    </a:p>
                  </a:txBody>
                  <a:tcPr/>
                </a:tc>
                <a:tc>
                  <a:txBody>
                    <a:bodyPr/>
                    <a:lstStyle/>
                    <a:p>
                      <a:pPr algn="ctr"/>
                      <a:r>
                        <a:rPr lang="en-US" altLang="zh-CN" dirty="0" smtClean="0"/>
                        <a:t>0.91</a:t>
                      </a:r>
                      <a:endParaRPr lang="zh-CN" altLang="en-US" dirty="0"/>
                    </a:p>
                  </a:txBody>
                  <a:tcPr/>
                </a:tc>
              </a:tr>
              <a:tr h="552180">
                <a:tc>
                  <a:txBody>
                    <a:bodyPr/>
                    <a:lstStyle/>
                    <a:p>
                      <a:pPr algn="ctr"/>
                      <a:r>
                        <a:rPr lang="en-US" altLang="zh-CN" dirty="0" err="1" smtClean="0"/>
                        <a:t>ARTP_revised</a:t>
                      </a:r>
                      <a:endParaRPr lang="zh-CN" altLang="en-US" dirty="0"/>
                    </a:p>
                  </a:txBody>
                  <a:tcPr/>
                </a:tc>
                <a:tc>
                  <a:txBody>
                    <a:bodyPr/>
                    <a:lstStyle/>
                    <a:p>
                      <a:pPr algn="ctr"/>
                      <a:r>
                        <a:rPr lang="en-US" altLang="zh-CN" dirty="0" smtClean="0"/>
                        <a:t>0.05</a:t>
                      </a:r>
                      <a:endParaRPr lang="zh-CN" altLang="en-US" dirty="0"/>
                    </a:p>
                  </a:txBody>
                  <a:tcPr/>
                </a:tc>
                <a:tc>
                  <a:txBody>
                    <a:bodyPr/>
                    <a:lstStyle/>
                    <a:p>
                      <a:pPr algn="ctr"/>
                      <a:r>
                        <a:rPr lang="en-US" altLang="zh-CN" dirty="0" smtClean="0"/>
                        <a:t>0.93</a:t>
                      </a:r>
                      <a:endParaRPr lang="zh-CN" altLang="en-US" dirty="0"/>
                    </a:p>
                  </a:txBody>
                  <a:tcPr/>
                </a:tc>
                <a:tc>
                  <a:txBody>
                    <a:bodyPr/>
                    <a:lstStyle/>
                    <a:p>
                      <a:pPr algn="ctr"/>
                      <a:r>
                        <a:rPr lang="en-US" altLang="zh-CN" dirty="0" smtClean="0"/>
                        <a:t>0.99</a:t>
                      </a:r>
                      <a:endParaRPr lang="zh-CN" altLang="en-US" dirty="0"/>
                    </a:p>
                  </a:txBody>
                  <a:tcPr/>
                </a:tc>
                <a:tc>
                  <a:txBody>
                    <a:bodyPr/>
                    <a:lstStyle/>
                    <a:p>
                      <a:pPr algn="ctr"/>
                      <a:r>
                        <a:rPr lang="en-US" altLang="zh-CN" dirty="0" smtClean="0"/>
                        <a:t>0.94</a:t>
                      </a:r>
                      <a:endParaRPr lang="zh-CN" altLang="en-US" dirty="0"/>
                    </a:p>
                  </a:txBody>
                  <a:tcPr/>
                </a:tc>
              </a:tr>
              <a:tr h="552180">
                <a:tc gridSpan="5">
                  <a:txBody>
                    <a:bodyPr/>
                    <a:lstStyle/>
                    <a:p>
                      <a:pPr algn="ctr"/>
                      <a:r>
                        <a:rPr lang="en-US" altLang="zh-CN" dirty="0" smtClean="0"/>
                        <a:t>Dependent Method</a:t>
                      </a: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r>
              <a:tr h="552180">
                <a:tc>
                  <a:txBody>
                    <a:bodyPr/>
                    <a:lstStyle/>
                    <a:p>
                      <a:pPr algn="ctr"/>
                      <a:r>
                        <a:rPr lang="en-US" altLang="zh-CN" dirty="0" err="1" smtClean="0"/>
                        <a:t>Kost</a:t>
                      </a:r>
                      <a:endParaRPr lang="zh-CN" altLang="en-US" dirty="0"/>
                    </a:p>
                  </a:txBody>
                  <a:tcPr/>
                </a:tc>
                <a:tc>
                  <a:txBody>
                    <a:bodyPr/>
                    <a:lstStyle/>
                    <a:p>
                      <a:pPr algn="ctr"/>
                      <a:r>
                        <a:rPr lang="en-US" altLang="zh-CN" dirty="0" smtClean="0"/>
                        <a:t>0.02</a:t>
                      </a:r>
                      <a:endParaRPr lang="zh-CN" altLang="en-US" dirty="0"/>
                    </a:p>
                  </a:txBody>
                  <a:tcPr/>
                </a:tc>
                <a:tc>
                  <a:txBody>
                    <a:bodyPr/>
                    <a:lstStyle/>
                    <a:p>
                      <a:pPr algn="ctr"/>
                      <a:r>
                        <a:rPr lang="en-US" altLang="zh-CN" dirty="0" smtClean="0"/>
                        <a:t>0.95</a:t>
                      </a:r>
                      <a:endParaRPr lang="zh-CN" altLang="en-US" dirty="0"/>
                    </a:p>
                  </a:txBody>
                  <a:tcPr/>
                </a:tc>
                <a:tc>
                  <a:txBody>
                    <a:bodyPr/>
                    <a:lstStyle/>
                    <a:p>
                      <a:pPr algn="ctr"/>
                      <a:r>
                        <a:rPr lang="en-US" altLang="zh-CN" dirty="0" smtClean="0"/>
                        <a:t>0.97</a:t>
                      </a:r>
                      <a:endParaRPr lang="zh-CN" altLang="en-US" dirty="0"/>
                    </a:p>
                  </a:txBody>
                  <a:tcPr/>
                </a:tc>
                <a:tc>
                  <a:txBody>
                    <a:bodyPr/>
                    <a:lstStyle/>
                    <a:p>
                      <a:pPr algn="ctr"/>
                      <a:r>
                        <a:rPr lang="en-US" altLang="zh-CN" dirty="0" smtClean="0"/>
                        <a:t>0.96</a:t>
                      </a:r>
                    </a:p>
                  </a:txBody>
                  <a:tcPr/>
                </a:tc>
              </a:tr>
              <a:tr h="552180">
                <a:tc>
                  <a:txBody>
                    <a:bodyPr/>
                    <a:lstStyle/>
                    <a:p>
                      <a:pPr algn="ctr"/>
                      <a:r>
                        <a:rPr lang="en-US" altLang="zh-CN" dirty="0" smtClean="0"/>
                        <a:t>EBM</a:t>
                      </a:r>
                      <a:endParaRPr lang="zh-CN" altLang="en-US" dirty="0"/>
                    </a:p>
                  </a:txBody>
                  <a:tcPr/>
                </a:tc>
                <a:tc>
                  <a:txBody>
                    <a:bodyPr/>
                    <a:lstStyle/>
                    <a:p>
                      <a:pPr algn="ctr"/>
                      <a:r>
                        <a:rPr lang="en-US" altLang="zh-CN" dirty="0" smtClean="0"/>
                        <a:t>0.05</a:t>
                      </a:r>
                      <a:endParaRPr lang="zh-CN" altLang="en-US" dirty="0"/>
                    </a:p>
                  </a:txBody>
                  <a:tcPr/>
                </a:tc>
                <a:tc>
                  <a:txBody>
                    <a:bodyPr/>
                    <a:lstStyle/>
                    <a:p>
                      <a:pPr algn="ctr"/>
                      <a:r>
                        <a:rPr lang="en-US" altLang="zh-CN" dirty="0" smtClean="0"/>
                        <a:t>0.91</a:t>
                      </a:r>
                      <a:endParaRPr lang="zh-CN" altLang="en-US" dirty="0"/>
                    </a:p>
                  </a:txBody>
                  <a:tcPr/>
                </a:tc>
                <a:tc>
                  <a:txBody>
                    <a:bodyPr/>
                    <a:lstStyle/>
                    <a:p>
                      <a:pPr algn="ctr"/>
                      <a:r>
                        <a:rPr lang="en-US" altLang="zh-CN" dirty="0" smtClean="0"/>
                        <a:t>0.96</a:t>
                      </a:r>
                      <a:endParaRPr lang="zh-CN" altLang="en-US" dirty="0"/>
                    </a:p>
                  </a:txBody>
                  <a:tcPr/>
                </a:tc>
                <a:tc>
                  <a:txBody>
                    <a:bodyPr/>
                    <a:lstStyle/>
                    <a:p>
                      <a:pPr algn="ctr"/>
                      <a:r>
                        <a:rPr lang="en-US" altLang="zh-CN" dirty="0" smtClean="0"/>
                        <a:t>0.94</a:t>
                      </a:r>
                      <a:endParaRPr lang="zh-CN" altLang="en-US" dirty="0"/>
                    </a:p>
                  </a:txBody>
                  <a:tcPr/>
                </a:tc>
              </a:tr>
            </a:tbl>
          </a:graphicData>
        </a:graphic>
      </p:graphicFrame>
      <mc:AlternateContent xmlns:mc="http://schemas.openxmlformats.org/markup-compatibility/2006" xmlns:a14="http://schemas.microsoft.com/office/drawing/2010/main">
        <mc:Choice Requires="a14">
          <p:sp>
            <p:nvSpPr>
              <p:cNvPr id="4" name="文本框 3"/>
              <p:cNvSpPr txBox="1"/>
              <p:nvPr/>
            </p:nvSpPr>
            <p:spPr>
              <a:xfrm>
                <a:off x="3804322" y="370559"/>
                <a:ext cx="3529413" cy="369332"/>
              </a:xfrm>
              <a:prstGeom prst="rect">
                <a:avLst/>
              </a:prstGeom>
              <a:noFill/>
            </p:spPr>
            <p:txBody>
              <a:bodyPr wrap="square" rtlCol="0">
                <a:spAutoFit/>
              </a:bodyPr>
              <a:lstStyle/>
              <a:p>
                <a:pPr algn="ctr"/>
                <a:r>
                  <a:rPr lang="en-US" altLang="zh-CN" dirty="0" smtClean="0"/>
                  <a:t>Independent Data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2</m:t>
                        </m:r>
                      </m:sub>
                    </m:sSub>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3804322" y="370559"/>
                <a:ext cx="3529413" cy="369332"/>
              </a:xfrm>
              <a:prstGeom prst="rect">
                <a:avLst/>
              </a:prstGeom>
              <a:blipFill rotWithShape="0">
                <a:blip r:embed="rId3"/>
                <a:stretch>
                  <a:fillRect t="-8333"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823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03730" cy="321310"/>
          </a:xfrm>
          <a:prstGeom prst="rect">
            <a:avLst/>
          </a:prstGeom>
        </p:spPr>
        <p:txBody>
          <a:bodyPr wrap="none">
            <a:spAutoFit/>
          </a:bodyPr>
          <a:lstStyle/>
          <a:p>
            <a:r>
              <a:rPr lang="en-US" altLang="zh-CN" sz="1400" b="1" dirty="0" smtClean="0"/>
              <a:t>PART FOUR </a:t>
            </a:r>
            <a:r>
              <a:rPr lang="zh-CN" altLang="en-US" sz="1400" b="1" dirty="0" smtClean="0"/>
              <a:t>结果分析</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a:srcRect l="54115" t="14479" r="4250" b="12370"/>
          <a:stretch>
            <a:fillRect/>
          </a:stretch>
        </p:blipFill>
        <p:spPr>
          <a:xfrm>
            <a:off x="380432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b="1" dirty="0">
              <a:solidFill>
                <a:schemeClr val="tx1">
                  <a:lumMod val="75000"/>
                  <a:lumOff val="25000"/>
                </a:scheme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2464660061"/>
              </p:ext>
            </p:extLst>
          </p:nvPr>
        </p:nvGraphicFramePr>
        <p:xfrm>
          <a:off x="1100508" y="799109"/>
          <a:ext cx="9308270" cy="5661153"/>
        </p:xfrm>
        <a:graphic>
          <a:graphicData uri="http://schemas.openxmlformats.org/drawingml/2006/table">
            <a:tbl>
              <a:tblPr firstRow="1" bandRow="1">
                <a:tableStyleId>{5C22544A-7EE6-4342-B048-85BDC9FD1C3A}</a:tableStyleId>
              </a:tblPr>
              <a:tblGrid>
                <a:gridCol w="1861654"/>
                <a:gridCol w="1861654"/>
                <a:gridCol w="1861654"/>
                <a:gridCol w="1861654"/>
                <a:gridCol w="1861654"/>
              </a:tblGrid>
              <a:tr h="691533">
                <a:tc>
                  <a:txBody>
                    <a:bodyPr/>
                    <a:lstStyle/>
                    <a:p>
                      <a:pPr algn="ctr"/>
                      <a:r>
                        <a:rPr lang="zh-CN" altLang="en-US" sz="1200" dirty="0" smtClean="0"/>
                        <a:t>相关变量数量</a:t>
                      </a:r>
                      <a:endParaRPr lang="zh-CN" altLang="en-US" sz="1200" dirty="0"/>
                    </a:p>
                  </a:txBody>
                  <a:tcPr>
                    <a:lnTlToBr w="12700" cap="flat" cmpd="sng" algn="ctr">
                      <a:solidFill>
                        <a:schemeClr val="tx1"/>
                      </a:solidFill>
                      <a:prstDash val="solid"/>
                      <a:round/>
                      <a:headEnd type="none" w="med" len="med"/>
                      <a:tailEnd type="none" w="med" len="med"/>
                    </a:lnTlToBr>
                  </a:tcPr>
                </a:tc>
                <a:tc>
                  <a:txBody>
                    <a:bodyPr/>
                    <a:lstStyle/>
                    <a:p>
                      <a:pPr algn="ctr"/>
                      <a:r>
                        <a:rPr lang="en-US" altLang="zh-CN" dirty="0" smtClean="0"/>
                        <a:t>0</a:t>
                      </a:r>
                    </a:p>
                    <a:p>
                      <a:pPr algn="ctr"/>
                      <a:r>
                        <a:rPr lang="en-US" altLang="zh-CN" dirty="0" smtClean="0"/>
                        <a:t>(Type 1 Error)</a:t>
                      </a:r>
                      <a:endParaRPr lang="zh-CN" altLang="en-US" dirty="0"/>
                    </a:p>
                  </a:txBody>
                  <a:tcPr/>
                </a:tc>
                <a:tc>
                  <a:txBody>
                    <a:bodyPr/>
                    <a:lstStyle/>
                    <a:p>
                      <a:pPr algn="ctr"/>
                      <a:r>
                        <a:rPr lang="en-US" altLang="zh-CN" dirty="0" smtClean="0"/>
                        <a:t>2</a:t>
                      </a:r>
                    </a:p>
                    <a:p>
                      <a:pPr algn="ctr"/>
                      <a:r>
                        <a:rPr lang="en-US" altLang="zh-CN" dirty="0" smtClean="0"/>
                        <a:t>(Power)</a:t>
                      </a:r>
                      <a:endParaRPr lang="zh-CN" altLang="en-US" dirty="0"/>
                    </a:p>
                  </a:txBody>
                  <a:tcPr/>
                </a:tc>
                <a:tc>
                  <a:txBody>
                    <a:bodyPr/>
                    <a:lstStyle/>
                    <a:p>
                      <a:pPr algn="ctr"/>
                      <a:r>
                        <a:rPr lang="en-US" altLang="zh-CN" dirty="0" smtClean="0"/>
                        <a:t>3</a:t>
                      </a:r>
                    </a:p>
                    <a:p>
                      <a:pPr algn="ctr"/>
                      <a:r>
                        <a:rPr lang="en-US" altLang="zh-CN" dirty="0" smtClean="0"/>
                        <a:t>(Power)</a:t>
                      </a:r>
                      <a:endParaRPr lang="zh-CN" altLang="en-US" dirty="0"/>
                    </a:p>
                  </a:txBody>
                  <a:tcPr/>
                </a:tc>
                <a:tc>
                  <a:txBody>
                    <a:bodyPr/>
                    <a:lstStyle/>
                    <a:p>
                      <a:pPr algn="ctr"/>
                      <a:r>
                        <a:rPr lang="en-US" altLang="zh-CN" dirty="0" smtClean="0"/>
                        <a:t>4</a:t>
                      </a:r>
                    </a:p>
                    <a:p>
                      <a:pPr algn="ctr"/>
                      <a:r>
                        <a:rPr lang="en-US" altLang="zh-CN" dirty="0" smtClean="0"/>
                        <a:t>(Power)</a:t>
                      </a:r>
                      <a:endParaRPr lang="zh-CN" altLang="en-US" dirty="0"/>
                    </a:p>
                  </a:txBody>
                  <a:tcPr/>
                </a:tc>
              </a:tr>
              <a:tr h="552180">
                <a:tc gridSpan="5">
                  <a:txBody>
                    <a:bodyPr/>
                    <a:lstStyle/>
                    <a:p>
                      <a:pPr algn="ctr"/>
                      <a:r>
                        <a:rPr lang="en-US" altLang="zh-CN" dirty="0" smtClean="0"/>
                        <a:t>Independent Method</a:t>
                      </a: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r>
              <a:tr h="552180">
                <a:tc>
                  <a:txBody>
                    <a:bodyPr/>
                    <a:lstStyle/>
                    <a:p>
                      <a:pPr algn="ctr"/>
                      <a:r>
                        <a:rPr lang="en-US" altLang="zh-CN" dirty="0" smtClean="0"/>
                        <a:t>FCT</a:t>
                      </a:r>
                      <a:endParaRPr lang="zh-CN" altLang="en-US" dirty="0"/>
                    </a:p>
                  </a:txBody>
                  <a:tcPr/>
                </a:tc>
                <a:tc>
                  <a:txBody>
                    <a:bodyPr/>
                    <a:lstStyle/>
                    <a:p>
                      <a:pPr algn="ctr"/>
                      <a:r>
                        <a:rPr lang="en-US" altLang="zh-CN" dirty="0" smtClean="0"/>
                        <a:t>0.06</a:t>
                      </a:r>
                      <a:endParaRPr lang="zh-CN" altLang="en-US" dirty="0"/>
                    </a:p>
                  </a:txBody>
                  <a:tcPr/>
                </a:tc>
                <a:tc>
                  <a:txBody>
                    <a:bodyPr/>
                    <a:lstStyle/>
                    <a:p>
                      <a:pPr algn="ctr"/>
                      <a:r>
                        <a:rPr lang="en-US" altLang="zh-CN" dirty="0" smtClean="0"/>
                        <a:t>0.79</a:t>
                      </a:r>
                      <a:endParaRPr lang="zh-CN" altLang="en-US" dirty="0"/>
                    </a:p>
                  </a:txBody>
                  <a:tcPr/>
                </a:tc>
                <a:tc>
                  <a:txBody>
                    <a:bodyPr/>
                    <a:lstStyle/>
                    <a:p>
                      <a:pPr algn="ctr"/>
                      <a:r>
                        <a:rPr lang="en-US" altLang="zh-CN" dirty="0" smtClean="0"/>
                        <a:t>0.80</a:t>
                      </a:r>
                      <a:endParaRPr lang="zh-CN" altLang="en-US" dirty="0"/>
                    </a:p>
                  </a:txBody>
                  <a:tcPr/>
                </a:tc>
                <a:tc>
                  <a:txBody>
                    <a:bodyPr/>
                    <a:lstStyle/>
                    <a:p>
                      <a:pPr algn="ctr"/>
                      <a:r>
                        <a:rPr lang="en-US" altLang="zh-CN" dirty="0" smtClean="0"/>
                        <a:t>0.77</a:t>
                      </a:r>
                      <a:endParaRPr lang="zh-CN" altLang="en-US" dirty="0"/>
                    </a:p>
                  </a:txBody>
                  <a:tcPr/>
                </a:tc>
              </a:tr>
              <a:tr h="552180">
                <a:tc>
                  <a:txBody>
                    <a:bodyPr/>
                    <a:lstStyle/>
                    <a:p>
                      <a:pPr algn="ctr"/>
                      <a:r>
                        <a:rPr lang="en-US" altLang="zh-CN" dirty="0" smtClean="0"/>
                        <a:t>TPM</a:t>
                      </a:r>
                      <a:endParaRPr lang="zh-CN" altLang="en-US" dirty="0"/>
                    </a:p>
                  </a:txBody>
                  <a:tcPr/>
                </a:tc>
                <a:tc>
                  <a:txBody>
                    <a:bodyPr/>
                    <a:lstStyle/>
                    <a:p>
                      <a:pPr algn="ctr"/>
                      <a:r>
                        <a:rPr lang="en-US" altLang="zh-CN" dirty="0" smtClean="0"/>
                        <a:t>0.05</a:t>
                      </a:r>
                      <a:endParaRPr lang="zh-CN" altLang="en-US" dirty="0"/>
                    </a:p>
                  </a:txBody>
                  <a:tcPr/>
                </a:tc>
                <a:tc>
                  <a:txBody>
                    <a:bodyPr/>
                    <a:lstStyle/>
                    <a:p>
                      <a:pPr algn="ctr"/>
                      <a:r>
                        <a:rPr lang="en-US" altLang="zh-CN" dirty="0" smtClean="0"/>
                        <a:t>0.73</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0.74</a:t>
                      </a:r>
                      <a:endParaRPr lang="zh-CN" altLang="en-US" dirty="0"/>
                    </a:p>
                  </a:txBody>
                  <a:tcPr/>
                </a:tc>
              </a:tr>
              <a:tr h="552180">
                <a:tc>
                  <a:txBody>
                    <a:bodyPr/>
                    <a:lstStyle/>
                    <a:p>
                      <a:pPr algn="ctr"/>
                      <a:r>
                        <a:rPr lang="en-US" altLang="zh-CN" dirty="0" smtClean="0"/>
                        <a:t>GCP</a:t>
                      </a:r>
                      <a:endParaRPr lang="zh-CN" altLang="en-US" dirty="0"/>
                    </a:p>
                  </a:txBody>
                  <a:tcPr/>
                </a:tc>
                <a:tc>
                  <a:txBody>
                    <a:bodyPr/>
                    <a:lstStyle/>
                    <a:p>
                      <a:pPr algn="ctr"/>
                      <a:r>
                        <a:rPr lang="en-US" altLang="zh-CN" dirty="0" smtClean="0"/>
                        <a:t>0.04</a:t>
                      </a:r>
                      <a:endParaRPr lang="zh-CN" altLang="en-US" dirty="0"/>
                    </a:p>
                  </a:txBody>
                  <a:tcPr/>
                </a:tc>
                <a:tc>
                  <a:txBody>
                    <a:bodyPr/>
                    <a:lstStyle/>
                    <a:p>
                      <a:pPr algn="ctr"/>
                      <a:r>
                        <a:rPr lang="en-US" altLang="zh-CN" dirty="0" smtClean="0"/>
                        <a:t>0.66</a:t>
                      </a:r>
                      <a:endParaRPr lang="zh-CN" altLang="en-US" dirty="0"/>
                    </a:p>
                  </a:txBody>
                  <a:tcPr/>
                </a:tc>
                <a:tc>
                  <a:txBody>
                    <a:bodyPr/>
                    <a:lstStyle/>
                    <a:p>
                      <a:pPr algn="ctr"/>
                      <a:r>
                        <a:rPr lang="en-US" altLang="zh-CN" dirty="0" smtClean="0"/>
                        <a:t>0.75</a:t>
                      </a:r>
                      <a:endParaRPr lang="zh-CN" altLang="en-US" dirty="0"/>
                    </a:p>
                  </a:txBody>
                  <a:tcPr/>
                </a:tc>
                <a:tc>
                  <a:txBody>
                    <a:bodyPr/>
                    <a:lstStyle/>
                    <a:p>
                      <a:pPr algn="ctr"/>
                      <a:r>
                        <a:rPr lang="en-US" altLang="zh-CN" dirty="0" smtClean="0"/>
                        <a:t>0.73</a:t>
                      </a:r>
                      <a:endParaRPr lang="zh-CN" altLang="en-US" dirty="0"/>
                    </a:p>
                  </a:txBody>
                  <a:tcPr/>
                </a:tc>
              </a:tr>
              <a:tr h="552180">
                <a:tc>
                  <a:txBody>
                    <a:bodyPr/>
                    <a:lstStyle/>
                    <a:p>
                      <a:pPr algn="ctr"/>
                      <a:r>
                        <a:rPr lang="en-US" altLang="zh-CN" dirty="0" smtClean="0"/>
                        <a:t>ARTP</a:t>
                      </a:r>
                      <a:endParaRPr lang="zh-CN" altLang="en-US" dirty="0"/>
                    </a:p>
                  </a:txBody>
                  <a:tcPr/>
                </a:tc>
                <a:tc>
                  <a:txBody>
                    <a:bodyPr/>
                    <a:lstStyle/>
                    <a:p>
                      <a:pPr algn="ctr"/>
                      <a:r>
                        <a:rPr lang="en-US" altLang="zh-CN" dirty="0" smtClean="0"/>
                        <a:t>0.05</a:t>
                      </a:r>
                      <a:endParaRPr lang="zh-CN" altLang="en-US" dirty="0"/>
                    </a:p>
                  </a:txBody>
                  <a:tcPr/>
                </a:tc>
                <a:tc>
                  <a:txBody>
                    <a:bodyPr/>
                    <a:lstStyle/>
                    <a:p>
                      <a:pPr algn="ctr"/>
                      <a:r>
                        <a:rPr lang="en-US" altLang="zh-CN" dirty="0" smtClean="0"/>
                        <a:t>0.45</a:t>
                      </a:r>
                      <a:endParaRPr lang="zh-CN" altLang="en-US" dirty="0"/>
                    </a:p>
                  </a:txBody>
                  <a:tcPr/>
                </a:tc>
                <a:tc>
                  <a:txBody>
                    <a:bodyPr/>
                    <a:lstStyle/>
                    <a:p>
                      <a:pPr algn="ctr"/>
                      <a:r>
                        <a:rPr lang="en-US" altLang="zh-CN" dirty="0" smtClean="0"/>
                        <a:t>0.62</a:t>
                      </a:r>
                      <a:endParaRPr lang="zh-CN" altLang="en-US" dirty="0"/>
                    </a:p>
                  </a:txBody>
                  <a:tcPr/>
                </a:tc>
                <a:tc>
                  <a:txBody>
                    <a:bodyPr/>
                    <a:lstStyle/>
                    <a:p>
                      <a:pPr algn="ctr"/>
                      <a:r>
                        <a:rPr lang="en-US" altLang="zh-CN" dirty="0" smtClean="0"/>
                        <a:t>0.70</a:t>
                      </a:r>
                      <a:endParaRPr lang="zh-CN" altLang="en-US" dirty="0"/>
                    </a:p>
                  </a:txBody>
                  <a:tcPr/>
                </a:tc>
              </a:tr>
              <a:tr h="552180">
                <a:tc>
                  <a:txBody>
                    <a:bodyPr/>
                    <a:lstStyle/>
                    <a:p>
                      <a:pPr algn="ctr"/>
                      <a:r>
                        <a:rPr lang="en-US" altLang="zh-CN" dirty="0" err="1" smtClean="0"/>
                        <a:t>ARTP_revised</a:t>
                      </a:r>
                      <a:endParaRPr lang="zh-CN" altLang="en-US" dirty="0"/>
                    </a:p>
                  </a:txBody>
                  <a:tcPr/>
                </a:tc>
                <a:tc>
                  <a:txBody>
                    <a:bodyPr/>
                    <a:lstStyle/>
                    <a:p>
                      <a:pPr algn="ctr"/>
                      <a:r>
                        <a:rPr lang="en-US" altLang="zh-CN" dirty="0" smtClean="0"/>
                        <a:t>0.03</a:t>
                      </a:r>
                      <a:endParaRPr lang="zh-CN" altLang="en-US" dirty="0"/>
                    </a:p>
                  </a:txBody>
                  <a:tcPr/>
                </a:tc>
                <a:tc>
                  <a:txBody>
                    <a:bodyPr/>
                    <a:lstStyle/>
                    <a:p>
                      <a:pPr algn="ctr"/>
                      <a:r>
                        <a:rPr lang="en-US" altLang="zh-CN" dirty="0" smtClean="0"/>
                        <a:t>0.77</a:t>
                      </a:r>
                      <a:endParaRPr lang="zh-CN" altLang="en-US" dirty="0"/>
                    </a:p>
                  </a:txBody>
                  <a:tcPr/>
                </a:tc>
                <a:tc>
                  <a:txBody>
                    <a:bodyPr/>
                    <a:lstStyle/>
                    <a:p>
                      <a:pPr algn="ctr"/>
                      <a:r>
                        <a:rPr lang="en-US" altLang="zh-CN" dirty="0" smtClean="0"/>
                        <a:t>0.83</a:t>
                      </a:r>
                      <a:endParaRPr lang="zh-CN" altLang="en-US" dirty="0"/>
                    </a:p>
                  </a:txBody>
                  <a:tcPr/>
                </a:tc>
                <a:tc>
                  <a:txBody>
                    <a:bodyPr/>
                    <a:lstStyle/>
                    <a:p>
                      <a:pPr algn="ctr"/>
                      <a:r>
                        <a:rPr lang="en-US" altLang="zh-CN" dirty="0" smtClean="0"/>
                        <a:t>0.76</a:t>
                      </a:r>
                      <a:endParaRPr lang="zh-CN" altLang="en-US" dirty="0"/>
                    </a:p>
                  </a:txBody>
                  <a:tcPr/>
                </a:tc>
              </a:tr>
              <a:tr h="552180">
                <a:tc gridSpan="5">
                  <a:txBody>
                    <a:bodyPr/>
                    <a:lstStyle/>
                    <a:p>
                      <a:pPr algn="ctr"/>
                      <a:r>
                        <a:rPr lang="en-US" altLang="zh-CN" dirty="0" smtClean="0"/>
                        <a:t>Dependent Method</a:t>
                      </a: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c hMerge="1">
                  <a:txBody>
                    <a:bodyPr/>
                    <a:lstStyle/>
                    <a:p>
                      <a:pPr algn="ctr"/>
                      <a:endParaRPr lang="zh-CN" altLang="en-US" dirty="0"/>
                    </a:p>
                  </a:txBody>
                  <a:tcPr/>
                </a:tc>
              </a:tr>
              <a:tr h="552180">
                <a:tc>
                  <a:txBody>
                    <a:bodyPr/>
                    <a:lstStyle/>
                    <a:p>
                      <a:pPr algn="ctr"/>
                      <a:r>
                        <a:rPr lang="en-US" altLang="zh-CN" dirty="0" err="1" smtClean="0"/>
                        <a:t>Kost</a:t>
                      </a:r>
                      <a:endParaRPr lang="zh-CN" altLang="en-US" dirty="0"/>
                    </a:p>
                  </a:txBody>
                  <a:tcPr/>
                </a:tc>
                <a:tc>
                  <a:txBody>
                    <a:bodyPr/>
                    <a:lstStyle/>
                    <a:p>
                      <a:pPr algn="ctr"/>
                      <a:r>
                        <a:rPr lang="en-US" altLang="zh-CN" dirty="0" smtClean="0"/>
                        <a:t>0.01</a:t>
                      </a:r>
                    </a:p>
                  </a:txBody>
                  <a:tcPr/>
                </a:tc>
                <a:tc>
                  <a:txBody>
                    <a:bodyPr/>
                    <a:lstStyle/>
                    <a:p>
                      <a:pPr algn="ctr"/>
                      <a:r>
                        <a:rPr lang="en-US" altLang="zh-CN" dirty="0" smtClean="0"/>
                        <a:t>0.97</a:t>
                      </a:r>
                      <a:endParaRPr lang="zh-CN" altLang="en-US" dirty="0"/>
                    </a:p>
                  </a:txBody>
                  <a:tcPr/>
                </a:tc>
                <a:tc>
                  <a:txBody>
                    <a:bodyPr/>
                    <a:lstStyle/>
                    <a:p>
                      <a:pPr algn="ctr"/>
                      <a:r>
                        <a:rPr lang="en-US" altLang="zh-CN" dirty="0" smtClean="0"/>
                        <a:t>0.97</a:t>
                      </a:r>
                      <a:endParaRPr lang="zh-CN" altLang="en-US" dirty="0"/>
                    </a:p>
                  </a:txBody>
                  <a:tcPr/>
                </a:tc>
                <a:tc>
                  <a:txBody>
                    <a:bodyPr/>
                    <a:lstStyle/>
                    <a:p>
                      <a:pPr algn="ctr"/>
                      <a:r>
                        <a:rPr lang="en-US" altLang="zh-CN" dirty="0" smtClean="0"/>
                        <a:t>0.98</a:t>
                      </a:r>
                      <a:endParaRPr lang="zh-CN" altLang="en-US" dirty="0"/>
                    </a:p>
                  </a:txBody>
                  <a:tcPr/>
                </a:tc>
              </a:tr>
              <a:tr h="552180">
                <a:tc>
                  <a:txBody>
                    <a:bodyPr/>
                    <a:lstStyle/>
                    <a:p>
                      <a:pPr algn="ctr"/>
                      <a:r>
                        <a:rPr lang="en-US" altLang="zh-CN" dirty="0" smtClean="0"/>
                        <a:t>EBM</a:t>
                      </a:r>
                      <a:endParaRPr lang="zh-CN" altLang="en-US" dirty="0"/>
                    </a:p>
                  </a:txBody>
                  <a:tcPr/>
                </a:tc>
                <a:tc>
                  <a:txBody>
                    <a:bodyPr/>
                    <a:lstStyle/>
                    <a:p>
                      <a:pPr algn="ctr"/>
                      <a:r>
                        <a:rPr lang="en-US" altLang="zh-CN" dirty="0" smtClean="0"/>
                        <a:t>0.05</a:t>
                      </a:r>
                      <a:endParaRPr lang="zh-CN" altLang="en-US" dirty="0"/>
                    </a:p>
                  </a:txBody>
                  <a:tcPr/>
                </a:tc>
                <a:tc>
                  <a:txBody>
                    <a:bodyPr/>
                    <a:lstStyle/>
                    <a:p>
                      <a:pPr algn="ctr"/>
                      <a:r>
                        <a:rPr lang="en-US" altLang="zh-CN" dirty="0" smtClean="0"/>
                        <a:t>0.84</a:t>
                      </a:r>
                      <a:endParaRPr lang="zh-CN" altLang="en-US" dirty="0"/>
                    </a:p>
                  </a:txBody>
                  <a:tcPr/>
                </a:tc>
                <a:tc>
                  <a:txBody>
                    <a:bodyPr/>
                    <a:lstStyle/>
                    <a:p>
                      <a:pPr algn="ctr"/>
                      <a:r>
                        <a:rPr lang="en-US" altLang="zh-CN" smtClean="0"/>
                        <a:t>0.82</a:t>
                      </a:r>
                      <a:endParaRPr lang="zh-CN" altLang="en-US" dirty="0"/>
                    </a:p>
                  </a:txBody>
                  <a:tcPr/>
                </a:tc>
                <a:tc>
                  <a:txBody>
                    <a:bodyPr/>
                    <a:lstStyle/>
                    <a:p>
                      <a:pPr algn="ctr"/>
                      <a:r>
                        <a:rPr lang="en-US" altLang="zh-CN" dirty="0" smtClean="0"/>
                        <a:t>0.78</a:t>
                      </a:r>
                      <a:endParaRPr lang="zh-CN" altLang="en-US" dirty="0"/>
                    </a:p>
                  </a:txBody>
                  <a:tcPr/>
                </a:tc>
              </a:tr>
            </a:tbl>
          </a:graphicData>
        </a:graphic>
      </p:graphicFrame>
      <mc:AlternateContent xmlns:mc="http://schemas.openxmlformats.org/markup-compatibility/2006" xmlns:a14="http://schemas.microsoft.com/office/drawing/2010/main">
        <mc:Choice Requires="a14">
          <p:sp>
            <p:nvSpPr>
              <p:cNvPr id="8" name="文本框 7"/>
              <p:cNvSpPr txBox="1"/>
              <p:nvPr/>
            </p:nvSpPr>
            <p:spPr>
              <a:xfrm>
                <a:off x="3804322" y="370559"/>
                <a:ext cx="3529413" cy="369332"/>
              </a:xfrm>
              <a:prstGeom prst="rect">
                <a:avLst/>
              </a:prstGeom>
              <a:noFill/>
            </p:spPr>
            <p:txBody>
              <a:bodyPr wrap="square" rtlCol="0">
                <a:spAutoFit/>
              </a:bodyPr>
              <a:lstStyle/>
              <a:p>
                <a:pPr algn="ctr"/>
                <a:r>
                  <a:rPr lang="en-US" altLang="zh-CN" dirty="0" smtClean="0"/>
                  <a:t>Dependent Data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oMath>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804322" y="370559"/>
                <a:ext cx="3529413" cy="369332"/>
              </a:xfrm>
              <a:prstGeom prst="rect">
                <a:avLst/>
              </a:prstGeom>
              <a:blipFill rotWithShape="0">
                <a:blip r:embed="rId3"/>
                <a:stretch>
                  <a:fillRect t="-8333" b="-2833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962660"/>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charset="0"/>
              </a:rPr>
              <a:t>PART FIVE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charset="0"/>
              </a:rPr>
              <a:t>改进方向</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43114" y="1712060"/>
            <a:ext cx="1723549" cy="1384995"/>
          </a:xfrm>
          <a:prstGeom prst="rect">
            <a:avLst/>
          </a:prstGeom>
        </p:spPr>
        <p:txBody>
          <a:bodyPr wrap="none">
            <a:spAutoFit/>
          </a:bodyPr>
          <a:lstStyle/>
          <a:p>
            <a:pPr algn="ctr"/>
            <a:r>
              <a:rPr lang="zh-CN" altLang="en-US" sz="6000" dirty="0" smtClean="0">
                <a:latin typeface="+mj-lt"/>
              </a:rPr>
              <a:t>目录</a:t>
            </a:r>
            <a:endParaRPr lang="en-US" altLang="zh-CN" sz="6000" dirty="0" smtClean="0">
              <a:latin typeface="+mj-lt"/>
            </a:endParaRPr>
          </a:p>
          <a:p>
            <a:pPr algn="ctr"/>
            <a:r>
              <a:rPr lang="en-US" altLang="zh-CN" sz="2400" dirty="0" smtClean="0">
                <a:latin typeface="+mj-lt"/>
              </a:rPr>
              <a:t>CONTENT</a:t>
            </a:r>
            <a:endParaRPr lang="en-US" altLang="zh-CN" sz="2400" dirty="0">
              <a:latin typeface="+mj-lt"/>
            </a:endParaRPr>
          </a:p>
        </p:txBody>
      </p:sp>
      <p:grpSp>
        <p:nvGrpSpPr>
          <p:cNvPr id="2" name="组合 1"/>
          <p:cNvGrpSpPr/>
          <p:nvPr/>
        </p:nvGrpSpPr>
        <p:grpSpPr>
          <a:xfrm>
            <a:off x="1449070" y="4502150"/>
            <a:ext cx="9164320" cy="1052757"/>
            <a:chOff x="916" y="6435"/>
            <a:chExt cx="14432" cy="1658"/>
          </a:xfrm>
        </p:grpSpPr>
        <p:sp>
          <p:nvSpPr>
            <p:cNvPr id="16" name="文本框 15"/>
            <p:cNvSpPr txBox="1"/>
            <p:nvPr/>
          </p:nvSpPr>
          <p:spPr>
            <a:xfrm>
              <a:off x="1144" y="7167"/>
              <a:ext cx="2301" cy="712"/>
            </a:xfrm>
            <a:prstGeom prst="rect">
              <a:avLst/>
            </a:prstGeom>
            <a:noFill/>
          </p:spPr>
          <p:txBody>
            <a:bodyPr wrap="square" rtlCol="0">
              <a:spAutoFit/>
            </a:bodyPr>
            <a:lstStyle/>
            <a:p>
              <a:pPr algn="ctr" defTabSz="60896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ONE</a:t>
              </a:r>
              <a:endParaRPr lang="zh-CN" altLang="en-US" dirty="0">
                <a:latin typeface="+mj-lt"/>
                <a:ea typeface="微软雅黑" charset="0"/>
              </a:endParaRPr>
            </a:p>
          </p:txBody>
        </p:sp>
        <p:sp>
          <p:nvSpPr>
            <p:cNvPr id="17" name="文本框 16"/>
            <p:cNvSpPr txBox="1"/>
            <p:nvPr/>
          </p:nvSpPr>
          <p:spPr>
            <a:xfrm>
              <a:off x="3914" y="7167"/>
              <a:ext cx="2499" cy="712"/>
            </a:xfrm>
            <a:prstGeom prst="rect">
              <a:avLst/>
            </a:prstGeom>
            <a:noFill/>
          </p:spPr>
          <p:txBody>
            <a:bodyPr wrap="square" rtlCol="0">
              <a:spAutoFit/>
            </a:bodyPr>
            <a:lstStyle/>
            <a:p>
              <a:pPr algn="ctr" defTabSz="60896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TWO</a:t>
              </a:r>
              <a:endParaRPr lang="zh-CN" altLang="en-US" dirty="0">
                <a:latin typeface="+mj-lt"/>
                <a:ea typeface="微软雅黑" charset="0"/>
              </a:endParaRPr>
            </a:p>
          </p:txBody>
        </p:sp>
        <p:sp>
          <p:nvSpPr>
            <p:cNvPr id="18" name="文本框 17"/>
            <p:cNvSpPr txBox="1"/>
            <p:nvPr/>
          </p:nvSpPr>
          <p:spPr>
            <a:xfrm>
              <a:off x="6786" y="7167"/>
              <a:ext cx="2696" cy="712"/>
            </a:xfrm>
            <a:prstGeom prst="rect">
              <a:avLst/>
            </a:prstGeom>
            <a:noFill/>
          </p:spPr>
          <p:txBody>
            <a:bodyPr wrap="square" rtlCol="0">
              <a:spAutoFit/>
            </a:bodyPr>
            <a:lstStyle/>
            <a:p>
              <a:pPr algn="ctr" defTabSz="60896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THREE</a:t>
              </a:r>
              <a:endParaRPr lang="zh-CN" altLang="en-US" dirty="0">
                <a:latin typeface="+mj-lt"/>
                <a:ea typeface="微软雅黑" charset="0"/>
              </a:endParaRPr>
            </a:p>
          </p:txBody>
        </p:sp>
        <p:sp>
          <p:nvSpPr>
            <p:cNvPr id="19" name="文本框 18"/>
            <p:cNvSpPr txBox="1"/>
            <p:nvPr/>
          </p:nvSpPr>
          <p:spPr>
            <a:xfrm>
              <a:off x="9989" y="7167"/>
              <a:ext cx="2213" cy="712"/>
            </a:xfrm>
            <a:prstGeom prst="rect">
              <a:avLst/>
            </a:prstGeom>
            <a:noFill/>
          </p:spPr>
          <p:txBody>
            <a:bodyPr wrap="square" rtlCol="0">
              <a:spAutoFit/>
            </a:bodyPr>
            <a:lstStyle/>
            <a:p>
              <a:pPr algn="ctr" defTabSz="60896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smtClean="0">
                  <a:latin typeface="+mj-lt"/>
                  <a:ea typeface="微软雅黑" charset="0"/>
                </a:rPr>
                <a:t>FOUR</a:t>
              </a:r>
              <a:endParaRPr kumimoji="1" lang="zh-CN" altLang="en-US" dirty="0">
                <a:latin typeface="+mj-lt"/>
                <a:ea typeface="微软雅黑" charset="0"/>
              </a:endParaRPr>
            </a:p>
          </p:txBody>
        </p:sp>
        <p:sp>
          <p:nvSpPr>
            <p:cNvPr id="20" name="文本框 19"/>
            <p:cNvSpPr txBox="1"/>
            <p:nvPr/>
          </p:nvSpPr>
          <p:spPr>
            <a:xfrm>
              <a:off x="13012" y="7167"/>
              <a:ext cx="1913" cy="712"/>
            </a:xfrm>
            <a:prstGeom prst="rect">
              <a:avLst/>
            </a:prstGeom>
            <a:noFill/>
          </p:spPr>
          <p:txBody>
            <a:bodyPr wrap="square" rtlCol="0">
              <a:spAutoFit/>
            </a:bodyPr>
            <a:lstStyle/>
            <a:p>
              <a:pPr algn="ctr" defTabSz="608965">
                <a:lnSpc>
                  <a:spcPct val="130000"/>
                </a:lnSpc>
              </a:pPr>
              <a:r>
                <a:rPr lang="en-US" altLang="zh-CN" dirty="0" smtClean="0">
                  <a:latin typeface="+mj-lt"/>
                  <a:ea typeface="微软雅黑" charset="0"/>
                </a:rPr>
                <a:t>PART</a:t>
              </a:r>
              <a:r>
                <a:rPr lang="zh-CN" altLang="en-US" dirty="0" smtClean="0">
                  <a:latin typeface="+mj-lt"/>
                  <a:ea typeface="微软雅黑" charset="0"/>
                </a:rPr>
                <a:t> </a:t>
              </a:r>
              <a:r>
                <a:rPr lang="en-US" altLang="zh-CN" dirty="0" smtClean="0">
                  <a:latin typeface="+mj-lt"/>
                  <a:ea typeface="微软雅黑" charset="0"/>
                </a:rPr>
                <a:t>FIVE</a:t>
              </a:r>
              <a:endParaRPr kumimoji="1" lang="zh-CN" altLang="en-US" dirty="0">
                <a:latin typeface="+mj-lt"/>
                <a:ea typeface="微软雅黑" charset="0"/>
              </a:endParaRPr>
            </a:p>
          </p:txBody>
        </p:sp>
        <p:sp>
          <p:nvSpPr>
            <p:cNvPr id="22" name="文本框 21"/>
            <p:cNvSpPr txBox="1"/>
            <p:nvPr/>
          </p:nvSpPr>
          <p:spPr>
            <a:xfrm>
              <a:off x="916" y="6435"/>
              <a:ext cx="2759" cy="101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charset="0"/>
                </a:rPr>
                <a:t>问题介绍</a:t>
              </a:r>
            </a:p>
          </p:txBody>
        </p:sp>
        <p:sp>
          <p:nvSpPr>
            <p:cNvPr id="23" name="文本框 22"/>
            <p:cNvSpPr txBox="1"/>
            <p:nvPr/>
          </p:nvSpPr>
          <p:spPr>
            <a:xfrm>
              <a:off x="3749" y="6435"/>
              <a:ext cx="2759" cy="94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charset="0"/>
                </a:rPr>
                <a:t>工作流程</a:t>
              </a:r>
            </a:p>
          </p:txBody>
        </p:sp>
        <p:sp>
          <p:nvSpPr>
            <p:cNvPr id="24" name="文本框 23"/>
            <p:cNvSpPr txBox="1"/>
            <p:nvPr/>
          </p:nvSpPr>
          <p:spPr>
            <a:xfrm>
              <a:off x="6748" y="6435"/>
              <a:ext cx="2759" cy="935"/>
            </a:xfrm>
            <a:prstGeom prst="rect">
              <a:avLst/>
            </a:prstGeom>
            <a:noFill/>
          </p:spPr>
          <p:txBody>
            <a:bodyPr wrap="square" rtlCol="0">
              <a:spAutoFit/>
            </a:bodyPr>
            <a:lstStyle/>
            <a:p>
              <a:pPr algn="ctr" defTabSz="608965">
                <a:lnSpc>
                  <a:spcPct val="130000"/>
                </a:lnSpc>
              </a:pPr>
              <a:r>
                <a:rPr lang="zh-CN" altLang="en-US" sz="2800" b="1" dirty="0" smtClean="0">
                  <a:latin typeface="+mj-lt"/>
                  <a:ea typeface="微软雅黑" charset="0"/>
                </a:rPr>
                <a:t>模型简介</a:t>
              </a:r>
              <a:endParaRPr lang="zh-CN" altLang="en-US" sz="2800" b="1" dirty="0">
                <a:latin typeface="+mj-lt"/>
                <a:ea typeface="微软雅黑" charset="0"/>
              </a:endParaRPr>
            </a:p>
          </p:txBody>
        </p:sp>
        <p:sp>
          <p:nvSpPr>
            <p:cNvPr id="25" name="文本框 24"/>
            <p:cNvSpPr txBox="1"/>
            <p:nvPr/>
          </p:nvSpPr>
          <p:spPr>
            <a:xfrm>
              <a:off x="9656" y="6435"/>
              <a:ext cx="2759" cy="940"/>
            </a:xfrm>
            <a:prstGeom prst="rect">
              <a:avLst/>
            </a:prstGeom>
            <a:noFill/>
          </p:spPr>
          <p:txBody>
            <a:bodyPr wrap="square" rtlCol="0">
              <a:spAutoFit/>
            </a:bodyPr>
            <a:lstStyle/>
            <a:p>
              <a:pPr algn="ctr" defTabSz="608965">
                <a:lnSpc>
                  <a:spcPct val="130000"/>
                </a:lnSpc>
              </a:pPr>
              <a:r>
                <a:rPr kumimoji="1" lang="zh-CN" altLang="en-US" sz="2800" b="1" dirty="0">
                  <a:latin typeface="+mj-lt"/>
                  <a:ea typeface="微软雅黑" charset="0"/>
                </a:rPr>
                <a:t>模拟实验</a:t>
              </a:r>
            </a:p>
          </p:txBody>
        </p:sp>
        <p:sp>
          <p:nvSpPr>
            <p:cNvPr id="26" name="文本框 25"/>
            <p:cNvSpPr txBox="1"/>
            <p:nvPr/>
          </p:nvSpPr>
          <p:spPr>
            <a:xfrm>
              <a:off x="12535" y="6435"/>
              <a:ext cx="2759" cy="940"/>
            </a:xfrm>
            <a:prstGeom prst="rect">
              <a:avLst/>
            </a:prstGeom>
            <a:noFill/>
          </p:spPr>
          <p:txBody>
            <a:bodyPr wrap="square" rtlCol="0">
              <a:spAutoFit/>
            </a:bodyPr>
            <a:lstStyle/>
            <a:p>
              <a:pPr algn="ctr" defTabSz="608965">
                <a:lnSpc>
                  <a:spcPct val="130000"/>
                </a:lnSpc>
              </a:pPr>
              <a:r>
                <a:rPr kumimoji="1" lang="zh-CN" altLang="en-US" sz="2800" b="1" dirty="0" smtClean="0">
                  <a:latin typeface="+mj-lt"/>
                  <a:ea typeface="微软雅黑" charset="0"/>
                </a:rPr>
                <a:t>改进方向</a:t>
              </a:r>
              <a:endParaRPr kumimoji="1" lang="zh-CN" altLang="en-US" sz="2800" b="1" dirty="0">
                <a:latin typeface="+mj-lt"/>
                <a:ea typeface="微软雅黑" charset="0"/>
              </a:endParaRPr>
            </a:p>
          </p:txBody>
        </p:sp>
        <p:sp>
          <p:nvSpPr>
            <p:cNvPr id="30" name="矩形 29"/>
            <p:cNvSpPr/>
            <p:nvPr/>
          </p:nvSpPr>
          <p:spPr>
            <a:xfrm>
              <a:off x="1042" y="7915"/>
              <a:ext cx="2580" cy="17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3972" y="7915"/>
              <a:ext cx="2580" cy="17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6902" y="7915"/>
              <a:ext cx="2580" cy="1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9835" y="7915"/>
              <a:ext cx="2580" cy="17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矩形 33"/>
            <p:cNvSpPr/>
            <p:nvPr/>
          </p:nvSpPr>
          <p:spPr>
            <a:xfrm>
              <a:off x="12768" y="7915"/>
              <a:ext cx="2580" cy="17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smtClean="0"/>
              <a:t>PART FIVE </a:t>
            </a:r>
            <a:r>
              <a:rPr lang="zh-CN" altLang="en-US" sz="1400" b="1" dirty="0"/>
              <a:t>改进方向</a:t>
            </a:r>
          </a:p>
        </p:txBody>
      </p:sp>
      <p:sp>
        <p:nvSpPr>
          <p:cNvPr id="3" name="椭圆 2"/>
          <p:cNvSpPr/>
          <p:nvPr/>
        </p:nvSpPr>
        <p:spPr>
          <a:xfrm>
            <a:off x="1794223" y="169805"/>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9" name="文本框 8"/>
          <p:cNvSpPr txBox="1"/>
          <p:nvPr/>
        </p:nvSpPr>
        <p:spPr>
          <a:xfrm>
            <a:off x="700754" y="1102408"/>
            <a:ext cx="6477713" cy="378565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t>对于</a:t>
            </a:r>
            <a:r>
              <a:rPr lang="en-US" altLang="zh-CN" sz="2000" dirty="0" smtClean="0"/>
              <a:t>ARTP</a:t>
            </a:r>
            <a:r>
              <a:rPr lang="zh-CN" altLang="en-US" sz="2000" dirty="0" smtClean="0"/>
              <a:t>的改进思路我们借鉴了</a:t>
            </a:r>
            <a:r>
              <a:rPr lang="en-US" altLang="zh-CN" sz="2000" dirty="0" smtClean="0"/>
              <a:t>TPM</a:t>
            </a:r>
            <a:r>
              <a:rPr lang="zh-CN" altLang="en-US" sz="2000" dirty="0" smtClean="0"/>
              <a:t>方法的截断点方法，在这之后我们可以尝试进一步引用</a:t>
            </a:r>
            <a:r>
              <a:rPr lang="en-US" altLang="zh-CN" sz="2000" dirty="0" smtClean="0"/>
              <a:t>GCP</a:t>
            </a:r>
            <a:r>
              <a:rPr lang="zh-CN" altLang="en-US" sz="2000" dirty="0" smtClean="0"/>
              <a:t>的思路，将截断优化为分区组并结合</a:t>
            </a:r>
            <a:r>
              <a:rPr lang="en-US" altLang="zh-CN" sz="2000" dirty="0" smtClean="0"/>
              <a:t>ARTP</a:t>
            </a:r>
            <a:r>
              <a:rPr lang="zh-CN" altLang="en-US" sz="2000" dirty="0" smtClean="0"/>
              <a:t>的计算思路，保留所有的</a:t>
            </a:r>
            <a:r>
              <a:rPr lang="en-US" altLang="zh-CN" sz="2000" dirty="0" smtClean="0"/>
              <a:t>p</a:t>
            </a:r>
            <a:r>
              <a:rPr lang="zh-CN" altLang="en-US" sz="2000" dirty="0" smtClean="0"/>
              <a:t>值进行计算。同时对于区组内如何结合进行进一步的思考。</a:t>
            </a:r>
            <a:endParaRPr lang="en-US" altLang="zh-CN" sz="2000" dirty="0" smtClean="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zh-CN" altLang="en-US" sz="2000" dirty="0" smtClean="0"/>
              <a:t>对于</a:t>
            </a:r>
            <a:r>
              <a:rPr lang="en-US" altLang="zh-CN" sz="2000" dirty="0" smtClean="0"/>
              <a:t>GCP</a:t>
            </a:r>
            <a:r>
              <a:rPr lang="zh-CN" altLang="en-US" sz="2000" dirty="0" smtClean="0"/>
              <a:t>方法在应用中不同截断点的选取应该如何选择进行进一步的优化</a:t>
            </a:r>
            <a:endParaRPr lang="en-US" altLang="zh-CN" sz="2000" dirty="0" smtClean="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zh-CN" altLang="en-US" sz="2000" dirty="0" smtClean="0"/>
              <a:t>对于</a:t>
            </a:r>
            <a:r>
              <a:rPr lang="en-US" altLang="zh-CN" sz="2000" dirty="0" smtClean="0"/>
              <a:t>p</a:t>
            </a:r>
            <a:r>
              <a:rPr lang="zh-CN" altLang="en-US" sz="2000" dirty="0" smtClean="0"/>
              <a:t>值的计算方法，我们暂时选用的是</a:t>
            </a:r>
            <a:r>
              <a:rPr lang="en-US" altLang="zh-CN" sz="2000" dirty="0" smtClean="0"/>
              <a:t>Pearson Correlation</a:t>
            </a:r>
            <a:r>
              <a:rPr lang="zh-CN" altLang="en-US" sz="2000" dirty="0" smtClean="0"/>
              <a:t>，但未必是最合适的检验方法。也许我们可以在面对不同的数据时可以选择更加合适的方法。</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70774" y="2360410"/>
            <a:ext cx="8450455" cy="830997"/>
          </a:xfrm>
          <a:prstGeom prst="rect">
            <a:avLst/>
          </a:prstGeom>
        </p:spPr>
        <p:txBody>
          <a:bodyPr wrap="none">
            <a:spAutoFit/>
          </a:bodyPr>
          <a:lstStyle/>
          <a:p>
            <a:pPr algn="ctr"/>
            <a:r>
              <a:rPr lang="en-US" altLang="zh-CN" sz="4800" b="1" dirty="0"/>
              <a:t>THANK </a:t>
            </a:r>
            <a:r>
              <a:rPr lang="en-US" altLang="zh-CN" sz="4800" b="1" dirty="0" smtClean="0"/>
              <a:t>YOU FOR LISTENING</a:t>
            </a:r>
            <a:endParaRPr lang="en-US" altLang="zh-CN" sz="4800" b="1"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smtClean="0">
                <a:latin typeface="+mj-lt"/>
                <a:ea typeface="微软雅黑" charset="0"/>
              </a:rPr>
              <a:t>ONE</a:t>
            </a:r>
            <a:endParaRPr lang="zh-CN" altLang="en-US" sz="4400" b="1" dirty="0">
              <a:latin typeface="+mj-lt"/>
              <a:ea typeface="微软雅黑" charset="0"/>
            </a:endParaRPr>
          </a:p>
        </p:txBody>
      </p:sp>
      <p:sp>
        <p:nvSpPr>
          <p:cNvPr id="3" name="文本框 2"/>
          <p:cNvSpPr txBox="1"/>
          <p:nvPr/>
        </p:nvSpPr>
        <p:spPr>
          <a:xfrm>
            <a:off x="3936733" y="2417412"/>
            <a:ext cx="4318534" cy="1280160"/>
          </a:xfrm>
          <a:prstGeom prst="rect">
            <a:avLst/>
          </a:prstGeom>
          <a:noFill/>
        </p:spPr>
        <p:txBody>
          <a:bodyPr wrap="square" rtlCol="0">
            <a:spAutoFit/>
          </a:bodyPr>
          <a:lstStyle/>
          <a:p>
            <a:pPr algn="ctr" defTabSz="608965">
              <a:lnSpc>
                <a:spcPct val="130000"/>
              </a:lnSpc>
            </a:pPr>
            <a:r>
              <a:rPr lang="zh-CN" altLang="en-US" sz="6000" dirty="0">
                <a:latin typeface="+mj-lt"/>
                <a:ea typeface="微软雅黑" charset="0"/>
              </a:rPr>
              <a:t>问题介绍</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21310"/>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问题介绍</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861986" y="1265143"/>
            <a:ext cx="6529705" cy="4893647"/>
          </a:xfrm>
          <a:prstGeom prst="rect">
            <a:avLst/>
          </a:prstGeom>
        </p:spPr>
        <p:txBody>
          <a:bodyPr wrap="square">
            <a:spAutoFit/>
          </a:bodyPr>
          <a:lstStyle/>
          <a:p>
            <a:r>
              <a:rPr lang="zh-CN" altLang="en-US" sz="2400" dirty="0" smtClean="0"/>
              <a:t>       </a:t>
            </a:r>
            <a:r>
              <a:rPr lang="zh-CN" altLang="en-US" sz="2400" dirty="0" smtClean="0"/>
              <a:t>在分析</a:t>
            </a:r>
            <a:r>
              <a:rPr lang="zh-CN" altLang="en-US" sz="2400" dirty="0"/>
              <a:t>生物统计</a:t>
            </a:r>
            <a:r>
              <a:rPr lang="zh-CN" altLang="en-US" sz="2400" dirty="0" smtClean="0"/>
              <a:t>数据与某一疾病或表现型的关系</a:t>
            </a:r>
            <a:r>
              <a:rPr lang="zh-CN" altLang="en-US" sz="2400" dirty="0"/>
              <a:t>时</a:t>
            </a:r>
            <a:r>
              <a:rPr lang="zh-CN" altLang="en-US" sz="2400" dirty="0" smtClean="0"/>
              <a:t>，</a:t>
            </a:r>
            <a:r>
              <a:rPr lang="zh-CN" altLang="en-US" sz="2400" dirty="0" smtClean="0"/>
              <a:t>现今常用的传统处理方法便是多重假设检验（</a:t>
            </a:r>
            <a:r>
              <a:rPr lang="en-US" altLang="zh-CN" sz="2400" dirty="0" smtClean="0"/>
              <a:t>Multiple testing</a:t>
            </a:r>
            <a:r>
              <a:rPr lang="zh-CN" altLang="en-US" sz="2400" dirty="0" smtClean="0"/>
              <a:t>），依次通过每个假设检验的</a:t>
            </a:r>
            <a:r>
              <a:rPr lang="en-US" altLang="zh-CN" sz="2400" dirty="0" smtClean="0"/>
              <a:t>p</a:t>
            </a:r>
            <a:r>
              <a:rPr lang="zh-CN" altLang="en-US" sz="2400" dirty="0" smtClean="0"/>
              <a:t>值来判断单个假设检验的结果。但是在实际的生物统计数据（</a:t>
            </a:r>
            <a:r>
              <a:rPr lang="en-US" altLang="zh-CN" sz="2400" dirty="0" smtClean="0"/>
              <a:t>Gene Expression datasets, SNPs…</a:t>
            </a:r>
            <a:r>
              <a:rPr lang="zh-CN" altLang="en-US" sz="2400" dirty="0" smtClean="0"/>
              <a:t>）中，这样的判断方法存在以下问题：</a:t>
            </a:r>
            <a:endParaRPr lang="en-US" altLang="zh-CN" sz="2400" dirty="0" smtClean="0"/>
          </a:p>
          <a:p>
            <a:endParaRPr lang="en-US" altLang="zh-CN" sz="2400" b="1" dirty="0" smtClean="0"/>
          </a:p>
          <a:p>
            <a:pPr marL="342900" indent="-342900">
              <a:buFont typeface="Arial" panose="020B0604020202020204" pitchFamily="34" charset="0"/>
              <a:buChar char="•"/>
            </a:pPr>
            <a:r>
              <a:rPr lang="zh-CN" altLang="en-US" sz="2400" b="1" dirty="0" smtClean="0"/>
              <a:t>数据间可能存在关联性，逐个检验无法度量这种数据不独立所产生的影响。</a:t>
            </a:r>
            <a:endParaRPr lang="en-US" altLang="zh-CN" sz="2400" b="1" dirty="0" smtClean="0"/>
          </a:p>
          <a:p>
            <a:pPr marL="342900" indent="-342900">
              <a:buFont typeface="Arial" panose="020B0604020202020204" pitchFamily="34" charset="0"/>
              <a:buChar char="•"/>
            </a:pPr>
            <a:endParaRPr lang="en-US" altLang="zh-CN" sz="2400" b="1" dirty="0"/>
          </a:p>
          <a:p>
            <a:pPr marL="342900" indent="-342900">
              <a:buFont typeface="Arial" panose="020B0604020202020204" pitchFamily="34" charset="0"/>
              <a:buChar char="•"/>
            </a:pPr>
            <a:r>
              <a:rPr lang="zh-CN" altLang="en-US" sz="2400" b="1" dirty="0" smtClean="0"/>
              <a:t>在面对需要判断一个基因中的一</a:t>
            </a:r>
            <a:r>
              <a:rPr lang="zh-CN" altLang="en-US" sz="2400" b="1" dirty="0"/>
              <a:t>整</a:t>
            </a:r>
            <a:r>
              <a:rPr lang="zh-CN" altLang="en-US" sz="2400" b="1" dirty="0" smtClean="0"/>
              <a:t>组数据与疾病的关联时，多重检验的结果并不直观。</a:t>
            </a:r>
            <a:endParaRPr lang="en-US" altLang="zh-CN" sz="2400" b="1" dirty="0"/>
          </a:p>
        </p:txBody>
      </p:sp>
      <p:sp>
        <p:nvSpPr>
          <p:cNvPr id="7" name="文本框 6"/>
          <p:cNvSpPr txBox="1"/>
          <p:nvPr/>
        </p:nvSpPr>
        <p:spPr>
          <a:xfrm>
            <a:off x="861986" y="631083"/>
            <a:ext cx="3121025" cy="369332"/>
          </a:xfrm>
          <a:prstGeom prst="rect">
            <a:avLst/>
          </a:prstGeom>
          <a:noFill/>
        </p:spPr>
        <p:txBody>
          <a:bodyPr wrap="square" rtlCol="0">
            <a:spAutoFit/>
          </a:bodyPr>
          <a:lstStyle/>
          <a:p>
            <a:r>
              <a:rPr lang="zh-CN" altLang="en-US" b="1" dirty="0"/>
              <a:t>背景</a:t>
            </a:r>
            <a:r>
              <a:rPr lang="zh-CN" altLang="en-US" b="1" dirty="0" smtClean="0"/>
              <a:t>简述</a:t>
            </a:r>
            <a:r>
              <a:rPr lang="zh-CN" altLang="en-US" b="1"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21310"/>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问题介绍</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文本框 6"/>
          <p:cNvSpPr txBox="1"/>
          <p:nvPr/>
        </p:nvSpPr>
        <p:spPr>
          <a:xfrm>
            <a:off x="861986" y="631083"/>
            <a:ext cx="3121025" cy="369332"/>
          </a:xfrm>
          <a:prstGeom prst="rect">
            <a:avLst/>
          </a:prstGeom>
          <a:noFill/>
        </p:spPr>
        <p:txBody>
          <a:bodyPr wrap="square" rtlCol="0">
            <a:spAutoFit/>
          </a:bodyPr>
          <a:lstStyle/>
          <a:p>
            <a:r>
              <a:rPr lang="zh-CN" altLang="en-US" b="1" dirty="0"/>
              <a:t>背景</a:t>
            </a:r>
            <a:r>
              <a:rPr lang="zh-CN" altLang="en-US" b="1" dirty="0" smtClean="0"/>
              <a:t>简述：</a:t>
            </a:r>
            <a:endParaRPr lang="en-US" altLang="zh-CN" b="1" dirty="0" smtClean="0"/>
          </a:p>
        </p:txBody>
      </p:sp>
      <p:sp>
        <p:nvSpPr>
          <p:cNvPr id="6" name="文本框 5"/>
          <p:cNvSpPr txBox="1"/>
          <p:nvPr/>
        </p:nvSpPr>
        <p:spPr>
          <a:xfrm>
            <a:off x="940037" y="1170774"/>
            <a:ext cx="6682812" cy="1200329"/>
          </a:xfrm>
          <a:prstGeom prst="rect">
            <a:avLst/>
          </a:prstGeom>
          <a:noFill/>
        </p:spPr>
        <p:txBody>
          <a:bodyPr wrap="square" rtlCol="0">
            <a:spAutoFit/>
          </a:bodyPr>
          <a:lstStyle/>
          <a:p>
            <a:r>
              <a:rPr lang="zh-CN" altLang="en-US" dirty="0" smtClean="0"/>
              <a:t>面对一组</a:t>
            </a:r>
            <a:r>
              <a:rPr lang="en-US" altLang="zh-CN" dirty="0" smtClean="0"/>
              <a:t>SNP</a:t>
            </a:r>
            <a:r>
              <a:rPr lang="zh-CN" altLang="en-US" dirty="0" smtClean="0"/>
              <a:t>数据（</a:t>
            </a:r>
            <a:r>
              <a:rPr lang="zh-CN" altLang="en-US" dirty="0"/>
              <a:t>数据</a:t>
            </a:r>
            <a:r>
              <a:rPr lang="zh-CN" altLang="en-US" dirty="0" smtClean="0"/>
              <a:t>量为</a:t>
            </a:r>
            <a:r>
              <a:rPr lang="en-US" altLang="zh-CN" dirty="0" smtClean="0"/>
              <a:t>n</a:t>
            </a:r>
            <a:r>
              <a:rPr lang="zh-CN" altLang="en-US" dirty="0" smtClean="0"/>
              <a:t>），我们需要判断这一组数据整体与某一疾病的关系。按照传统方法，我们得到</a:t>
            </a:r>
            <a:r>
              <a:rPr lang="en-US" altLang="zh-CN" dirty="0" smtClean="0"/>
              <a:t>n</a:t>
            </a:r>
            <a:r>
              <a:rPr lang="zh-CN" altLang="en-US" dirty="0" smtClean="0"/>
              <a:t>个</a:t>
            </a:r>
            <a:r>
              <a:rPr lang="en-US" altLang="zh-CN" dirty="0" smtClean="0"/>
              <a:t>p</a:t>
            </a:r>
            <a:r>
              <a:rPr lang="zh-CN" altLang="en-US" dirty="0" smtClean="0"/>
              <a:t>值，但只能得到每个</a:t>
            </a:r>
            <a:r>
              <a:rPr lang="en-US" altLang="zh-CN" dirty="0" smtClean="0"/>
              <a:t>SNP</a:t>
            </a:r>
            <a:r>
              <a:rPr lang="zh-CN" altLang="en-US" dirty="0" smtClean="0"/>
              <a:t>数据与疾病的关系，而不是这一组数据整体与疾病的关系</a:t>
            </a:r>
            <a:r>
              <a:rPr lang="zh-CN" altLang="en-US" dirty="0" smtClean="0"/>
              <a:t>。而我们的问题和对于传统方法的改进思路如下</a:t>
            </a:r>
            <a:r>
              <a:rPr lang="zh-CN" altLang="en-US" dirty="0" smtClean="0"/>
              <a:t>图所示：</a:t>
            </a:r>
            <a:endParaRPr lang="zh-CN" altLang="en-US" dirty="0"/>
          </a:p>
        </p:txBody>
      </p:sp>
      <p:pic>
        <p:nvPicPr>
          <p:cNvPr id="10" name="图片 9"/>
          <p:cNvPicPr>
            <a:picLocks noChangeAspect="1"/>
          </p:cNvPicPr>
          <p:nvPr/>
        </p:nvPicPr>
        <p:blipFill rotWithShape="1">
          <a:blip r:embed="rId2"/>
          <a:srcRect l="61095" t="68473" r="6551" b="-1176"/>
          <a:stretch/>
        </p:blipFill>
        <p:spPr>
          <a:xfrm>
            <a:off x="3548904" y="3621554"/>
            <a:ext cx="1999716" cy="1371954"/>
          </a:xfrm>
          <a:prstGeom prst="rect">
            <a:avLst/>
          </a:prstGeom>
        </p:spPr>
      </p:pic>
      <p:sp>
        <p:nvSpPr>
          <p:cNvPr id="8" name="文本框 7"/>
          <p:cNvSpPr txBox="1"/>
          <p:nvPr/>
        </p:nvSpPr>
        <p:spPr>
          <a:xfrm>
            <a:off x="1671775" y="3093577"/>
            <a:ext cx="4151109" cy="369332"/>
          </a:xfrm>
          <a:prstGeom prst="rect">
            <a:avLst/>
          </a:prstGeom>
          <a:noFill/>
        </p:spPr>
        <p:txBody>
          <a:bodyPr wrap="square" rtlCol="0">
            <a:spAutoFit/>
          </a:bodyPr>
          <a:lstStyle/>
          <a:p>
            <a:pPr algn="ctr"/>
            <a:r>
              <a:rPr lang="en-US" altLang="zh-CN" dirty="0" smtClean="0">
                <a:latin typeface="Cambria Math" panose="02040503050406030204" pitchFamily="18" charset="0"/>
                <a:ea typeface="Cambria Math" panose="02040503050406030204" pitchFamily="18" charset="0"/>
              </a:rPr>
              <a:t>X(</a:t>
            </a:r>
            <a:r>
              <a:rPr lang="en-US" altLang="zh-CN" i="1" dirty="0" smtClean="0">
                <a:latin typeface="Cambria Math" panose="02040503050406030204" pitchFamily="18" charset="0"/>
                <a:ea typeface="Cambria Math" panose="02040503050406030204" pitchFamily="18" charset="0"/>
              </a:rPr>
              <a:t>k </a:t>
            </a:r>
            <a:r>
              <a:rPr lang="en-US" altLang="zh-CN" i="1" dirty="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variables</a:t>
            </a:r>
            <a:r>
              <a:rPr lang="en-US" altLang="zh-CN" dirty="0" smtClean="0"/>
              <a:t>)</a:t>
            </a:r>
            <a:r>
              <a:rPr lang="zh-CN" altLang="en-US" dirty="0" smtClean="0"/>
              <a:t>（混合数据）</a:t>
            </a:r>
            <a:endParaRPr lang="zh-CN" altLang="en-US" dirty="0"/>
          </a:p>
        </p:txBody>
      </p:sp>
      <p:sp>
        <p:nvSpPr>
          <p:cNvPr id="11" name="文本框 10"/>
          <p:cNvSpPr txBox="1"/>
          <p:nvPr/>
        </p:nvSpPr>
        <p:spPr>
          <a:xfrm>
            <a:off x="5801923" y="3661970"/>
            <a:ext cx="778338" cy="369332"/>
          </a:xfrm>
          <a:prstGeom prst="rect">
            <a:avLst/>
          </a:prstGeom>
          <a:noFill/>
        </p:spPr>
        <p:txBody>
          <a:bodyPr wrap="square" rtlCol="0">
            <a:spAutoFit/>
          </a:bodyPr>
          <a:lstStyle/>
          <a:p>
            <a:pPr algn="ctr"/>
            <a:r>
              <a:rPr lang="en-US" altLang="zh-CN" dirty="0" smtClean="0"/>
              <a:t>test</a:t>
            </a:r>
            <a:endParaRPr lang="zh-CN" altLang="en-US" dirty="0"/>
          </a:p>
        </p:txBody>
      </p:sp>
      <p:sp>
        <p:nvSpPr>
          <p:cNvPr id="12" name="文本框 11"/>
          <p:cNvSpPr txBox="1"/>
          <p:nvPr/>
        </p:nvSpPr>
        <p:spPr>
          <a:xfrm>
            <a:off x="6692797" y="3464770"/>
            <a:ext cx="461665" cy="1374011"/>
          </a:xfrm>
          <a:prstGeom prst="rect">
            <a:avLst/>
          </a:prstGeom>
          <a:noFill/>
        </p:spPr>
        <p:txBody>
          <a:bodyPr vert="eaVert" wrap="square" rtlCol="0">
            <a:spAutoFit/>
          </a:bodyPr>
          <a:lstStyle/>
          <a:p>
            <a:r>
              <a:rPr lang="en-US" altLang="zh-CN" dirty="0" smtClean="0"/>
              <a:t>{1 0 0 1…1 1}</a:t>
            </a:r>
            <a:endParaRPr lang="zh-CN" altLang="en-US" dirty="0"/>
          </a:p>
        </p:txBody>
      </p:sp>
      <p:pic>
        <p:nvPicPr>
          <p:cNvPr id="15" name="图片 14"/>
          <p:cNvPicPr>
            <a:picLocks noChangeAspect="1"/>
          </p:cNvPicPr>
          <p:nvPr/>
        </p:nvPicPr>
        <p:blipFill rotWithShape="1">
          <a:blip r:embed="rId2"/>
          <a:srcRect l="5926" t="68240" r="61720" b="-943"/>
          <a:stretch/>
        </p:blipFill>
        <p:spPr>
          <a:xfrm>
            <a:off x="1549188" y="3621554"/>
            <a:ext cx="1999716" cy="1371954"/>
          </a:xfrm>
          <a:prstGeom prst="rect">
            <a:avLst/>
          </a:prstGeom>
        </p:spPr>
      </p:pic>
      <p:sp>
        <p:nvSpPr>
          <p:cNvPr id="13" name="文本框 12"/>
          <p:cNvSpPr txBox="1"/>
          <p:nvPr/>
        </p:nvSpPr>
        <p:spPr>
          <a:xfrm>
            <a:off x="6326240" y="3095438"/>
            <a:ext cx="1656444" cy="369332"/>
          </a:xfrm>
          <a:prstGeom prst="rect">
            <a:avLst/>
          </a:prstGeom>
          <a:noFill/>
        </p:spPr>
        <p:txBody>
          <a:bodyPr wrap="square" rtlCol="0">
            <a:spAutoFit/>
          </a:bodyPr>
          <a:lstStyle/>
          <a:p>
            <a:r>
              <a:rPr lang="en-US" altLang="zh-CN" dirty="0" smtClean="0"/>
              <a:t>y</a:t>
            </a:r>
            <a:r>
              <a:rPr lang="zh-CN" altLang="en-US" dirty="0" smtClean="0"/>
              <a:t>（</a:t>
            </a:r>
            <a:r>
              <a:rPr lang="en-US" altLang="zh-CN" dirty="0" smtClean="0"/>
              <a:t>target</a:t>
            </a:r>
            <a:r>
              <a:rPr lang="zh-CN" altLang="en-US" dirty="0" smtClean="0"/>
              <a:t>）</a:t>
            </a:r>
            <a:endParaRPr lang="zh-CN" altLang="en-US" dirty="0"/>
          </a:p>
        </p:txBody>
      </p:sp>
      <p:sp>
        <p:nvSpPr>
          <p:cNvPr id="14" name="右弧形箭头 13"/>
          <p:cNvSpPr/>
          <p:nvPr/>
        </p:nvSpPr>
        <p:spPr>
          <a:xfrm>
            <a:off x="7622849" y="3846636"/>
            <a:ext cx="1008403" cy="2306336"/>
          </a:xfrm>
          <a:prstGeom prst="curved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5801923" y="5674407"/>
            <a:ext cx="1684193" cy="369332"/>
          </a:xfrm>
          <a:prstGeom prst="rect">
            <a:avLst/>
          </a:prstGeom>
          <a:noFill/>
          <a:ln>
            <a:solidFill>
              <a:schemeClr val="tx1">
                <a:lumMod val="95000"/>
                <a:lumOff val="5000"/>
              </a:schemeClr>
            </a:solidFill>
          </a:ln>
        </p:spPr>
        <p:txBody>
          <a:bodyPr wrap="square" rtlCol="0">
            <a:spAutoFit/>
          </a:bodyPr>
          <a:lstStyle/>
          <a:p>
            <a:pPr algn="ctr"/>
            <a:r>
              <a:rPr lang="en-US" altLang="zh-CN" dirty="0" smtClean="0"/>
              <a:t>k P-values</a:t>
            </a:r>
            <a:endParaRPr lang="zh-CN" altLang="en-US" dirty="0"/>
          </a:p>
        </p:txBody>
      </p:sp>
      <p:sp>
        <p:nvSpPr>
          <p:cNvPr id="17" name="左箭头 16"/>
          <p:cNvSpPr/>
          <p:nvPr/>
        </p:nvSpPr>
        <p:spPr>
          <a:xfrm>
            <a:off x="4802736" y="5766740"/>
            <a:ext cx="538385" cy="184666"/>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904227" y="5674407"/>
            <a:ext cx="1684193" cy="369332"/>
          </a:xfrm>
          <a:prstGeom prst="rect">
            <a:avLst/>
          </a:prstGeom>
          <a:noFill/>
          <a:ln>
            <a:solidFill>
              <a:schemeClr val="tx1">
                <a:lumMod val="95000"/>
                <a:lumOff val="5000"/>
              </a:schemeClr>
            </a:solidFill>
          </a:ln>
        </p:spPr>
        <p:txBody>
          <a:bodyPr wrap="square" rtlCol="0">
            <a:spAutoFit/>
          </a:bodyPr>
          <a:lstStyle/>
          <a:p>
            <a:pPr algn="ctr"/>
            <a:r>
              <a:rPr lang="en-US" altLang="zh-CN" dirty="0" err="1" smtClean="0"/>
              <a:t>P_combined</a:t>
            </a:r>
            <a:endParaRPr lang="zh-CN" altLang="en-US" dirty="0"/>
          </a:p>
        </p:txBody>
      </p:sp>
      <p:sp>
        <p:nvSpPr>
          <p:cNvPr id="19" name="左右箭头 18"/>
          <p:cNvSpPr/>
          <p:nvPr/>
        </p:nvSpPr>
        <p:spPr>
          <a:xfrm>
            <a:off x="5822884" y="4031302"/>
            <a:ext cx="757377" cy="276229"/>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182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21310"/>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问题介绍</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7" name="文本框 6"/>
          <p:cNvSpPr txBox="1"/>
          <p:nvPr/>
        </p:nvSpPr>
        <p:spPr>
          <a:xfrm>
            <a:off x="861986" y="631083"/>
            <a:ext cx="3121025" cy="369332"/>
          </a:xfrm>
          <a:prstGeom prst="rect">
            <a:avLst/>
          </a:prstGeom>
          <a:noFill/>
        </p:spPr>
        <p:txBody>
          <a:bodyPr wrap="square" rtlCol="0">
            <a:spAutoFit/>
          </a:bodyPr>
          <a:lstStyle/>
          <a:p>
            <a:r>
              <a:rPr lang="zh-CN" altLang="en-US" b="1" dirty="0"/>
              <a:t>问题</a:t>
            </a:r>
            <a:r>
              <a:rPr lang="zh-CN" altLang="en-US" b="1" dirty="0" smtClean="0"/>
              <a:t>简述：</a:t>
            </a:r>
            <a:endParaRPr lang="en-US" altLang="zh-CN" b="1" dirty="0" smtClean="0"/>
          </a:p>
        </p:txBody>
      </p:sp>
      <mc:AlternateContent xmlns:mc="http://schemas.openxmlformats.org/markup-compatibility/2006">
        <mc:Choice xmlns:a14="http://schemas.microsoft.com/office/drawing/2010/main" Requires="a14">
          <p:sp>
            <p:nvSpPr>
              <p:cNvPr id="6" name="文本框 5"/>
              <p:cNvSpPr txBox="1"/>
              <p:nvPr/>
            </p:nvSpPr>
            <p:spPr>
              <a:xfrm>
                <a:off x="1486968" y="1734796"/>
                <a:ext cx="6682812" cy="3970318"/>
              </a:xfrm>
              <a:prstGeom prst="rect">
                <a:avLst/>
              </a:prstGeom>
              <a:noFill/>
            </p:spPr>
            <p:txBody>
              <a:bodyPr wrap="square" rtlCol="0">
                <a:spAutoFit/>
              </a:bodyPr>
              <a:lstStyle/>
              <a:p>
                <a:r>
                  <a:rPr lang="zh-CN" altLang="en-US" b="1" dirty="0" smtClean="0"/>
                  <a:t>已有信息</a:t>
                </a:r>
                <a:r>
                  <a:rPr lang="zh-CN" altLang="en-US" dirty="0" smtClean="0"/>
                  <a:t>：</a:t>
                </a:r>
                <a:endParaRPr lang="en-US" altLang="zh-CN" dirty="0" smtClean="0"/>
              </a:p>
              <a:p>
                <a:endParaRPr lang="en-US" altLang="zh-CN" dirty="0" smtClean="0"/>
              </a:p>
              <a:p>
                <a:r>
                  <a:rPr lang="en-US" altLang="zh-CN" dirty="0" smtClean="0"/>
                  <a:t>SNPs</a:t>
                </a:r>
                <a:r>
                  <a:rPr lang="zh-CN" altLang="en-US" dirty="0" smtClean="0"/>
                  <a:t>数据（</a:t>
                </a:r>
                <a:r>
                  <a:rPr lang="en-US" altLang="zh-CN" i="1" dirty="0" smtClean="0">
                    <a:latin typeface="Cambria Math" panose="02040503050406030204" pitchFamily="18" charset="0"/>
                    <a:ea typeface="Cambria Math" panose="02040503050406030204" pitchFamily="18" charset="0"/>
                  </a:rPr>
                  <a:t>X</a:t>
                </a:r>
                <a:r>
                  <a:rPr lang="en-US" altLang="zh-CN" dirty="0" smtClean="0"/>
                  <a:t> = {</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r>
                      <a:rPr lang="en-US" altLang="zh-CN" b="0" i="0" smtClean="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r>
                      <a:rPr lang="en-US" altLang="zh-CN">
                        <a:latin typeface="Cambria Math" panose="02040503050406030204" pitchFamily="18" charset="0"/>
                      </a:rPr>
                      <m:t>,</m:t>
                    </m:r>
                    <m:r>
                      <a:rPr lang="en-US" altLang="zh-CN" b="0" i="0" smtClean="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𝐾</m:t>
                            </m:r>
                          </m:sub>
                        </m:sSub>
                      </m:e>
                    </m:acc>
                  </m:oMath>
                </a14:m>
                <a:r>
                  <a:rPr lang="en-US" altLang="zh-CN" dirty="0" smtClean="0"/>
                  <a:t>}</a:t>
                </a:r>
                <a:r>
                  <a:rPr lang="zh-CN" altLang="en-US" dirty="0" smtClean="0"/>
                  <a:t>）</a:t>
                </a:r>
                <a:endParaRPr lang="en-US" altLang="zh-CN" dirty="0" smtClean="0"/>
              </a:p>
              <a:p>
                <a:r>
                  <a:rPr lang="zh-CN" altLang="en-US" dirty="0" smtClean="0"/>
                  <a:t>目标数据 （</a:t>
                </a:r>
                <a:r>
                  <a:rPr lang="en-US" altLang="zh-CN" i="1" dirty="0" smtClean="0">
                    <a:latin typeface="Cambria Math" panose="02040503050406030204" pitchFamily="18" charset="0"/>
                    <a:ea typeface="Cambria Math" panose="02040503050406030204" pitchFamily="18" charset="0"/>
                  </a:rPr>
                  <a:t>y</a:t>
                </a:r>
                <a:r>
                  <a:rPr lang="en-US" altLang="zh-CN" dirty="0" smtClean="0"/>
                  <a:t> =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oMath>
                </a14:m>
                <a:r>
                  <a:rPr lang="en-US" altLang="zh-CN" dirty="0" smtClean="0"/>
                  <a:t>, ……,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𝑛</m:t>
                        </m:r>
                      </m:sub>
                    </m:sSub>
                  </m:oMath>
                </a14:m>
                <a:r>
                  <a:rPr lang="en-US" altLang="zh-CN" dirty="0" smtClean="0"/>
                  <a:t>}</a:t>
                </a:r>
                <a:r>
                  <a:rPr lang="zh-CN" altLang="en-US" dirty="0" smtClean="0"/>
                  <a:t>）</a:t>
                </a:r>
                <a:endParaRPr lang="en-US" altLang="zh-CN" dirty="0" smtClean="0"/>
              </a:p>
              <a:p>
                <a:endParaRPr lang="en-US" altLang="zh-CN" dirty="0" smtClean="0"/>
              </a:p>
              <a:p>
                <a:r>
                  <a:rPr lang="zh-CN" altLang="en-US" b="1" dirty="0" smtClean="0"/>
                  <a:t>目的：</a:t>
                </a:r>
                <a:endParaRPr lang="en-US" altLang="zh-CN" b="1" dirty="0" smtClean="0"/>
              </a:p>
              <a:p>
                <a:r>
                  <a:rPr lang="zh-CN" altLang="en-US" dirty="0" smtClean="0"/>
                  <a:t>通过相关性分析</a:t>
                </a:r>
                <a:r>
                  <a:rPr lang="en-US" altLang="zh-CN" dirty="0" smtClean="0"/>
                  <a:t>X</a:t>
                </a:r>
                <a:r>
                  <a:rPr lang="zh-CN" altLang="en-US" dirty="0" smtClean="0"/>
                  <a:t>中每个变量</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smtClean="0"/>
                  <a:t>与</a:t>
                </a:r>
                <a:r>
                  <a:rPr lang="en-US" altLang="zh-CN" dirty="0"/>
                  <a:t>y</a:t>
                </a:r>
                <a:r>
                  <a:rPr lang="zh-CN" altLang="en-US" dirty="0" smtClean="0"/>
                  <a:t>的关系，进而提取其假设检验的</a:t>
                </a:r>
                <a:r>
                  <a:rPr lang="en-US" altLang="zh-CN" dirty="0" smtClean="0"/>
                  <a:t>p</a:t>
                </a:r>
                <a:r>
                  <a:rPr lang="zh-CN" altLang="en-US" dirty="0" smtClean="0"/>
                  <a:t>值，进而通过合适的</a:t>
                </a:r>
                <a:r>
                  <a:rPr lang="en-US" altLang="zh-CN" dirty="0" smtClean="0"/>
                  <a:t>p</a:t>
                </a:r>
                <a:r>
                  <a:rPr lang="zh-CN" altLang="en-US" dirty="0" smtClean="0"/>
                  <a:t>值结合方法得到</a:t>
                </a:r>
                <a:r>
                  <a:rPr lang="en-US" altLang="zh-CN" i="1" dirty="0" err="1">
                    <a:latin typeface="Cambria Math" panose="02040503050406030204" pitchFamily="18" charset="0"/>
                    <a:ea typeface="Cambria Math" panose="02040503050406030204" pitchFamily="18" charset="0"/>
                  </a:rPr>
                  <a:t>P</a:t>
                </a:r>
                <a:r>
                  <a:rPr lang="en-US" altLang="zh-CN" i="1" dirty="0" err="1" smtClean="0">
                    <a:latin typeface="Cambria Math" panose="02040503050406030204" pitchFamily="18" charset="0"/>
                    <a:ea typeface="Cambria Math" panose="02040503050406030204" pitchFamily="18" charset="0"/>
                  </a:rPr>
                  <a:t>_combined</a:t>
                </a:r>
                <a:r>
                  <a:rPr lang="zh-CN" altLang="en-US" dirty="0" smtClean="0"/>
                  <a:t>， 最终分析</a:t>
                </a:r>
                <a:r>
                  <a:rPr lang="en-US" altLang="zh-CN" dirty="0" smtClean="0"/>
                  <a:t>X</a:t>
                </a:r>
                <a:r>
                  <a:rPr lang="zh-CN" altLang="en-US" dirty="0" smtClean="0"/>
                  <a:t>整体与</a:t>
                </a:r>
                <a:r>
                  <a:rPr lang="en-US" altLang="zh-CN" dirty="0" smtClean="0"/>
                  <a:t>y</a:t>
                </a:r>
                <a:r>
                  <a:rPr lang="zh-CN" altLang="en-US" dirty="0" smtClean="0"/>
                  <a:t>的关系</a:t>
                </a:r>
                <a:endParaRPr lang="en-US" altLang="zh-CN" dirty="0" smtClean="0"/>
              </a:p>
              <a:p>
                <a:endParaRPr lang="en-US" altLang="zh-CN" dirty="0"/>
              </a:p>
              <a:p>
                <a:r>
                  <a:rPr lang="zh-CN" altLang="en-US" b="1" dirty="0" smtClean="0"/>
                  <a:t>计算过程所得：</a:t>
                </a:r>
                <a:endParaRPr lang="en-US" altLang="zh-CN" b="1" dirty="0" smtClean="0"/>
              </a:p>
              <a:p>
                <a:r>
                  <a:rPr lang="en-US" altLang="zh-CN" i="1" dirty="0" smtClean="0">
                    <a:latin typeface="Cambria Math" panose="02040503050406030204" pitchFamily="18" charset="0"/>
                    <a:ea typeface="Cambria Math" panose="02040503050406030204" pitchFamily="18" charset="0"/>
                  </a:rPr>
                  <a:t>P </a:t>
                </a:r>
                <a:r>
                  <a:rPr lang="en-US" altLang="zh-CN" dirty="0" smtClean="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1</m:t>
                        </m:r>
                      </m:sub>
                    </m:sSub>
                  </m:oMath>
                </a14:m>
                <a:r>
                  <a:rPr lang="en-US" altLang="zh-CN" i="1" dirty="0" smtClean="0">
                    <a:latin typeface="Cambria Math" panose="02040503050406030204" pitchFamily="18" charset="0"/>
                    <a:ea typeface="Cambria Math" panose="02040503050406030204" pitchFamily="18" charset="0"/>
                  </a:rPr>
                  <a:t>,</a:t>
                </a:r>
                <a:r>
                  <a:rPr lang="en-US" altLang="zh-CN"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2</m:t>
                        </m:r>
                      </m:sub>
                    </m:sSub>
                  </m:oMath>
                </a14:m>
                <a:r>
                  <a:rPr lang="en-US" altLang="zh-CN" i="1" dirty="0" smtClean="0">
                    <a:latin typeface="Cambria Math" panose="02040503050406030204" pitchFamily="18" charset="0"/>
                    <a:ea typeface="Cambria Math" panose="02040503050406030204" pitchFamily="18" charset="0"/>
                  </a:rPr>
                  <a:t>,</a:t>
                </a:r>
                <a:r>
                  <a:rPr lang="en-US" altLang="zh-CN"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3</m:t>
                        </m:r>
                      </m:sub>
                    </m:sSub>
                  </m:oMath>
                </a14:m>
                <a:r>
                  <a:rPr lang="en-US" altLang="zh-CN" i="1" dirty="0" smtClean="0">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𝑘</m:t>
                        </m:r>
                      </m:sub>
                    </m:sSub>
                  </m:oMath>
                </a14:m>
                <a:r>
                  <a:rPr lang="en-US" altLang="zh-CN" dirty="0" smtClean="0">
                    <a:latin typeface="Cambria Math" panose="02040503050406030204" pitchFamily="18" charset="0"/>
                    <a:ea typeface="Cambria Math" panose="02040503050406030204" pitchFamily="18" charset="0"/>
                  </a:rPr>
                  <a:t>}</a:t>
                </a:r>
              </a:p>
              <a:p>
                <a:r>
                  <a:rPr lang="en-US" altLang="zh-CN" i="1" dirty="0" err="1" smtClean="0">
                    <a:latin typeface="Cambria Math" panose="02040503050406030204" pitchFamily="18" charset="0"/>
                    <a:ea typeface="Cambria Math" panose="02040503050406030204" pitchFamily="18" charset="0"/>
                  </a:rPr>
                  <a:t>P_combined</a:t>
                </a:r>
                <a:r>
                  <a:rPr lang="zh-CN" altLang="en-US" i="1" dirty="0" smtClean="0">
                    <a:latin typeface="Cambria Math" panose="02040503050406030204" pitchFamily="18" charset="0"/>
                    <a:ea typeface="Cambria Math" panose="02040503050406030204" pitchFamily="18" charset="0"/>
                  </a:rPr>
                  <a:t>及其</a:t>
                </a:r>
                <a:r>
                  <a:rPr lang="en-US" altLang="zh-CN" i="1" dirty="0" smtClean="0">
                    <a:latin typeface="Cambria Math" panose="02040503050406030204" pitchFamily="18" charset="0"/>
                    <a:ea typeface="Cambria Math" panose="02040503050406030204" pitchFamily="18" charset="0"/>
                  </a:rPr>
                  <a:t>p</a:t>
                </a:r>
                <a:r>
                  <a:rPr lang="zh-CN" altLang="en-US" i="1" dirty="0" smtClean="0">
                    <a:latin typeface="Cambria Math" panose="02040503050406030204" pitchFamily="18" charset="0"/>
                    <a:ea typeface="Cambria Math" panose="02040503050406030204" pitchFamily="18" charset="0"/>
                  </a:rPr>
                  <a:t>值</a:t>
                </a:r>
                <a:endParaRPr lang="en-US" altLang="zh-CN" i="1" dirty="0" smtClean="0">
                  <a:latin typeface="Cambria Math" panose="02040503050406030204" pitchFamily="18" charset="0"/>
                  <a:ea typeface="Cambria Math" panose="02040503050406030204" pitchFamily="18" charset="0"/>
                </a:endParaRPr>
              </a:p>
              <a:p>
                <a:endParaRPr lang="zh-CN" altLang="en-US" i="1" dirty="0">
                  <a:latin typeface="Cambria Math" panose="020405030504060302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486968" y="1734796"/>
                <a:ext cx="6682812" cy="3970318"/>
              </a:xfrm>
              <a:prstGeom prst="rect">
                <a:avLst/>
              </a:prstGeom>
              <a:blipFill rotWithShape="0">
                <a:blip r:embed="rId2"/>
                <a:stretch>
                  <a:fillRect l="-821" t="-9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460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01495" cy="321310"/>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问题介绍</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861986" y="1265143"/>
            <a:ext cx="6529705" cy="4154984"/>
          </a:xfrm>
          <a:prstGeom prst="rect">
            <a:avLst/>
          </a:prstGeom>
        </p:spPr>
        <p:txBody>
          <a:bodyPr wrap="square">
            <a:spAutoFit/>
          </a:bodyPr>
          <a:lstStyle/>
          <a:p>
            <a:r>
              <a:rPr lang="zh-CN" altLang="en-US" sz="2400" dirty="0" smtClean="0"/>
              <a:t>       对于上述问题，我们提出了新的假设检验思路：对多重检验过程产生的多重</a:t>
            </a:r>
            <a:r>
              <a:rPr lang="en-US" altLang="zh-CN" sz="2400" dirty="0" smtClean="0"/>
              <a:t>p</a:t>
            </a:r>
            <a:r>
              <a:rPr lang="zh-CN" altLang="en-US" sz="2400" dirty="0" smtClean="0"/>
              <a:t>值进行结合，用结合值来判断基因和表现型的全局联系。这样的方法将多个假设检验问题结合成了一个数据集的全局假设检验问题，好处在于：</a:t>
            </a:r>
            <a:endParaRPr lang="en-US" altLang="zh-CN" sz="2400" dirty="0" smtClean="0"/>
          </a:p>
          <a:p>
            <a:endParaRPr lang="en-US" altLang="zh-CN" sz="2400" dirty="0"/>
          </a:p>
          <a:p>
            <a:pPr marL="342900" indent="-342900">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结合过程考虑到了数据之间的联系</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避免</a:t>
            </a:r>
            <a:r>
              <a:rPr lang="zh-CN" altLang="en-US" sz="2400" b="1" dirty="0" smtClean="0">
                <a:latin typeface="微软雅黑" panose="020B0503020204020204" pitchFamily="34" charset="-122"/>
                <a:ea typeface="微软雅黑" panose="020B0503020204020204" pitchFamily="34" charset="-122"/>
              </a:rPr>
              <a:t>了逐个检验中是否该使用统一显著性水平的问题。可以直接分析一组数据与目标之间的相关性。</a:t>
            </a:r>
            <a:endParaRPr lang="en-US" altLang="zh-CN" sz="2400" b="1"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861986" y="631083"/>
            <a:ext cx="3121025" cy="369332"/>
          </a:xfrm>
          <a:prstGeom prst="rect">
            <a:avLst/>
          </a:prstGeom>
          <a:noFill/>
        </p:spPr>
        <p:txBody>
          <a:bodyPr wrap="square" rtlCol="0">
            <a:spAutoFit/>
          </a:bodyPr>
          <a:lstStyle/>
          <a:p>
            <a:r>
              <a:rPr lang="zh-CN" altLang="en-US" b="1" dirty="0" smtClean="0"/>
              <a:t>方法简述</a:t>
            </a:r>
            <a:r>
              <a:rPr lang="zh-CN" altLang="en-US" b="1" dirty="0"/>
              <a:t>：</a:t>
            </a:r>
          </a:p>
        </p:txBody>
      </p:sp>
    </p:spTree>
    <p:extLst>
      <p:ext uri="{BB962C8B-B14F-4D97-AF65-F5344CB8AC3E}">
        <p14:creationId xmlns:p14="http://schemas.microsoft.com/office/powerpoint/2010/main" val="31769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a:t>
            </a:r>
            <a:r>
              <a:rPr lang="en-US" altLang="zh-CN" sz="1400" b="1" dirty="0" smtClean="0"/>
              <a:t>ONE </a:t>
            </a:r>
            <a:r>
              <a:rPr lang="zh-CN" altLang="en-US" sz="1400" b="1" dirty="0" smtClean="0"/>
              <a:t>问题介绍</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0" name="文本框 9"/>
          <p:cNvSpPr txBox="1"/>
          <p:nvPr/>
        </p:nvSpPr>
        <p:spPr>
          <a:xfrm>
            <a:off x="512748" y="1563881"/>
            <a:ext cx="9947304" cy="4801314"/>
          </a:xfrm>
          <a:prstGeom prst="rect">
            <a:avLst/>
          </a:prstGeom>
          <a:noFill/>
        </p:spPr>
        <p:txBody>
          <a:bodyPr wrap="square" rtlCol="0">
            <a:spAutoFit/>
          </a:bodyPr>
          <a:lstStyle/>
          <a:p>
            <a:r>
              <a:rPr lang="en-US" altLang="zh-CN" dirty="0" err="1" smtClean="0">
                <a:latin typeface="Times New Roman" panose="02020603050405020304" pitchFamily="18" charset="0"/>
                <a:cs typeface="Times New Roman" panose="02020603050405020304" pitchFamily="18" charset="0"/>
              </a:rPr>
              <a:t>Fisher,R.A</a:t>
            </a:r>
            <a:r>
              <a:rPr lang="en-US" altLang="zh-CN" dirty="0" smtClean="0">
                <a:latin typeface="Times New Roman" panose="02020603050405020304" pitchFamily="18" charset="0"/>
                <a:cs typeface="Times New Roman" panose="02020603050405020304" pitchFamily="18" charset="0"/>
              </a:rPr>
              <a:t>. </a:t>
            </a:r>
            <a:r>
              <a:rPr lang="en-US" altLang="zh-CN" dirty="0" smtClean="0"/>
              <a:t>(1932) </a:t>
            </a:r>
            <a:r>
              <a:rPr lang="en-US" altLang="zh-CN" i="1" dirty="0" smtClean="0"/>
              <a:t>Statistical Methods for </a:t>
            </a:r>
            <a:r>
              <a:rPr lang="en-US" altLang="zh-CN" i="1" dirty="0" err="1" smtClean="0"/>
              <a:t>Reseach</a:t>
            </a:r>
            <a:r>
              <a:rPr lang="en-US" altLang="zh-CN" i="1" dirty="0" smtClean="0"/>
              <a:t> Workers</a:t>
            </a:r>
            <a:r>
              <a:rPr lang="en-US" altLang="zh-CN" dirty="0" smtClean="0"/>
              <a:t>. 4</a:t>
            </a:r>
            <a:r>
              <a:rPr lang="en-US" altLang="zh-CN" baseline="30000" dirty="0" smtClean="0"/>
              <a:t>th</a:t>
            </a:r>
            <a:r>
              <a:rPr lang="en-US" altLang="zh-CN" dirty="0" smtClean="0"/>
              <a:t> </a:t>
            </a:r>
            <a:r>
              <a:rPr lang="en-US" altLang="zh-CN" dirty="0" err="1" smtClean="0"/>
              <a:t>edn</a:t>
            </a:r>
            <a:r>
              <a:rPr lang="en-US" altLang="zh-CN" dirty="0" smtClean="0"/>
              <a:t>. </a:t>
            </a:r>
            <a:r>
              <a:rPr lang="en-US" altLang="zh-CN" i="1" dirty="0" smtClean="0"/>
              <a:t>Oliver and Boyd</a:t>
            </a:r>
            <a:r>
              <a:rPr lang="en-US" altLang="zh-CN" dirty="0" smtClean="0"/>
              <a:t>, London.</a:t>
            </a:r>
          </a:p>
          <a:p>
            <a:endParaRPr lang="en-US" altLang="zh-CN" dirty="0" smtClean="0"/>
          </a:p>
          <a:p>
            <a:r>
              <a:rPr lang="en-US" altLang="zh-CN" dirty="0" err="1" smtClean="0">
                <a:latin typeface="Times New Roman" panose="02020603050405020304" pitchFamily="18" charset="0"/>
                <a:cs typeface="Times New Roman" panose="02020603050405020304" pitchFamily="18" charset="0"/>
              </a:rPr>
              <a:t>Zaykin,D.V</a:t>
            </a:r>
            <a:r>
              <a:rPr lang="en-US" altLang="zh-CN" dirty="0" smtClean="0">
                <a:latin typeface="Times New Roman" panose="02020603050405020304" pitchFamily="18" charset="0"/>
                <a:cs typeface="Times New Roman" panose="02020603050405020304" pitchFamily="18" charset="0"/>
              </a:rPr>
              <a:t>. </a:t>
            </a:r>
            <a:r>
              <a:rPr lang="en-US" altLang="zh-CN" i="1" dirty="0" smtClean="0"/>
              <a:t>et al</a:t>
            </a:r>
            <a:r>
              <a:rPr lang="en-US" altLang="zh-CN" dirty="0" smtClean="0"/>
              <a:t>. (2009) Truncated product method for combining P-values. </a:t>
            </a:r>
            <a:r>
              <a:rPr lang="en-US" altLang="zh-CN" i="1" dirty="0" smtClean="0"/>
              <a:t>Genet. </a:t>
            </a:r>
            <a:r>
              <a:rPr lang="en-US" altLang="zh-CN" i="1" dirty="0" err="1" smtClean="0"/>
              <a:t>Epidemiol</a:t>
            </a:r>
            <a:r>
              <a:rPr lang="en-US" altLang="zh-CN" i="1" dirty="0" smtClean="0"/>
              <a:t>., </a:t>
            </a:r>
            <a:r>
              <a:rPr lang="en-US" altLang="zh-CN" dirty="0" smtClean="0"/>
              <a:t>22, 170-185.</a:t>
            </a:r>
          </a:p>
          <a:p>
            <a:endParaRPr lang="en-US" altLang="zh-CN" dirty="0" smtClean="0"/>
          </a:p>
          <a:p>
            <a:r>
              <a:rPr lang="en-US" altLang="zh-CN" dirty="0" smtClean="0">
                <a:latin typeface="Times New Roman" panose="02020603050405020304" pitchFamily="18" charset="0"/>
                <a:cs typeface="Times New Roman" panose="02020603050405020304" pitchFamily="18" charset="0"/>
              </a:rPr>
              <a:t>Yu, K., Li</a:t>
            </a:r>
            <a:r>
              <a:rPr lang="en-US" altLang="zh-CN" dirty="0">
                <a:latin typeface="Times New Roman" panose="02020603050405020304" pitchFamily="18" charset="0"/>
                <a:cs typeface="Times New Roman" panose="02020603050405020304" pitchFamily="18" charset="0"/>
              </a:rPr>
              <a:t>, Q., Bergen, A. W., Pfeiffer, R. M., Rosenberg, P. S., &amp; </a:t>
            </a:r>
            <a:r>
              <a:rPr lang="en-US" altLang="zh-CN" dirty="0" err="1">
                <a:latin typeface="Times New Roman" panose="02020603050405020304" pitchFamily="18" charset="0"/>
                <a:cs typeface="Times New Roman" panose="02020603050405020304" pitchFamily="18" charset="0"/>
              </a:rPr>
              <a:t>Caporaso</a:t>
            </a:r>
            <a:r>
              <a:rPr lang="en-US" altLang="zh-CN" dirty="0">
                <a:latin typeface="Times New Roman" panose="02020603050405020304" pitchFamily="18" charset="0"/>
                <a:cs typeface="Times New Roman" panose="02020603050405020304" pitchFamily="18" charset="0"/>
              </a:rPr>
              <a:t>, N.</a:t>
            </a:r>
            <a:r>
              <a:rPr lang="en-US" altLang="zh-CN" dirty="0"/>
              <a:t>, </a:t>
            </a:r>
            <a:r>
              <a:rPr lang="en-US" altLang="zh-CN" i="1" dirty="0"/>
              <a:t>et al</a:t>
            </a:r>
            <a:r>
              <a:rPr lang="en-US" altLang="zh-CN" dirty="0"/>
              <a:t>. (2009). Pathway analysis by adaptive combination of p-values. </a:t>
            </a:r>
            <a:r>
              <a:rPr lang="en-US" altLang="zh-CN" i="1" dirty="0"/>
              <a:t>Genetic Epidemiology,</a:t>
            </a:r>
            <a:r>
              <a:rPr lang="en-US" altLang="zh-CN" dirty="0"/>
              <a:t> </a:t>
            </a:r>
            <a:r>
              <a:rPr lang="en-US" altLang="zh-CN" i="1" dirty="0"/>
              <a:t>33</a:t>
            </a:r>
            <a:r>
              <a:rPr lang="en-US" altLang="zh-CN" dirty="0"/>
              <a:t>(8), 700</a:t>
            </a:r>
            <a:r>
              <a:rPr lang="en-US" altLang="zh-CN" dirty="0" smtClean="0"/>
              <a:t>.</a:t>
            </a:r>
          </a:p>
          <a:p>
            <a:endParaRPr lang="en-US" altLang="zh-CN" dirty="0" smtClean="0"/>
          </a:p>
          <a:p>
            <a:r>
              <a:rPr lang="en-US" altLang="zh-CN" dirty="0">
                <a:latin typeface="Times New Roman" panose="02020603050405020304" pitchFamily="18" charset="0"/>
                <a:cs typeface="Times New Roman" panose="02020603050405020304" pitchFamily="18" charset="0"/>
              </a:rPr>
              <a:t>Hu, X., Zhang, W., Zhang, S., Ma, S., &amp; Li, Q.</a:t>
            </a:r>
            <a:r>
              <a:rPr lang="en-US" altLang="zh-CN" dirty="0"/>
              <a:t> (2016). Group-combined p-values with applications to genetic association studies. </a:t>
            </a:r>
            <a:r>
              <a:rPr lang="en-US" altLang="zh-CN" i="1" dirty="0"/>
              <a:t>Bioinformatics,32</a:t>
            </a:r>
            <a:r>
              <a:rPr lang="en-US" altLang="zh-CN" dirty="0"/>
              <a:t>(18), btw314</a:t>
            </a:r>
            <a:r>
              <a:rPr lang="en-US" altLang="zh-CN" dirty="0" smtClean="0"/>
              <a:t>.</a:t>
            </a:r>
          </a:p>
          <a:p>
            <a:endParaRPr lang="en-US" altLang="zh-CN" dirty="0" smtClean="0"/>
          </a:p>
          <a:p>
            <a:r>
              <a:rPr lang="en-US" altLang="zh-CN" dirty="0">
                <a:latin typeface="Times New Roman" panose="02020603050405020304" pitchFamily="18" charset="0"/>
                <a:cs typeface="Times New Roman" panose="02020603050405020304" pitchFamily="18" charset="0"/>
              </a:rPr>
              <a:t>Poole, W., Gibbs, D. L., </a:t>
            </a:r>
            <a:r>
              <a:rPr lang="en-US" altLang="zh-CN" dirty="0" err="1">
                <a:latin typeface="Times New Roman" panose="02020603050405020304" pitchFamily="18" charset="0"/>
                <a:cs typeface="Times New Roman" panose="02020603050405020304" pitchFamily="18" charset="0"/>
              </a:rPr>
              <a:t>Shmulevich</a:t>
            </a:r>
            <a:r>
              <a:rPr lang="en-US" altLang="zh-CN" dirty="0">
                <a:latin typeface="Times New Roman" panose="02020603050405020304" pitchFamily="18" charset="0"/>
                <a:cs typeface="Times New Roman" panose="02020603050405020304" pitchFamily="18" charset="0"/>
              </a:rPr>
              <a:t>, I., Bernard, B., &amp; </a:t>
            </a:r>
            <a:r>
              <a:rPr lang="en-US" altLang="zh-CN" dirty="0" err="1">
                <a:latin typeface="Times New Roman" panose="02020603050405020304" pitchFamily="18" charset="0"/>
                <a:cs typeface="Times New Roman" panose="02020603050405020304" pitchFamily="18" charset="0"/>
              </a:rPr>
              <a:t>Knijnenburg</a:t>
            </a:r>
            <a:r>
              <a:rPr lang="en-US" altLang="zh-CN" dirty="0">
                <a:latin typeface="Times New Roman" panose="02020603050405020304" pitchFamily="18" charset="0"/>
                <a:cs typeface="Times New Roman" panose="02020603050405020304" pitchFamily="18" charset="0"/>
              </a:rPr>
              <a:t>, T. A. </a:t>
            </a:r>
            <a:r>
              <a:rPr lang="en-US" altLang="zh-CN" dirty="0"/>
              <a:t>(2016). Combining dependent p-values with an empirical adaptation of brown’s method. </a:t>
            </a:r>
            <a:r>
              <a:rPr lang="en-US" altLang="zh-CN" i="1" dirty="0"/>
              <a:t>Bioinformatics,</a:t>
            </a:r>
            <a:r>
              <a:rPr lang="en-US" altLang="zh-CN" dirty="0"/>
              <a:t> </a:t>
            </a:r>
            <a:r>
              <a:rPr lang="en-US" altLang="zh-CN" i="1" dirty="0"/>
              <a:t>32</a:t>
            </a:r>
            <a:r>
              <a:rPr lang="en-US" altLang="zh-CN" dirty="0"/>
              <a:t>(17), 430-436</a:t>
            </a:r>
            <a:r>
              <a:rPr lang="en-US" altLang="zh-CN" dirty="0" smtClean="0"/>
              <a:t>.</a:t>
            </a:r>
          </a:p>
          <a:p>
            <a:endParaRPr lang="en-US" altLang="zh-CN" dirty="0"/>
          </a:p>
          <a:p>
            <a:r>
              <a:rPr lang="en-US" altLang="zh-CN" dirty="0" err="1">
                <a:latin typeface="Times New Roman" panose="02020603050405020304" pitchFamily="18" charset="0"/>
                <a:cs typeface="Times New Roman" panose="02020603050405020304" pitchFamily="18" charset="0"/>
              </a:rPr>
              <a:t>Kost</a:t>
            </a:r>
            <a:r>
              <a:rPr lang="en-US" altLang="zh-CN" dirty="0">
                <a:latin typeface="Times New Roman" panose="02020603050405020304" pitchFamily="18" charset="0"/>
                <a:cs typeface="Times New Roman" panose="02020603050405020304" pitchFamily="18" charset="0"/>
              </a:rPr>
              <a:t>, J. T., &amp; </a:t>
            </a:r>
            <a:r>
              <a:rPr lang="en-US" altLang="zh-CN" dirty="0" err="1">
                <a:latin typeface="Times New Roman" panose="02020603050405020304" pitchFamily="18" charset="0"/>
                <a:cs typeface="Times New Roman" panose="02020603050405020304" pitchFamily="18" charset="0"/>
              </a:rPr>
              <a:t>Mcdermott</a:t>
            </a:r>
            <a:r>
              <a:rPr lang="en-US" altLang="zh-CN" dirty="0">
                <a:latin typeface="Times New Roman" panose="02020603050405020304" pitchFamily="18" charset="0"/>
                <a:cs typeface="Times New Roman" panose="02020603050405020304" pitchFamily="18" charset="0"/>
              </a:rPr>
              <a:t>, M. P. </a:t>
            </a:r>
            <a:r>
              <a:rPr lang="en-US" altLang="zh-CN" dirty="0"/>
              <a:t>(2002). Combining dependent p -values. </a:t>
            </a:r>
            <a:r>
              <a:rPr lang="en-US" altLang="zh-CN" i="1" dirty="0"/>
              <a:t>Statistics &amp; Probability Letters,</a:t>
            </a:r>
            <a:r>
              <a:rPr lang="en-US" altLang="zh-CN" dirty="0"/>
              <a:t> </a:t>
            </a:r>
            <a:r>
              <a:rPr lang="en-US" altLang="zh-CN" i="1" dirty="0"/>
              <a:t>60</a:t>
            </a:r>
            <a:r>
              <a:rPr lang="en-US" altLang="zh-CN" dirty="0"/>
              <a:t>(2), 183-190.</a:t>
            </a:r>
            <a:endParaRPr lang="zh-CN" altLang="en-US" dirty="0"/>
          </a:p>
        </p:txBody>
      </p:sp>
      <p:sp>
        <p:nvSpPr>
          <p:cNvPr id="4" name="文本框 3"/>
          <p:cNvSpPr txBox="1"/>
          <p:nvPr/>
        </p:nvSpPr>
        <p:spPr>
          <a:xfrm>
            <a:off x="3956703" y="922946"/>
            <a:ext cx="2879933" cy="376015"/>
          </a:xfrm>
          <a:prstGeom prst="rect">
            <a:avLst/>
          </a:prstGeom>
          <a:noFill/>
        </p:spPr>
        <p:txBody>
          <a:bodyPr wrap="square" rtlCol="0">
            <a:spAutoFit/>
          </a:bodyPr>
          <a:lstStyle/>
          <a:p>
            <a:pPr algn="ctr"/>
            <a:r>
              <a:rPr lang="zh-CN" altLang="en-US" b="1" dirty="0" smtClean="0"/>
              <a:t>主要参考文献</a:t>
            </a:r>
            <a:endParaRPr lang="zh-CN" altLang="en-US" b="1" dirty="0"/>
          </a:p>
        </p:txBody>
      </p:sp>
    </p:spTree>
    <p:extLst>
      <p:ext uri="{BB962C8B-B14F-4D97-AF65-F5344CB8AC3E}">
        <p14:creationId xmlns:p14="http://schemas.microsoft.com/office/powerpoint/2010/main" val="120329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charset="0"/>
              </a:rPr>
              <a:t>PART TWO</a:t>
            </a:r>
          </a:p>
        </p:txBody>
      </p:sp>
      <p:sp>
        <p:nvSpPr>
          <p:cNvPr id="3" name="文本框 2"/>
          <p:cNvSpPr txBox="1"/>
          <p:nvPr/>
        </p:nvSpPr>
        <p:spPr>
          <a:xfrm>
            <a:off x="3936733" y="2417412"/>
            <a:ext cx="4318534" cy="1166794"/>
          </a:xfrm>
          <a:prstGeom prst="rect">
            <a:avLst/>
          </a:prstGeom>
          <a:noFill/>
        </p:spPr>
        <p:txBody>
          <a:bodyPr wrap="square" rtlCol="0">
            <a:spAutoFit/>
          </a:bodyPr>
          <a:lstStyle/>
          <a:p>
            <a:pPr algn="ctr" defTabSz="608965">
              <a:lnSpc>
                <a:spcPct val="130000"/>
              </a:lnSpc>
            </a:pPr>
            <a:r>
              <a:rPr lang="zh-CN" altLang="en-US" sz="6000" dirty="0" smtClean="0">
                <a:latin typeface="+mj-lt"/>
                <a:ea typeface="微软雅黑" charset="0"/>
              </a:rPr>
              <a:t>工作流程</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1184</TotalTime>
  <Words>965</Words>
  <Application>Microsoft Office PowerPoint</Application>
  <PresentationFormat>宽屏</PresentationFormat>
  <Paragraphs>240</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微软雅黑</vt:lpstr>
      <vt:lpstr>Arial</vt:lpstr>
      <vt:lpstr>Cambria Math</vt:lpstr>
      <vt:lpstr>Century Gothic</vt:lpstr>
      <vt:lpstr>Segoe UI</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Patrick</cp:lastModifiedBy>
  <cp:revision>121</cp:revision>
  <dcterms:created xsi:type="dcterms:W3CDTF">2015-08-18T02:51:00Z</dcterms:created>
  <dcterms:modified xsi:type="dcterms:W3CDTF">2017-05-03T06:36:49Z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