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0" r:id="rId4"/>
    <p:sldId id="262" r:id="rId5"/>
    <p:sldId id="263" r:id="rId6"/>
    <p:sldId id="261" r:id="rId7"/>
    <p:sldId id="264" r:id="rId8"/>
    <p:sldId id="259" r:id="rId9"/>
    <p:sldId id="257"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3"/>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183BEA7-940B-4420-82A7-B83530B52BE6}"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10725-6E86-4FED-ACEC-342F5C8EB9CA}" type="slidenum">
              <a:rPr lang="en-US" smtClean="0"/>
              <a:t>‹#›</a:t>
            </a:fld>
            <a:endParaRPr lang="en-US"/>
          </a:p>
        </p:txBody>
      </p:sp>
    </p:spTree>
    <p:extLst>
      <p:ext uri="{BB962C8B-B14F-4D97-AF65-F5344CB8AC3E}">
        <p14:creationId xmlns:p14="http://schemas.microsoft.com/office/powerpoint/2010/main" val="2342780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83BEA7-940B-4420-82A7-B83530B52BE6}"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10725-6E86-4FED-ACEC-342F5C8EB9CA}" type="slidenum">
              <a:rPr lang="en-US" smtClean="0"/>
              <a:t>‹#›</a:t>
            </a:fld>
            <a:endParaRPr lang="en-US"/>
          </a:p>
        </p:txBody>
      </p:sp>
    </p:spTree>
    <p:extLst>
      <p:ext uri="{BB962C8B-B14F-4D97-AF65-F5344CB8AC3E}">
        <p14:creationId xmlns:p14="http://schemas.microsoft.com/office/powerpoint/2010/main" val="2980096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83BEA7-940B-4420-82A7-B83530B52BE6}"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10725-6E86-4FED-ACEC-342F5C8EB9CA}" type="slidenum">
              <a:rPr lang="en-US" smtClean="0"/>
              <a:t>‹#›</a:t>
            </a:fld>
            <a:endParaRPr lang="en-US"/>
          </a:p>
        </p:txBody>
      </p:sp>
    </p:spTree>
    <p:extLst>
      <p:ext uri="{BB962C8B-B14F-4D97-AF65-F5344CB8AC3E}">
        <p14:creationId xmlns:p14="http://schemas.microsoft.com/office/powerpoint/2010/main" val="1207067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83BEA7-940B-4420-82A7-B83530B52BE6}"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10725-6E86-4FED-ACEC-342F5C8EB9CA}" type="slidenum">
              <a:rPr lang="en-US" smtClean="0"/>
              <a:t>‹#›</a:t>
            </a:fld>
            <a:endParaRPr lang="en-US"/>
          </a:p>
        </p:txBody>
      </p:sp>
    </p:spTree>
    <p:extLst>
      <p:ext uri="{BB962C8B-B14F-4D97-AF65-F5344CB8AC3E}">
        <p14:creationId xmlns:p14="http://schemas.microsoft.com/office/powerpoint/2010/main" val="1036665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83BEA7-940B-4420-82A7-B83530B52BE6}"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10725-6E86-4FED-ACEC-342F5C8EB9CA}" type="slidenum">
              <a:rPr lang="en-US" smtClean="0"/>
              <a:t>‹#›</a:t>
            </a:fld>
            <a:endParaRPr lang="en-US"/>
          </a:p>
        </p:txBody>
      </p:sp>
    </p:spTree>
    <p:extLst>
      <p:ext uri="{BB962C8B-B14F-4D97-AF65-F5344CB8AC3E}">
        <p14:creationId xmlns:p14="http://schemas.microsoft.com/office/powerpoint/2010/main" val="869530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183BEA7-940B-4420-82A7-B83530B52BE6}" type="datetimeFigureOut">
              <a:rPr lang="en-US" smtClean="0"/>
              <a:t>9/17/2019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10725-6E86-4FED-ACEC-342F5C8EB9CA}" type="slidenum">
              <a:rPr lang="en-US" smtClean="0"/>
              <a:t>‹#›</a:t>
            </a:fld>
            <a:endParaRPr lang="en-US"/>
          </a:p>
        </p:txBody>
      </p:sp>
    </p:spTree>
    <p:extLst>
      <p:ext uri="{BB962C8B-B14F-4D97-AF65-F5344CB8AC3E}">
        <p14:creationId xmlns:p14="http://schemas.microsoft.com/office/powerpoint/2010/main" val="2459634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183BEA7-940B-4420-82A7-B83530B52BE6}" type="datetimeFigureOut">
              <a:rPr lang="en-US" smtClean="0"/>
              <a:t>9/17/2019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F10725-6E86-4FED-ACEC-342F5C8EB9CA}" type="slidenum">
              <a:rPr lang="en-US" smtClean="0"/>
              <a:t>‹#›</a:t>
            </a:fld>
            <a:endParaRPr lang="en-US"/>
          </a:p>
        </p:txBody>
      </p:sp>
    </p:spTree>
    <p:extLst>
      <p:ext uri="{BB962C8B-B14F-4D97-AF65-F5344CB8AC3E}">
        <p14:creationId xmlns:p14="http://schemas.microsoft.com/office/powerpoint/2010/main" val="2668303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83BEA7-940B-4420-82A7-B83530B52BE6}" type="datetimeFigureOut">
              <a:rPr lang="en-US" smtClean="0"/>
              <a:t>9/17/2019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F10725-6E86-4FED-ACEC-342F5C8EB9CA}" type="slidenum">
              <a:rPr lang="en-US" smtClean="0"/>
              <a:t>‹#›</a:t>
            </a:fld>
            <a:endParaRPr lang="en-US"/>
          </a:p>
        </p:txBody>
      </p:sp>
    </p:spTree>
    <p:extLst>
      <p:ext uri="{BB962C8B-B14F-4D97-AF65-F5344CB8AC3E}">
        <p14:creationId xmlns:p14="http://schemas.microsoft.com/office/powerpoint/2010/main" val="1386512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83BEA7-940B-4420-82A7-B83530B52BE6}" type="datetimeFigureOut">
              <a:rPr lang="en-US" smtClean="0"/>
              <a:t>9/17/2019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F10725-6E86-4FED-ACEC-342F5C8EB9CA}" type="slidenum">
              <a:rPr lang="en-US" smtClean="0"/>
              <a:t>‹#›</a:t>
            </a:fld>
            <a:endParaRPr lang="en-US"/>
          </a:p>
        </p:txBody>
      </p:sp>
    </p:spTree>
    <p:extLst>
      <p:ext uri="{BB962C8B-B14F-4D97-AF65-F5344CB8AC3E}">
        <p14:creationId xmlns:p14="http://schemas.microsoft.com/office/powerpoint/2010/main" val="3508018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183BEA7-940B-4420-82A7-B83530B52BE6}" type="datetimeFigureOut">
              <a:rPr lang="en-US" smtClean="0"/>
              <a:t>9/17/2019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10725-6E86-4FED-ACEC-342F5C8EB9CA}" type="slidenum">
              <a:rPr lang="en-US" smtClean="0"/>
              <a:t>‹#›</a:t>
            </a:fld>
            <a:endParaRPr lang="en-US"/>
          </a:p>
        </p:txBody>
      </p:sp>
    </p:spTree>
    <p:extLst>
      <p:ext uri="{BB962C8B-B14F-4D97-AF65-F5344CB8AC3E}">
        <p14:creationId xmlns:p14="http://schemas.microsoft.com/office/powerpoint/2010/main" val="1722951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183BEA7-940B-4420-82A7-B83530B52BE6}" type="datetimeFigureOut">
              <a:rPr lang="en-US" smtClean="0"/>
              <a:t>9/17/2019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10725-6E86-4FED-ACEC-342F5C8EB9CA}" type="slidenum">
              <a:rPr lang="en-US" smtClean="0"/>
              <a:t>‹#›</a:t>
            </a:fld>
            <a:endParaRPr lang="en-US"/>
          </a:p>
        </p:txBody>
      </p:sp>
    </p:spTree>
    <p:extLst>
      <p:ext uri="{BB962C8B-B14F-4D97-AF65-F5344CB8AC3E}">
        <p14:creationId xmlns:p14="http://schemas.microsoft.com/office/powerpoint/2010/main" val="4259344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83BEA7-940B-4420-82A7-B83530B52BE6}" type="datetimeFigureOut">
              <a:rPr lang="en-US" smtClean="0"/>
              <a:t>9/17/2019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F10725-6E86-4FED-ACEC-342F5C8EB9CA}" type="slidenum">
              <a:rPr lang="en-US" smtClean="0"/>
              <a:t>‹#›</a:t>
            </a:fld>
            <a:endParaRPr lang="en-US"/>
          </a:p>
        </p:txBody>
      </p:sp>
    </p:spTree>
    <p:extLst>
      <p:ext uri="{BB962C8B-B14F-4D97-AF65-F5344CB8AC3E}">
        <p14:creationId xmlns:p14="http://schemas.microsoft.com/office/powerpoint/2010/main" val="3692860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public.tableau.com/profile/frank.zheng6763#!/vizhome/Massshootingproject/Story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810445"/>
          </a:xfrm>
        </p:spPr>
        <p:txBody>
          <a:bodyPr>
            <a:normAutofit/>
          </a:bodyPr>
          <a:lstStyle/>
          <a:p>
            <a:br>
              <a:rPr lang="en-US" dirty="0"/>
            </a:br>
            <a:r>
              <a:rPr lang="en-US" dirty="0"/>
              <a:t>Becoming a Full Stack Data Science Professional</a:t>
            </a:r>
          </a:p>
        </p:txBody>
      </p:sp>
      <p:sp>
        <p:nvSpPr>
          <p:cNvPr id="3" name="Subtitle 2"/>
          <p:cNvSpPr>
            <a:spLocks noGrp="1"/>
          </p:cNvSpPr>
          <p:nvPr>
            <p:ph type="subTitle" idx="1"/>
          </p:nvPr>
        </p:nvSpPr>
        <p:spPr>
          <a:xfrm>
            <a:off x="1523999" y="3602037"/>
            <a:ext cx="9954827" cy="2496921"/>
          </a:xfrm>
        </p:spPr>
        <p:txBody>
          <a:bodyPr>
            <a:normAutofit/>
          </a:bodyPr>
          <a:lstStyle/>
          <a:p>
            <a:r>
              <a:rPr lang="en-US" dirty="0"/>
              <a:t>							</a:t>
            </a:r>
          </a:p>
          <a:p>
            <a:endParaRPr lang="en-US" dirty="0"/>
          </a:p>
          <a:p>
            <a:r>
              <a:rPr lang="en-US" dirty="0"/>
              <a:t>								</a:t>
            </a:r>
          </a:p>
          <a:p>
            <a:endParaRPr lang="en-US" dirty="0"/>
          </a:p>
          <a:p>
            <a:r>
              <a:rPr lang="en-US" dirty="0"/>
              <a:t>									Frank Zheng</a:t>
            </a:r>
          </a:p>
        </p:txBody>
      </p:sp>
    </p:spTree>
    <p:extLst>
      <p:ext uri="{BB962C8B-B14F-4D97-AF65-F5344CB8AC3E}">
        <p14:creationId xmlns:p14="http://schemas.microsoft.com/office/powerpoint/2010/main" val="2858744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normAutofit/>
          </a:bodyPr>
          <a:lstStyle/>
          <a:p>
            <a:pPr marL="0" indent="0">
              <a:buNone/>
            </a:pPr>
            <a:r>
              <a:rPr lang="en-US" sz="4000" dirty="0"/>
              <a:t>Questions?</a:t>
            </a:r>
          </a:p>
        </p:txBody>
      </p:sp>
    </p:spTree>
    <p:extLst>
      <p:ext uri="{BB962C8B-B14F-4D97-AF65-F5344CB8AC3E}">
        <p14:creationId xmlns:p14="http://schemas.microsoft.com/office/powerpoint/2010/main" val="1516480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626A1-506B-4887-9C36-EEFBAD4F4226}"/>
              </a:ext>
            </a:extLst>
          </p:cNvPr>
          <p:cNvSpPr>
            <a:spLocks noGrp="1"/>
          </p:cNvSpPr>
          <p:nvPr>
            <p:ph type="title"/>
          </p:nvPr>
        </p:nvSpPr>
        <p:spPr/>
        <p:txBody>
          <a:bodyPr/>
          <a:lstStyle/>
          <a:p>
            <a:r>
              <a:rPr lang="en-US" dirty="0"/>
              <a:t>What’s a full stack data science professional</a:t>
            </a:r>
          </a:p>
        </p:txBody>
      </p:sp>
      <p:sp>
        <p:nvSpPr>
          <p:cNvPr id="3" name="Content Placeholder 2">
            <a:extLst>
              <a:ext uri="{FF2B5EF4-FFF2-40B4-BE49-F238E27FC236}">
                <a16:creationId xmlns:a16="http://schemas.microsoft.com/office/drawing/2014/main" id="{BF830464-BB49-4BBE-8111-A67B672AD38B}"/>
              </a:ext>
            </a:extLst>
          </p:cNvPr>
          <p:cNvSpPr>
            <a:spLocks noGrp="1"/>
          </p:cNvSpPr>
          <p:nvPr>
            <p:ph idx="1"/>
          </p:nvPr>
        </p:nvSpPr>
        <p:spPr>
          <a:xfrm>
            <a:off x="838200" y="1825625"/>
            <a:ext cx="7027416" cy="4351338"/>
          </a:xfrm>
        </p:spPr>
        <p:txBody>
          <a:bodyPr>
            <a:normAutofit lnSpcReduction="10000"/>
          </a:bodyPr>
          <a:lstStyle/>
          <a:p>
            <a:r>
              <a:rPr lang="en-US" dirty="0"/>
              <a:t>Could be data scientist, analyst, or developer.</a:t>
            </a:r>
          </a:p>
          <a:p>
            <a:r>
              <a:rPr lang="en-US" b="1" dirty="0"/>
              <a:t>A full stack data science professional </a:t>
            </a:r>
            <a:r>
              <a:rPr lang="en-US" dirty="0"/>
              <a:t>is a person who can influence the product roadmap, move the metrics in the right direction and makes the overall team more data oriented.  </a:t>
            </a:r>
          </a:p>
          <a:p>
            <a:r>
              <a:rPr lang="en-US" b="1" dirty="0"/>
              <a:t>A full stack data science professional </a:t>
            </a:r>
            <a:r>
              <a:rPr lang="en-US" dirty="0"/>
              <a:t>is the one who has sufficient exposures in database management, data analysis, data visualization, prediction model machine learning and data reporting.</a:t>
            </a:r>
          </a:p>
        </p:txBody>
      </p:sp>
      <p:pic>
        <p:nvPicPr>
          <p:cNvPr id="4" name="Picture 3">
            <a:extLst>
              <a:ext uri="{FF2B5EF4-FFF2-40B4-BE49-F238E27FC236}">
                <a16:creationId xmlns:a16="http://schemas.microsoft.com/office/drawing/2014/main" id="{C8D74A7B-0969-466E-AF84-1DDF42EEA48A}"/>
              </a:ext>
            </a:extLst>
          </p:cNvPr>
          <p:cNvPicPr>
            <a:picLocks noChangeAspect="1"/>
          </p:cNvPicPr>
          <p:nvPr/>
        </p:nvPicPr>
        <p:blipFill>
          <a:blip r:embed="rId2"/>
          <a:stretch>
            <a:fillRect/>
          </a:stretch>
        </p:blipFill>
        <p:spPr>
          <a:xfrm>
            <a:off x="7865616" y="4001294"/>
            <a:ext cx="4137169" cy="2030513"/>
          </a:xfrm>
          <a:prstGeom prst="rect">
            <a:avLst/>
          </a:prstGeom>
        </p:spPr>
      </p:pic>
    </p:spTree>
    <p:extLst>
      <p:ext uri="{BB962C8B-B14F-4D97-AF65-F5344CB8AC3E}">
        <p14:creationId xmlns:p14="http://schemas.microsoft.com/office/powerpoint/2010/main" val="4280106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warehousing &amp; BI infrastructure</a:t>
            </a:r>
          </a:p>
        </p:txBody>
      </p:sp>
      <p:sp>
        <p:nvSpPr>
          <p:cNvPr id="3" name="Content Placeholder 2"/>
          <p:cNvSpPr>
            <a:spLocks noGrp="1"/>
          </p:cNvSpPr>
          <p:nvPr>
            <p:ph idx="1"/>
          </p:nvPr>
        </p:nvSpPr>
        <p:spPr/>
        <p:txBody>
          <a:bodyPr/>
          <a:lstStyle/>
          <a:p>
            <a:r>
              <a:rPr lang="en-US" dirty="0"/>
              <a:t>Led data science team and helped summer intern company to build data warehouse (P</a:t>
            </a:r>
            <a:r>
              <a:rPr lang="en-US" altLang="zh-CN" dirty="0"/>
              <a:t>ostgreSQL)</a:t>
            </a:r>
            <a:r>
              <a:rPr lang="en-US" dirty="0"/>
              <a:t> for later analytics purpose.</a:t>
            </a:r>
          </a:p>
          <a:p>
            <a:endParaRPr lang="en-US" dirty="0"/>
          </a:p>
          <a:p>
            <a:r>
              <a:rPr lang="en-US" dirty="0"/>
              <a:t>Helped the company to establish evidence-based analytics culture by implementing BI tool (</a:t>
            </a:r>
            <a:r>
              <a:rPr lang="en-US" dirty="0" err="1"/>
              <a:t>powerBI</a:t>
            </a:r>
            <a:r>
              <a:rPr lang="en-US" dirty="0"/>
              <a:t>) for different departments and continuously develop dynamitic dashboards to assist decision making process. </a:t>
            </a:r>
          </a:p>
          <a:p>
            <a:endParaRPr lang="en-US" dirty="0"/>
          </a:p>
          <a:p>
            <a:endParaRPr lang="en-US" dirty="0"/>
          </a:p>
        </p:txBody>
      </p:sp>
    </p:spTree>
    <p:extLst>
      <p:ext uri="{BB962C8B-B14F-4D97-AF65-F5344CB8AC3E}">
        <p14:creationId xmlns:p14="http://schemas.microsoft.com/office/powerpoint/2010/main" val="3354703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KPIs and dashboard building</a:t>
            </a:r>
          </a:p>
        </p:txBody>
      </p:sp>
      <p:pic>
        <p:nvPicPr>
          <p:cNvPr id="4" name="Content Placeholder 3"/>
          <p:cNvPicPr>
            <a:picLocks noGrp="1" noChangeAspect="1"/>
          </p:cNvPicPr>
          <p:nvPr>
            <p:ph idx="1"/>
          </p:nvPr>
        </p:nvPicPr>
        <p:blipFill>
          <a:blip r:embed="rId2"/>
          <a:stretch>
            <a:fillRect/>
          </a:stretch>
        </p:blipFill>
        <p:spPr>
          <a:xfrm>
            <a:off x="640080" y="2490873"/>
            <a:ext cx="3577204" cy="4351338"/>
          </a:xfrm>
          <a:prstGeom prst="rect">
            <a:avLst/>
          </a:prstGeom>
        </p:spPr>
      </p:pic>
      <p:pic>
        <p:nvPicPr>
          <p:cNvPr id="5" name="Picture 4"/>
          <p:cNvPicPr>
            <a:picLocks noChangeAspect="1"/>
          </p:cNvPicPr>
          <p:nvPr/>
        </p:nvPicPr>
        <p:blipFill>
          <a:blip r:embed="rId3"/>
          <a:stretch>
            <a:fillRect/>
          </a:stretch>
        </p:blipFill>
        <p:spPr>
          <a:xfrm>
            <a:off x="5055326" y="3181165"/>
            <a:ext cx="6955041" cy="3474815"/>
          </a:xfrm>
          <a:prstGeom prst="rect">
            <a:avLst/>
          </a:prstGeom>
        </p:spPr>
      </p:pic>
      <p:sp>
        <p:nvSpPr>
          <p:cNvPr id="8" name="TextBox 7"/>
          <p:cNvSpPr txBox="1"/>
          <p:nvPr/>
        </p:nvSpPr>
        <p:spPr>
          <a:xfrm>
            <a:off x="640080" y="1567543"/>
            <a:ext cx="10713720" cy="923330"/>
          </a:xfrm>
          <a:prstGeom prst="rect">
            <a:avLst/>
          </a:prstGeom>
          <a:noFill/>
        </p:spPr>
        <p:txBody>
          <a:bodyPr wrap="square" rtlCol="0">
            <a:spAutoFit/>
          </a:bodyPr>
          <a:lstStyle/>
          <a:p>
            <a:pPr marL="285750" indent="-285750">
              <a:buFont typeface="Arial" panose="020B0604020202020204" pitchFamily="34" charset="0"/>
              <a:buChar char="•"/>
            </a:pPr>
            <a:r>
              <a:rPr lang="en-US" dirty="0"/>
              <a:t>Linked daily business report with backend database ensuring data accuracy.</a:t>
            </a:r>
          </a:p>
          <a:p>
            <a:pPr marL="285750" indent="-285750">
              <a:buFont typeface="Arial" panose="020B0604020202020204" pitchFamily="34" charset="0"/>
              <a:buChar char="•"/>
            </a:pPr>
            <a:r>
              <a:rPr lang="en-US" dirty="0"/>
              <a:t>Added prediction function to report and fully automated it.</a:t>
            </a:r>
          </a:p>
          <a:p>
            <a:pPr marL="285750" indent="-285750">
              <a:buFont typeface="Arial" panose="020B0604020202020204" pitchFamily="34" charset="0"/>
              <a:buChar char="•"/>
            </a:pPr>
            <a:r>
              <a:rPr lang="en-US" dirty="0"/>
              <a:t>Email bot sends report with several key takeaway point to management level people.</a:t>
            </a:r>
          </a:p>
        </p:txBody>
      </p:sp>
    </p:spTree>
    <p:extLst>
      <p:ext uri="{BB962C8B-B14F-4D97-AF65-F5344CB8AC3E}">
        <p14:creationId xmlns:p14="http://schemas.microsoft.com/office/powerpoint/2010/main" val="451453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KPIs and dashboard building</a:t>
            </a:r>
          </a:p>
        </p:txBody>
      </p:sp>
      <p:pic>
        <p:nvPicPr>
          <p:cNvPr id="4" name="Content Placeholder 3"/>
          <p:cNvPicPr>
            <a:picLocks noGrp="1" noChangeAspect="1"/>
          </p:cNvPicPr>
          <p:nvPr>
            <p:ph idx="1"/>
          </p:nvPr>
        </p:nvPicPr>
        <p:blipFill>
          <a:blip r:embed="rId2"/>
          <a:stretch>
            <a:fillRect/>
          </a:stretch>
        </p:blipFill>
        <p:spPr>
          <a:xfrm>
            <a:off x="5102584" y="2586445"/>
            <a:ext cx="6675084" cy="3681957"/>
          </a:xfrm>
          <a:prstGeom prst="rect">
            <a:avLst/>
          </a:prstGeom>
        </p:spPr>
      </p:pic>
      <p:sp>
        <p:nvSpPr>
          <p:cNvPr id="5" name="TextBox 4"/>
          <p:cNvSpPr txBox="1"/>
          <p:nvPr/>
        </p:nvSpPr>
        <p:spPr>
          <a:xfrm>
            <a:off x="838200" y="1358537"/>
            <a:ext cx="9612086" cy="646331"/>
          </a:xfrm>
          <a:prstGeom prst="rect">
            <a:avLst/>
          </a:prstGeom>
          <a:noFill/>
        </p:spPr>
        <p:txBody>
          <a:bodyPr wrap="square" rtlCol="0">
            <a:spAutoFit/>
          </a:bodyPr>
          <a:lstStyle/>
          <a:p>
            <a:pPr marL="285750" indent="-285750">
              <a:buFont typeface="Arial" panose="020B0604020202020204" pitchFamily="34" charset="0"/>
              <a:buChar char="•"/>
            </a:pPr>
            <a:r>
              <a:rPr lang="en-US" dirty="0"/>
              <a:t>Interviewed and discussed with different departments in order to design their desired dashboard. (metrics, update frequency, etc…)</a:t>
            </a:r>
          </a:p>
        </p:txBody>
      </p:sp>
      <p:sp>
        <p:nvSpPr>
          <p:cNvPr id="7" name="TextBox 6"/>
          <p:cNvSpPr txBox="1"/>
          <p:nvPr/>
        </p:nvSpPr>
        <p:spPr>
          <a:xfrm>
            <a:off x="838200" y="2750484"/>
            <a:ext cx="3720737" cy="923330"/>
          </a:xfrm>
          <a:prstGeom prst="rect">
            <a:avLst/>
          </a:prstGeom>
          <a:noFill/>
        </p:spPr>
        <p:txBody>
          <a:bodyPr wrap="square" rtlCol="0">
            <a:spAutoFit/>
          </a:bodyPr>
          <a:lstStyle/>
          <a:p>
            <a:r>
              <a:rPr lang="en-US" b="1" dirty="0"/>
              <a:t>Example showed here is for operations team with their favorite  KPIs…</a:t>
            </a:r>
          </a:p>
        </p:txBody>
      </p:sp>
    </p:spTree>
    <p:extLst>
      <p:ext uri="{BB962C8B-B14F-4D97-AF65-F5344CB8AC3E}">
        <p14:creationId xmlns:p14="http://schemas.microsoft.com/office/powerpoint/2010/main" val="4074191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analytics and model building </a:t>
            </a:r>
          </a:p>
        </p:txBody>
      </p:sp>
      <p:sp>
        <p:nvSpPr>
          <p:cNvPr id="6" name="Content Placeholder 5"/>
          <p:cNvSpPr>
            <a:spLocks noGrp="1"/>
          </p:cNvSpPr>
          <p:nvPr>
            <p:ph idx="1"/>
          </p:nvPr>
        </p:nvSpPr>
        <p:spPr/>
        <p:txBody>
          <a:bodyPr/>
          <a:lstStyle/>
          <a:p>
            <a:r>
              <a:rPr lang="en-US" dirty="0"/>
              <a:t>Data mining and built prediction model to forecast daily revenue and guest traffic in order to solve company staffing issues. (R and Python)</a:t>
            </a:r>
          </a:p>
          <a:p>
            <a:r>
              <a:rPr lang="en-US" dirty="0"/>
              <a:t>Helped company to understand what are the key factors to their business.</a:t>
            </a:r>
          </a:p>
          <a:p>
            <a:r>
              <a:rPr lang="en-US" dirty="0"/>
              <a:t>The company is currently using the model to predict business performance  because of its high accuracy (88%).</a:t>
            </a:r>
          </a:p>
          <a:p>
            <a:r>
              <a:rPr lang="en-US" dirty="0"/>
              <a:t>Better staffing greatly improves customer experience and saves operational and labor costs by 3</a:t>
            </a:r>
            <a:r>
              <a:rPr lang="en-US" altLang="zh-CN" dirty="0"/>
              <a:t>2%.</a:t>
            </a:r>
            <a:r>
              <a:rPr lang="en-US" dirty="0"/>
              <a:t> </a:t>
            </a:r>
          </a:p>
        </p:txBody>
      </p:sp>
    </p:spTree>
    <p:extLst>
      <p:ext uri="{BB962C8B-B14F-4D97-AF65-F5344CB8AC3E}">
        <p14:creationId xmlns:p14="http://schemas.microsoft.com/office/powerpoint/2010/main" val="1828402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analytics and model building </a:t>
            </a:r>
          </a:p>
        </p:txBody>
      </p:sp>
      <p:pic>
        <p:nvPicPr>
          <p:cNvPr id="4" name="Picture 3"/>
          <p:cNvPicPr>
            <a:picLocks noChangeAspect="1"/>
          </p:cNvPicPr>
          <p:nvPr/>
        </p:nvPicPr>
        <p:blipFill>
          <a:blip r:embed="rId2"/>
          <a:stretch>
            <a:fillRect/>
          </a:stretch>
        </p:blipFill>
        <p:spPr>
          <a:xfrm>
            <a:off x="0" y="1690688"/>
            <a:ext cx="6008110" cy="3414493"/>
          </a:xfrm>
          <a:prstGeom prst="rect">
            <a:avLst/>
          </a:prstGeom>
        </p:spPr>
      </p:pic>
      <p:pic>
        <p:nvPicPr>
          <p:cNvPr id="5" name="Content Placeholder 3"/>
          <p:cNvPicPr>
            <a:picLocks noGrp="1" noChangeAspect="1"/>
          </p:cNvPicPr>
          <p:nvPr>
            <p:ph idx="1"/>
          </p:nvPr>
        </p:nvPicPr>
        <p:blipFill>
          <a:blip r:embed="rId3"/>
          <a:stretch>
            <a:fillRect/>
          </a:stretch>
        </p:blipFill>
        <p:spPr>
          <a:xfrm>
            <a:off x="5927416" y="3056707"/>
            <a:ext cx="6264584" cy="3542039"/>
          </a:xfrm>
          <a:prstGeom prst="rect">
            <a:avLst/>
          </a:prstGeom>
        </p:spPr>
      </p:pic>
    </p:spTree>
    <p:extLst>
      <p:ext uri="{BB962C8B-B14F-4D97-AF65-F5344CB8AC3E}">
        <p14:creationId xmlns:p14="http://schemas.microsoft.com/office/powerpoint/2010/main" val="74377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Storytelling skill</a:t>
            </a:r>
          </a:p>
        </p:txBody>
      </p:sp>
      <p:sp>
        <p:nvSpPr>
          <p:cNvPr id="3" name="Content Placeholder 2"/>
          <p:cNvSpPr>
            <a:spLocks noGrp="1"/>
          </p:cNvSpPr>
          <p:nvPr>
            <p:ph idx="1"/>
          </p:nvPr>
        </p:nvSpPr>
        <p:spPr>
          <a:xfrm>
            <a:off x="838200" y="1825625"/>
            <a:ext cx="5249091" cy="4444546"/>
          </a:xfrm>
        </p:spPr>
        <p:txBody>
          <a:bodyPr>
            <a:normAutofit fontScale="55000" lnSpcReduction="20000"/>
          </a:bodyPr>
          <a:lstStyle/>
          <a:p>
            <a:r>
              <a:rPr lang="en-US" dirty="0"/>
              <a:t>A tableau work I finished before,  it was the time the tragedy 2017 Las Vegas shooting just happened and I wanted to do this dashboard to alert people.</a:t>
            </a:r>
          </a:p>
          <a:p>
            <a:endParaRPr lang="en-US" dirty="0"/>
          </a:p>
          <a:p>
            <a:r>
              <a:rPr lang="en-US" dirty="0"/>
              <a:t>The first view, I described the all the mass shooting events in the US history.</a:t>
            </a:r>
          </a:p>
          <a:p>
            <a:r>
              <a:rPr lang="en-US" dirty="0"/>
              <a:t>The second view, I compared the US vs. world.  The US owns the most firearm of the world (although the US population proportion is relatively low), which indicates the rate of gun ownership in US is very high. Also, US is the country with the most mass shootings.</a:t>
            </a:r>
          </a:p>
          <a:p>
            <a:r>
              <a:rPr lang="en-US" dirty="0"/>
              <a:t>The third view, I further analyzed the US mass shooting data. It shows that the how US family gun ownership rate changes over the time.  Also, by analyzing gun data in different states, the death rate (number of people who died because of gun shot per 100,000 residents) seems to have the positive relationship with the gun ownership rate from adults.</a:t>
            </a:r>
          </a:p>
          <a:p>
            <a:endParaRPr lang="en-US" dirty="0"/>
          </a:p>
          <a:p>
            <a:r>
              <a:rPr lang="en-US" dirty="0">
                <a:hlinkClick r:id="rId2"/>
              </a:rPr>
              <a:t>https://public.tableau.com/profile/frank.zheng6763#!/vizhome/Massshootingproject/Story1</a:t>
            </a:r>
            <a:endParaRPr lang="en-US" dirty="0"/>
          </a:p>
          <a:p>
            <a:endParaRPr lang="en-US" dirty="0"/>
          </a:p>
          <a:p>
            <a:endParaRPr lang="en-US" dirty="0"/>
          </a:p>
        </p:txBody>
      </p:sp>
      <p:pic>
        <p:nvPicPr>
          <p:cNvPr id="5" name="Picture 4"/>
          <p:cNvPicPr>
            <a:picLocks noChangeAspect="1"/>
          </p:cNvPicPr>
          <p:nvPr/>
        </p:nvPicPr>
        <p:blipFill>
          <a:blip r:embed="rId3"/>
          <a:stretch>
            <a:fillRect/>
          </a:stretch>
        </p:blipFill>
        <p:spPr>
          <a:xfrm>
            <a:off x="6387737" y="1690688"/>
            <a:ext cx="5564777" cy="4066567"/>
          </a:xfrm>
          <a:prstGeom prst="rect">
            <a:avLst/>
          </a:prstGeom>
        </p:spPr>
      </p:pic>
    </p:spTree>
    <p:extLst>
      <p:ext uri="{BB962C8B-B14F-4D97-AF65-F5344CB8AC3E}">
        <p14:creationId xmlns:p14="http://schemas.microsoft.com/office/powerpoint/2010/main" val="2609446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set</a:t>
            </a:r>
          </a:p>
        </p:txBody>
      </p:sp>
      <p:sp>
        <p:nvSpPr>
          <p:cNvPr id="3" name="Content Placeholder 2"/>
          <p:cNvSpPr>
            <a:spLocks noGrp="1"/>
          </p:cNvSpPr>
          <p:nvPr>
            <p:ph idx="1"/>
          </p:nvPr>
        </p:nvSpPr>
        <p:spPr/>
        <p:txBody>
          <a:bodyPr>
            <a:normAutofit lnSpcReduction="10000"/>
          </a:bodyPr>
          <a:lstStyle/>
          <a:p>
            <a:pPr marL="0" indent="0">
              <a:buNone/>
            </a:pPr>
            <a:r>
              <a:rPr lang="en-US" dirty="0"/>
              <a:t>• Analytics Tools: Tableau, Power BI, Spotfire, Google Analytics, Looker, Excel, SPSS</a:t>
            </a:r>
            <a:br>
              <a:rPr lang="en-US" dirty="0"/>
            </a:br>
            <a:r>
              <a:rPr lang="en-US" dirty="0"/>
              <a:t>• Programming: SQL, Python, R Programming, SAS, T-SQL, PL/SQL, VBA, MATLAB, </a:t>
            </a:r>
            <a:r>
              <a:rPr lang="en-US" dirty="0" err="1"/>
              <a:t>Tensorflow</a:t>
            </a:r>
            <a:r>
              <a:rPr lang="en-US" dirty="0"/>
              <a:t>, Torch, </a:t>
            </a:r>
            <a:r>
              <a:rPr lang="en-US" dirty="0" err="1"/>
              <a:t>scikit</a:t>
            </a:r>
            <a:r>
              <a:rPr lang="en-US" dirty="0"/>
              <a:t>-learn</a:t>
            </a:r>
            <a:br>
              <a:rPr lang="en-US" dirty="0"/>
            </a:br>
            <a:r>
              <a:rPr lang="en-US" dirty="0"/>
              <a:t>• Tools: MS Office, Informatica (ETL), Alteryx, Hadoop, SQL Server, KNIME, PostgreSQL, SSIS, SSAS, SSRS,</a:t>
            </a:r>
            <a:r>
              <a:rPr lang="zh-CN" altLang="en-US" dirty="0"/>
              <a:t> </a:t>
            </a:r>
            <a:r>
              <a:rPr lang="en-US" altLang="zh-CN" dirty="0"/>
              <a:t>Data warehousing</a:t>
            </a:r>
            <a:br>
              <a:rPr lang="en-US" dirty="0"/>
            </a:br>
            <a:r>
              <a:rPr lang="en-US" dirty="0"/>
              <a:t>• Statistical Techniques: T-test, ANOVA, Regression, Correlation, Hypothesis Testing</a:t>
            </a:r>
          </a:p>
          <a:p>
            <a:r>
              <a:rPr lang="en-US" dirty="0"/>
              <a:t>Soft skills: Communication, attention to detail, teamwork, learning skills</a:t>
            </a:r>
            <a:br>
              <a:rPr lang="en-US" dirty="0"/>
            </a:br>
            <a:br>
              <a:rPr lang="en-US" dirty="0"/>
            </a:br>
            <a:endParaRPr lang="en-US" dirty="0"/>
          </a:p>
        </p:txBody>
      </p:sp>
    </p:spTree>
    <p:extLst>
      <p:ext uri="{BB962C8B-B14F-4D97-AF65-F5344CB8AC3E}">
        <p14:creationId xmlns:p14="http://schemas.microsoft.com/office/powerpoint/2010/main" val="1641283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1617</TotalTime>
  <Words>482</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 Becoming a Full Stack Data Science Professional</vt:lpstr>
      <vt:lpstr>What’s a full stack data science professional</vt:lpstr>
      <vt:lpstr>Data warehousing &amp; BI infrastructure</vt:lpstr>
      <vt:lpstr>KPIs and dashboard building</vt:lpstr>
      <vt:lpstr>KPIs and dashboard building</vt:lpstr>
      <vt:lpstr>Predictive analytics and model building </vt:lpstr>
      <vt:lpstr>Predictive analytics and model building </vt:lpstr>
      <vt:lpstr>Storytelling skill</vt:lpstr>
      <vt:lpstr>Skill set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Frank Zheng</dc:title>
  <dc:creator>Frank Zheng</dc:creator>
  <cp:lastModifiedBy>Frank Zheng</cp:lastModifiedBy>
  <cp:revision>22</cp:revision>
  <dcterms:created xsi:type="dcterms:W3CDTF">2019-07-25T19:07:58Z</dcterms:created>
  <dcterms:modified xsi:type="dcterms:W3CDTF">2019-09-17T17:00:39Z</dcterms:modified>
</cp:coreProperties>
</file>