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Nry/dBn1mLjjfhJ+haBGXVxgM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7EF210-47F8-467A-8B56-7F827E17E0AE}">
  <a:tblStyle styleId="{BD7EF210-47F8-467A-8B56-7F827E17E0A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penargus.org/index.php/using-argus" TargetMode="External"/><Relationship Id="rId4" Type="http://schemas.openxmlformats.org/officeDocument/2006/relationships/hyperlink" Target="https://openargus.org/argus-stream" TargetMode="External"/><Relationship Id="rId5" Type="http://schemas.openxmlformats.org/officeDocument/2006/relationships/hyperlink" Target="https://openargus.org/oldsite/ra.core.examples.shtml" TargetMode="External"/><Relationship Id="rId6" Type="http://schemas.openxmlformats.org/officeDocument/2006/relationships/hyperlink" Target="https://openargus.org/oldsite/manuals.shtml" TargetMode="External"/><Relationship Id="rId7" Type="http://schemas.openxmlformats.org/officeDocument/2006/relationships/hyperlink" Target="https://openargus.org/ra-pyth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github.com/corelight/zeek-cheatsheets/blob/master/Corelight-Zeek-Cheatsheets-3.0.4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155558" y="637762"/>
            <a:ext cx="4284397" cy="5576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train your network data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6739464" y="637762"/>
            <a:ext cx="4305881" cy="5860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Matthew Nunes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5961" y="4876800"/>
            <a:ext cx="2484914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Pcap: IP</a:t>
            </a:r>
            <a:endParaRPr/>
          </a:p>
        </p:txBody>
      </p:sp>
      <p:sp>
        <p:nvSpPr>
          <p:cNvPr id="218" name="Google Shape;21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9" name="Google Shape;219;p10"/>
          <p:cNvGraphicFramePr/>
          <p:nvPr/>
        </p:nvGraphicFramePr>
        <p:xfrm>
          <a:off x="17145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{BD7EF210-47F8-467A-8B56-7F827E17E0AE}</a:tableStyleId>
              </a:tblPr>
              <a:tblGrid>
                <a:gridCol w="762000"/>
                <a:gridCol w="1066800"/>
                <a:gridCol w="1066800"/>
                <a:gridCol w="859975"/>
                <a:gridCol w="1251850"/>
                <a:gridCol w="1393375"/>
                <a:gridCol w="1110350"/>
                <a:gridCol w="1251850"/>
              </a:tblGrid>
              <a:tr h="50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Bit offset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0-3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4-7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8-13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14-15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16-18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19-31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</a:tr>
              <a:tr h="93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Version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Internet Header Length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Differentiated Services Code Point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Explicit Congestion Notification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r>
                        <a:rPr lang="en-US" sz="1600" u="none" cap="none" strike="noStrike"/>
                        <a:t> Length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 hMerge="1"/>
              </a:tr>
              <a:tr h="50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32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Identification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Flags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Fragment Offset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</a:tr>
              <a:tr h="2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64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Time to Live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Protocol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Header Checksum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</a:tr>
              <a:tr h="2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96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Source IP Address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128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Destination IP address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160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Options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2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160 or 192+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Data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Pcap: TCP</a:t>
            </a:r>
            <a:endParaRPr/>
          </a:p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7" name="Google Shape;227;p11"/>
          <p:cNvGraphicFramePr/>
          <p:nvPr/>
        </p:nvGraphicFramePr>
        <p:xfrm>
          <a:off x="15621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{BD7EF210-47F8-467A-8B56-7F827E17E0AE}</a:tableStyleId>
              </a:tblPr>
              <a:tblGrid>
                <a:gridCol w="822950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  <a:gridCol w="254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Octet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Bit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31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1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Source port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Destination port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3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Sequence number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64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3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Acknowledgment number (if ACK is set)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96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Data offset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Reserved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CWR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ECE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URG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ACK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PSH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SYN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 gridSpan="1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Window size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128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1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Checksum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Urgent pointer (if URG is set)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160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3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Options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Pcap: UDP</a:t>
            </a:r>
            <a:endParaRPr/>
          </a:p>
        </p:txBody>
      </p:sp>
      <p:sp>
        <p:nvSpPr>
          <p:cNvPr id="234" name="Google Shape;23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5" name="Google Shape;235;p12"/>
          <p:cNvGraphicFramePr/>
          <p:nvPr/>
        </p:nvGraphicFramePr>
        <p:xfrm>
          <a:off x="3062287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{BD7EF210-47F8-467A-8B56-7F827E17E0AE}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Bit Offset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0-15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16-31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Source port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Destination port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7CAA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Length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Checksum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64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DE0E8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Argus</a:t>
            </a:r>
            <a:endParaRPr/>
          </a:p>
        </p:txBody>
      </p:sp>
      <p:pic>
        <p:nvPicPr>
          <p:cNvPr id="242" name="Google Shape;2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514" y="1675227"/>
            <a:ext cx="9500971" cy="4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4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Argus</a:t>
            </a:r>
            <a:endParaRPr/>
          </a:p>
        </p:txBody>
      </p:sp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556" y="1675227"/>
            <a:ext cx="9764888" cy="4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Argus</a:t>
            </a:r>
            <a:endParaRPr/>
          </a:p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 sz="3200"/>
              <a:t>Installing Argus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sudo apt install argus-server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sudo apt install argus-clients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 sz="3200"/>
              <a:t>Running Argus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argus -r packet.pcap -w packet.argus (</a:t>
            </a:r>
            <a:r>
              <a:rPr b="0" i="0" lang="en-US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Converts dat</a:t>
            </a:r>
            <a:r>
              <a:rPr lang="en-US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 into intermediary argus format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ra -r packet.argus  -c , &gt; output.csv (</a:t>
            </a:r>
            <a:r>
              <a:rPr b="0" i="0" lang="en-US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Converts dat</a:t>
            </a:r>
            <a:r>
              <a:rPr lang="en-US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 into CSV format. –c option allows you to specify a field separator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6"/>
          <p:cNvSpPr txBox="1"/>
          <p:nvPr>
            <p:ph type="title"/>
          </p:nvPr>
        </p:nvSpPr>
        <p:spPr>
          <a:xfrm>
            <a:off x="841248" y="426720"/>
            <a:ext cx="10506456" cy="1919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Argus – Useful Options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/>
          <p:nvPr/>
        </p:nvSpPr>
        <p:spPr>
          <a:xfrm flipH="1" rot="10800000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6"/>
          <p:cNvSpPr txBox="1"/>
          <p:nvPr>
            <p:ph idx="1" type="body"/>
          </p:nvPr>
        </p:nvSpPr>
        <p:spPr>
          <a:xfrm>
            <a:off x="841248" y="3337269"/>
            <a:ext cx="10509504" cy="290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Consolas"/>
                <a:ea typeface="Consolas"/>
                <a:cs typeface="Consolas"/>
                <a:sym typeface="Consolas"/>
              </a:rPr>
              <a:t>ra -r packet.argus  -c , -s stime saddr daddr proto sport dport pkts bytes &gt; output.csv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>
                <a:latin typeface="Consolas"/>
                <a:ea typeface="Consolas"/>
                <a:cs typeface="Consolas"/>
                <a:sym typeface="Consolas"/>
              </a:rPr>
              <a:t> -s </a:t>
            </a:r>
            <a:r>
              <a:rPr b="0" i="0" lang="en-US" sz="2200"/>
              <a:t>lets you specify fields to 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>
                <a:latin typeface="Consolas"/>
                <a:ea typeface="Consolas"/>
                <a:cs typeface="Consolas"/>
                <a:sym typeface="Consolas"/>
              </a:rPr>
              <a:t>-nn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200"/>
              <a:t>The first -n will suppress port number to service conversion, -nn will suppress translation of protocol numbers to names (no lookups)</a:t>
            </a:r>
            <a:endParaRPr b="0" i="0" sz="2200"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"/>
          <p:cNvSpPr txBox="1"/>
          <p:nvPr>
            <p:ph type="title"/>
          </p:nvPr>
        </p:nvSpPr>
        <p:spPr>
          <a:xfrm>
            <a:off x="841248" y="426720"/>
            <a:ext cx="10506456" cy="1919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Exploring Argus Data</a:t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/>
          <p:nvPr/>
        </p:nvSpPr>
        <p:spPr>
          <a:xfrm flipH="1" rot="10800000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7"/>
          <p:cNvSpPr txBox="1"/>
          <p:nvPr>
            <p:ph idx="1" type="body"/>
          </p:nvPr>
        </p:nvSpPr>
        <p:spPr>
          <a:xfrm>
            <a:off x="841248" y="3337269"/>
            <a:ext cx="10509504" cy="290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Getting started guide: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https://openargus.org/index.php/using-argus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Clients overview: </a:t>
            </a:r>
            <a:r>
              <a:rPr lang="en-US" sz="2200" u="sng">
                <a:solidFill>
                  <a:schemeClr val="hlink"/>
                </a:solidFill>
                <a:hlinkClick r:id="rId4"/>
              </a:rPr>
              <a:t>https://openargus.org/argus-stream</a:t>
            </a:r>
            <a:r>
              <a:rPr lang="en-US" sz="2200"/>
              <a:t>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Clients more details: </a:t>
            </a:r>
            <a:r>
              <a:rPr lang="en-US" sz="2200" u="sng">
                <a:solidFill>
                  <a:schemeClr val="hlink"/>
                </a:solidFill>
                <a:hlinkClick r:id="rId5"/>
              </a:rPr>
              <a:t>https://openargus.org/oldsite/ra.core.examples.shtml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Dirty manuals: </a:t>
            </a:r>
            <a:r>
              <a:rPr lang="en-US" sz="2200" u="sng">
                <a:solidFill>
                  <a:schemeClr val="hlink"/>
                </a:solidFill>
                <a:hlinkClick r:id="rId6"/>
              </a:rPr>
              <a:t>https://openargus.org/oldsite/manuals.shtml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Using Argus with Python – an example: </a:t>
            </a:r>
            <a:r>
              <a:rPr lang="en-US" sz="2200" u="sng">
                <a:solidFill>
                  <a:schemeClr val="hlink"/>
                </a:solidFill>
                <a:hlinkClick r:id="rId7"/>
              </a:rPr>
              <a:t>https://openargus.org/ra-python</a:t>
            </a:r>
            <a:endParaRPr sz="2200"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 txBox="1"/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Data - Considerations</a:t>
            </a:r>
            <a:endParaRPr/>
          </a:p>
        </p:txBody>
      </p:sp>
      <p:sp>
        <p:nvSpPr>
          <p:cNvPr id="280" name="Google Shape;280;p18"/>
          <p:cNvSpPr txBox="1"/>
          <p:nvPr>
            <p:ph idx="1" type="body"/>
          </p:nvPr>
        </p:nvSpPr>
        <p:spPr>
          <a:xfrm>
            <a:off x="638881" y="1809541"/>
            <a:ext cx="10909643" cy="687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 Address Lookup</a:t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007" y="2633472"/>
            <a:ext cx="8538938" cy="358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9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Data - Considerations</a:t>
            </a:r>
            <a:endParaRPr/>
          </a:p>
        </p:txBody>
      </p:sp>
      <p:pic>
        <p:nvPicPr>
          <p:cNvPr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809" y="1675227"/>
            <a:ext cx="8450381" cy="4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Who am I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838200" y="2446993"/>
            <a:ext cx="10515600" cy="3108601"/>
            <a:chOff x="0" y="621368"/>
            <a:chExt cx="10515600" cy="3108601"/>
          </a:xfrm>
        </p:grpSpPr>
        <p:sp>
          <p:nvSpPr>
            <p:cNvPr id="99" name="Google Shape;99;p2"/>
            <p:cNvSpPr/>
            <p:nvPr/>
          </p:nvSpPr>
          <p:spPr>
            <a:xfrm>
              <a:off x="0" y="621368"/>
              <a:ext cx="10515600" cy="9594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46834" y="668202"/>
              <a:ext cx="10421932" cy="86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Studied at Cardiff University</a:t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1695968"/>
              <a:ext cx="10515600" cy="9594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46834" y="1742802"/>
              <a:ext cx="10421932" cy="86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Worked at Cardiff University</a:t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0" y="2770569"/>
              <a:ext cx="10515600" cy="9594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46834" y="2817403"/>
              <a:ext cx="10421932" cy="86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Currently working in PwC’s Ethical Hacking team</a:t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Chart&#10;&#10;Description automatically generated with low confidence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3675" y="5494817"/>
            <a:ext cx="1743829" cy="132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Network Data - Considerations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0"/>
          <p:cNvSpPr txBox="1"/>
          <p:nvPr>
            <p:ph idx="1" type="body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Internal vs External IP Addresses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/>
              <a:t>Class A: 10.0.0.0 — 10.255.255.255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/>
              <a:t>Class B: 172.16.0.0 — 172.31.255.255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0" i="0" lang="en-US" sz="2200"/>
              <a:t>Class C: 192.168.0.0 — 192.168.255.255 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Traffic that isn’t point-to-point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Broadcast (</a:t>
            </a:r>
            <a:r>
              <a:rPr b="0" i="0" lang="en-US" sz="2200"/>
              <a:t>255.255.255.255, 192.168.10.255)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Multicast (</a:t>
            </a:r>
            <a:r>
              <a:rPr b="0" i="0" lang="en-US" sz="2200"/>
              <a:t>224.0.0.0-239.255.255.255)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838199" y="537883"/>
            <a:ext cx="4783697" cy="19428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Where to start?</a:t>
            </a:r>
            <a:endParaRPr/>
          </a:p>
        </p:txBody>
      </p:sp>
      <p:sp>
        <p:nvSpPr>
          <p:cNvPr id="306" name="Google Shape;306;p21"/>
          <p:cNvSpPr txBox="1"/>
          <p:nvPr>
            <p:ph idx="1" type="body"/>
          </p:nvPr>
        </p:nvSpPr>
        <p:spPr>
          <a:xfrm>
            <a:off x="838199" y="2686323"/>
            <a:ext cx="4783697" cy="3433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Top 10 Source IPs by packets/bytes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Top 10 Ports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Ratio of sent vs received for each host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Destination IPs contacted per Source IP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Traffic with lots of flows but small number of bytes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Interesting Protocols: DNS, NTP, SMB, SNMP, LDAP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Weird things (high ports, lots of pings etc.)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3">
            <a:alphaModFix/>
          </a:blip>
          <a:srcRect b="2135" l="959" r="1358" t="3160"/>
          <a:stretch/>
        </p:blipFill>
        <p:spPr>
          <a:xfrm>
            <a:off x="6980273" y="2047356"/>
            <a:ext cx="5116478" cy="27282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1"/>
          <p:cNvGrpSpPr/>
          <p:nvPr/>
        </p:nvGrpSpPr>
        <p:grpSpPr>
          <a:xfrm>
            <a:off x="5811668" y="2686323"/>
            <a:ext cx="1417807" cy="1523727"/>
            <a:chOff x="6387189" y="414859"/>
            <a:chExt cx="723416" cy="748342"/>
          </a:xfrm>
        </p:grpSpPr>
        <p:sp>
          <p:nvSpPr>
            <p:cNvPr id="309" name="Google Shape;309;p21"/>
            <p:cNvSpPr/>
            <p:nvPr/>
          </p:nvSpPr>
          <p:spPr>
            <a:xfrm>
              <a:off x="6388924" y="584944"/>
              <a:ext cx="76200" cy="76200"/>
            </a:xfrm>
            <a:prstGeom prst="ellipse">
              <a:avLst/>
            </a:prstGeom>
            <a:solidFill>
              <a:srgbClr val="FFC000"/>
            </a:solidFill>
            <a:ln cap="flat" cmpd="sng" w="9525">
              <a:solidFill>
                <a:srgbClr val="3A38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6387189" y="438687"/>
              <a:ext cx="76200" cy="76200"/>
            </a:xfrm>
            <a:prstGeom prst="ellipse">
              <a:avLst/>
            </a:prstGeom>
            <a:solidFill>
              <a:srgbClr val="FF0000">
                <a:alpha val="52156"/>
              </a:srgbClr>
            </a:solidFill>
            <a:ln cap="flat" cmpd="sng" w="9525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390041" y="756062"/>
              <a:ext cx="76200" cy="76200"/>
            </a:xfrm>
            <a:prstGeom prst="ellipse">
              <a:avLst/>
            </a:prstGeom>
            <a:solidFill>
              <a:srgbClr val="92D050"/>
            </a:solidFill>
            <a:ln cap="flat" cmpd="sng" w="9525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388171" y="902524"/>
              <a:ext cx="76200" cy="76200"/>
            </a:xfrm>
            <a:prstGeom prst="ellipse">
              <a:avLst/>
            </a:prstGeom>
            <a:solidFill>
              <a:srgbClr val="BBD6EE"/>
            </a:solidFill>
            <a:ln cap="flat" cmpd="sng" w="9525">
              <a:solidFill>
                <a:srgbClr val="5252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6388296" y="1055132"/>
              <a:ext cx="76200" cy="76200"/>
            </a:xfrm>
            <a:prstGeom prst="ellipse">
              <a:avLst/>
            </a:prstGeom>
            <a:solidFill>
              <a:srgbClr val="7030A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1"/>
            <p:cNvSpPr txBox="1"/>
            <p:nvPr/>
          </p:nvSpPr>
          <p:spPr>
            <a:xfrm>
              <a:off x="6446172" y="414859"/>
              <a:ext cx="664433" cy="132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Domain Controllers</a:t>
              </a:r>
              <a:endParaRPr/>
            </a:p>
          </p:txBody>
        </p:sp>
        <p:sp>
          <p:nvSpPr>
            <p:cNvPr id="315" name="Google Shape;315;p21"/>
            <p:cNvSpPr txBox="1"/>
            <p:nvPr/>
          </p:nvSpPr>
          <p:spPr>
            <a:xfrm>
              <a:off x="6450122" y="556007"/>
              <a:ext cx="430805" cy="132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FTP Servers</a:t>
              </a:r>
              <a:endParaRPr/>
            </a:p>
          </p:txBody>
        </p:sp>
        <p:sp>
          <p:nvSpPr>
            <p:cNvPr id="316" name="Google Shape;316;p21"/>
            <p:cNvSpPr txBox="1"/>
            <p:nvPr/>
          </p:nvSpPr>
          <p:spPr>
            <a:xfrm>
              <a:off x="6448133" y="726297"/>
              <a:ext cx="460223" cy="132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Web Servers</a:t>
              </a:r>
              <a:endParaRPr/>
            </a:p>
          </p:txBody>
        </p:sp>
        <p:sp>
          <p:nvSpPr>
            <p:cNvPr id="317" name="Google Shape;317;p21"/>
            <p:cNvSpPr txBox="1"/>
            <p:nvPr/>
          </p:nvSpPr>
          <p:spPr>
            <a:xfrm>
              <a:off x="6446145" y="878697"/>
              <a:ext cx="449153" cy="132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DNS Servers</a:t>
              </a:r>
              <a:endParaRPr/>
            </a:p>
          </p:txBody>
        </p:sp>
        <p:sp>
          <p:nvSpPr>
            <p:cNvPr id="318" name="Google Shape;318;p21"/>
            <p:cNvSpPr txBox="1"/>
            <p:nvPr/>
          </p:nvSpPr>
          <p:spPr>
            <a:xfrm>
              <a:off x="6450095" y="1031097"/>
              <a:ext cx="656789" cy="132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Windows Desktops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Where to start - Chaining</a:t>
            </a:r>
            <a:endParaRPr/>
          </a:p>
        </p:txBody>
      </p:sp>
      <p:grpSp>
        <p:nvGrpSpPr>
          <p:cNvPr id="324" name="Google Shape;324;p22"/>
          <p:cNvGrpSpPr/>
          <p:nvPr/>
        </p:nvGrpSpPr>
        <p:grpSpPr>
          <a:xfrm>
            <a:off x="1954306" y="1826894"/>
            <a:ext cx="8552328" cy="4367716"/>
            <a:chOff x="0" y="0"/>
            <a:chExt cx="8552328" cy="4367716"/>
          </a:xfrm>
        </p:grpSpPr>
        <p:sp>
          <p:nvSpPr>
            <p:cNvPr id="325" name="Google Shape;325;p22"/>
            <p:cNvSpPr/>
            <p:nvPr/>
          </p:nvSpPr>
          <p:spPr>
            <a:xfrm>
              <a:off x="0" y="1982609"/>
              <a:ext cx="2247838" cy="112391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 txBox="1"/>
            <p:nvPr/>
          </p:nvSpPr>
          <p:spPr>
            <a:xfrm>
              <a:off x="32918" y="2015527"/>
              <a:ext cx="2182002" cy="1058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725" lIns="38725" spcFirstLastPara="1" rIns="38725" wrap="square" tIns="38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100"/>
                <a:buFont typeface="Calibri"/>
                <a:buNone/>
              </a:pPr>
              <a:r>
                <a:rPr lang="en-US" sz="6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Host A</a:t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 rot="-2884282">
              <a:off x="2023298" y="2017927"/>
              <a:ext cx="1353487" cy="463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 txBox="1"/>
            <p:nvPr/>
          </p:nvSpPr>
          <p:spPr>
            <a:xfrm rot="-2884282">
              <a:off x="2666204" y="2007249"/>
              <a:ext cx="67674" cy="67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3152245" y="975645"/>
              <a:ext cx="2247838" cy="112391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 txBox="1"/>
            <p:nvPr/>
          </p:nvSpPr>
          <p:spPr>
            <a:xfrm>
              <a:off x="3185163" y="1008563"/>
              <a:ext cx="2182002" cy="1058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725" lIns="38725" spcFirstLastPara="1" rIns="38725" wrap="square" tIns="38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100"/>
                <a:buFont typeface="Calibri"/>
                <a:buNone/>
              </a:pPr>
              <a:r>
                <a:rPr lang="en-US" sz="6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Host B</a:t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 rot="-2830201">
              <a:off x="5187111" y="1026623"/>
              <a:ext cx="1330351" cy="463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 txBox="1"/>
            <p:nvPr/>
          </p:nvSpPr>
          <p:spPr>
            <a:xfrm rot="-2830201">
              <a:off x="5819028" y="1016523"/>
              <a:ext cx="66517" cy="66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304490" y="0"/>
              <a:ext cx="2247838" cy="112391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 txBox="1"/>
            <p:nvPr/>
          </p:nvSpPr>
          <p:spPr>
            <a:xfrm>
              <a:off x="6337408" y="32918"/>
              <a:ext cx="2182002" cy="1058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725" lIns="38725" spcFirstLastPara="1" rIns="38725" wrap="square" tIns="38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100"/>
                <a:buFont typeface="Calibri"/>
                <a:buNone/>
              </a:pPr>
              <a:r>
                <a:rPr lang="en-US" sz="6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Host C</a:t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 rot="2142401">
              <a:off x="5296007" y="1837572"/>
              <a:ext cx="1107288" cy="463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 txBox="1"/>
            <p:nvPr/>
          </p:nvSpPr>
          <p:spPr>
            <a:xfrm rot="2142401">
              <a:off x="5821969" y="1833049"/>
              <a:ext cx="55364" cy="55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299219" y="1621898"/>
              <a:ext cx="2247838" cy="112391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 txBox="1"/>
            <p:nvPr/>
          </p:nvSpPr>
          <p:spPr>
            <a:xfrm>
              <a:off x="6332137" y="1654816"/>
              <a:ext cx="2182002" cy="1058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725" lIns="38725" spcFirstLastPara="1" rIns="38725" wrap="square" tIns="38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100"/>
                <a:buFont typeface="Calibri"/>
                <a:buNone/>
              </a:pPr>
              <a:r>
                <a:rPr lang="en-US" sz="6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Host D</a:t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 rot="2751276">
              <a:off x="2050773" y="2987308"/>
              <a:ext cx="1298536" cy="463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 txBox="1"/>
            <p:nvPr/>
          </p:nvSpPr>
          <p:spPr>
            <a:xfrm rot="2751276">
              <a:off x="2667578" y="2978004"/>
              <a:ext cx="64926" cy="64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3152245" y="2914406"/>
              <a:ext cx="2247838" cy="112391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 txBox="1"/>
            <p:nvPr/>
          </p:nvSpPr>
          <p:spPr>
            <a:xfrm>
              <a:off x="3185163" y="2947324"/>
              <a:ext cx="2182002" cy="1058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725" lIns="38725" spcFirstLastPara="1" rIns="38725" wrap="square" tIns="38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100"/>
                <a:buFont typeface="Calibri"/>
                <a:buNone/>
              </a:pPr>
              <a:r>
                <a:rPr lang="en-US" sz="6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Host E</a:t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 rot="1262058">
              <a:off x="5369508" y="3617902"/>
              <a:ext cx="917712" cy="4631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 txBox="1"/>
            <p:nvPr/>
          </p:nvSpPr>
          <p:spPr>
            <a:xfrm rot="1262058">
              <a:off x="5805421" y="3618118"/>
              <a:ext cx="45885" cy="4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256645" y="3243797"/>
              <a:ext cx="2247838" cy="112391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6289563" y="3276715"/>
              <a:ext cx="2182002" cy="1058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725" lIns="38725" spcFirstLastPara="1" rIns="38725" wrap="square" tIns="38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100"/>
                <a:buFont typeface="Calibri"/>
                <a:buNone/>
              </a:pPr>
              <a:r>
                <a:rPr lang="en-US" sz="6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Host F</a:t>
              </a:r>
              <a:endParaRPr/>
            </a:p>
          </p:txBody>
        </p:sp>
      </p:grpSp>
      <p:cxnSp>
        <p:nvCxnSpPr>
          <p:cNvPr id="347" name="Google Shape;347;p22"/>
          <p:cNvCxnSpPr/>
          <p:nvPr/>
        </p:nvCxnSpPr>
        <p:spPr>
          <a:xfrm rot="10800000">
            <a:off x="-47625" y="-85725"/>
            <a:ext cx="476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p22"/>
          <p:cNvSpPr txBox="1"/>
          <p:nvPr/>
        </p:nvSpPr>
        <p:spPr>
          <a:xfrm>
            <a:off x="3498474" y="3010460"/>
            <a:ext cx="17817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10:15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Dst Port: 22</a:t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6743697" y="2096060"/>
            <a:ext cx="17817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10:17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Dst Port: 22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Other Tools</a:t>
            </a:r>
            <a:endParaRPr/>
          </a:p>
        </p:txBody>
      </p:sp>
      <p:grpSp>
        <p:nvGrpSpPr>
          <p:cNvPr id="355" name="Google Shape;355;p23"/>
          <p:cNvGrpSpPr/>
          <p:nvPr/>
        </p:nvGrpSpPr>
        <p:grpSpPr>
          <a:xfrm>
            <a:off x="838200" y="2906192"/>
            <a:ext cx="10515599" cy="2190202"/>
            <a:chOff x="0" y="1080567"/>
            <a:chExt cx="10515599" cy="2190202"/>
          </a:xfrm>
        </p:grpSpPr>
        <p:sp>
          <p:nvSpPr>
            <p:cNvPr id="356" name="Google Shape;356;p23"/>
            <p:cNvSpPr/>
            <p:nvPr/>
          </p:nvSpPr>
          <p:spPr>
            <a:xfrm>
              <a:off x="0" y="1080567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328612" y="1392749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 txBox="1"/>
            <p:nvPr/>
          </p:nvSpPr>
          <p:spPr>
            <a:xfrm>
              <a:off x="383617" y="1447754"/>
              <a:ext cx="2847502" cy="176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Wireshark/Tshark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3614737" y="1080567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3943350" y="1392749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 txBox="1"/>
            <p:nvPr/>
          </p:nvSpPr>
          <p:spPr>
            <a:xfrm>
              <a:off x="3998355" y="1447754"/>
              <a:ext cx="2847502" cy="176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Yet Another Flowmeter (YAF) 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7229475" y="1080567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7558087" y="1392749"/>
              <a:ext cx="2957512" cy="187802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7613092" y="1447754"/>
              <a:ext cx="2847502" cy="176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SiLK/iSiLK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  <p:pic>
        <p:nvPicPr>
          <p:cNvPr id="370" name="Google Shape;3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5961" y="4876800"/>
            <a:ext cx="2484914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grpSp>
        <p:nvGrpSpPr>
          <p:cNvPr id="111" name="Google Shape;111;p3"/>
          <p:cNvGrpSpPr/>
          <p:nvPr/>
        </p:nvGrpSpPr>
        <p:grpSpPr>
          <a:xfrm>
            <a:off x="838200" y="2171144"/>
            <a:ext cx="10515600" cy="3660298"/>
            <a:chOff x="0" y="345519"/>
            <a:chExt cx="10515600" cy="3660298"/>
          </a:xfrm>
        </p:grpSpPr>
        <p:sp>
          <p:nvSpPr>
            <p:cNvPr id="112" name="Google Shape;112;p3"/>
            <p:cNvSpPr/>
            <p:nvPr/>
          </p:nvSpPr>
          <p:spPr>
            <a:xfrm>
              <a:off x="0" y="345519"/>
              <a:ext cx="10515600" cy="83947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40980" y="386499"/>
              <a:ext cx="10433640" cy="757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NetworkMiner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0" y="1285794"/>
              <a:ext cx="10515600" cy="83947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40980" y="1326774"/>
              <a:ext cx="10433640" cy="757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Zeek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2226069"/>
              <a:ext cx="10515600" cy="83947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40980" y="2267049"/>
              <a:ext cx="10433640" cy="757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 Flows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0" y="3166343"/>
              <a:ext cx="10515600" cy="83947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40980" y="3207323"/>
              <a:ext cx="10433640" cy="757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en-US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 data – things to remember / Machine Learning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Miner 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151" y="1494251"/>
            <a:ext cx="10257698" cy="5180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0" y="8313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479394" y="1070800"/>
            <a:ext cx="3939688" cy="5583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Network Miner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4728053" y="1132114"/>
            <a:ext cx="0" cy="5717573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134" name="Google Shape;134;p5"/>
          <p:cNvGrpSpPr/>
          <p:nvPr/>
        </p:nvGrpSpPr>
        <p:grpSpPr>
          <a:xfrm>
            <a:off x="5108535" y="1979068"/>
            <a:ext cx="6245265" cy="3772810"/>
            <a:chOff x="0" y="908268"/>
            <a:chExt cx="6245265" cy="3772810"/>
          </a:xfrm>
        </p:grpSpPr>
        <p:sp>
          <p:nvSpPr>
            <p:cNvPr id="135" name="Google Shape;135;p5"/>
            <p:cNvSpPr/>
            <p:nvPr/>
          </p:nvSpPr>
          <p:spPr>
            <a:xfrm>
              <a:off x="0" y="908268"/>
              <a:ext cx="6245265" cy="167680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07233" y="1285549"/>
              <a:ext cx="922242" cy="92224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936708" y="908268"/>
              <a:ext cx="4308556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1936708" y="908268"/>
              <a:ext cx="4308556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450" lIns="177450" spcFirstLastPara="1" rIns="177450" wrap="square" tIns="177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Processing files larger than 100Mb takes forever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0" y="3004274"/>
              <a:ext cx="6245265" cy="167680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07233" y="3381554"/>
              <a:ext cx="922242" cy="92224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936708" y="3004274"/>
              <a:ext cx="4308556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1936708" y="3004274"/>
              <a:ext cx="4308556" cy="1676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450" lIns="177450" spcFirstLastPara="1" rIns="177450" wrap="square" tIns="177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Only good for getting an overview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Zeek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6"/>
          <p:cNvGrpSpPr/>
          <p:nvPr/>
        </p:nvGrpSpPr>
        <p:grpSpPr>
          <a:xfrm>
            <a:off x="838200" y="1827749"/>
            <a:ext cx="10515600" cy="4347088"/>
            <a:chOff x="0" y="2124"/>
            <a:chExt cx="10515600" cy="4347088"/>
          </a:xfrm>
        </p:grpSpPr>
        <p:cxnSp>
          <p:nvCxnSpPr>
            <p:cNvPr id="149" name="Google Shape;149;p6"/>
            <p:cNvCxnSpPr/>
            <p:nvPr/>
          </p:nvCxnSpPr>
          <p:spPr>
            <a:xfrm>
              <a:off x="0" y="2124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0" name="Google Shape;150;p6"/>
            <p:cNvSpPr/>
            <p:nvPr/>
          </p:nvSpPr>
          <p:spPr>
            <a:xfrm>
              <a:off x="0" y="2124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0" y="2124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Processes pcaps in the command-line</a:t>
              </a:r>
              <a:endPara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" name="Google Shape;152;p6"/>
            <p:cNvCxnSpPr/>
            <p:nvPr/>
          </p:nvCxnSpPr>
          <p:spPr>
            <a:xfrm>
              <a:off x="0" y="726639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3" name="Google Shape;153;p6"/>
            <p:cNvSpPr/>
            <p:nvPr/>
          </p:nvSpPr>
          <p:spPr>
            <a:xfrm>
              <a:off x="0" y="726639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0" y="726639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onsolas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zeek -C -r sample.pcap</a:t>
              </a:r>
              <a:endParaRPr b="0" i="0" sz="3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5" name="Google Shape;155;p6"/>
            <p:cNvCxnSpPr/>
            <p:nvPr/>
          </p:nvCxnSpPr>
          <p:spPr>
            <a:xfrm>
              <a:off x="0" y="1451154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6" name="Google Shape;156;p6"/>
            <p:cNvSpPr/>
            <p:nvPr/>
          </p:nvSpPr>
          <p:spPr>
            <a:xfrm>
              <a:off x="0" y="1451154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0" y="1451154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onsolas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</a:t>
              </a: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read pcaps</a:t>
              </a:r>
              <a:endPara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6"/>
            <p:cNvCxnSpPr/>
            <p:nvPr/>
          </p:nvCxnSpPr>
          <p:spPr>
            <a:xfrm>
              <a:off x="0" y="2175669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6"/>
            <p:cNvSpPr/>
            <p:nvPr/>
          </p:nvSpPr>
          <p:spPr>
            <a:xfrm>
              <a:off x="0" y="2175669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0" y="2175669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onsolas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Ignore checksum errors</a:t>
              </a:r>
              <a:endPara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6"/>
            <p:cNvCxnSpPr/>
            <p:nvPr/>
          </p:nvCxnSpPr>
          <p:spPr>
            <a:xfrm>
              <a:off x="0" y="2900183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2" name="Google Shape;162;p6"/>
            <p:cNvSpPr/>
            <p:nvPr/>
          </p:nvSpPr>
          <p:spPr>
            <a:xfrm>
              <a:off x="0" y="2900183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0" y="2900183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Produces multiple log files in the same folder as the pcap</a:t>
              </a:r>
              <a:endPara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4" name="Google Shape;164;p6"/>
            <p:cNvCxnSpPr/>
            <p:nvPr/>
          </p:nvCxnSpPr>
          <p:spPr>
            <a:xfrm>
              <a:off x="0" y="3624698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5" name="Google Shape;165;p6"/>
            <p:cNvSpPr/>
            <p:nvPr/>
          </p:nvSpPr>
          <p:spPr>
            <a:xfrm>
              <a:off x="0" y="3624698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0" y="3624698"/>
              <a:ext cx="10515600" cy="724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Always lookout for weird.log</a:t>
              </a:r>
              <a:endPara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Zeek Logs</a:t>
            </a:r>
            <a:endParaRPr/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0" y="134796"/>
            <a:ext cx="6696075" cy="651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/>
          <p:nvPr/>
        </p:nvSpPr>
        <p:spPr>
          <a:xfrm>
            <a:off x="0" y="762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357" y="643467"/>
            <a:ext cx="9605286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1528482" y="6453143"/>
            <a:ext cx="9758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https://github.com/corelight/zeek-cheatsheets/blob/master/Corelight-Zeek-Cheatsheets-3.0.4.pdf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Flows / NetFlow</a:t>
            </a:r>
            <a:endParaRPr/>
          </a:p>
        </p:txBody>
      </p:sp>
      <p:grpSp>
        <p:nvGrpSpPr>
          <p:cNvPr id="192" name="Google Shape;192;p9"/>
          <p:cNvGrpSpPr/>
          <p:nvPr/>
        </p:nvGrpSpPr>
        <p:grpSpPr>
          <a:xfrm>
            <a:off x="838200" y="1870656"/>
            <a:ext cx="10515600" cy="4261275"/>
            <a:chOff x="0" y="45031"/>
            <a:chExt cx="10515600" cy="4261275"/>
          </a:xfrm>
        </p:grpSpPr>
        <p:sp>
          <p:nvSpPr>
            <p:cNvPr id="193" name="Google Shape;193;p9"/>
            <p:cNvSpPr/>
            <p:nvPr/>
          </p:nvSpPr>
          <p:spPr>
            <a:xfrm>
              <a:off x="0" y="266431"/>
              <a:ext cx="105156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525780" y="45031"/>
              <a:ext cx="7360920" cy="4428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547396" y="66647"/>
              <a:ext cx="731768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Cisco’s idea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0" y="946831"/>
              <a:ext cx="105156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25780" y="725431"/>
              <a:ext cx="7360920" cy="4428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 txBox="1"/>
            <p:nvPr/>
          </p:nvSpPr>
          <p:spPr>
            <a:xfrm>
              <a:off x="547396" y="747047"/>
              <a:ext cx="731768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Strips pcaps of payload data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0" y="1627231"/>
              <a:ext cx="10515600" cy="6378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 txBox="1"/>
            <p:nvPr/>
          </p:nvSpPr>
          <p:spPr>
            <a:xfrm>
              <a:off x="0" y="1627231"/>
              <a:ext cx="10515600" cy="63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816125" spcFirstLastPara="1" rIns="816125" wrap="square" tIns="3124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Src, Dest IP address &amp; Src, Dest Port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525780" y="1405831"/>
              <a:ext cx="7360920" cy="4428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 txBox="1"/>
            <p:nvPr/>
          </p:nvSpPr>
          <p:spPr>
            <a:xfrm>
              <a:off x="547396" y="1427447"/>
              <a:ext cx="731768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Groups packets that share certain attributes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0" y="2567506"/>
              <a:ext cx="105156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525780" y="2346106"/>
              <a:ext cx="7360920" cy="4428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 txBox="1"/>
            <p:nvPr/>
          </p:nvSpPr>
          <p:spPr>
            <a:xfrm>
              <a:off x="547396" y="2367722"/>
              <a:ext cx="731768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80 GB pcap data becomes 300 Mb of flow data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0" y="3247906"/>
              <a:ext cx="105156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25780" y="3026506"/>
              <a:ext cx="7360920" cy="4428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 txBox="1"/>
            <p:nvPr/>
          </p:nvSpPr>
          <p:spPr>
            <a:xfrm>
              <a:off x="547396" y="3048122"/>
              <a:ext cx="731768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Commonly used to monitor network data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0" y="3928306"/>
              <a:ext cx="105156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25780" y="3706906"/>
              <a:ext cx="7360920" cy="4428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547396" y="3728522"/>
              <a:ext cx="731768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NetFlow is a call log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2023-03-13T19:07:59Z</dcterms:created>
  <dc:creator>Matthew Nunes (UK)</dc:creator>
</cp:coreProperties>
</file>