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3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65" r:id="rId5"/>
    <p:sldId id="258" r:id="rId6"/>
    <p:sldId id="260" r:id="rId7"/>
    <p:sldId id="264" r:id="rId8"/>
    <p:sldId id="261" r:id="rId9"/>
    <p:sldId id="259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DA291C"/>
    <a:srgbClr val="959CA0"/>
    <a:srgbClr val="FE8A12"/>
    <a:srgbClr val="F4C65A"/>
    <a:srgbClr val="FFE2C4"/>
    <a:srgbClr val="FEC488"/>
    <a:srgbClr val="7FD1EF"/>
    <a:srgbClr val="A1D794"/>
    <a:srgbClr val="72C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4984" y="7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23"/>
            <a:ext cx="4393055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61"/>
            <a:ext cx="4393055" cy="153245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 i="1"/>
              <a:pPr algn="l"/>
              <a:t>11/15/2023</a:t>
            </a:fld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91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470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04FCD28D-5205-B14D-9338-E5F52C4B3AF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460" y="671457"/>
            <a:ext cx="1555593" cy="281237"/>
          </a:xfrm>
          <a:prstGeom prst="rect">
            <a:avLst/>
          </a:prstGeom>
        </p:spPr>
      </p:pic>
      <p:sp>
        <p:nvSpPr>
          <p:cNvPr id="20" name="Header Placeholder 19">
            <a:extLst>
              <a:ext uri="{FF2B5EF4-FFF2-40B4-BE49-F238E27FC236}">
                <a16:creationId xmlns:a16="http://schemas.microsoft.com/office/drawing/2014/main" id="{44B54E68-49B3-EB4F-9F06-63EBE2127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1" name="Slide Image Placeholder 20">
            <a:extLst>
              <a:ext uri="{FF2B5EF4-FFF2-40B4-BE49-F238E27FC236}">
                <a16:creationId xmlns:a16="http://schemas.microsoft.com/office/drawing/2014/main" id="{9F80914E-3226-3544-8067-D77A7810E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3A95A9D-2083-FD47-8FCC-26405789E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3E99797-5A44-E441-B5A2-75267FF5A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C527-D302-0D4C-8820-8247C93BF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Notes Placeholder 23">
            <a:extLst>
              <a:ext uri="{FF2B5EF4-FFF2-40B4-BE49-F238E27FC236}">
                <a16:creationId xmlns:a16="http://schemas.microsoft.com/office/drawing/2014/main" id="{0824245F-47FC-6845-9612-BB5942EF9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6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89E4AFB-44C9-3941-9EFD-0F8219FA48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2FF9-2A45-F143-A9E3-2C98D6266DD3}" type="datetimeFigureOut">
              <a:rPr lang="en-US" smtClean="0"/>
              <a:t>11/15/2023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16438" y="6921500"/>
            <a:ext cx="2687637" cy="1512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4476874" cy="41891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99651" y="8780243"/>
            <a:ext cx="927049" cy="251346"/>
          </a:xfrm>
          <a:prstGeom prst="rect">
            <a:avLst/>
          </a:prstGeom>
        </p:spPr>
        <p:txBody>
          <a:bodyPr/>
          <a:lstStyle/>
          <a:p>
            <a:fld id="{CA61E296-9532-40C3-9174-581AD2B7748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16438" y="6921500"/>
            <a:ext cx="2687637" cy="1512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4476874" cy="41891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99651" y="8780243"/>
            <a:ext cx="927049" cy="251346"/>
          </a:xfrm>
          <a:prstGeom prst="rect">
            <a:avLst/>
          </a:prstGeom>
        </p:spPr>
        <p:txBody>
          <a:bodyPr/>
          <a:lstStyle/>
          <a:p>
            <a:fld id="{CA61E296-9532-40C3-9174-581AD2B774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4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harcoal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rgbClr val="959CA0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959CA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E3D6F47-43BF-4540-9690-AE662057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E2C89B-7571-F544-938F-C9997978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849D536-F609-A744-B36A-8BFB5245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702626"/>
            <a:ext cx="5532119" cy="458114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5532119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No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286358"/>
            <a:ext cx="5532119" cy="49941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286358"/>
            <a:ext cx="5532119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061BF7-30ED-394B-918A-D1835A35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2AC1106-6E0D-B341-B75A-C8C2F73E3F2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4694" y="1702626"/>
            <a:ext cx="3621024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BC0DBC1-9787-6A4E-A4B1-E0E8BE5E8F0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02230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8B0BB6F-D4FA-D54D-A387-A1834DE59B8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243462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2B619D02-ECD0-CE4F-A007-98E4EF4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02E0708-4D86-44F8-B4F9-1E6BEA5F151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16763F-C469-814B-B3F1-2A463EAE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E92459-5CCD-6042-9D0E-BAC9DA03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5C2CC54-E1EC-4DF9-A3B0-2009DB97279A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B63251-79DB-3544-890F-9DDA614A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DEFF783-1996-4984-99EE-7B1AC1AE1A3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91639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FC357D-3DB1-1B43-8FB6-6F70286F7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Two Column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44427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8DDCEC-B402-6B40-82F9-F72F5C447EC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79523" y="1561892"/>
            <a:ext cx="4446878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C8C25AB-04B1-1747-A689-D16DAAB4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Lef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7A7498E-6C5A-334A-934D-1310A3997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108192" cy="6858000"/>
          </a:xfrm>
          <a:prstGeom prst="rect">
            <a:avLst/>
          </a:prstGeom>
          <a:blipFill>
            <a:blip r:embed="rId2"/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503691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485711" y="1079592"/>
            <a:ext cx="5237542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85710" y="6387858"/>
            <a:ext cx="3184467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B9E4976-132F-F449-8124-B504F37C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u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BFE8F7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2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0A1AF0D6-51EF-1945-B4E8-68EF85E8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8ABCCBF-3981-0241-8287-3903E62490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3808" y="0"/>
            <a:ext cx="6108192" cy="6858000"/>
          </a:xfrm>
          <a:prstGeom prst="rect">
            <a:avLst/>
          </a:prstGeom>
          <a:blipFill>
            <a:blip r:embed="rId2"/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F1DF2-27A3-8249-8796-6A002E0D8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1079592"/>
            <a:ext cx="5237543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DD56D8B-7A45-7247-92A2-DECA0DA4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5237543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B5D617-8638-9248-B078-99CA6D58FCA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02674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1968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Left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BA7B86-AF66-5642-80C5-A8A4D9FEB9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B40F6B-0093-4E4E-93B6-688B272C1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44112" y="0"/>
            <a:ext cx="4114799" cy="2971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left 36pt Arial Bold sentence case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62E9D9-E5C1-F84F-9915-F25709579CD2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72E2FA7F-1AB5-4252-BF66-00A17FC6F0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16480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8C96C06-AFDA-BB43-A8AD-9713C5A7978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2810-5A25-4006-AC1A-C7724FC47010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374672-D2D3-4DCE-8649-950F3EAED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033089" y="0"/>
            <a:ext cx="4114799" cy="2971800"/>
          </a:xfrm>
          <a:prstGeom prst="rect">
            <a:avLst/>
          </a:prstGeom>
          <a:solidFill>
            <a:srgbClr val="F4F4F4"/>
          </a:solidFill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right 36pt Arial Bold sentence case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24BBE5E7-5805-45C0-A8D8-6F96062DEC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20885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Light Grey - IQVIA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C0F63227-657D-4706-8FAB-F4C1769683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E85BE28-1C3E-4A79-9B84-3BC2D0438DD8}"/>
              </a:ext>
            </a:extLst>
          </p:cNvPr>
          <p:cNvSpPr/>
          <p:nvPr/>
        </p:nvSpPr>
        <p:spPr bwMode="gray">
          <a:xfrm>
            <a:off x="353877" y="-1"/>
            <a:ext cx="11484246" cy="685800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BC05FF-F7B1-2643-B9FF-FE7362631CA8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4AF320E-9B8F-3143-935B-C21387DC95B0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250C1E-384C-5A4D-B493-4F16109AFBFE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A2F5A00-A48E-1A46-9393-ED80FF031B14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96862EF-B16A-7B49-B5EF-1F789A62F17C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43B517CD-81B5-1241-9C7C-2B8168938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2212" y="4988527"/>
            <a:ext cx="5381689" cy="3657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800" b="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— Attribution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2212" y="1809398"/>
            <a:ext cx="5785628" cy="29705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Place quote here in 32pt Arial sentence case with quote attribution. Up to 6 lines of text can be used.”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04865E-13FE-4711-97A9-D413EE17A679}"/>
              </a:ext>
            </a:extLst>
          </p:cNvPr>
          <p:cNvSpPr txBox="1"/>
          <p:nvPr/>
        </p:nvSpPr>
        <p:spPr>
          <a:xfrm>
            <a:off x="379147" y="1416103"/>
            <a:ext cx="937240" cy="1569660"/>
          </a:xfrm>
          <a:custGeom>
            <a:avLst/>
            <a:gdLst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937240 w 937240"/>
              <a:gd name="connsiteY2" fmla="*/ 1862048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698700 w 937240"/>
              <a:gd name="connsiteY2" fmla="*/ 1225944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225944"/>
              <a:gd name="connsiteX1" fmla="*/ 937240 w 937240"/>
              <a:gd name="connsiteY1" fmla="*/ 0 h 1225944"/>
              <a:gd name="connsiteX2" fmla="*/ 698700 w 937240"/>
              <a:gd name="connsiteY2" fmla="*/ 1225944 h 1225944"/>
              <a:gd name="connsiteX3" fmla="*/ 53009 w 937240"/>
              <a:gd name="connsiteY3" fmla="*/ 960901 h 1225944"/>
              <a:gd name="connsiteX4" fmla="*/ 0 w 937240"/>
              <a:gd name="connsiteY4" fmla="*/ 0 h 12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240" h="1225944">
                <a:moveTo>
                  <a:pt x="0" y="0"/>
                </a:moveTo>
                <a:lnTo>
                  <a:pt x="937240" y="0"/>
                </a:lnTo>
                <a:lnTo>
                  <a:pt x="698700" y="1225944"/>
                </a:lnTo>
                <a:lnTo>
                  <a:pt x="53009" y="9609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2B5EAC86-5955-6C44-B473-E9638CE4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082212" y="6387858"/>
            <a:ext cx="8587966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0B8041C5-D44C-8F4A-BD08-5435D5173B91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7F7F7F"/>
                </a:solidFill>
              </a:rPr>
              <a:t>‹#›</a:t>
            </a:fld>
            <a:endParaRPr lang="en-US" sz="800" b="0" dirty="0">
              <a:solidFill>
                <a:srgbClr val="7F7F7F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76FBE2-B43F-5C47-8389-AD3C99D9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54A23A-653F-044A-872E-96D84FA8FBB7}"/>
              </a:ext>
            </a:extLst>
          </p:cNvPr>
          <p:cNvGrpSpPr/>
          <p:nvPr/>
        </p:nvGrpSpPr>
        <p:grpSpPr>
          <a:xfrm>
            <a:off x="0" y="1460563"/>
            <a:ext cx="2550984" cy="4676908"/>
            <a:chOff x="0" y="1403413"/>
            <a:chExt cx="2550984" cy="4676908"/>
          </a:xfrm>
          <a:solidFill>
            <a:schemeClr val="accent1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4260B0-4CB4-D64E-9C92-5124265DA7A3}"/>
                </a:ext>
              </a:extLst>
            </p:cNvPr>
            <p:cNvGrpSpPr/>
            <p:nvPr/>
          </p:nvGrpSpPr>
          <p:grpSpPr>
            <a:xfrm>
              <a:off x="1" y="4502072"/>
              <a:ext cx="1013573" cy="545364"/>
              <a:chOff x="1" y="4502072"/>
              <a:chExt cx="1013573" cy="545364"/>
            </a:xfrm>
            <a:grpFill/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FE54BDC-92F7-FF47-96F4-48A8CED3C760}"/>
                  </a:ext>
                </a:extLst>
              </p:cNvPr>
              <p:cNvSpPr/>
              <p:nvPr/>
            </p:nvSpPr>
            <p:spPr>
              <a:xfrm>
                <a:off x="1" y="4502072"/>
                <a:ext cx="73504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C52103-9224-6C4C-89DA-F8113C00854E}"/>
                  </a:ext>
                </a:extLst>
              </p:cNvPr>
              <p:cNvSpPr/>
              <p:nvPr/>
            </p:nvSpPr>
            <p:spPr>
              <a:xfrm>
                <a:off x="468210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C066D0-213A-4E42-B2BA-FB39C744A96E}"/>
                </a:ext>
              </a:extLst>
            </p:cNvPr>
            <p:cNvGrpSpPr/>
            <p:nvPr/>
          </p:nvGrpSpPr>
          <p:grpSpPr>
            <a:xfrm>
              <a:off x="0" y="3469185"/>
              <a:ext cx="1162174" cy="545364"/>
              <a:chOff x="0" y="3469185"/>
              <a:chExt cx="1162174" cy="5453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A67A407-7D4D-3749-9A23-617DCB2CC42B}"/>
                  </a:ext>
                </a:extLst>
              </p:cNvPr>
              <p:cNvSpPr/>
              <p:nvPr/>
            </p:nvSpPr>
            <p:spPr>
              <a:xfrm>
                <a:off x="0" y="3469185"/>
                <a:ext cx="8836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5FFBBA7-854B-B748-B093-1CE3952BB1BD}"/>
                  </a:ext>
                </a:extLst>
              </p:cNvPr>
              <p:cNvSpPr/>
              <p:nvPr/>
            </p:nvSpPr>
            <p:spPr>
              <a:xfrm>
                <a:off x="616810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143330-49E8-4D4D-A683-BA5AC4536F35}"/>
                </a:ext>
              </a:extLst>
            </p:cNvPr>
            <p:cNvGrpSpPr/>
            <p:nvPr/>
          </p:nvGrpSpPr>
          <p:grpSpPr>
            <a:xfrm>
              <a:off x="0" y="2436300"/>
              <a:ext cx="1023436" cy="545364"/>
              <a:chOff x="0" y="2440184"/>
              <a:chExt cx="1023436" cy="545364"/>
            </a:xfrm>
            <a:grp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036A379-1707-5D4E-AAD8-4CD10718D475}"/>
                  </a:ext>
                </a:extLst>
              </p:cNvPr>
              <p:cNvSpPr/>
              <p:nvPr/>
            </p:nvSpPr>
            <p:spPr>
              <a:xfrm>
                <a:off x="0" y="2440184"/>
                <a:ext cx="74406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B1666CD-BEF0-4D4B-BA70-902CCBD452A2}"/>
                  </a:ext>
                </a:extLst>
              </p:cNvPr>
              <p:cNvSpPr/>
              <p:nvPr/>
            </p:nvSpPr>
            <p:spPr>
              <a:xfrm>
                <a:off x="478072" y="2440184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37A27-019B-564D-B996-C91C1F5CC2C9}"/>
                </a:ext>
              </a:extLst>
            </p:cNvPr>
            <p:cNvGrpSpPr/>
            <p:nvPr/>
          </p:nvGrpSpPr>
          <p:grpSpPr>
            <a:xfrm>
              <a:off x="876713" y="5534957"/>
              <a:ext cx="1674271" cy="545364"/>
              <a:chOff x="876236" y="5534957"/>
              <a:chExt cx="1674271" cy="545364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63EA5C-5E6E-BC4A-9E7A-94DE3B6280E8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0BB5E6-BAD7-3F49-A359-BE26A2F6BE4C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16252C-42E7-844C-86B3-C65D63364C8F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5CA18-ACA9-2A42-A4F3-CA7027AC1183}"/>
                </a:ext>
              </a:extLst>
            </p:cNvPr>
            <p:cNvGrpSpPr/>
            <p:nvPr/>
          </p:nvGrpSpPr>
          <p:grpSpPr>
            <a:xfrm>
              <a:off x="1404844" y="4502072"/>
              <a:ext cx="1146140" cy="545364"/>
              <a:chOff x="1404367" y="4502072"/>
              <a:chExt cx="1146140" cy="545364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9009F8-F40E-4142-9FD4-5F82D827183E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56972E-4EE4-B440-BF3B-7C50C2F4AFD2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56FC643-92EC-5446-B635-5272B44ABBC4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F13C1C-5A0B-E349-81D8-289CF597EFF6}"/>
                </a:ext>
              </a:extLst>
            </p:cNvPr>
            <p:cNvGrpSpPr/>
            <p:nvPr/>
          </p:nvGrpSpPr>
          <p:grpSpPr>
            <a:xfrm>
              <a:off x="1563753" y="3469185"/>
              <a:ext cx="987231" cy="545364"/>
              <a:chOff x="1560101" y="3469185"/>
              <a:chExt cx="987231" cy="545364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4037E36-7ECF-7242-B733-14F93EF6E7A7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A075E0-B627-254E-A4FB-378B4E95EDE4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2AE0DCE-94BE-7947-8768-92F78F9D7213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D361C0-AC3B-D84D-9A88-5FC411D00470}"/>
                </a:ext>
              </a:extLst>
            </p:cNvPr>
            <p:cNvGrpSpPr/>
            <p:nvPr/>
          </p:nvGrpSpPr>
          <p:grpSpPr>
            <a:xfrm>
              <a:off x="1416321" y="2436300"/>
              <a:ext cx="1134663" cy="545364"/>
              <a:chOff x="1415887" y="2436300"/>
              <a:chExt cx="1134663" cy="545364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03488A-FE35-DC44-B59F-D73A4174124C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62BC2A-8E8F-8F4A-AF64-D93514A83DE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DA935B-E728-D449-B962-9C993F9194C3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C5B5FC-28F8-6A43-9D03-F89AA5DADC09}"/>
                </a:ext>
              </a:extLst>
            </p:cNvPr>
            <p:cNvGrpSpPr/>
            <p:nvPr/>
          </p:nvGrpSpPr>
          <p:grpSpPr>
            <a:xfrm>
              <a:off x="898206" y="1403413"/>
              <a:ext cx="1652778" cy="545364"/>
              <a:chOff x="898206" y="1403413"/>
              <a:chExt cx="1652778" cy="5453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34D7784-E348-154F-80D9-BA83F6D4D68E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49EC6B-F9A7-F742-813C-BBB1639B37A5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DB5796-D137-AF40-AB92-A11E96841BD6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06B288-B2E5-CB4F-9CD4-6304B4259D84}"/>
                </a:ext>
              </a:extLst>
            </p:cNvPr>
            <p:cNvSpPr/>
            <p:nvPr/>
          </p:nvSpPr>
          <p:spPr>
            <a:xfrm>
              <a:off x="1945" y="5534957"/>
              <a:ext cx="476127" cy="545364"/>
            </a:xfrm>
            <a:custGeom>
              <a:avLst/>
              <a:gdLst>
                <a:gd name="connsiteX0" fmla="*/ 0 w 476127"/>
                <a:gd name="connsiteY0" fmla="*/ 0 h 545364"/>
                <a:gd name="connsiteX1" fmla="*/ 197590 w 476127"/>
                <a:gd name="connsiteY1" fmla="*/ 0 h 545364"/>
                <a:gd name="connsiteX2" fmla="*/ 197590 w 476127"/>
                <a:gd name="connsiteY2" fmla="*/ 590 h 545364"/>
                <a:gd name="connsiteX3" fmla="*/ 203445 w 476127"/>
                <a:gd name="connsiteY3" fmla="*/ 0 h 545364"/>
                <a:gd name="connsiteX4" fmla="*/ 476127 w 476127"/>
                <a:gd name="connsiteY4" fmla="*/ 272682 h 545364"/>
                <a:gd name="connsiteX5" fmla="*/ 203445 w 476127"/>
                <a:gd name="connsiteY5" fmla="*/ 545364 h 545364"/>
                <a:gd name="connsiteX6" fmla="*/ 197590 w 476127"/>
                <a:gd name="connsiteY6" fmla="*/ 544774 h 545364"/>
                <a:gd name="connsiteX7" fmla="*/ 197590 w 476127"/>
                <a:gd name="connsiteY7" fmla="*/ 545364 h 545364"/>
                <a:gd name="connsiteX8" fmla="*/ 0 w 476127"/>
                <a:gd name="connsiteY8" fmla="*/ 545364 h 545364"/>
                <a:gd name="connsiteX9" fmla="*/ 0 w 476127"/>
                <a:gd name="connsiteY9" fmla="*/ 452614 h 545364"/>
                <a:gd name="connsiteX10" fmla="*/ 0 w 476127"/>
                <a:gd name="connsiteY10" fmla="*/ 92750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127" h="545364">
                  <a:moveTo>
                    <a:pt x="0" y="0"/>
                  </a:moveTo>
                  <a:lnTo>
                    <a:pt x="197590" y="0"/>
                  </a:lnTo>
                  <a:lnTo>
                    <a:pt x="197590" y="590"/>
                  </a:lnTo>
                  <a:lnTo>
                    <a:pt x="203445" y="0"/>
                  </a:lnTo>
                  <a:cubicBezTo>
                    <a:pt x="354043" y="0"/>
                    <a:pt x="476127" y="122084"/>
                    <a:pt x="476127" y="272682"/>
                  </a:cubicBezTo>
                  <a:cubicBezTo>
                    <a:pt x="476127" y="423280"/>
                    <a:pt x="354043" y="545364"/>
                    <a:pt x="203445" y="545364"/>
                  </a:cubicBezTo>
                  <a:lnTo>
                    <a:pt x="197590" y="544774"/>
                  </a:lnTo>
                  <a:lnTo>
                    <a:pt x="197590" y="545364"/>
                  </a:lnTo>
                  <a:lnTo>
                    <a:pt x="0" y="545364"/>
                  </a:lnTo>
                  <a:lnTo>
                    <a:pt x="0" y="452614"/>
                  </a:lnTo>
                  <a:lnTo>
                    <a:pt x="0" y="92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8324F76-739D-5A41-8026-F96B96947F97}"/>
                </a:ext>
              </a:extLst>
            </p:cNvPr>
            <p:cNvSpPr/>
            <p:nvPr/>
          </p:nvSpPr>
          <p:spPr>
            <a:xfrm>
              <a:off x="0" y="1403413"/>
              <a:ext cx="501699" cy="545364"/>
            </a:xfrm>
            <a:custGeom>
              <a:avLst/>
              <a:gdLst>
                <a:gd name="connsiteX0" fmla="*/ 1 w 501699"/>
                <a:gd name="connsiteY0" fmla="*/ 0 h 545364"/>
                <a:gd name="connsiteX1" fmla="*/ 223169 w 501699"/>
                <a:gd name="connsiteY1" fmla="*/ 0 h 545364"/>
                <a:gd name="connsiteX2" fmla="*/ 223169 w 501699"/>
                <a:gd name="connsiteY2" fmla="*/ 590 h 545364"/>
                <a:gd name="connsiteX3" fmla="*/ 229017 w 501699"/>
                <a:gd name="connsiteY3" fmla="*/ 0 h 545364"/>
                <a:gd name="connsiteX4" fmla="*/ 501699 w 501699"/>
                <a:gd name="connsiteY4" fmla="*/ 272682 h 545364"/>
                <a:gd name="connsiteX5" fmla="*/ 229017 w 501699"/>
                <a:gd name="connsiteY5" fmla="*/ 545364 h 545364"/>
                <a:gd name="connsiteX6" fmla="*/ 223169 w 501699"/>
                <a:gd name="connsiteY6" fmla="*/ 544775 h 545364"/>
                <a:gd name="connsiteX7" fmla="*/ 223169 w 501699"/>
                <a:gd name="connsiteY7" fmla="*/ 545364 h 545364"/>
                <a:gd name="connsiteX8" fmla="*/ 1 w 501699"/>
                <a:gd name="connsiteY8" fmla="*/ 545364 h 545364"/>
                <a:gd name="connsiteX9" fmla="*/ 1 w 501699"/>
                <a:gd name="connsiteY9" fmla="*/ 419791 h 545364"/>
                <a:gd name="connsiteX10" fmla="*/ 0 w 501699"/>
                <a:gd name="connsiteY10" fmla="*/ 419789 h 545364"/>
                <a:gd name="connsiteX11" fmla="*/ 0 w 501699"/>
                <a:gd name="connsiteY11" fmla="*/ 125575 h 545364"/>
                <a:gd name="connsiteX12" fmla="*/ 1 w 501699"/>
                <a:gd name="connsiteY12" fmla="*/ 125573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699" h="545364">
                  <a:moveTo>
                    <a:pt x="1" y="0"/>
                  </a:moveTo>
                  <a:lnTo>
                    <a:pt x="223169" y="0"/>
                  </a:lnTo>
                  <a:lnTo>
                    <a:pt x="223169" y="590"/>
                  </a:lnTo>
                  <a:lnTo>
                    <a:pt x="229017" y="0"/>
                  </a:lnTo>
                  <a:cubicBezTo>
                    <a:pt x="379615" y="0"/>
                    <a:pt x="501699" y="122084"/>
                    <a:pt x="501699" y="272682"/>
                  </a:cubicBezTo>
                  <a:cubicBezTo>
                    <a:pt x="501699" y="423280"/>
                    <a:pt x="379615" y="545364"/>
                    <a:pt x="229017" y="545364"/>
                  </a:cubicBezTo>
                  <a:lnTo>
                    <a:pt x="223169" y="544775"/>
                  </a:lnTo>
                  <a:lnTo>
                    <a:pt x="223169" y="545364"/>
                  </a:lnTo>
                  <a:lnTo>
                    <a:pt x="1" y="545364"/>
                  </a:lnTo>
                  <a:lnTo>
                    <a:pt x="1" y="419791"/>
                  </a:lnTo>
                  <a:lnTo>
                    <a:pt x="0" y="419789"/>
                  </a:lnTo>
                  <a:lnTo>
                    <a:pt x="0" y="125575"/>
                  </a:lnTo>
                  <a:lnTo>
                    <a:pt x="1" y="125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99B32E9C-8531-8F42-88AC-648425B4B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93370" y="1460563"/>
            <a:ext cx="7988504" cy="4676908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</a:t>
            </a:r>
            <a:br>
              <a:rPr lang="en-US" dirty="0"/>
            </a:br>
            <a:r>
              <a:rPr lang="en-US" dirty="0"/>
              <a:t>Arial Bold sentence case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BE3E6C0-8C36-8B43-957E-48824B0A0BBC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17F4479-AB2F-544F-914C-7C68ABE310F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36859" y="3208148"/>
            <a:ext cx="5588846" cy="2929323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82296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109728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1371600" indent="-27432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7FA37B5-B8A2-E447-B5FC-531DD50C1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320" y="1795534"/>
            <a:ext cx="7631698" cy="1174627"/>
          </a:xfrm>
          <a:prstGeom prst="rect">
            <a:avLst/>
          </a:prstGeom>
        </p:spPr>
        <p:txBody>
          <a:bodyPr anchor="b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Bold sentence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B443-1067-8D4E-8347-69E3D88570DB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23B4D94-914D-6A47-AF73-BDD6ABF78CB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941EA1A-7BCD-E547-9195-3AF3CBAB9DE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BF4E84-D8C8-3340-8821-E170F38BCB95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358390-5EFC-484C-9E81-E6E1DFD520E7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29E62D4C-ACB0-644F-9042-ADF3C890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Green - IQVIA">
    <p:bg>
      <p:bgPr>
        <a:gradFill>
          <a:gsLst>
            <a:gs pos="20000">
              <a:schemeClr val="accent4"/>
            </a:gs>
            <a:gs pos="8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rgbClr val="A1D794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A1D794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D0EBCA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4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D06917E-3E0E-6D47-9181-57DC0B96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hite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9175BC-552B-D64A-8152-E96EE8CE39AF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370C788-BCB9-AA4B-83CC-830DE2532168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A666F2-61DC-1141-A28D-9C664CF9E0D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36DAFEC-9E33-D342-8F38-9280EB50249D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4487FF1-1618-4249-B143-BEFFD4E4E8FD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A43F6D9-2B76-4F47-8BB1-588F5D046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-Brand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E5C45F24-760D-4806-80BF-4B954EEA03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5299" y="4854606"/>
            <a:ext cx="2324100" cy="1341752"/>
          </a:xfrm>
          <a:prstGeom prst="rect">
            <a:avLst/>
          </a:prstGeom>
          <a:solidFill>
            <a:srgbClr val="DA291C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Co-brand and bid defense only: You may replace this box with a sponsor logo. Ensure the logo is on a white or transparent background and you have usage permission.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other presentations, or without sponsor logo: Please delete this box.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C359E7-88C6-42D4-9B64-F7D5FE9CDBC5}"/>
              </a:ext>
            </a:extLst>
          </p:cNvPr>
          <p:cNvGrpSpPr/>
          <p:nvPr/>
        </p:nvGrpSpPr>
        <p:grpSpPr>
          <a:xfrm>
            <a:off x="9941531" y="3804028"/>
            <a:ext cx="2250469" cy="2651308"/>
            <a:chOff x="9941531" y="3804028"/>
            <a:chExt cx="2250469" cy="26513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384A34-21CA-42A4-8E46-1EEAC237500E}"/>
                </a:ext>
              </a:extLst>
            </p:cNvPr>
            <p:cNvSpPr/>
            <p:nvPr/>
          </p:nvSpPr>
          <p:spPr>
            <a:xfrm>
              <a:off x="10755844" y="5906186"/>
              <a:ext cx="1436156" cy="549150"/>
            </a:xfrm>
            <a:custGeom>
              <a:avLst/>
              <a:gdLst>
                <a:gd name="connsiteX0" fmla="*/ 274575 w 1436156"/>
                <a:gd name="connsiteY0" fmla="*/ 0 h 549150"/>
                <a:gd name="connsiteX1" fmla="*/ 276477 w 1436156"/>
                <a:gd name="connsiteY1" fmla="*/ 192 h 549150"/>
                <a:gd name="connsiteX2" fmla="*/ 276477 w 1436156"/>
                <a:gd name="connsiteY2" fmla="*/ 0 h 549150"/>
                <a:gd name="connsiteX3" fmla="*/ 1436156 w 1436156"/>
                <a:gd name="connsiteY3" fmla="*/ 0 h 549150"/>
                <a:gd name="connsiteX4" fmla="*/ 1436156 w 1436156"/>
                <a:gd name="connsiteY4" fmla="*/ 549150 h 549150"/>
                <a:gd name="connsiteX5" fmla="*/ 276477 w 1436156"/>
                <a:gd name="connsiteY5" fmla="*/ 549150 h 549150"/>
                <a:gd name="connsiteX6" fmla="*/ 276477 w 1436156"/>
                <a:gd name="connsiteY6" fmla="*/ 548959 h 549150"/>
                <a:gd name="connsiteX7" fmla="*/ 274575 w 1436156"/>
                <a:gd name="connsiteY7" fmla="*/ 549150 h 549150"/>
                <a:gd name="connsiteX8" fmla="*/ 0 w 1436156"/>
                <a:gd name="connsiteY8" fmla="*/ 274575 h 549150"/>
                <a:gd name="connsiteX9" fmla="*/ 274575 w 143615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156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1436156" y="0"/>
                  </a:lnTo>
                  <a:lnTo>
                    <a:pt x="1436156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C482A3-7472-489E-8622-A62D97CBD17C}"/>
                </a:ext>
              </a:extLst>
            </p:cNvPr>
            <p:cNvSpPr/>
            <p:nvPr/>
          </p:nvSpPr>
          <p:spPr>
            <a:xfrm>
              <a:off x="10356354" y="3804028"/>
              <a:ext cx="1835646" cy="549150"/>
            </a:xfrm>
            <a:custGeom>
              <a:avLst/>
              <a:gdLst>
                <a:gd name="connsiteX0" fmla="*/ 274073 w 1835646"/>
                <a:gd name="connsiteY0" fmla="*/ 0 h 549150"/>
                <a:gd name="connsiteX1" fmla="*/ 278104 w 1835646"/>
                <a:gd name="connsiteY1" fmla="*/ 407 h 549150"/>
                <a:gd name="connsiteX2" fmla="*/ 278104 w 1835646"/>
                <a:gd name="connsiteY2" fmla="*/ 0 h 549150"/>
                <a:gd name="connsiteX3" fmla="*/ 1835646 w 1835646"/>
                <a:gd name="connsiteY3" fmla="*/ 0 h 549150"/>
                <a:gd name="connsiteX4" fmla="*/ 1835646 w 1835646"/>
                <a:gd name="connsiteY4" fmla="*/ 549150 h 549150"/>
                <a:gd name="connsiteX5" fmla="*/ 278104 w 1835646"/>
                <a:gd name="connsiteY5" fmla="*/ 549150 h 549150"/>
                <a:gd name="connsiteX6" fmla="*/ 278104 w 1835646"/>
                <a:gd name="connsiteY6" fmla="*/ 547742 h 549150"/>
                <a:gd name="connsiteX7" fmla="*/ 274073 w 1835646"/>
                <a:gd name="connsiteY7" fmla="*/ 548148 h 549150"/>
                <a:gd name="connsiteX8" fmla="*/ 0 w 1835646"/>
                <a:gd name="connsiteY8" fmla="*/ 274074 h 549150"/>
                <a:gd name="connsiteX9" fmla="*/ 274073 w 183564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5646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1835646" y="0"/>
                  </a:lnTo>
                  <a:lnTo>
                    <a:pt x="1835646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C68CD5-1D99-4C2F-8258-B69F780AC527}"/>
                </a:ext>
              </a:extLst>
            </p:cNvPr>
            <p:cNvSpPr/>
            <p:nvPr/>
          </p:nvSpPr>
          <p:spPr>
            <a:xfrm>
              <a:off x="9941531" y="4854606"/>
              <a:ext cx="2250469" cy="549150"/>
            </a:xfrm>
            <a:custGeom>
              <a:avLst/>
              <a:gdLst>
                <a:gd name="connsiteX0" fmla="*/ 299044 w 2250469"/>
                <a:gd name="connsiteY0" fmla="*/ 0 h 549150"/>
                <a:gd name="connsiteX1" fmla="*/ 300889 w 2250469"/>
                <a:gd name="connsiteY1" fmla="*/ 171 h 549150"/>
                <a:gd name="connsiteX2" fmla="*/ 300889 w 2250469"/>
                <a:gd name="connsiteY2" fmla="*/ 0 h 549150"/>
                <a:gd name="connsiteX3" fmla="*/ 2250469 w 2250469"/>
                <a:gd name="connsiteY3" fmla="*/ 0 h 549150"/>
                <a:gd name="connsiteX4" fmla="*/ 2250469 w 2250469"/>
                <a:gd name="connsiteY4" fmla="*/ 549150 h 549150"/>
                <a:gd name="connsiteX5" fmla="*/ 300889 w 2250469"/>
                <a:gd name="connsiteY5" fmla="*/ 549150 h 549150"/>
                <a:gd name="connsiteX6" fmla="*/ 300889 w 2250469"/>
                <a:gd name="connsiteY6" fmla="*/ 548980 h 549150"/>
                <a:gd name="connsiteX7" fmla="*/ 299044 w 2250469"/>
                <a:gd name="connsiteY7" fmla="*/ 549150 h 549150"/>
                <a:gd name="connsiteX8" fmla="*/ 0 w 2250469"/>
                <a:gd name="connsiteY8" fmla="*/ 274575 h 549150"/>
                <a:gd name="connsiteX9" fmla="*/ 299044 w 2250469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469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2250469" y="0"/>
                  </a:lnTo>
                  <a:lnTo>
                    <a:pt x="2250469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 err="1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EFFBAF58-7775-B441-95B2-60BAEE63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7088911A-0046-5847-8D5E-667B718E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CFC63C0-5262-4767-9F93-DEDAECE24DB7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41C48F-5C1D-DE41-93AD-B4E269C3B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8016E9-779F-F844-B7C6-670D5E2ED4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30"/>
            <a:ext cx="11338560" cy="45778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4C2A7798-04D8-114F-865E-17D9C5B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80491F4-CBE5-420D-B41C-DA1186C29721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27A24E-C6A6-B348-9405-8C826F52F9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39BD980-859A-ED43-B5E0-B78C35812A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1A8FC-B139-A448-96B7-DB54D8693F95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9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41A4459-0EB4-4688-8572-06BA95F5D702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1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5C6CE-599B-D241-B11C-1899212B39F3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70D40F-E06E-4AAC-8094-BC565B24D95E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28CB7-3B3E-0342-86D5-64775D74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9030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58985-6F6A-8540-ABC2-450EF4A8FB42}"/>
              </a:ext>
            </a:extLst>
          </p:cNvPr>
          <p:cNvSpPr txBox="1"/>
          <p:nvPr/>
        </p:nvSpPr>
        <p:spPr bwMode="black">
          <a:xfrm>
            <a:off x="6096000" y="6858000"/>
            <a:ext cx="6096001" cy="27699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IQVIA Template (V2.1.0)</a:t>
            </a:r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07A176-04FF-4600-9428-258A4B331C28}"/>
              </a:ext>
            </a:extLst>
          </p:cNvPr>
          <p:cNvGrpSpPr/>
          <p:nvPr userDrawn="1"/>
        </p:nvGrpSpPr>
        <p:grpSpPr>
          <a:xfrm>
            <a:off x="12308084" y="0"/>
            <a:ext cx="851744" cy="3047787"/>
            <a:chOff x="12233656" y="25480"/>
            <a:chExt cx="851744" cy="30477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790172-6CDB-486B-8C9C-5719F944A1E5}"/>
                </a:ext>
              </a:extLst>
            </p:cNvPr>
            <p:cNvSpPr/>
            <p:nvPr/>
          </p:nvSpPr>
          <p:spPr bwMode="gray">
            <a:xfrm>
              <a:off x="12233656" y="2584077"/>
              <a:ext cx="187184" cy="187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4110EB-1D9F-40AA-85D6-0DCE03E31FF6}"/>
                </a:ext>
              </a:extLst>
            </p:cNvPr>
            <p:cNvSpPr/>
            <p:nvPr/>
          </p:nvSpPr>
          <p:spPr bwMode="gray">
            <a:xfrm>
              <a:off x="12676696" y="2584077"/>
              <a:ext cx="187184" cy="187184"/>
            </a:xfrm>
            <a:prstGeom prst="rect">
              <a:avLst/>
            </a:prstGeom>
            <a:solidFill>
              <a:srgbClr val="606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9A453-AE8F-4383-BD8F-32DA97D7AAF2}"/>
                </a:ext>
              </a:extLst>
            </p:cNvPr>
            <p:cNvSpPr/>
            <p:nvPr/>
          </p:nvSpPr>
          <p:spPr bwMode="gray">
            <a:xfrm>
              <a:off x="12898215" y="2584077"/>
              <a:ext cx="187184" cy="187184"/>
            </a:xfrm>
            <a:prstGeom prst="rect">
              <a:avLst/>
            </a:prstGeom>
            <a:solidFill>
              <a:srgbClr val="CA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0FF7AE-5FC0-4FE9-B824-B5FD9D591486}"/>
                </a:ext>
              </a:extLst>
            </p:cNvPr>
            <p:cNvSpPr/>
            <p:nvPr/>
          </p:nvSpPr>
          <p:spPr bwMode="gray">
            <a:xfrm>
              <a:off x="12455176" y="2584077"/>
              <a:ext cx="187184" cy="187184"/>
            </a:xfrm>
            <a:prstGeom prst="rect">
              <a:avLst/>
            </a:prstGeom>
            <a:solidFill>
              <a:srgbClr val="959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DA3666-914B-4B70-9285-AC745AC36DD8}"/>
                </a:ext>
              </a:extLst>
            </p:cNvPr>
            <p:cNvSpPr/>
            <p:nvPr/>
          </p:nvSpPr>
          <p:spPr bwMode="gray">
            <a:xfrm>
              <a:off x="12233656" y="1976453"/>
              <a:ext cx="187184" cy="187184"/>
            </a:xfrm>
            <a:prstGeom prst="rect">
              <a:avLst/>
            </a:prstGeom>
            <a:solidFill>
              <a:srgbClr val="83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BBD6E4-2C3A-4BDE-91DF-83D595CE5D83}"/>
                </a:ext>
              </a:extLst>
            </p:cNvPr>
            <p:cNvSpPr/>
            <p:nvPr/>
          </p:nvSpPr>
          <p:spPr bwMode="gray">
            <a:xfrm>
              <a:off x="12233656" y="2282071"/>
              <a:ext cx="187184" cy="187184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A34AC5-EFC7-4238-82A2-6B301C2DDE12}"/>
                </a:ext>
              </a:extLst>
            </p:cNvPr>
            <p:cNvSpPr/>
            <p:nvPr/>
          </p:nvSpPr>
          <p:spPr bwMode="gray">
            <a:xfrm>
              <a:off x="12455176" y="1976453"/>
              <a:ext cx="187184" cy="187184"/>
            </a:xfrm>
            <a:prstGeom prst="rect">
              <a:avLst/>
            </a:prstGeom>
            <a:solidFill>
              <a:srgbClr val="C17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959C79-B003-4C43-BB55-D824D8433590}"/>
                </a:ext>
              </a:extLst>
            </p:cNvPr>
            <p:cNvSpPr/>
            <p:nvPr/>
          </p:nvSpPr>
          <p:spPr bwMode="gray">
            <a:xfrm>
              <a:off x="12676696" y="1976453"/>
              <a:ext cx="187184" cy="187184"/>
            </a:xfrm>
            <a:prstGeom prst="rect">
              <a:avLst/>
            </a:prstGeom>
            <a:solidFill>
              <a:srgbClr val="A24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2F109A-F3DB-4DF0-AE2F-90C6EA4CAB56}"/>
                </a:ext>
              </a:extLst>
            </p:cNvPr>
            <p:cNvSpPr/>
            <p:nvPr/>
          </p:nvSpPr>
          <p:spPr bwMode="gray">
            <a:xfrm>
              <a:off x="12898216" y="1976453"/>
              <a:ext cx="187184" cy="187184"/>
            </a:xfrm>
            <a:prstGeom prst="rect">
              <a:avLst/>
            </a:prstGeom>
            <a:solidFill>
              <a:srgbClr val="E0B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A61E298-EB0A-4E17-BD09-A9BCC2649A12}"/>
                </a:ext>
              </a:extLst>
            </p:cNvPr>
            <p:cNvSpPr txBox="1"/>
            <p:nvPr/>
          </p:nvSpPr>
          <p:spPr>
            <a:xfrm>
              <a:off x="12233656" y="25480"/>
              <a:ext cx="851744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100%  50%   75%   25%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05AA33-EE2E-4E4E-B109-36E236936840}"/>
                </a:ext>
              </a:extLst>
            </p:cNvPr>
            <p:cNvSpPr/>
            <p:nvPr/>
          </p:nvSpPr>
          <p:spPr bwMode="gray">
            <a:xfrm>
              <a:off x="12233656" y="2886083"/>
              <a:ext cx="187184" cy="187184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C58DC-2F2B-4BE2-B67F-07B125678C34}"/>
                </a:ext>
              </a:extLst>
            </p:cNvPr>
            <p:cNvSpPr/>
            <p:nvPr userDrawn="1"/>
          </p:nvSpPr>
          <p:spPr bwMode="gray">
            <a:xfrm>
              <a:off x="12233656" y="1765158"/>
              <a:ext cx="187184" cy="187184"/>
            </a:xfrm>
            <a:prstGeom prst="rect">
              <a:avLst/>
            </a:prstGeom>
            <a:solidFill>
              <a:srgbClr val="C62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49ADF4-EEA9-43D1-8A2A-133C45DB1862}"/>
                </a:ext>
              </a:extLst>
            </p:cNvPr>
            <p:cNvSpPr/>
            <p:nvPr userDrawn="1"/>
          </p:nvSpPr>
          <p:spPr bwMode="gray">
            <a:xfrm>
              <a:off x="12455176" y="1765158"/>
              <a:ext cx="187184" cy="187184"/>
            </a:xfrm>
            <a:prstGeom prst="rect">
              <a:avLst/>
            </a:prstGeom>
            <a:solidFill>
              <a:srgbClr val="E99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0543385-700D-4FD3-9403-942A7816AFF3}"/>
                </a:ext>
              </a:extLst>
            </p:cNvPr>
            <p:cNvSpPr/>
            <p:nvPr userDrawn="1"/>
          </p:nvSpPr>
          <p:spPr bwMode="gray">
            <a:xfrm>
              <a:off x="12676696" y="1765158"/>
              <a:ext cx="187184" cy="187184"/>
            </a:xfrm>
            <a:prstGeom prst="rect">
              <a:avLst/>
            </a:prstGeom>
            <a:solidFill>
              <a:srgbClr val="DB6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C64855-B6D7-406E-A904-38AA3CAC33D1}"/>
                </a:ext>
              </a:extLst>
            </p:cNvPr>
            <p:cNvSpPr/>
            <p:nvPr userDrawn="1"/>
          </p:nvSpPr>
          <p:spPr bwMode="gray">
            <a:xfrm>
              <a:off x="12898216" y="1765158"/>
              <a:ext cx="187184" cy="187184"/>
            </a:xfrm>
            <a:prstGeom prst="rect">
              <a:avLst/>
            </a:prstGeom>
            <a:solidFill>
              <a:srgbClr val="F5C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671D4E-C545-4A51-AD54-465B655DA739}"/>
                </a:ext>
              </a:extLst>
            </p:cNvPr>
            <p:cNvSpPr/>
            <p:nvPr/>
          </p:nvSpPr>
          <p:spPr bwMode="gray">
            <a:xfrm>
              <a:off x="12455176" y="222423"/>
              <a:ext cx="187184" cy="187184"/>
            </a:xfrm>
            <a:prstGeom prst="rect">
              <a:avLst/>
            </a:prstGeom>
            <a:solidFill>
              <a:srgbClr val="7FD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21816-B34D-4C96-B96F-5C715C45829B}"/>
                </a:ext>
              </a:extLst>
            </p:cNvPr>
            <p:cNvSpPr/>
            <p:nvPr/>
          </p:nvSpPr>
          <p:spPr bwMode="gray">
            <a:xfrm>
              <a:off x="12455176" y="443728"/>
              <a:ext cx="187184" cy="187184"/>
            </a:xfrm>
            <a:prstGeom prst="rect">
              <a:avLst/>
            </a:prstGeom>
            <a:solidFill>
              <a:srgbClr val="7FAA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57F5CE8-B34F-444C-9F30-C4849266D875}"/>
                </a:ext>
              </a:extLst>
            </p:cNvPr>
            <p:cNvSpPr/>
            <p:nvPr/>
          </p:nvSpPr>
          <p:spPr bwMode="gray">
            <a:xfrm>
              <a:off x="12676695" y="222423"/>
              <a:ext cx="187184" cy="187184"/>
            </a:xfrm>
            <a:prstGeom prst="rect">
              <a:avLst/>
            </a:prstGeom>
            <a:solidFill>
              <a:srgbClr val="40BA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D284D6-CF6C-4BFC-8BAA-4E3DEFF9F379}"/>
                </a:ext>
              </a:extLst>
            </p:cNvPr>
            <p:cNvSpPr/>
            <p:nvPr/>
          </p:nvSpPr>
          <p:spPr bwMode="gray">
            <a:xfrm>
              <a:off x="12676695" y="443728"/>
              <a:ext cx="187184" cy="187184"/>
            </a:xfrm>
            <a:prstGeom prst="rect">
              <a:avLst/>
            </a:prstGeom>
            <a:solidFill>
              <a:srgbClr val="4080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017C50-180E-4CF0-9C26-E8CEE97041A3}"/>
                </a:ext>
              </a:extLst>
            </p:cNvPr>
            <p:cNvSpPr/>
            <p:nvPr/>
          </p:nvSpPr>
          <p:spPr bwMode="gray">
            <a:xfrm>
              <a:off x="12898215" y="222423"/>
              <a:ext cx="187184" cy="187184"/>
            </a:xfrm>
            <a:prstGeom prst="rect">
              <a:avLst/>
            </a:prstGeom>
            <a:solidFill>
              <a:srgbClr val="BFE8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5309A6-0A06-430D-BC25-9F084A978BC1}"/>
                </a:ext>
              </a:extLst>
            </p:cNvPr>
            <p:cNvSpPr/>
            <p:nvPr/>
          </p:nvSpPr>
          <p:spPr bwMode="gray">
            <a:xfrm>
              <a:off x="12898215" y="443728"/>
              <a:ext cx="187184" cy="187184"/>
            </a:xfrm>
            <a:prstGeom prst="rect">
              <a:avLst/>
            </a:prstGeom>
            <a:solidFill>
              <a:srgbClr val="BFD4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2F1061-646D-4F4A-BF71-63529009C779}"/>
                </a:ext>
              </a:extLst>
            </p:cNvPr>
            <p:cNvSpPr/>
            <p:nvPr/>
          </p:nvSpPr>
          <p:spPr bwMode="gray">
            <a:xfrm>
              <a:off x="12233656" y="666550"/>
              <a:ext cx="187184" cy="187184"/>
            </a:xfrm>
            <a:prstGeom prst="rect">
              <a:avLst/>
            </a:prstGeom>
            <a:solidFill>
              <a:srgbClr val="43B02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E5BBAC-94C9-4F7F-9287-47DCDACCDED5}"/>
                </a:ext>
              </a:extLst>
            </p:cNvPr>
            <p:cNvSpPr/>
            <p:nvPr/>
          </p:nvSpPr>
          <p:spPr bwMode="gray">
            <a:xfrm>
              <a:off x="12455176" y="1329200"/>
              <a:ext cx="187184" cy="187184"/>
            </a:xfrm>
            <a:prstGeom prst="rect">
              <a:avLst/>
            </a:prstGeom>
            <a:solidFill>
              <a:srgbClr val="F7D9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882D5B-CA7B-4921-A5C7-C2A02ADC6E9E}"/>
                </a:ext>
              </a:extLst>
            </p:cNvPr>
            <p:cNvSpPr/>
            <p:nvPr/>
          </p:nvSpPr>
          <p:spPr bwMode="gray">
            <a:xfrm>
              <a:off x="12676695" y="1329200"/>
              <a:ext cx="187184" cy="187184"/>
            </a:xfrm>
            <a:prstGeom prst="rect">
              <a:avLst/>
            </a:prstGeom>
            <a:solidFill>
              <a:srgbClr val="F4C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E1E4DF-D2F6-452C-B668-F445C5207AE8}"/>
                </a:ext>
              </a:extLst>
            </p:cNvPr>
            <p:cNvSpPr/>
            <p:nvPr/>
          </p:nvSpPr>
          <p:spPr bwMode="gray">
            <a:xfrm>
              <a:off x="12898215" y="1329200"/>
              <a:ext cx="187184" cy="187184"/>
            </a:xfrm>
            <a:prstGeom prst="rect">
              <a:avLst/>
            </a:prstGeom>
            <a:solidFill>
              <a:srgbClr val="FBE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817B419-0520-447A-99C5-2445CD25CBC7}"/>
                </a:ext>
              </a:extLst>
            </p:cNvPr>
            <p:cNvSpPr/>
            <p:nvPr/>
          </p:nvSpPr>
          <p:spPr bwMode="gray">
            <a:xfrm>
              <a:off x="12233656" y="445182"/>
              <a:ext cx="187184" cy="187184"/>
            </a:xfrm>
            <a:prstGeom prst="rect">
              <a:avLst/>
            </a:prstGeom>
            <a:solidFill>
              <a:srgbClr val="00558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AAAD1C3-AC65-4E7F-95B0-0904DA748A91}"/>
                </a:ext>
              </a:extLst>
            </p:cNvPr>
            <p:cNvSpPr/>
            <p:nvPr/>
          </p:nvSpPr>
          <p:spPr bwMode="gray">
            <a:xfrm>
              <a:off x="12455176" y="1550568"/>
              <a:ext cx="187184" cy="187184"/>
            </a:xfrm>
            <a:prstGeom prst="rect">
              <a:avLst/>
            </a:prstGeom>
            <a:solidFill>
              <a:srgbClr val="FEC48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3E25F0A-706F-4DD8-A3DC-8BA19EF80FF9}"/>
                </a:ext>
              </a:extLst>
            </p:cNvPr>
            <p:cNvSpPr/>
            <p:nvPr/>
          </p:nvSpPr>
          <p:spPr bwMode="gray">
            <a:xfrm>
              <a:off x="12676695" y="1550568"/>
              <a:ext cx="187184" cy="187184"/>
            </a:xfrm>
            <a:prstGeom prst="rect">
              <a:avLst/>
            </a:prstGeom>
            <a:solidFill>
              <a:srgbClr val="FEA7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F5CD6E0-1E3E-40C5-A52C-E38D01328967}"/>
                </a:ext>
              </a:extLst>
            </p:cNvPr>
            <p:cNvSpPr/>
            <p:nvPr/>
          </p:nvSpPr>
          <p:spPr bwMode="gray">
            <a:xfrm>
              <a:off x="12898215" y="1550568"/>
              <a:ext cx="187184" cy="187184"/>
            </a:xfrm>
            <a:prstGeom prst="rect">
              <a:avLst/>
            </a:prstGeom>
            <a:solidFill>
              <a:srgbClr val="FFE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4C58CC-4DF8-4296-B3D0-140D4877D04D}"/>
                </a:ext>
              </a:extLst>
            </p:cNvPr>
            <p:cNvSpPr/>
            <p:nvPr/>
          </p:nvSpPr>
          <p:spPr bwMode="gray">
            <a:xfrm>
              <a:off x="12233656" y="222423"/>
              <a:ext cx="187184" cy="187184"/>
            </a:xfrm>
            <a:prstGeom prst="rect">
              <a:avLst/>
            </a:prstGeom>
            <a:solidFill>
              <a:srgbClr val="00A3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8BD596-AF6E-430B-BB6B-EABDF5AEDD8E}"/>
                </a:ext>
              </a:extLst>
            </p:cNvPr>
            <p:cNvSpPr/>
            <p:nvPr/>
          </p:nvSpPr>
          <p:spPr bwMode="gray">
            <a:xfrm>
              <a:off x="12455176" y="1106378"/>
              <a:ext cx="187184" cy="187184"/>
            </a:xfrm>
            <a:prstGeom prst="rect">
              <a:avLst/>
            </a:prstGeom>
            <a:solidFill>
              <a:srgbClr val="7FDF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1B3C34-B7AB-4090-8ECF-586A4E0A931D}"/>
                </a:ext>
              </a:extLst>
            </p:cNvPr>
            <p:cNvSpPr/>
            <p:nvPr/>
          </p:nvSpPr>
          <p:spPr bwMode="gray">
            <a:xfrm>
              <a:off x="12676695" y="1106378"/>
              <a:ext cx="187184" cy="187184"/>
            </a:xfrm>
            <a:prstGeom prst="rect">
              <a:avLst/>
            </a:prstGeom>
            <a:solidFill>
              <a:srgbClr val="40C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BC3DFDA-BB56-4A0D-A846-DFCB8EF88D81}"/>
                </a:ext>
              </a:extLst>
            </p:cNvPr>
            <p:cNvSpPr/>
            <p:nvPr/>
          </p:nvSpPr>
          <p:spPr bwMode="gray">
            <a:xfrm>
              <a:off x="12898215" y="1106378"/>
              <a:ext cx="187184" cy="187184"/>
            </a:xfrm>
            <a:prstGeom prst="rect">
              <a:avLst/>
            </a:prstGeom>
            <a:solidFill>
              <a:srgbClr val="BFE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4C1DB7-696A-41FA-B3FE-4C10635D8931}"/>
                </a:ext>
              </a:extLst>
            </p:cNvPr>
            <p:cNvSpPr/>
            <p:nvPr/>
          </p:nvSpPr>
          <p:spPr bwMode="gray">
            <a:xfrm>
              <a:off x="12233656" y="1330654"/>
              <a:ext cx="187184" cy="187184"/>
            </a:xfrm>
            <a:prstGeom prst="rect">
              <a:avLst/>
            </a:prstGeom>
            <a:solidFill>
              <a:srgbClr val="F0B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2A2C519-863C-4FFE-885E-34C8AB2B023E}"/>
                </a:ext>
              </a:extLst>
            </p:cNvPr>
            <p:cNvSpPr/>
            <p:nvPr/>
          </p:nvSpPr>
          <p:spPr bwMode="gray">
            <a:xfrm>
              <a:off x="12233656" y="1550568"/>
              <a:ext cx="187184" cy="187184"/>
            </a:xfrm>
            <a:prstGeom prst="rect">
              <a:avLst/>
            </a:prstGeom>
            <a:solidFill>
              <a:srgbClr val="FE8A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0299C38-075C-4023-BA01-5FBB57E7B93E}"/>
                </a:ext>
              </a:extLst>
            </p:cNvPr>
            <p:cNvSpPr/>
            <p:nvPr/>
          </p:nvSpPr>
          <p:spPr bwMode="gray">
            <a:xfrm>
              <a:off x="12233656" y="1109286"/>
              <a:ext cx="187184" cy="187184"/>
            </a:xfrm>
            <a:prstGeom prst="rect">
              <a:avLst/>
            </a:prstGeom>
            <a:solidFill>
              <a:srgbClr val="00BFB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30E707-137B-4479-8F7E-1687687A179F}"/>
                </a:ext>
              </a:extLst>
            </p:cNvPr>
            <p:cNvSpPr/>
            <p:nvPr/>
          </p:nvSpPr>
          <p:spPr bwMode="gray">
            <a:xfrm>
              <a:off x="12233656" y="887918"/>
              <a:ext cx="187184" cy="187184"/>
            </a:xfrm>
            <a:prstGeom prst="rect">
              <a:avLst/>
            </a:prstGeom>
            <a:solidFill>
              <a:srgbClr val="0271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30CCC58-FAA5-4900-A5F9-0B899F2A0460}"/>
                </a:ext>
              </a:extLst>
            </p:cNvPr>
            <p:cNvSpPr/>
            <p:nvPr/>
          </p:nvSpPr>
          <p:spPr bwMode="gray">
            <a:xfrm>
              <a:off x="12455176" y="887918"/>
              <a:ext cx="187184" cy="187184"/>
            </a:xfrm>
            <a:prstGeom prst="rect">
              <a:avLst/>
            </a:prstGeom>
            <a:solidFill>
              <a:srgbClr val="80B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728566-B8B7-4E9D-8B72-20AC79577B3C}"/>
                </a:ext>
              </a:extLst>
            </p:cNvPr>
            <p:cNvSpPr/>
            <p:nvPr/>
          </p:nvSpPr>
          <p:spPr bwMode="gray">
            <a:xfrm>
              <a:off x="12455176" y="666550"/>
              <a:ext cx="187184" cy="187184"/>
            </a:xfrm>
            <a:prstGeom prst="rect">
              <a:avLst/>
            </a:prstGeom>
            <a:solidFill>
              <a:srgbClr val="A1D7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54B01F-B9ED-460E-8A42-71800A74AFD1}"/>
                </a:ext>
              </a:extLst>
            </p:cNvPr>
            <p:cNvSpPr/>
            <p:nvPr/>
          </p:nvSpPr>
          <p:spPr bwMode="gray">
            <a:xfrm>
              <a:off x="12676695" y="887918"/>
              <a:ext cx="187184" cy="187184"/>
            </a:xfrm>
            <a:prstGeom prst="rect">
              <a:avLst/>
            </a:prstGeom>
            <a:solidFill>
              <a:srgbClr val="4195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8DE376-4FF4-4A06-A431-8F072BE6F442}"/>
                </a:ext>
              </a:extLst>
            </p:cNvPr>
            <p:cNvSpPr/>
            <p:nvPr/>
          </p:nvSpPr>
          <p:spPr bwMode="gray">
            <a:xfrm>
              <a:off x="12676695" y="666550"/>
              <a:ext cx="187184" cy="187184"/>
            </a:xfrm>
            <a:prstGeom prst="rect">
              <a:avLst/>
            </a:prstGeom>
            <a:solidFill>
              <a:srgbClr val="72C4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CCD18B-54DC-422F-BC15-C5819DF277AE}"/>
                </a:ext>
              </a:extLst>
            </p:cNvPr>
            <p:cNvSpPr/>
            <p:nvPr/>
          </p:nvSpPr>
          <p:spPr bwMode="gray">
            <a:xfrm>
              <a:off x="12898215" y="887918"/>
              <a:ext cx="187184" cy="187184"/>
            </a:xfrm>
            <a:prstGeom prst="rect">
              <a:avLst/>
            </a:prstGeom>
            <a:solidFill>
              <a:srgbClr val="C0D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9AC4FBA-1217-4369-8CD8-64FAE85D8B82}"/>
                </a:ext>
              </a:extLst>
            </p:cNvPr>
            <p:cNvSpPr/>
            <p:nvPr/>
          </p:nvSpPr>
          <p:spPr bwMode="gray">
            <a:xfrm>
              <a:off x="12898215" y="666550"/>
              <a:ext cx="187184" cy="187184"/>
            </a:xfrm>
            <a:prstGeom prst="rect">
              <a:avLst/>
            </a:prstGeom>
            <a:solidFill>
              <a:srgbClr val="D0EBC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  <p:sldLayoutId id="2147484251" r:id="rId17"/>
    <p:sldLayoutId id="2147484252" r:id="rId18"/>
    <p:sldLayoutId id="2147484253" r:id="rId19"/>
    <p:sldLayoutId id="2147484254" r:id="rId20"/>
    <p:sldLayoutId id="2147484255" r:id="rId21"/>
    <p:sldLayoutId id="2147484256" r:id="rId22"/>
    <p:sldLayoutId id="2147484257" r:id="rId23"/>
    <p:sldLayoutId id="2147484261" r:id="rId24"/>
    <p:sldLayoutId id="2147484258" r:id="rId25"/>
    <p:sldLayoutId id="2147484259" r:id="rId26"/>
    <p:sldLayoutId id="214748426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D506-B3D3-49B3-85B0-129BCC513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tool to generate code in the UI automation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AFAF-2B5B-4A50-9008-998B2C9A0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PlaybackGPT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DBC8B-FF70-423E-AE3E-988A9928E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Aby George</a:t>
            </a:r>
          </a:p>
        </p:txBody>
      </p:sp>
    </p:spTree>
    <p:extLst>
      <p:ext uri="{BB962C8B-B14F-4D97-AF65-F5344CB8AC3E}">
        <p14:creationId xmlns:p14="http://schemas.microsoft.com/office/powerpoint/2010/main" val="21364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972565-B463-4A0D-AE01-73E66F41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890" y="1818068"/>
            <a:ext cx="9163983" cy="1252392"/>
          </a:xfrm>
        </p:spPr>
        <p:txBody>
          <a:bodyPr/>
          <a:lstStyle/>
          <a:p>
            <a:r>
              <a:rPr lang="en-US" dirty="0"/>
              <a:t>It uses the manual action of testing various scenarios in a UI along with natural language inputs to generate PAF (or any framework) code required for UI automation testing.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B8B85-2E5A-4FD5-B022-868DF0E3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90" y="3153258"/>
            <a:ext cx="9135510" cy="551484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D5939BF-B1DB-0335-4F9E-A6ACA1EC536A}"/>
              </a:ext>
            </a:extLst>
          </p:cNvPr>
          <p:cNvSpPr txBox="1">
            <a:spLocks/>
          </p:cNvSpPr>
          <p:nvPr/>
        </p:nvSpPr>
        <p:spPr>
          <a:xfrm>
            <a:off x="1514008" y="966173"/>
            <a:ext cx="9163983" cy="5943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does PlaybackGPT do?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97F37A7-A0EC-922D-F464-6FC861BE2068}"/>
              </a:ext>
            </a:extLst>
          </p:cNvPr>
          <p:cNvSpPr txBox="1">
            <a:spLocks/>
          </p:cNvSpPr>
          <p:nvPr/>
        </p:nvSpPr>
        <p:spPr>
          <a:xfrm>
            <a:off x="1514007" y="4110046"/>
            <a:ext cx="9163983" cy="237484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browser extension or GUI will be used to start/stop or enter inputs, etc.</a:t>
            </a:r>
          </a:p>
          <a:p>
            <a:r>
              <a:rPr lang="en-US" dirty="0"/>
              <a:t>The application will capture the UI data like locators (xpaths, CSS selectors), inputs, text, etc., in the sequential order that the corresponding actions are performed (like click on elements, etc.). </a:t>
            </a:r>
          </a:p>
          <a:p>
            <a:r>
              <a:rPr lang="en-US" dirty="0"/>
              <a:t>It will combine those simple actions with the complex NLP instructions to generate and store the code required to replicate the test scenario using GPT with RAG.</a:t>
            </a:r>
          </a:p>
        </p:txBody>
      </p:sp>
    </p:spTree>
    <p:extLst>
      <p:ext uri="{BB962C8B-B14F-4D97-AF65-F5344CB8AC3E}">
        <p14:creationId xmlns:p14="http://schemas.microsoft.com/office/powerpoint/2010/main" val="270659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68E0F-D8E1-6140-AE84-11DB839D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4" y="283437"/>
            <a:ext cx="7200013" cy="768263"/>
          </a:xfrm>
        </p:spPr>
        <p:txBody>
          <a:bodyPr/>
          <a:lstStyle/>
          <a:p>
            <a:r>
              <a:rPr lang="en-US" dirty="0"/>
              <a:t>A simple flow chart</a:t>
            </a:r>
          </a:p>
        </p:txBody>
      </p:sp>
      <p:pic>
        <p:nvPicPr>
          <p:cNvPr id="3" name="Graphic 2" descr="Robot with solid fill">
            <a:extLst>
              <a:ext uri="{FF2B5EF4-FFF2-40B4-BE49-F238E27FC236}">
                <a16:creationId xmlns:a16="http://schemas.microsoft.com/office/drawing/2014/main" id="{6BE2000F-77D4-4A73-F178-49465939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24" y="241540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5ABBBA-9E6B-2C03-990F-82024381CF94}"/>
              </a:ext>
            </a:extLst>
          </p:cNvPr>
          <p:cNvSpPr txBox="1"/>
          <p:nvPr/>
        </p:nvSpPr>
        <p:spPr>
          <a:xfrm>
            <a:off x="301104" y="3269481"/>
            <a:ext cx="187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Recorded actions</a:t>
            </a:r>
          </a:p>
        </p:txBody>
      </p:sp>
      <p:pic>
        <p:nvPicPr>
          <p:cNvPr id="7" name="Graphic 6" descr="Speech with solid fill">
            <a:extLst>
              <a:ext uri="{FF2B5EF4-FFF2-40B4-BE49-F238E27FC236}">
                <a16:creationId xmlns:a16="http://schemas.microsoft.com/office/drawing/2014/main" id="{EC1D6B02-05C7-63F7-9999-C184A5B47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33" y="3577258"/>
            <a:ext cx="937642" cy="878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28CBD-4E11-609B-63F6-2A26E22FB854}"/>
              </a:ext>
            </a:extLst>
          </p:cNvPr>
          <p:cNvSpPr txBox="1"/>
          <p:nvPr/>
        </p:nvSpPr>
        <p:spPr>
          <a:xfrm>
            <a:off x="118224" y="4277441"/>
            <a:ext cx="205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Natural language inputs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B2C4C8-800D-073E-F387-F9884025A857}"/>
              </a:ext>
            </a:extLst>
          </p:cNvPr>
          <p:cNvCxnSpPr>
            <a:cxnSpLocks/>
          </p:cNvCxnSpPr>
          <p:nvPr/>
        </p:nvCxnSpPr>
        <p:spPr>
          <a:xfrm>
            <a:off x="1910688" y="3547194"/>
            <a:ext cx="18714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8D6013-B0A8-89A9-6532-0173033A1104}"/>
              </a:ext>
            </a:extLst>
          </p:cNvPr>
          <p:cNvSpPr txBox="1"/>
          <p:nvPr/>
        </p:nvSpPr>
        <p:spPr>
          <a:xfrm>
            <a:off x="2008709" y="2993910"/>
            <a:ext cx="160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Extract and generate locators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3F8317-0672-EFD7-DEF0-2EED4EF688B0}"/>
              </a:ext>
            </a:extLst>
          </p:cNvPr>
          <p:cNvCxnSpPr>
            <a:cxnSpLocks/>
          </p:cNvCxnSpPr>
          <p:nvPr/>
        </p:nvCxnSpPr>
        <p:spPr>
          <a:xfrm>
            <a:off x="1861569" y="4133715"/>
            <a:ext cx="1901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57DE87-5BE5-55EC-3F8C-AEA0CDDA5A35}"/>
              </a:ext>
            </a:extLst>
          </p:cNvPr>
          <p:cNvSpPr txBox="1"/>
          <p:nvPr/>
        </p:nvSpPr>
        <p:spPr>
          <a:xfrm>
            <a:off x="1728253" y="3765810"/>
            <a:ext cx="228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Capture complex steps</a:t>
            </a:r>
          </a:p>
        </p:txBody>
      </p:sp>
      <p:pic>
        <p:nvPicPr>
          <p:cNvPr id="22" name="Graphic 21" descr="Web design with solid fill">
            <a:extLst>
              <a:ext uri="{FF2B5EF4-FFF2-40B4-BE49-F238E27FC236}">
                <a16:creationId xmlns:a16="http://schemas.microsoft.com/office/drawing/2014/main" id="{7E5ACC9D-4533-C995-284E-D1DCAB828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8143" y="3129853"/>
            <a:ext cx="973146" cy="9731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5FDA73-1598-33EB-5722-D28138BC247E}"/>
              </a:ext>
            </a:extLst>
          </p:cNvPr>
          <p:cNvSpPr txBox="1"/>
          <p:nvPr/>
        </p:nvSpPr>
        <p:spPr>
          <a:xfrm>
            <a:off x="3763267" y="4051598"/>
            <a:ext cx="2170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Generated raw data of the actions, UI elements, complex steps</a:t>
            </a:r>
          </a:p>
        </p:txBody>
      </p:sp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68ABA0B5-F969-9102-C566-9FDDDAF52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7493" y="3105394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BE8A75-D1C5-EAE3-A05E-4A0F9C3D3665}"/>
              </a:ext>
            </a:extLst>
          </p:cNvPr>
          <p:cNvCxnSpPr>
            <a:cxnSpLocks/>
          </p:cNvCxnSpPr>
          <p:nvPr/>
        </p:nvCxnSpPr>
        <p:spPr>
          <a:xfrm>
            <a:off x="5346888" y="3616387"/>
            <a:ext cx="10381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219216-0D44-CDFA-568E-C1C4ED662FC7}"/>
              </a:ext>
            </a:extLst>
          </p:cNvPr>
          <p:cNvSpPr txBox="1"/>
          <p:nvPr/>
        </p:nvSpPr>
        <p:spPr>
          <a:xfrm>
            <a:off x="8269259" y="4051291"/>
            <a:ext cx="1540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Converted code in the required framework</a:t>
            </a:r>
          </a:p>
        </p:txBody>
      </p:sp>
      <p:pic>
        <p:nvPicPr>
          <p:cNvPr id="34" name="Graphic 33" descr="Continuous Improvement with solid fill">
            <a:extLst>
              <a:ext uri="{FF2B5EF4-FFF2-40B4-BE49-F238E27FC236}">
                <a16:creationId xmlns:a16="http://schemas.microsoft.com/office/drawing/2014/main" id="{6B0CB1FF-7256-B539-49B5-1BAD62F13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79956" y="3120079"/>
            <a:ext cx="914400" cy="914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B3DE26-1A90-9317-49A6-AA981FA2885F}"/>
              </a:ext>
            </a:extLst>
          </p:cNvPr>
          <p:cNvCxnSpPr>
            <a:cxnSpLocks/>
          </p:cNvCxnSpPr>
          <p:nvPr/>
        </p:nvCxnSpPr>
        <p:spPr>
          <a:xfrm>
            <a:off x="9516322" y="3595730"/>
            <a:ext cx="995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B40275-9F63-185D-BD4E-926314448B74}"/>
              </a:ext>
            </a:extLst>
          </p:cNvPr>
          <p:cNvSpPr txBox="1"/>
          <p:nvPr/>
        </p:nvSpPr>
        <p:spPr>
          <a:xfrm>
            <a:off x="10572080" y="3944631"/>
            <a:ext cx="137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Code inserted into the release cycle</a:t>
            </a:r>
          </a:p>
        </p:txBody>
      </p:sp>
      <p:pic>
        <p:nvPicPr>
          <p:cNvPr id="6" name="Graphic 5" descr="Artificial Intelligence with solid fill">
            <a:extLst>
              <a:ext uri="{FF2B5EF4-FFF2-40B4-BE49-F238E27FC236}">
                <a16:creationId xmlns:a16="http://schemas.microsoft.com/office/drawing/2014/main" id="{A81AB8F6-8EDF-4B20-F9C4-C38822E78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41476" y="317393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A8C8BD-24D4-26BC-656A-4A9033107075}"/>
              </a:ext>
            </a:extLst>
          </p:cNvPr>
          <p:cNvCxnSpPr>
            <a:cxnSpLocks/>
          </p:cNvCxnSpPr>
          <p:nvPr/>
        </p:nvCxnSpPr>
        <p:spPr>
          <a:xfrm>
            <a:off x="7494842" y="3616387"/>
            <a:ext cx="85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10310B93-470B-02D4-0F86-5909C6FC0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3237" y="1494578"/>
            <a:ext cx="914400" cy="914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343193-2500-DA5E-FEEF-7AFCBB7057B1}"/>
              </a:ext>
            </a:extLst>
          </p:cNvPr>
          <p:cNvCxnSpPr>
            <a:cxnSpLocks/>
          </p:cNvCxnSpPr>
          <p:nvPr/>
        </p:nvCxnSpPr>
        <p:spPr>
          <a:xfrm flipV="1">
            <a:off x="6857536" y="2644849"/>
            <a:ext cx="0" cy="529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20D6798-02E4-F581-C828-80360282CA24}"/>
              </a:ext>
            </a:extLst>
          </p:cNvPr>
          <p:cNvSpPr txBox="1"/>
          <p:nvPr/>
        </p:nvSpPr>
        <p:spPr>
          <a:xfrm>
            <a:off x="6431897" y="4162616"/>
            <a:ext cx="84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GPT-4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8085DC-051A-F2F6-A213-0D6F5F8C2D65}"/>
              </a:ext>
            </a:extLst>
          </p:cNvPr>
          <p:cNvSpPr txBox="1"/>
          <p:nvPr/>
        </p:nvSpPr>
        <p:spPr>
          <a:xfrm flipH="1">
            <a:off x="6096532" y="2307351"/>
            <a:ext cx="151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Vector Database</a:t>
            </a:r>
          </a:p>
        </p:txBody>
      </p:sp>
    </p:spTree>
    <p:extLst>
      <p:ext uri="{BB962C8B-B14F-4D97-AF65-F5344CB8AC3E}">
        <p14:creationId xmlns:p14="http://schemas.microsoft.com/office/powerpoint/2010/main" val="10964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4063-4840-3529-5D67-9F45D745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96E5-3378-C3B8-4378-4EA7D7A53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B11A8-BD26-6BF9-C675-1123E41ED620}"/>
              </a:ext>
            </a:extLst>
          </p:cNvPr>
          <p:cNvSpPr txBox="1"/>
          <p:nvPr/>
        </p:nvSpPr>
        <p:spPr>
          <a:xfrm>
            <a:off x="760396" y="1905801"/>
            <a:ext cx="104915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1. Model – </a:t>
            </a:r>
            <a:r>
              <a:rPr lang="en-US" sz="1600" b="1" dirty="0"/>
              <a:t>gpt-4-32k (0613)</a:t>
            </a:r>
          </a:p>
          <a:p>
            <a:r>
              <a:rPr lang="en-US" sz="1600" b="1" dirty="0"/>
              <a:t>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This model has been chosen because :</a:t>
            </a:r>
          </a:p>
          <a:p>
            <a:r>
              <a:rPr lang="en-US" sz="1600" dirty="0">
                <a:solidFill>
                  <a:schemeClr val="tx2"/>
                </a:solidFill>
              </a:rPr>
              <a:t>	* It has the largest context to provide large segments of code for larger testcases.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	* It has function calling enabled which will helps in generating custom frameworks like PAF.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2. Text embedding – </a:t>
            </a:r>
            <a:r>
              <a:rPr lang="en-US" sz="1600" b="1" dirty="0"/>
              <a:t>text-embedding-ada-002 (Version 2) 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Recommended model by openai.</a:t>
            </a:r>
          </a:p>
        </p:txBody>
      </p:sp>
    </p:spTree>
    <p:extLst>
      <p:ext uri="{BB962C8B-B14F-4D97-AF65-F5344CB8AC3E}">
        <p14:creationId xmlns:p14="http://schemas.microsoft.com/office/powerpoint/2010/main" val="14977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BC4056-4008-6BA8-959A-32B1C2BC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60" y="2242688"/>
            <a:ext cx="5412139" cy="3465094"/>
          </a:xfrm>
        </p:spPr>
        <p:txBody>
          <a:bodyPr/>
          <a:lstStyle/>
          <a:p>
            <a:r>
              <a:rPr lang="en-US" dirty="0"/>
              <a:t>A reviewer conducts the test to be performed manually. </a:t>
            </a:r>
          </a:p>
          <a:p>
            <a:r>
              <a:rPr lang="en-US" dirty="0"/>
              <a:t>They then document the steps to be replicated and pass it on to the PAF developers.</a:t>
            </a:r>
          </a:p>
          <a:p>
            <a:r>
              <a:rPr lang="en-US" dirty="0"/>
              <a:t>The PAF developers create the respective PAF script that correspond to the steps written by the reviewers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5D6B50-1C01-891F-C07B-F52F629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89" y="1323692"/>
            <a:ext cx="4176897" cy="594360"/>
          </a:xfrm>
        </p:spPr>
        <p:txBody>
          <a:bodyPr/>
          <a:lstStyle/>
          <a:p>
            <a:r>
              <a:rPr lang="en-US" sz="2800" dirty="0"/>
              <a:t>Proposed methodology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C892E00-F5E9-59FF-857D-9D44385975E9}"/>
              </a:ext>
            </a:extLst>
          </p:cNvPr>
          <p:cNvSpPr txBox="1">
            <a:spLocks/>
          </p:cNvSpPr>
          <p:nvPr/>
        </p:nvSpPr>
        <p:spPr>
          <a:xfrm>
            <a:off x="1343993" y="1323692"/>
            <a:ext cx="4091874" cy="5943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Existing methodology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CAB40C-6A04-6C9E-F4C4-83EE19412047}"/>
              </a:ext>
            </a:extLst>
          </p:cNvPr>
          <p:cNvSpPr txBox="1">
            <a:spLocks/>
          </p:cNvSpPr>
          <p:nvPr/>
        </p:nvSpPr>
        <p:spPr>
          <a:xfrm>
            <a:off x="6389567" y="2242688"/>
            <a:ext cx="5412139" cy="34650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the reviewer conducts the manual tests and documents their steps – PlaybackGPT will capture these inputs and convert them into code directly.</a:t>
            </a:r>
          </a:p>
        </p:txBody>
      </p:sp>
    </p:spTree>
    <p:extLst>
      <p:ext uri="{BB962C8B-B14F-4D97-AF65-F5344CB8AC3E}">
        <p14:creationId xmlns:p14="http://schemas.microsoft.com/office/powerpoint/2010/main" val="11279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D6B50-1C01-891F-C07B-F52F629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418" y="1140811"/>
            <a:ext cx="4176897" cy="594360"/>
          </a:xfrm>
        </p:spPr>
        <p:txBody>
          <a:bodyPr/>
          <a:lstStyle/>
          <a:p>
            <a:r>
              <a:rPr lang="en-US" dirty="0"/>
              <a:t>How can it help?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9D5372-FF0D-DDAA-BBBC-216DEFB8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2177909"/>
            <a:ext cx="9163983" cy="3443245"/>
          </a:xfrm>
        </p:spPr>
        <p:txBody>
          <a:bodyPr/>
          <a:lstStyle/>
          <a:p>
            <a:r>
              <a:rPr lang="en-US" dirty="0"/>
              <a:t>It would save a massive amount time by expediting the process of test automation code development.</a:t>
            </a:r>
          </a:p>
          <a:p>
            <a:r>
              <a:rPr lang="en-US" dirty="0"/>
              <a:t>The cost incurred to develop test automation code would be brought down by a sizeable margin by automating large chunks of the development. </a:t>
            </a:r>
          </a:p>
          <a:p>
            <a:r>
              <a:rPr lang="en-US" dirty="0"/>
              <a:t>Speed up the release timelines for the associated products by circumventing bottlenecks due to the lack of availability of testcases for new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262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88E893-5E7D-D857-6B42-B943CF08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 a ‘testcase’ takes about 1.5 days – 13 hours</a:t>
            </a:r>
          </a:p>
          <a:p>
            <a:r>
              <a:rPr lang="en-US" dirty="0"/>
              <a:t>The average time it takes to perform a testcase manually would be around 10-20 minutes. Combined with the task of writing the natural language instructions, it would be fair to approximate a maximum of 1 hour for any testcase generation using the prescribed method. </a:t>
            </a:r>
          </a:p>
          <a:p>
            <a:r>
              <a:rPr lang="en-US" dirty="0"/>
              <a:t>This would theoretically increase the efficiency of automation test script generation by 13x.</a:t>
            </a:r>
          </a:p>
          <a:p>
            <a:r>
              <a:rPr lang="en-US" dirty="0"/>
              <a:t>Another cost to factor in would be the token generation cost by GPT.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C5AF4-D9F4-A9AA-7672-5F7FB883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</a:t>
            </a:r>
          </a:p>
        </p:txBody>
      </p:sp>
    </p:spTree>
    <p:extLst>
      <p:ext uri="{BB962C8B-B14F-4D97-AF65-F5344CB8AC3E}">
        <p14:creationId xmlns:p14="http://schemas.microsoft.com/office/powerpoint/2010/main" val="8270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D6B50-1C01-891F-C07B-F52F629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051" y="1150436"/>
            <a:ext cx="9028495" cy="594360"/>
          </a:xfrm>
        </p:spPr>
        <p:txBody>
          <a:bodyPr/>
          <a:lstStyle/>
          <a:p>
            <a:r>
              <a:rPr lang="en-US" sz="2800" dirty="0"/>
              <a:t>What would a scaled (Future) version look like?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9D5372-FF0D-DDAA-BBBC-216DEFB8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2177909"/>
            <a:ext cx="9163983" cy="3443245"/>
          </a:xfrm>
        </p:spPr>
        <p:txBody>
          <a:bodyPr/>
          <a:lstStyle/>
          <a:p>
            <a:r>
              <a:rPr lang="en-US" dirty="0"/>
              <a:t>A testcase scenario would be performed on the UI manually with the steps documented.</a:t>
            </a:r>
          </a:p>
          <a:p>
            <a:r>
              <a:rPr lang="en-US" dirty="0"/>
              <a:t>The above step would generate the PAF code required to run the testcase countless number of times which generates reports, etc.</a:t>
            </a:r>
          </a:p>
          <a:p>
            <a:r>
              <a:rPr lang="en-US" dirty="0"/>
              <a:t>The generated code would be pushed directly into the release pipeline and executed when required or in the case of a new release.</a:t>
            </a:r>
          </a:p>
          <a:p>
            <a:r>
              <a:rPr lang="en-US" dirty="0"/>
              <a:t>Any update to the UI could be handled by replaying the original recording or editing the particular step by the manual tester/reviewer. </a:t>
            </a:r>
          </a:p>
        </p:txBody>
      </p:sp>
    </p:spTree>
    <p:extLst>
      <p:ext uri="{BB962C8B-B14F-4D97-AF65-F5344CB8AC3E}">
        <p14:creationId xmlns:p14="http://schemas.microsoft.com/office/powerpoint/2010/main" val="9511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BC4056-4008-6BA8-959A-32B1C2BC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6" y="2290814"/>
            <a:ext cx="9163983" cy="3465094"/>
          </a:xfrm>
        </p:spPr>
        <p:txBody>
          <a:bodyPr/>
          <a:lstStyle/>
          <a:p>
            <a:r>
              <a:rPr lang="en-US" dirty="0"/>
              <a:t>Most UI automation testing process will follow the same structure of the test being conducted manually at least once and having some form of documentation written along with the execution.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48543F-79FC-C45C-8F39-61F12071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417" y="1208409"/>
            <a:ext cx="9163983" cy="59436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284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QVIA_V2.1.0">
  <a:themeElements>
    <a:clrScheme name="IQVIA Master Brand">
      <a:dk1>
        <a:srgbClr val="2B3A42"/>
      </a:dk1>
      <a:lt1>
        <a:srgbClr val="FFFFFF"/>
      </a:lt1>
      <a:dk2>
        <a:srgbClr val="606B71"/>
      </a:dk2>
      <a:lt2>
        <a:srgbClr val="F3F3F3"/>
      </a:lt2>
      <a:accent1>
        <a:srgbClr val="00A3E0"/>
      </a:accent1>
      <a:accent2>
        <a:srgbClr val="005587"/>
      </a:accent2>
      <a:accent3>
        <a:srgbClr val="43B02A"/>
      </a:accent3>
      <a:accent4>
        <a:srgbClr val="027123"/>
      </a:accent4>
      <a:accent5>
        <a:srgbClr val="00BFB3"/>
      </a:accent5>
      <a:accent6>
        <a:srgbClr val="F0B323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6DE1258-39A2-2945-9072-8BE7ECCDA81F}" vid="{B8DDE78A-610C-3E43-B28E-6C810C23E004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451</TotalTime>
  <Words>616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Georgia</vt:lpstr>
      <vt:lpstr>System Font Regular</vt:lpstr>
      <vt:lpstr>Wingdings</vt:lpstr>
      <vt:lpstr>IQVIA_V2.1.0</vt:lpstr>
      <vt:lpstr>PlaybackGPT</vt:lpstr>
      <vt:lpstr>How does it work?</vt:lpstr>
      <vt:lpstr>A simple flow chart</vt:lpstr>
      <vt:lpstr>GPT Requirements</vt:lpstr>
      <vt:lpstr>Proposed methodology</vt:lpstr>
      <vt:lpstr>How can it help?</vt:lpstr>
      <vt:lpstr>Some stats</vt:lpstr>
      <vt:lpstr>What would a scaled (Future) version look like?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Aby</dc:creator>
  <cp:lastModifiedBy>George, Aby</cp:lastModifiedBy>
  <cp:revision>13</cp:revision>
  <cp:lastPrinted>2019-08-20T20:33:24Z</cp:lastPrinted>
  <dcterms:created xsi:type="dcterms:W3CDTF">2023-10-26T13:08:18Z</dcterms:created>
  <dcterms:modified xsi:type="dcterms:W3CDTF">2023-11-15T07:18:29Z</dcterms:modified>
</cp:coreProperties>
</file>