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57" r:id="rId4"/>
    <p:sldId id="258" r:id="rId5"/>
    <p:sldId id="259" r:id="rId6"/>
    <p:sldId id="260" r:id="rId7"/>
    <p:sldId id="283" r:id="rId8"/>
    <p:sldId id="262" r:id="rId9"/>
    <p:sldId id="288" r:id="rId10"/>
    <p:sldId id="289" r:id="rId11"/>
    <p:sldId id="286" r:id="rId12"/>
    <p:sldId id="266" r:id="rId13"/>
    <p:sldId id="268" r:id="rId14"/>
    <p:sldId id="270" r:id="rId15"/>
    <p:sldId id="271" r:id="rId16"/>
    <p:sldId id="269" r:id="rId17"/>
    <p:sldId id="272" r:id="rId18"/>
    <p:sldId id="277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2770" autoAdjust="0"/>
  </p:normalViewPr>
  <p:slideViewPr>
    <p:cSldViewPr snapToGrid="0">
      <p:cViewPr varScale="1">
        <p:scale>
          <a:sx n="122" d="100"/>
          <a:sy n="122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asabne\pagoda-paper\paper\pagoda_evaluation_new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sabne\Downloads\pagoda_evaluation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557431073049519E-2"/>
          <c:y val="3.1791495179613598E-2"/>
          <c:w val="0.89912528102999112"/>
          <c:h val="0.88028790197107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'OpenMP pthread'!$C$43</c:f>
              <c:strCache>
                <c:ptCount val="1"/>
                <c:pt idx="0">
                  <c:v>PThreads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'OpenMP pthread'!$A$44:$A$52</c:f>
              <c:strCache>
                <c:ptCount val="9"/>
                <c:pt idx="0">
                  <c:v>MB</c:v>
                </c:pt>
                <c:pt idx="1">
                  <c:v>MM</c:v>
                </c:pt>
                <c:pt idx="2">
                  <c:v>FB</c:v>
                </c:pt>
                <c:pt idx="3">
                  <c:v>CONV</c:v>
                </c:pt>
                <c:pt idx="4">
                  <c:v>DCT</c:v>
                </c:pt>
                <c:pt idx="5">
                  <c:v>3DES</c:v>
                </c:pt>
                <c:pt idx="6">
                  <c:v>SLUD</c:v>
                </c:pt>
                <c:pt idx="7">
                  <c:v>BF</c:v>
                </c:pt>
                <c:pt idx="8">
                  <c:v>MPE</c:v>
                </c:pt>
              </c:strCache>
            </c:strRef>
          </c:cat>
          <c:val>
            <c:numRef>
              <c:f>'OpenMP pthread'!$C$44:$C$52</c:f>
              <c:numCache>
                <c:formatCode>General</c:formatCode>
                <c:ptCount val="9"/>
                <c:pt idx="0">
                  <c:v>4.8694830169999879</c:v>
                </c:pt>
                <c:pt idx="1">
                  <c:v>2.74036166</c:v>
                </c:pt>
                <c:pt idx="2">
                  <c:v>9.4054947579999997</c:v>
                </c:pt>
                <c:pt idx="3">
                  <c:v>2.380085434999998</c:v>
                </c:pt>
                <c:pt idx="4">
                  <c:v>1.7518555579999999</c:v>
                </c:pt>
                <c:pt idx="5">
                  <c:v>1.8076523579999999</c:v>
                </c:pt>
                <c:pt idx="6">
                  <c:v>4.760171742999991</c:v>
                </c:pt>
                <c:pt idx="7">
                  <c:v>4.4289956769999801</c:v>
                </c:pt>
                <c:pt idx="8">
                  <c:v>4.5096257289999997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1E-4E1D-BC08-45C0A56EFF6C}"/>
            </c:ext>
          </c:extLst>
        </c:ser>
        <c:ser>
          <c:idx val="1"/>
          <c:order val="1"/>
          <c:tx>
            <c:strRef>
              <c:f>'OpenMP pthread'!$D$43</c:f>
              <c:strCache>
                <c:ptCount val="1"/>
                <c:pt idx="0">
                  <c:v>CUDA-HyperQ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'OpenMP pthread'!$A$44:$A$52</c:f>
              <c:strCache>
                <c:ptCount val="9"/>
                <c:pt idx="0">
                  <c:v>MB</c:v>
                </c:pt>
                <c:pt idx="1">
                  <c:v>MM</c:v>
                </c:pt>
                <c:pt idx="2">
                  <c:v>FB</c:v>
                </c:pt>
                <c:pt idx="3">
                  <c:v>CONV</c:v>
                </c:pt>
                <c:pt idx="4">
                  <c:v>DCT</c:v>
                </c:pt>
                <c:pt idx="5">
                  <c:v>3DES</c:v>
                </c:pt>
                <c:pt idx="6">
                  <c:v>SLUD</c:v>
                </c:pt>
                <c:pt idx="7">
                  <c:v>BF</c:v>
                </c:pt>
                <c:pt idx="8">
                  <c:v>MPE</c:v>
                </c:pt>
              </c:strCache>
            </c:strRef>
          </c:cat>
          <c:val>
            <c:numRef>
              <c:f>'OpenMP pthread'!$D$44:$D$52</c:f>
              <c:numCache>
                <c:formatCode>General</c:formatCode>
                <c:ptCount val="9"/>
                <c:pt idx="0">
                  <c:v>21.649012809999981</c:v>
                </c:pt>
                <c:pt idx="1">
                  <c:v>8.1523188419999997</c:v>
                </c:pt>
                <c:pt idx="2">
                  <c:v>21.099732119999999</c:v>
                </c:pt>
                <c:pt idx="3">
                  <c:v>12.0646425</c:v>
                </c:pt>
                <c:pt idx="4">
                  <c:v>3.0490693869999999</c:v>
                </c:pt>
                <c:pt idx="5">
                  <c:v>10.769405860000001</c:v>
                </c:pt>
                <c:pt idx="6">
                  <c:v>6.379734172</c:v>
                </c:pt>
                <c:pt idx="7">
                  <c:v>22.290964819999999</c:v>
                </c:pt>
                <c:pt idx="8">
                  <c:v>14.480632010000001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1E-4E1D-BC08-45C0A56EFF6C}"/>
            </c:ext>
          </c:extLst>
        </c:ser>
        <c:ser>
          <c:idx val="2"/>
          <c:order val="2"/>
          <c:tx>
            <c:strRef>
              <c:f>'OpenMP pthread'!$E$43</c:f>
              <c:strCache>
                <c:ptCount val="1"/>
                <c:pt idx="0">
                  <c:v>GeMTC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'OpenMP pthread'!$A$44:$A$52</c:f>
              <c:strCache>
                <c:ptCount val="9"/>
                <c:pt idx="0">
                  <c:v>MB</c:v>
                </c:pt>
                <c:pt idx="1">
                  <c:v>MM</c:v>
                </c:pt>
                <c:pt idx="2">
                  <c:v>FB</c:v>
                </c:pt>
                <c:pt idx="3">
                  <c:v>CONV</c:v>
                </c:pt>
                <c:pt idx="4">
                  <c:v>DCT</c:v>
                </c:pt>
                <c:pt idx="5">
                  <c:v>3DES</c:v>
                </c:pt>
                <c:pt idx="6">
                  <c:v>SLUD</c:v>
                </c:pt>
                <c:pt idx="7">
                  <c:v>BF</c:v>
                </c:pt>
                <c:pt idx="8">
                  <c:v>MPE</c:v>
                </c:pt>
              </c:strCache>
            </c:strRef>
          </c:cat>
          <c:val>
            <c:numRef>
              <c:f>'OpenMP pthread'!$E$44:$E$52</c:f>
              <c:numCache>
                <c:formatCode>General</c:formatCode>
                <c:ptCount val="9"/>
                <c:pt idx="0">
                  <c:v>14.83225792</c:v>
                </c:pt>
                <c:pt idx="1">
                  <c:v>8.1184275209999992</c:v>
                </c:pt>
                <c:pt idx="2">
                  <c:v>31.165793300000001</c:v>
                </c:pt>
                <c:pt idx="3">
                  <c:v>19.398834789999999</c:v>
                </c:pt>
                <c:pt idx="4">
                  <c:v>2.9803272290000011</c:v>
                </c:pt>
                <c:pt idx="5">
                  <c:v>7.8534696449999997</c:v>
                </c:pt>
                <c:pt idx="6">
                  <c:v>0</c:v>
                </c:pt>
                <c:pt idx="7">
                  <c:v>23.9463489</c:v>
                </c:pt>
                <c:pt idx="8">
                  <c:v>21.99541018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1E-4E1D-BC08-45C0A56EFF6C}"/>
            </c:ext>
          </c:extLst>
        </c:ser>
        <c:ser>
          <c:idx val="3"/>
          <c:order val="3"/>
          <c:tx>
            <c:strRef>
              <c:f>'OpenMP pthread'!$F$43</c:f>
              <c:strCache>
                <c:ptCount val="1"/>
                <c:pt idx="0">
                  <c:v>Pagoda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'OpenMP pthread'!$A$44:$A$52</c:f>
              <c:strCache>
                <c:ptCount val="9"/>
                <c:pt idx="0">
                  <c:v>MB</c:v>
                </c:pt>
                <c:pt idx="1">
                  <c:v>MM</c:v>
                </c:pt>
                <c:pt idx="2">
                  <c:v>FB</c:v>
                </c:pt>
                <c:pt idx="3">
                  <c:v>CONV</c:v>
                </c:pt>
                <c:pt idx="4">
                  <c:v>DCT</c:v>
                </c:pt>
                <c:pt idx="5">
                  <c:v>3DES</c:v>
                </c:pt>
                <c:pt idx="6">
                  <c:v>SLUD</c:v>
                </c:pt>
                <c:pt idx="7">
                  <c:v>BF</c:v>
                </c:pt>
                <c:pt idx="8">
                  <c:v>MPE</c:v>
                </c:pt>
              </c:strCache>
            </c:strRef>
          </c:cat>
          <c:val>
            <c:numRef>
              <c:f>'OpenMP pthread'!$F$44:$F$52</c:f>
              <c:numCache>
                <c:formatCode>General</c:formatCode>
                <c:ptCount val="9"/>
                <c:pt idx="0">
                  <c:v>42.634563550000003</c:v>
                </c:pt>
                <c:pt idx="1">
                  <c:v>11.266215170000001</c:v>
                </c:pt>
                <c:pt idx="2">
                  <c:v>36.274676450000001</c:v>
                </c:pt>
                <c:pt idx="3">
                  <c:v>26.313167759999999</c:v>
                </c:pt>
                <c:pt idx="4">
                  <c:v>3.9372373829999998</c:v>
                </c:pt>
                <c:pt idx="5">
                  <c:v>12.26660588</c:v>
                </c:pt>
                <c:pt idx="6">
                  <c:v>8.9287304990000003</c:v>
                </c:pt>
                <c:pt idx="7">
                  <c:v>27.40312398</c:v>
                </c:pt>
                <c:pt idx="8">
                  <c:v>29.04792179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1E-4E1D-BC08-45C0A56EFF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8"/>
        <c:axId val="153718144"/>
        <c:axId val="153732224"/>
      </c:barChart>
      <c:catAx>
        <c:axId val="153718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53732224"/>
        <c:crosses val="autoZero"/>
        <c:auto val="1"/>
        <c:lblAlgn val="ctr"/>
        <c:lblOffset val="10"/>
        <c:noMultiLvlLbl val="0"/>
      </c:catAx>
      <c:valAx>
        <c:axId val="1537322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Speedup over sequential programs</a:t>
                </a:r>
              </a:p>
            </c:rich>
          </c:tx>
          <c:layout>
            <c:manualLayout>
              <c:xMode val="edge"/>
              <c:yMode val="edge"/>
              <c:x val="1.4745884037222702E-4"/>
              <c:y val="0.1094379060575830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53718144"/>
        <c:crosses val="autoZero"/>
        <c:crossBetween val="between"/>
      </c:valAx>
      <c:spPr>
        <a:solidFill>
          <a:schemeClr val="bg1"/>
        </a:solidFill>
        <a:ln>
          <a:solidFill>
            <a:schemeClr val="bg1">
              <a:lumMod val="7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57230317065981717"/>
          <c:y val="7.4705468360430641E-2"/>
          <c:w val="0.37066934258467099"/>
          <c:h val="0.17353237968613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381682929593"/>
          <c:y val="0.20933693669647199"/>
          <c:w val="0.114049534510518"/>
          <c:h val="1.6637961805104299E-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'32'!$B$49</c:f>
              <c:strCache>
                <c:ptCount val="1"/>
                <c:pt idx="0">
                  <c:v>CUDA-HyperQ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'32'!$A$50:$A$54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'32'!$B$50:$B$54</c:f>
              <c:numCache>
                <c:formatCode>General</c:formatCode>
                <c:ptCount val="5"/>
                <c:pt idx="0">
                  <c:v>1</c:v>
                </c:pt>
                <c:pt idx="1">
                  <c:v>2.0091333869999999</c:v>
                </c:pt>
                <c:pt idx="2">
                  <c:v>3.9398546989999992</c:v>
                </c:pt>
                <c:pt idx="3">
                  <c:v>7.5165267699999889</c:v>
                </c:pt>
                <c:pt idx="4">
                  <c:v>13.825750790000001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6-4C9C-8FB3-B088D88B9CDD}"/>
            </c:ext>
          </c:extLst>
        </c:ser>
        <c:ser>
          <c:idx val="1"/>
          <c:order val="1"/>
          <c:tx>
            <c:strRef>
              <c:f>'32'!$C$49</c:f>
              <c:strCache>
                <c:ptCount val="1"/>
                <c:pt idx="0">
                  <c:v>GeMTC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C00000"/>
              </a:solidFill>
            </a:ln>
          </c:spPr>
          <c:invertIfNegative val="0"/>
          <c:cat>
            <c:numRef>
              <c:f>'32'!$A$50:$A$54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'32'!$C$50:$C$54</c:f>
              <c:numCache>
                <c:formatCode>General</c:formatCode>
                <c:ptCount val="5"/>
                <c:pt idx="0">
                  <c:v>7.9425675379999889</c:v>
                </c:pt>
                <c:pt idx="1">
                  <c:v>8.2915022230000002</c:v>
                </c:pt>
                <c:pt idx="2">
                  <c:v>8.812493709</c:v>
                </c:pt>
                <c:pt idx="3">
                  <c:v>8.6256752070000005</c:v>
                </c:pt>
                <c:pt idx="4">
                  <c:v>7.9753625369999996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6-4C9C-8FB3-B088D88B9CDD}"/>
            </c:ext>
          </c:extLst>
        </c:ser>
        <c:ser>
          <c:idx val="2"/>
          <c:order val="2"/>
          <c:tx>
            <c:strRef>
              <c:f>'32'!$D$49</c:f>
              <c:strCache>
                <c:ptCount val="1"/>
                <c:pt idx="0">
                  <c:v>Pagoda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'32'!$A$50:$A$54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'32'!$D$50:$D$54</c:f>
              <c:numCache>
                <c:formatCode>General</c:formatCode>
                <c:ptCount val="5"/>
                <c:pt idx="0">
                  <c:v>15.926841980000001</c:v>
                </c:pt>
                <c:pt idx="1">
                  <c:v>18.07980684</c:v>
                </c:pt>
                <c:pt idx="2">
                  <c:v>19.01369863</c:v>
                </c:pt>
                <c:pt idx="3">
                  <c:v>21.274316930000001</c:v>
                </c:pt>
                <c:pt idx="4">
                  <c:v>23.003587490000001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F6-4C9C-8FB3-B088D88B9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axId val="153851392"/>
        <c:axId val="153852928"/>
      </c:barChart>
      <c:catAx>
        <c:axId val="153851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3852928"/>
        <c:crosses val="autoZero"/>
        <c:auto val="1"/>
        <c:lblAlgn val="ctr"/>
        <c:lblOffset val="100"/>
        <c:noMultiLvlLbl val="0"/>
      </c:catAx>
      <c:valAx>
        <c:axId val="153852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3851392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2.3356997900030145E-2"/>
          <c:y val="0.37059002624671916"/>
          <c:w val="0.94599130574169898"/>
          <c:h val="0.15650078740157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MB</a:t>
            </a:r>
          </a:p>
        </c:rich>
      </c:tx>
      <c:layout>
        <c:manualLayout>
          <c:xMode val="edge"/>
          <c:yMode val="edge"/>
          <c:x val="0.39861823702663401"/>
          <c:y val="3.9225253329118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38600786706269602"/>
          <c:y val="4.6770924467774803E-2"/>
          <c:w val="0.59517594895372095"/>
          <c:h val="0.76998199531418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'32'!$B$42</c:f>
              <c:strCache>
                <c:ptCount val="1"/>
                <c:pt idx="0">
                  <c:v>CUDA-HyperQ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'32'!$A$43:$A$47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'32'!$B$43:$B$47</c:f>
              <c:numCache>
                <c:formatCode>General</c:formatCode>
                <c:ptCount val="5"/>
                <c:pt idx="0">
                  <c:v>1</c:v>
                </c:pt>
                <c:pt idx="1">
                  <c:v>1.869682874</c:v>
                </c:pt>
                <c:pt idx="2">
                  <c:v>3.5188576440000001</c:v>
                </c:pt>
                <c:pt idx="3">
                  <c:v>5.9942030580000001</c:v>
                </c:pt>
                <c:pt idx="4">
                  <c:v>6.652109774999988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C2-4F6E-985D-0603F11CC1EB}"/>
            </c:ext>
          </c:extLst>
        </c:ser>
        <c:ser>
          <c:idx val="1"/>
          <c:order val="1"/>
          <c:tx>
            <c:strRef>
              <c:f>'32'!$C$42</c:f>
              <c:strCache>
                <c:ptCount val="1"/>
                <c:pt idx="0">
                  <c:v>GeMTC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</c:spPr>
          <c:invertIfNegative val="0"/>
          <c:cat>
            <c:numRef>
              <c:f>'32'!$A$43:$A$47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'32'!$C$43:$C$47</c:f>
              <c:numCache>
                <c:formatCode>General</c:formatCode>
                <c:ptCount val="5"/>
                <c:pt idx="0">
                  <c:v>3.0212695950000001</c:v>
                </c:pt>
                <c:pt idx="1">
                  <c:v>2.9650456580000002</c:v>
                </c:pt>
                <c:pt idx="2">
                  <c:v>3.4931633689999999</c:v>
                </c:pt>
                <c:pt idx="3">
                  <c:v>3.5899538820000001</c:v>
                </c:pt>
                <c:pt idx="4">
                  <c:v>2.7255946870000001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C2-4F6E-985D-0603F11CC1EB}"/>
            </c:ext>
          </c:extLst>
        </c:ser>
        <c:ser>
          <c:idx val="2"/>
          <c:order val="2"/>
          <c:tx>
            <c:strRef>
              <c:f>'32'!$D$42</c:f>
              <c:strCache>
                <c:ptCount val="1"/>
                <c:pt idx="0">
                  <c:v>Pagoda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'32'!$A$43:$A$47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'32'!$D$43:$D$47</c:f>
              <c:numCache>
                <c:formatCode>General</c:formatCode>
                <c:ptCount val="5"/>
                <c:pt idx="0">
                  <c:v>5.1076311629999944</c:v>
                </c:pt>
                <c:pt idx="1">
                  <c:v>5.1664971800000004</c:v>
                </c:pt>
                <c:pt idx="2">
                  <c:v>6.046950256999982</c:v>
                </c:pt>
                <c:pt idx="3">
                  <c:v>8.2650507020000017</c:v>
                </c:pt>
                <c:pt idx="4">
                  <c:v>11.635149159999999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C2-4F6E-985D-0603F11CC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axId val="153880064"/>
        <c:axId val="153881600"/>
      </c:barChart>
      <c:catAx>
        <c:axId val="153880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3881600"/>
        <c:crosses val="autoZero"/>
        <c:auto val="1"/>
        <c:lblAlgn val="ctr"/>
        <c:lblOffset val="100"/>
        <c:noMultiLvlLbl val="0"/>
      </c:catAx>
      <c:valAx>
        <c:axId val="153881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88006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CONV</a:t>
            </a:r>
          </a:p>
        </c:rich>
      </c:tx>
      <c:layout>
        <c:manualLayout>
          <c:xMode val="edge"/>
          <c:yMode val="edge"/>
          <c:x val="0.23528943843056799"/>
          <c:y val="3.92454833131776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5.7905074365704301E-2"/>
          <c:y val="4.6770924467774803E-2"/>
          <c:w val="0.908302216048119"/>
          <c:h val="0.80481882473024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'32'!$B$49</c:f>
              <c:strCache>
                <c:ptCount val="1"/>
                <c:pt idx="0">
                  <c:v>CUDA-HyperQ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'32'!$A$50:$A$54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'32'!$B$50:$B$54</c:f>
              <c:numCache>
                <c:formatCode>General</c:formatCode>
                <c:ptCount val="5"/>
                <c:pt idx="0">
                  <c:v>1</c:v>
                </c:pt>
                <c:pt idx="1">
                  <c:v>2.0091333869999999</c:v>
                </c:pt>
                <c:pt idx="2">
                  <c:v>3.9398546989999992</c:v>
                </c:pt>
                <c:pt idx="3">
                  <c:v>7.5165267699999889</c:v>
                </c:pt>
                <c:pt idx="4">
                  <c:v>13.825750790000001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D-4220-ACB6-0CD406B9AE51}"/>
            </c:ext>
          </c:extLst>
        </c:ser>
        <c:ser>
          <c:idx val="1"/>
          <c:order val="1"/>
          <c:tx>
            <c:strRef>
              <c:f>'32'!$C$49</c:f>
              <c:strCache>
                <c:ptCount val="1"/>
                <c:pt idx="0">
                  <c:v>GeMTC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</c:spPr>
          <c:invertIfNegative val="0"/>
          <c:cat>
            <c:numRef>
              <c:f>'32'!$A$50:$A$54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'32'!$C$50:$C$54</c:f>
              <c:numCache>
                <c:formatCode>General</c:formatCode>
                <c:ptCount val="5"/>
                <c:pt idx="0">
                  <c:v>7.9425675379999889</c:v>
                </c:pt>
                <c:pt idx="1">
                  <c:v>8.2915022230000002</c:v>
                </c:pt>
                <c:pt idx="2">
                  <c:v>8.812493709</c:v>
                </c:pt>
                <c:pt idx="3">
                  <c:v>8.6256752070000005</c:v>
                </c:pt>
                <c:pt idx="4">
                  <c:v>7.9753625369999996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8D-4220-ACB6-0CD406B9AE51}"/>
            </c:ext>
          </c:extLst>
        </c:ser>
        <c:ser>
          <c:idx val="2"/>
          <c:order val="2"/>
          <c:tx>
            <c:strRef>
              <c:f>'32'!$D$49</c:f>
              <c:strCache>
                <c:ptCount val="1"/>
                <c:pt idx="0">
                  <c:v>Pagoda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'32'!$A$50:$A$54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'32'!$D$50:$D$54</c:f>
              <c:numCache>
                <c:formatCode>General</c:formatCode>
                <c:ptCount val="5"/>
                <c:pt idx="0">
                  <c:v>15.926841980000001</c:v>
                </c:pt>
                <c:pt idx="1">
                  <c:v>18.07980684</c:v>
                </c:pt>
                <c:pt idx="2">
                  <c:v>19.01369863</c:v>
                </c:pt>
                <c:pt idx="3">
                  <c:v>21.274316930000001</c:v>
                </c:pt>
                <c:pt idx="4">
                  <c:v>23.003587490000001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8D-4220-ACB6-0CD406B9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axId val="153904640"/>
        <c:axId val="153906176"/>
      </c:barChart>
      <c:catAx>
        <c:axId val="15390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3906176"/>
        <c:crosses val="autoZero"/>
        <c:auto val="1"/>
        <c:lblAlgn val="ctr"/>
        <c:lblOffset val="100"/>
        <c:noMultiLvlLbl val="0"/>
      </c:catAx>
      <c:valAx>
        <c:axId val="15390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904640"/>
        <c:crosses val="autoZero"/>
        <c:crossBetween val="between"/>
      </c:valAx>
      <c:spPr>
        <a:solidFill>
          <a:schemeClr val="bg1"/>
        </a:solidFill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MM</a:t>
            </a:r>
          </a:p>
        </c:rich>
      </c:tx>
      <c:layout>
        <c:manualLayout>
          <c:xMode val="edge"/>
          <c:yMode val="edge"/>
          <c:x val="0.24937380940940099"/>
          <c:y val="3.9191294663674901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5.7905074365704301E-2"/>
          <c:y val="4.6770924467774803E-2"/>
          <c:w val="0.908302216048119"/>
          <c:h val="0.80481882473024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'32'!$B$77</c:f>
              <c:strCache>
                <c:ptCount val="1"/>
                <c:pt idx="0">
                  <c:v>CUDA-HyperQ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'32'!$A$78:$A$82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'32'!$B$78:$B$82</c:f>
              <c:numCache>
                <c:formatCode>General</c:formatCode>
                <c:ptCount val="5"/>
                <c:pt idx="0">
                  <c:v>1</c:v>
                </c:pt>
                <c:pt idx="1">
                  <c:v>1.869682874</c:v>
                </c:pt>
                <c:pt idx="2">
                  <c:v>3.5188576440000001</c:v>
                </c:pt>
                <c:pt idx="3">
                  <c:v>5.9942030580000001</c:v>
                </c:pt>
                <c:pt idx="4">
                  <c:v>6.652109774999988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2-4EF0-9BB4-873128EB6B92}"/>
            </c:ext>
          </c:extLst>
        </c:ser>
        <c:ser>
          <c:idx val="1"/>
          <c:order val="1"/>
          <c:tx>
            <c:strRef>
              <c:f>'32'!$C$77</c:f>
              <c:strCache>
                <c:ptCount val="1"/>
                <c:pt idx="0">
                  <c:v>GeMTC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</c:spPr>
          <c:invertIfNegative val="0"/>
          <c:cat>
            <c:numRef>
              <c:f>'32'!$A$78:$A$82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'32'!$C$78:$C$82</c:f>
              <c:numCache>
                <c:formatCode>General</c:formatCode>
                <c:ptCount val="5"/>
                <c:pt idx="0">
                  <c:v>3.0212695950000001</c:v>
                </c:pt>
                <c:pt idx="1">
                  <c:v>2.9650456580000002</c:v>
                </c:pt>
                <c:pt idx="2">
                  <c:v>3.4931633689999999</c:v>
                </c:pt>
                <c:pt idx="3">
                  <c:v>3.5899538820000001</c:v>
                </c:pt>
                <c:pt idx="4">
                  <c:v>2.7255946870000001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2-4EF0-9BB4-873128EB6B92}"/>
            </c:ext>
          </c:extLst>
        </c:ser>
        <c:ser>
          <c:idx val="2"/>
          <c:order val="2"/>
          <c:tx>
            <c:strRef>
              <c:f>'32'!$D$77</c:f>
              <c:strCache>
                <c:ptCount val="1"/>
                <c:pt idx="0">
                  <c:v>Pagoda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'32'!$A$78:$A$82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'32'!$D$78:$D$82</c:f>
              <c:numCache>
                <c:formatCode>General</c:formatCode>
                <c:ptCount val="5"/>
                <c:pt idx="0">
                  <c:v>5.1076311629999944</c:v>
                </c:pt>
                <c:pt idx="1">
                  <c:v>5.1664971800000004</c:v>
                </c:pt>
                <c:pt idx="2">
                  <c:v>6.046950256999982</c:v>
                </c:pt>
                <c:pt idx="3">
                  <c:v>8.2650507020000017</c:v>
                </c:pt>
                <c:pt idx="4">
                  <c:v>11.635149159999999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12-4EF0-9BB4-873128EB6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axId val="154019328"/>
        <c:axId val="154020864"/>
      </c:barChart>
      <c:catAx>
        <c:axId val="15401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4020864"/>
        <c:crosses val="autoZero"/>
        <c:auto val="1"/>
        <c:lblAlgn val="ctr"/>
        <c:lblOffset val="100"/>
        <c:noMultiLvlLbl val="0"/>
      </c:catAx>
      <c:valAx>
        <c:axId val="154020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0193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3DES</a:t>
            </a:r>
          </a:p>
        </c:rich>
      </c:tx>
      <c:layout>
        <c:manualLayout>
          <c:xMode val="edge"/>
          <c:yMode val="edge"/>
          <c:x val="0.234831308347864"/>
          <c:y val="3.9191294663674901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5.7905074365704301E-2"/>
          <c:y val="4.6770924467774803E-2"/>
          <c:w val="0.908302216048119"/>
          <c:h val="0.80481882473024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'32'!$B$84</c:f>
              <c:strCache>
                <c:ptCount val="1"/>
                <c:pt idx="0">
                  <c:v>CUDA-HyperQ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'32'!$A$85:$A$89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'32'!$B$85:$B$89</c:f>
              <c:numCache>
                <c:formatCode>General</c:formatCode>
                <c:ptCount val="5"/>
                <c:pt idx="0">
                  <c:v>1</c:v>
                </c:pt>
                <c:pt idx="1">
                  <c:v>1.6781633570000001</c:v>
                </c:pt>
                <c:pt idx="2">
                  <c:v>1.854684754</c:v>
                </c:pt>
                <c:pt idx="3">
                  <c:v>1.925548839</c:v>
                </c:pt>
                <c:pt idx="4">
                  <c:v>1.97205344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51-4F7A-BA2F-284A55EBE910}"/>
            </c:ext>
          </c:extLst>
        </c:ser>
        <c:ser>
          <c:idx val="1"/>
          <c:order val="1"/>
          <c:tx>
            <c:strRef>
              <c:f>'32'!$C$84</c:f>
              <c:strCache>
                <c:ptCount val="1"/>
                <c:pt idx="0">
                  <c:v>GeMTC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</c:spPr>
          <c:invertIfNegative val="0"/>
          <c:cat>
            <c:numRef>
              <c:f>'32'!$A$85:$A$89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'32'!$C$85:$C$89</c:f>
              <c:numCache>
                <c:formatCode>General</c:formatCode>
                <c:ptCount val="5"/>
                <c:pt idx="0">
                  <c:v>0.65285868390000001</c:v>
                </c:pt>
                <c:pt idx="1">
                  <c:v>0.73100616019999998</c:v>
                </c:pt>
                <c:pt idx="2">
                  <c:v>0.75330951270000002</c:v>
                </c:pt>
                <c:pt idx="3">
                  <c:v>0.75907303429999995</c:v>
                </c:pt>
                <c:pt idx="4">
                  <c:v>0.76419249649999998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51-4F7A-BA2F-284A55EBE910}"/>
            </c:ext>
          </c:extLst>
        </c:ser>
        <c:ser>
          <c:idx val="2"/>
          <c:order val="2"/>
          <c:tx>
            <c:strRef>
              <c:f>'32'!$D$84</c:f>
              <c:strCache>
                <c:ptCount val="1"/>
                <c:pt idx="0">
                  <c:v>Pagoda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'32'!$A$85:$A$89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'32'!$D$85:$D$89</c:f>
              <c:numCache>
                <c:formatCode>General</c:formatCode>
                <c:ptCount val="5"/>
                <c:pt idx="0">
                  <c:v>3.4823401989999989</c:v>
                </c:pt>
                <c:pt idx="1">
                  <c:v>3.5026128989999989</c:v>
                </c:pt>
                <c:pt idx="2">
                  <c:v>3.5200492680000002</c:v>
                </c:pt>
                <c:pt idx="3">
                  <c:v>3.5239073849999998</c:v>
                </c:pt>
                <c:pt idx="4">
                  <c:v>3.516319765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51-4F7A-BA2F-284A55EBE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axId val="154056192"/>
        <c:axId val="154057728"/>
      </c:barChart>
      <c:catAx>
        <c:axId val="15405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4057728"/>
        <c:crosses val="autoZero"/>
        <c:auto val="1"/>
        <c:lblAlgn val="ctr"/>
        <c:lblOffset val="100"/>
        <c:noMultiLvlLbl val="0"/>
      </c:catAx>
      <c:valAx>
        <c:axId val="15405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05619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FB</a:t>
            </a:r>
          </a:p>
        </c:rich>
      </c:tx>
      <c:layout>
        <c:manualLayout>
          <c:xMode val="edge"/>
          <c:yMode val="edge"/>
          <c:x val="0.24529168020348999"/>
          <c:y val="3.4890984561082701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5.7905074365704301E-2"/>
          <c:y val="4.6770924467774803E-2"/>
          <c:w val="0.908302216048119"/>
          <c:h val="0.80481882473024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'32'!$B$63</c:f>
              <c:strCache>
                <c:ptCount val="1"/>
                <c:pt idx="0">
                  <c:v>CUDA-HyperQ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'32'!$A$64:$A$68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'32'!$B$64:$B$68</c:f>
              <c:numCache>
                <c:formatCode>General</c:formatCode>
                <c:ptCount val="5"/>
                <c:pt idx="0">
                  <c:v>1</c:v>
                </c:pt>
                <c:pt idx="1">
                  <c:v>1.8096516549999999</c:v>
                </c:pt>
                <c:pt idx="2">
                  <c:v>3.6041957509999998</c:v>
                </c:pt>
                <c:pt idx="3">
                  <c:v>5.8405865379999771</c:v>
                </c:pt>
                <c:pt idx="4">
                  <c:v>8.3824369500000007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10-4F84-B0B1-812CC7EEEBB2}"/>
            </c:ext>
          </c:extLst>
        </c:ser>
        <c:ser>
          <c:idx val="1"/>
          <c:order val="1"/>
          <c:tx>
            <c:strRef>
              <c:f>'32'!$C$63</c:f>
              <c:strCache>
                <c:ptCount val="1"/>
                <c:pt idx="0">
                  <c:v>GeMTC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</c:spPr>
          <c:invertIfNegative val="0"/>
          <c:cat>
            <c:numRef>
              <c:f>'32'!$A$64:$A$68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'32'!$C$64:$C$68</c:f>
              <c:numCache>
                <c:formatCode>General</c:formatCode>
                <c:ptCount val="5"/>
                <c:pt idx="0">
                  <c:v>8.0786237029999981</c:v>
                </c:pt>
                <c:pt idx="1">
                  <c:v>7.6959820199999802</c:v>
                </c:pt>
                <c:pt idx="2">
                  <c:v>7.6083337220000002</c:v>
                </c:pt>
                <c:pt idx="3">
                  <c:v>7.5169842049999849</c:v>
                </c:pt>
                <c:pt idx="4">
                  <c:v>7.5776381849999996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10-4F84-B0B1-812CC7EEEBB2}"/>
            </c:ext>
          </c:extLst>
        </c:ser>
        <c:ser>
          <c:idx val="2"/>
          <c:order val="2"/>
          <c:tx>
            <c:strRef>
              <c:f>'32'!$D$63</c:f>
              <c:strCache>
                <c:ptCount val="1"/>
                <c:pt idx="0">
                  <c:v>Pagoda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'32'!$A$64:$A$68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'32'!$D$64:$D$68</c:f>
              <c:numCache>
                <c:formatCode>General</c:formatCode>
                <c:ptCount val="5"/>
                <c:pt idx="0">
                  <c:v>8.1967483189999992</c:v>
                </c:pt>
                <c:pt idx="1">
                  <c:v>10.576468800000001</c:v>
                </c:pt>
                <c:pt idx="2">
                  <c:v>11.039240980000001</c:v>
                </c:pt>
                <c:pt idx="3">
                  <c:v>9.6835567040000008</c:v>
                </c:pt>
                <c:pt idx="4">
                  <c:v>8.6552467810000007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10-4F84-B0B1-812CC7EEE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axId val="153998848"/>
        <c:axId val="154000384"/>
      </c:barChart>
      <c:catAx>
        <c:axId val="153998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4000384"/>
        <c:crosses val="autoZero"/>
        <c:auto val="1"/>
        <c:lblAlgn val="ctr"/>
        <c:lblOffset val="100"/>
        <c:noMultiLvlLbl val="0"/>
      </c:catAx>
      <c:valAx>
        <c:axId val="15400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39988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 b="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57174103237099"/>
          <c:y val="5.6030183727034097E-2"/>
          <c:w val="0.76616426071740995"/>
          <c:h val="0.70883056541659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rand_fused_kernel!$B$41</c:f>
              <c:strCache>
                <c:ptCount val="1"/>
                <c:pt idx="0">
                  <c:v>Static Fusion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rand_fused_kernel!$A$42:$A$49</c:f>
              <c:strCache>
                <c:ptCount val="8"/>
                <c:pt idx="0">
                  <c:v>MB</c:v>
                </c:pt>
                <c:pt idx="1">
                  <c:v>CONV</c:v>
                </c:pt>
                <c:pt idx="2">
                  <c:v>DCT</c:v>
                </c:pt>
                <c:pt idx="3">
                  <c:v>FB</c:v>
                </c:pt>
                <c:pt idx="4">
                  <c:v>BF</c:v>
                </c:pt>
                <c:pt idx="5">
                  <c:v>MM</c:v>
                </c:pt>
                <c:pt idx="6">
                  <c:v>3DES</c:v>
                </c:pt>
                <c:pt idx="7">
                  <c:v>MPE</c:v>
                </c:pt>
              </c:strCache>
            </c:strRef>
          </c:cat>
          <c:val>
            <c:numRef>
              <c:f>rand_fused_kernel!$B$42:$B$49</c:f>
              <c:numCache>
                <c:formatCode>General</c:formatCode>
                <c:ptCount val="8"/>
                <c:pt idx="0">
                  <c:v>0.66473023310000001</c:v>
                </c:pt>
                <c:pt idx="1">
                  <c:v>1.2183723339999999</c:v>
                </c:pt>
                <c:pt idx="2">
                  <c:v>1.139550724</c:v>
                </c:pt>
                <c:pt idx="3">
                  <c:v>1.0697474440000001</c:v>
                </c:pt>
                <c:pt idx="4">
                  <c:v>1.3521892719999999</c:v>
                </c:pt>
                <c:pt idx="5">
                  <c:v>1.038385109</c:v>
                </c:pt>
                <c:pt idx="6">
                  <c:v>1.1000690609999999</c:v>
                </c:pt>
                <c:pt idx="7">
                  <c:v>0.73842824244119498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D-49DC-BADB-2ADBF26E9778}"/>
            </c:ext>
          </c:extLst>
        </c:ser>
        <c:ser>
          <c:idx val="1"/>
          <c:order val="1"/>
          <c:tx>
            <c:strRef>
              <c:f>rand_fused_kernel!$C$41</c:f>
              <c:strCache>
                <c:ptCount val="1"/>
                <c:pt idx="0">
                  <c:v>Pagoda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rand_fused_kernel!$A$42:$A$49</c:f>
              <c:strCache>
                <c:ptCount val="8"/>
                <c:pt idx="0">
                  <c:v>MB</c:v>
                </c:pt>
                <c:pt idx="1">
                  <c:v>CONV</c:v>
                </c:pt>
                <c:pt idx="2">
                  <c:v>DCT</c:v>
                </c:pt>
                <c:pt idx="3">
                  <c:v>FB</c:v>
                </c:pt>
                <c:pt idx="4">
                  <c:v>BF</c:v>
                </c:pt>
                <c:pt idx="5">
                  <c:v>MM</c:v>
                </c:pt>
                <c:pt idx="6">
                  <c:v>3DES</c:v>
                </c:pt>
                <c:pt idx="7">
                  <c:v>MPE</c:v>
                </c:pt>
              </c:strCache>
            </c:strRef>
          </c:cat>
          <c:val>
            <c:numRef>
              <c:f>rand_fused_kernel!$C$42:$C$49</c:f>
              <c:numCache>
                <c:formatCode>General</c:formatCode>
                <c:ptCount val="8"/>
                <c:pt idx="0">
                  <c:v>2.2234334069999999</c:v>
                </c:pt>
                <c:pt idx="1">
                  <c:v>2.09134748</c:v>
                </c:pt>
                <c:pt idx="2">
                  <c:v>1.1342085909999999</c:v>
                </c:pt>
                <c:pt idx="3">
                  <c:v>1.5051088130000001</c:v>
                </c:pt>
                <c:pt idx="4">
                  <c:v>1.528572351</c:v>
                </c:pt>
                <c:pt idx="5">
                  <c:v>1.1402151739999999</c:v>
                </c:pt>
                <c:pt idx="6">
                  <c:v>1.106925111</c:v>
                </c:pt>
                <c:pt idx="7">
                  <c:v>2.7236011624165348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D-49DC-BADB-2ADBF26E9778}"/>
            </c:ext>
          </c:extLst>
        </c:ser>
        <c:ser>
          <c:idx val="2"/>
          <c:order val="2"/>
          <c:tx>
            <c:strRef>
              <c:f>rand_fused_kernel!$D$41</c:f>
              <c:strCache>
                <c:ptCount val="1"/>
                <c:pt idx="0">
                  <c:v>PThreads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rand_fused_kernel!$A$42:$A$49</c:f>
              <c:strCache>
                <c:ptCount val="8"/>
                <c:pt idx="0">
                  <c:v>MB</c:v>
                </c:pt>
                <c:pt idx="1">
                  <c:v>CONV</c:v>
                </c:pt>
                <c:pt idx="2">
                  <c:v>DCT</c:v>
                </c:pt>
                <c:pt idx="3">
                  <c:v>FB</c:v>
                </c:pt>
                <c:pt idx="4">
                  <c:v>BF</c:v>
                </c:pt>
                <c:pt idx="5">
                  <c:v>MM</c:v>
                </c:pt>
                <c:pt idx="6">
                  <c:v>3DES</c:v>
                </c:pt>
                <c:pt idx="7">
                  <c:v>MPE</c:v>
                </c:pt>
              </c:strCache>
            </c:strRef>
          </c:cat>
          <c:val>
            <c:numRef>
              <c:f>rand_fused_kernel!$D$42:$D$49</c:f>
              <c:numCache>
                <c:formatCode>General</c:formatCode>
                <c:ptCount val="8"/>
                <c:pt idx="0">
                  <c:v>0.29207641369999998</c:v>
                </c:pt>
                <c:pt idx="1">
                  <c:v>0.1637006708</c:v>
                </c:pt>
                <c:pt idx="2">
                  <c:v>0.54038506200000003</c:v>
                </c:pt>
                <c:pt idx="3">
                  <c:v>0.41349728819999998</c:v>
                </c:pt>
                <c:pt idx="4">
                  <c:v>0.47581026879999999</c:v>
                </c:pt>
                <c:pt idx="5">
                  <c:v>0.15203632580000001</c:v>
                </c:pt>
                <c:pt idx="6">
                  <c:v>0.17552346220000001</c:v>
                </c:pt>
                <c:pt idx="7">
                  <c:v>0.526841943311817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BD-49DC-BADB-2ADBF26E9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626688"/>
        <c:axId val="154628480"/>
      </c:barChart>
      <c:catAx>
        <c:axId val="154626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4628480"/>
        <c:crosses val="autoZero"/>
        <c:auto val="1"/>
        <c:lblAlgn val="ctr"/>
        <c:lblOffset val="10"/>
        <c:noMultiLvlLbl val="0"/>
      </c:catAx>
      <c:valAx>
        <c:axId val="154628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Normalized to CUDA-HyperQ</a:t>
                </a:r>
              </a:p>
            </c:rich>
          </c:tx>
          <c:layout>
            <c:manualLayout>
              <c:xMode val="edge"/>
              <c:yMode val="edge"/>
              <c:x val="2.2082239720034999E-3"/>
              <c:y val="0.128880921233481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4626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799302484449701"/>
          <c:y val="9.0485618911913895E-2"/>
          <c:w val="0.67109149442257199"/>
          <c:h val="0.11649395337124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600" b="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447213239984946"/>
          <c:y val="5.8859637777935264E-2"/>
          <c:w val="0.77519847307539547"/>
          <c:h val="0.73562289681135717"/>
        </c:manualLayout>
      </c:layout>
      <c:lineChart>
        <c:grouping val="standard"/>
        <c:varyColors val="0"/>
        <c:ser>
          <c:idx val="0"/>
          <c:order val="0"/>
          <c:tx>
            <c:strRef>
              <c:f>'[pagoda_evaluation(1).xlsx]Average Latency'!$F$31</c:f>
              <c:strCache>
                <c:ptCount val="1"/>
                <c:pt idx="0">
                  <c:v>Fused 3DES (Irregular)</c:v>
                </c:pt>
              </c:strCache>
            </c:strRef>
          </c:tx>
          <c:marker>
            <c:symbol val="diamond"/>
            <c:size val="9"/>
          </c:marker>
          <c:cat>
            <c:numRef>
              <c:f>'[pagoda_evaluation(1).xlsx]Average Latency'!$E$32:$E$40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'[pagoda_evaluation(1).xlsx]Average Latency'!$F$32:$F$40</c:f>
              <c:numCache>
                <c:formatCode>General</c:formatCode>
                <c:ptCount val="9"/>
                <c:pt idx="0">
                  <c:v>91</c:v>
                </c:pt>
                <c:pt idx="1">
                  <c:v>158</c:v>
                </c:pt>
                <c:pt idx="2">
                  <c:v>279</c:v>
                </c:pt>
                <c:pt idx="3">
                  <c:v>519</c:v>
                </c:pt>
                <c:pt idx="4">
                  <c:v>992</c:v>
                </c:pt>
                <c:pt idx="5">
                  <c:v>1938</c:v>
                </c:pt>
                <c:pt idx="6">
                  <c:v>3853</c:v>
                </c:pt>
                <c:pt idx="7">
                  <c:v>7627</c:v>
                </c:pt>
                <c:pt idx="8">
                  <c:v>15265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86-47C0-853D-35E21A5580CC}"/>
            </c:ext>
          </c:extLst>
        </c:ser>
        <c:ser>
          <c:idx val="1"/>
          <c:order val="1"/>
          <c:tx>
            <c:strRef>
              <c:f>'[pagoda_evaluation(1).xlsx]Average Latency'!$G$31</c:f>
              <c:strCache>
                <c:ptCount val="1"/>
                <c:pt idx="0">
                  <c:v>Pagoda 3DES (Irregular)</c:v>
                </c:pt>
              </c:strCache>
            </c:strRef>
          </c:tx>
          <c:marker>
            <c:symbol val="circle"/>
            <c:size val="7"/>
          </c:marker>
          <c:cat>
            <c:numRef>
              <c:f>'[pagoda_evaluation(1).xlsx]Average Latency'!$E$32:$E$40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'[pagoda_evaluation(1).xlsx]Average Latency'!$G$32:$G$40</c:f>
              <c:numCache>
                <c:formatCode>General</c:formatCode>
                <c:ptCount val="9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86-47C0-853D-35E21A5580CC}"/>
            </c:ext>
          </c:extLst>
        </c:ser>
        <c:ser>
          <c:idx val="2"/>
          <c:order val="2"/>
          <c:tx>
            <c:strRef>
              <c:f>'[pagoda_evaluation(1).xlsx]Average Latency'!$H$31</c:f>
              <c:strCache>
                <c:ptCount val="1"/>
                <c:pt idx="0">
                  <c:v>Fused MM (regular)</c:v>
                </c:pt>
              </c:strCache>
            </c:strRef>
          </c:tx>
          <c:marker>
            <c:symbol val="triangle"/>
            <c:size val="9"/>
          </c:marker>
          <c:cat>
            <c:numRef>
              <c:f>'[pagoda_evaluation(1).xlsx]Average Latency'!$E$32:$E$40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'[pagoda_evaluation(1).xlsx]Average Latency'!$H$32:$H$40</c:f>
              <c:numCache>
                <c:formatCode>General</c:formatCode>
                <c:ptCount val="9"/>
                <c:pt idx="0">
                  <c:v>845</c:v>
                </c:pt>
                <c:pt idx="1">
                  <c:v>1459</c:v>
                </c:pt>
                <c:pt idx="2">
                  <c:v>2731</c:v>
                </c:pt>
                <c:pt idx="3">
                  <c:v>4921</c:v>
                </c:pt>
                <c:pt idx="4">
                  <c:v>9662</c:v>
                </c:pt>
                <c:pt idx="5">
                  <c:v>19003</c:v>
                </c:pt>
                <c:pt idx="6">
                  <c:v>38283</c:v>
                </c:pt>
                <c:pt idx="7">
                  <c:v>76465</c:v>
                </c:pt>
                <c:pt idx="8">
                  <c:v>193310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86-47C0-853D-35E21A5580CC}"/>
            </c:ext>
          </c:extLst>
        </c:ser>
        <c:ser>
          <c:idx val="3"/>
          <c:order val="3"/>
          <c:tx>
            <c:strRef>
              <c:f>'[pagoda_evaluation(1).xlsx]Average Latency'!$I$31</c:f>
              <c:strCache>
                <c:ptCount val="1"/>
                <c:pt idx="0">
                  <c:v>Pagoda MM (regular)</c:v>
                </c:pt>
              </c:strCache>
            </c:strRef>
          </c:tx>
          <c:marker>
            <c:symbol val="square"/>
            <c:size val="8"/>
          </c:marker>
          <c:cat>
            <c:numRef>
              <c:f>'[pagoda_evaluation(1).xlsx]Average Latency'!$E$32:$E$40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'[pagoda_evaluation(1).xlsx]Average Latency'!$I$32:$I$40</c:f>
              <c:numCache>
                <c:formatCode>General</c:formatCode>
                <c:ptCount val="9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94</c:v>
                </c:pt>
                <c:pt idx="8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86-47C0-853D-35E21A558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374744"/>
        <c:axId val="277375136"/>
      </c:lineChart>
      <c:catAx>
        <c:axId val="277374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Number of Tasks</a:t>
                </a:r>
                <a:r>
                  <a:rPr lang="en-US" sz="1600" b="0" baseline="0"/>
                  <a:t> in a Statically Fused Kernel</a:t>
                </a:r>
                <a:endParaRPr lang="en-US" sz="1600" b="0"/>
              </a:p>
            </c:rich>
          </c:tx>
          <c:layout>
            <c:manualLayout>
              <c:xMode val="edge"/>
              <c:yMode val="edge"/>
              <c:x val="0.22116858933494377"/>
              <c:y val="0.9189402866086153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277375136"/>
        <c:crosses val="autoZero"/>
        <c:auto val="1"/>
        <c:lblAlgn val="ctr"/>
        <c:lblOffset val="100"/>
        <c:noMultiLvlLbl val="0"/>
      </c:catAx>
      <c:valAx>
        <c:axId val="277375136"/>
        <c:scaling>
          <c:logBase val="10"/>
          <c:orientation val="minMax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Average Task</a:t>
                </a:r>
                <a:r>
                  <a:rPr lang="en-US" sz="1600" b="0" baseline="0"/>
                  <a:t> </a:t>
                </a:r>
                <a:r>
                  <a:rPr lang="en-US" sz="1600" b="0"/>
                  <a:t>Latency (microseconds)</a:t>
                </a:r>
              </a:p>
            </c:rich>
          </c:tx>
          <c:layout>
            <c:manualLayout>
              <c:xMode val="edge"/>
              <c:yMode val="edge"/>
              <c:x val="0"/>
              <c:y val="0.190364936125271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7374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2495727618711325"/>
          <c:y val="1.4422258922841998E-3"/>
          <c:w val="0.72925554258126635"/>
          <c:h val="0.1358665033798550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3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C8EAB-2044-4DDD-8CD5-BA0141C36BD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118D-6700-4395-AF79-8CF49BE98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that the concurrent kernel count has been growing across GPU generations.</a:t>
            </a:r>
          </a:p>
          <a:p>
            <a:r>
              <a:rPr lang="en-US" baseline="0" dirty="0"/>
              <a:t>Say why occupancy is important – overlaps memory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</a:t>
            </a:r>
            <a:r>
              <a:rPr lang="en-US" baseline="0" dirty="0"/>
              <a:t> : tasks are launched one-by-one, until batch threshold is reached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</a:t>
            </a:r>
            <a:r>
              <a:rPr lang="en-US" baseline="0" dirty="0"/>
              <a:t> that the CPU can launch tasks asynchronously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</a:t>
            </a:r>
            <a:r>
              <a:rPr lang="en-US" baseline="0" dirty="0"/>
              <a:t> that there’s parallelism across MTBs while performing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-power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CPU approaches: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OpenMP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data parallelism, OS-based task scheduling, Python based thread pooling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118D-6700-4395-AF79-8CF49BE98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727C-010C-42DB-9E86-FE3455210A13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C50C-710B-4C74-A2E5-EAD0B270200B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7F9-57B8-476B-9567-5AEAB2A1D87E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D97-253C-4403-AA39-7082F97F23F0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ACCB-34A0-4336-892B-A6F762B37928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E479-D1D4-4C36-B375-9C09BB73971D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855-30C0-4ECB-B5FC-8E0B7B2A6F50}" type="datetime1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19C8-D5FE-42DE-AFBE-5378BE7C5871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23F-1724-4705-9CFC-8061AE89FDEA}" type="datetime1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6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0785-57E3-493F-8A9D-6F5BCD97D254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A24C-3099-4437-9454-A1B6DB91A861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A5AD-BB52-47D4-9948-2FFC7B74D101}" type="datetime1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ABBC3-B86B-49E0-B50A-35933DBE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mmY5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Pagoda: Fine-grained GPU Virtualization for Narrow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431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sz="4000" dirty="0">
                <a:solidFill>
                  <a:srgbClr val="000000"/>
                </a:solidFill>
                <a:latin typeface="Calibri"/>
              </a:rPr>
              <a:t>Liang Xu</a:t>
            </a:r>
            <a:endParaRPr lang="en-US" sz="4000" dirty="0"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210212" y="1647704"/>
            <a:ext cx="4696762" cy="2244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683006" y="631983"/>
            <a:ext cx="2067092" cy="1200232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74" y="23585"/>
            <a:ext cx="10515600" cy="788999"/>
          </a:xfrm>
        </p:spPr>
        <p:txBody>
          <a:bodyPr/>
          <a:lstStyle/>
          <a:p>
            <a:r>
              <a:rPr lang="en-US" dirty="0" err="1"/>
              <a:t>TaskTable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037" y="4706015"/>
            <a:ext cx="10081874" cy="19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Lazy aggregate copy – better PCI BW, lower handshaking</a:t>
            </a:r>
          </a:p>
          <a:p>
            <a:r>
              <a:rPr lang="en-US" dirty="0"/>
              <a:t>Simultaneous CPU and GPU edits</a:t>
            </a:r>
          </a:p>
          <a:p>
            <a:r>
              <a:rPr lang="en-US" dirty="0"/>
              <a:t>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Consistency – CPU must correctly see GPU task finis notifications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Memory copies occur while </a:t>
            </a:r>
            <a:r>
              <a:rPr lang="en-US" dirty="0" err="1"/>
              <a:t>MasterKernel</a:t>
            </a:r>
            <a:r>
              <a:rPr lang="en-US" dirty="0"/>
              <a:t> in flight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PCI bus packet delivery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0019" y="1647704"/>
            <a:ext cx="4731488" cy="2244108"/>
          </a:xfrm>
          <a:prstGeom prst="rect">
            <a:avLst/>
          </a:prstGeom>
          <a:pattFill prst="dash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6722" y="1735534"/>
            <a:ext cx="55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PCI </a:t>
            </a:r>
          </a:p>
          <a:p>
            <a:r>
              <a:rPr lang="en-US" dirty="0"/>
              <a:t>Bus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145083" y="1844877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45083" y="2083695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1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145083" y="2320902"/>
            <a:ext cx="1371600" cy="356388"/>
            <a:chOff x="4381500" y="1408729"/>
            <a:chExt cx="1371600" cy="419912"/>
          </a:xfrm>
        </p:grpSpPr>
        <p:sp>
          <p:nvSpPr>
            <p:cNvPr id="35" name="Rectangle 34"/>
            <p:cNvSpPr/>
            <p:nvPr/>
          </p:nvSpPr>
          <p:spPr>
            <a:xfrm>
              <a:off x="4381500" y="1408729"/>
              <a:ext cx="1371600" cy="419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rot="5400000">
              <a:off x="4932494" y="1593495"/>
              <a:ext cx="283160" cy="45719"/>
              <a:chOff x="3810000" y="1951166"/>
              <a:chExt cx="381000" cy="8066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810000" y="1955393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965537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14800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7145083" y="2678683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45083" y="2919064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8049" y="3137790"/>
            <a:ext cx="1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Column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3732" y="3114593"/>
            <a:ext cx="13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Column 47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7689" y="3528831"/>
            <a:ext cx="4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GPU </a:t>
            </a:r>
            <a:r>
              <a:rPr lang="en-US" sz="1800" dirty="0" err="1"/>
              <a:t>TaskTable</a:t>
            </a:r>
            <a:r>
              <a:rPr lang="en-US" sz="1800" dirty="0"/>
              <a:t> – Placed in the Device Memory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018852" y="2499096"/>
            <a:ext cx="495564" cy="78755"/>
            <a:chOff x="5435600" y="3037331"/>
            <a:chExt cx="495564" cy="78755"/>
          </a:xfrm>
        </p:grpSpPr>
        <p:sp>
          <p:nvSpPr>
            <p:cNvPr id="16" name="Oval 15"/>
            <p:cNvSpPr/>
            <p:nvPr/>
          </p:nvSpPr>
          <p:spPr>
            <a:xfrm>
              <a:off x="5581584" y="3041096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24294" y="3037331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61248" y="3037331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435600" y="3048000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9918716" y="2661466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918716" y="2078237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18716" y="2315444"/>
            <a:ext cx="1371600" cy="356388"/>
            <a:chOff x="4381500" y="1408729"/>
            <a:chExt cx="1371600" cy="419912"/>
          </a:xfrm>
        </p:grpSpPr>
        <p:sp>
          <p:nvSpPr>
            <p:cNvPr id="47" name="Rectangle 46"/>
            <p:cNvSpPr/>
            <p:nvPr/>
          </p:nvSpPr>
          <p:spPr>
            <a:xfrm>
              <a:off x="4381500" y="1408729"/>
              <a:ext cx="1371600" cy="419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5400000">
              <a:off x="4932494" y="1593495"/>
              <a:ext cx="283160" cy="45719"/>
              <a:chOff x="3810000" y="1951166"/>
              <a:chExt cx="381000" cy="8066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810000" y="1955393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965537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14800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918716" y="1844877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918716" y="2913606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5343" y="1861034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95343" y="2099852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1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295343" y="2337059"/>
            <a:ext cx="1371600" cy="356388"/>
            <a:chOff x="4381500" y="1408729"/>
            <a:chExt cx="1371600" cy="419912"/>
          </a:xfrm>
        </p:grpSpPr>
        <p:sp>
          <p:nvSpPr>
            <p:cNvPr id="59" name="Rectangle 58"/>
            <p:cNvSpPr/>
            <p:nvPr/>
          </p:nvSpPr>
          <p:spPr>
            <a:xfrm>
              <a:off x="4381500" y="1408729"/>
              <a:ext cx="1371600" cy="419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 rot="5400000">
              <a:off x="4932494" y="1593495"/>
              <a:ext cx="283160" cy="45719"/>
              <a:chOff x="3810000" y="1951166"/>
              <a:chExt cx="381000" cy="8066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810000" y="1955393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965537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114800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1295343" y="2694840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95343" y="2935221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385164" y="1861034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85164" y="2099852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1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385164" y="2337059"/>
            <a:ext cx="1371600" cy="356388"/>
            <a:chOff x="4381500" y="1408729"/>
            <a:chExt cx="1371600" cy="419912"/>
          </a:xfrm>
        </p:grpSpPr>
        <p:sp>
          <p:nvSpPr>
            <p:cNvPr id="81" name="Rectangle 80"/>
            <p:cNvSpPr/>
            <p:nvPr/>
          </p:nvSpPr>
          <p:spPr>
            <a:xfrm>
              <a:off x="4381500" y="1408729"/>
              <a:ext cx="1371600" cy="419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 rot="5400000">
              <a:off x="4932494" y="1593495"/>
              <a:ext cx="283160" cy="45719"/>
              <a:chOff x="3810000" y="1951166"/>
              <a:chExt cx="381000" cy="80665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810000" y="1955393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965537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114800" y="1951166"/>
                <a:ext cx="76200" cy="764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Rectangle 78"/>
          <p:cNvSpPr/>
          <p:nvPr/>
        </p:nvSpPr>
        <p:spPr>
          <a:xfrm>
            <a:off x="4385164" y="2694840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85164" y="2935221"/>
            <a:ext cx="1371600" cy="239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Entry 31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381702" y="2504211"/>
            <a:ext cx="495564" cy="78755"/>
            <a:chOff x="5435600" y="3037331"/>
            <a:chExt cx="495564" cy="78755"/>
          </a:xfrm>
        </p:grpSpPr>
        <p:sp>
          <p:nvSpPr>
            <p:cNvPr id="87" name="Oval 86"/>
            <p:cNvSpPr/>
            <p:nvPr/>
          </p:nvSpPr>
          <p:spPr>
            <a:xfrm>
              <a:off x="5581584" y="3041096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724294" y="3037331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861248" y="3037331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35600" y="3048000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Straight Arrow Connector 90"/>
          <p:cNvCxnSpPr>
            <a:stCxn id="52" idx="3"/>
            <a:endCxn id="6" idx="1"/>
          </p:cNvCxnSpPr>
          <p:nvPr/>
        </p:nvCxnSpPr>
        <p:spPr>
          <a:xfrm>
            <a:off x="5906974" y="2769758"/>
            <a:ext cx="1153045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0380" y="2064180"/>
            <a:ext cx="838200" cy="9525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CPU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Spawner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Threads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08061" y="2441178"/>
            <a:ext cx="3122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54" idx="0"/>
            <a:endCxn id="30" idx="0"/>
          </p:cNvCxnSpPr>
          <p:nvPr/>
        </p:nvCxnSpPr>
        <p:spPr>
          <a:xfrm rot="5400000" flipH="1" flipV="1">
            <a:off x="4897935" y="-1071914"/>
            <a:ext cx="16157" cy="5849740"/>
          </a:xfrm>
          <a:prstGeom prst="curvedConnector3">
            <a:avLst>
              <a:gd name="adj1" fmla="val 342329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03143" y="944329"/>
            <a:ext cx="340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Memcpy</a:t>
            </a:r>
            <a:r>
              <a:rPr lang="en-US" dirty="0"/>
              <a:t> single task entry over PCI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7307" y="837089"/>
            <a:ext cx="2154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CPU can’t spawn anymore!</a:t>
            </a:r>
          </a:p>
        </p:txBody>
      </p:sp>
      <p:cxnSp>
        <p:nvCxnSpPr>
          <p:cNvPr id="114" name="Curved Connector 113"/>
          <p:cNvCxnSpPr>
            <a:stCxn id="6" idx="2"/>
            <a:endCxn id="52" idx="2"/>
          </p:cNvCxnSpPr>
          <p:nvPr/>
        </p:nvCxnSpPr>
        <p:spPr>
          <a:xfrm rot="5400000">
            <a:off x="6492178" y="958227"/>
            <a:ext cx="12700" cy="5867170"/>
          </a:xfrm>
          <a:prstGeom prst="curvedConnector3">
            <a:avLst>
              <a:gd name="adj1" fmla="val 1800000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054879" y="4227019"/>
            <a:ext cx="307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Copyback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the whole table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220336" y="3459631"/>
            <a:ext cx="4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CPU </a:t>
            </a:r>
            <a:r>
              <a:rPr lang="en-US" sz="1800" dirty="0" err="1"/>
              <a:t>TaskTable</a:t>
            </a:r>
            <a:endParaRPr lang="en-US" sz="1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435108" y="3140081"/>
            <a:ext cx="1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Column 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11215" y="3140801"/>
            <a:ext cx="1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Column 47</a:t>
            </a:r>
          </a:p>
        </p:txBody>
      </p:sp>
    </p:spTree>
    <p:extLst>
      <p:ext uri="{BB962C8B-B14F-4D97-AF65-F5344CB8AC3E}">
        <p14:creationId xmlns:p14="http://schemas.microsoft.com/office/powerpoint/2010/main" val="4807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uiExpand="1" build="p"/>
      <p:bldP spid="111" grpId="0"/>
      <p:bldP spid="111" grpId="1"/>
      <p:bldP spid="112" grpId="0"/>
      <p:bldP spid="112" grpId="1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18" y="-153438"/>
            <a:ext cx="10515600" cy="1325563"/>
          </a:xfrm>
        </p:spPr>
        <p:txBody>
          <a:bodyPr/>
          <a:lstStyle/>
          <a:p>
            <a:r>
              <a:rPr lang="en-US" dirty="0"/>
              <a:t>Pagoda GPU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46" y="1647085"/>
            <a:ext cx="4651293" cy="3229286"/>
          </a:xfrm>
        </p:spPr>
        <p:txBody>
          <a:bodyPr/>
          <a:lstStyle/>
          <a:p>
            <a:r>
              <a:rPr lang="en-US" dirty="0"/>
              <a:t>If shared memory/synchronization required </a:t>
            </a:r>
            <a:r>
              <a:rPr lang="en-US" dirty="0">
                <a:sym typeface="Wingdings" panose="05000000000000000000" pitchFamily="2" charset="2"/>
              </a:rPr>
              <a:t> schedule only when resources for the entire </a:t>
            </a:r>
            <a:r>
              <a:rPr lang="en-US" dirty="0" err="1">
                <a:sym typeface="Wingdings" panose="05000000000000000000" pitchFamily="2" charset="2"/>
              </a:rPr>
              <a:t>threadblock</a:t>
            </a:r>
            <a:r>
              <a:rPr lang="en-US" dirty="0">
                <a:sym typeface="Wingdings" panose="05000000000000000000" pitchFamily="2" charset="2"/>
              </a:rPr>
              <a:t> are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6046" y="6317050"/>
            <a:ext cx="2743200" cy="365125"/>
          </a:xfrm>
        </p:spPr>
        <p:txBody>
          <a:bodyPr/>
          <a:lstStyle/>
          <a:p>
            <a:fld id="{4FEABBC3-B86B-49E0-B50A-35933DBEF6E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6027" y="935703"/>
            <a:ext cx="5362054" cy="2017158"/>
          </a:xfrm>
          <a:prstGeom prst="rect">
            <a:avLst/>
          </a:prstGeom>
          <a:pattFill prst="dash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57540" y="1460387"/>
            <a:ext cx="1389466" cy="1367411"/>
            <a:chOff x="2438400" y="624824"/>
            <a:chExt cx="1371600" cy="1548163"/>
          </a:xfrm>
        </p:grpSpPr>
        <p:sp>
          <p:nvSpPr>
            <p:cNvPr id="33" name="Rectangle 32"/>
            <p:cNvSpPr/>
            <p:nvPr/>
          </p:nvSpPr>
          <p:spPr>
            <a:xfrm>
              <a:off x="2438400" y="624824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38400" y="906210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1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38400" y="1185697"/>
              <a:ext cx="1371600" cy="419912"/>
              <a:chOff x="4381500" y="1408729"/>
              <a:chExt cx="1371600" cy="41991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381500" y="1408729"/>
                <a:ext cx="1371600" cy="4199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5400000">
                <a:off x="4932494" y="1593495"/>
                <a:ext cx="283160" cy="45719"/>
                <a:chOff x="3810000" y="1951166"/>
                <a:chExt cx="381000" cy="80665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3810000" y="1955393"/>
                  <a:ext cx="76200" cy="76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965537" y="1951166"/>
                  <a:ext cx="76200" cy="76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114800" y="1951166"/>
                  <a:ext cx="76200" cy="76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438400" y="1607250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30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400" y="1890477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31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90164" y="1361280"/>
            <a:ext cx="1371600" cy="1467794"/>
            <a:chOff x="2438400" y="624824"/>
            <a:chExt cx="1371600" cy="1548163"/>
          </a:xfrm>
        </p:grpSpPr>
        <p:sp>
          <p:nvSpPr>
            <p:cNvPr id="23" name="Rectangle 22"/>
            <p:cNvSpPr/>
            <p:nvPr/>
          </p:nvSpPr>
          <p:spPr>
            <a:xfrm>
              <a:off x="2438400" y="624824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38400" y="906210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1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38400" y="1185697"/>
              <a:ext cx="1371600" cy="419912"/>
              <a:chOff x="4381500" y="1408729"/>
              <a:chExt cx="1371600" cy="41991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381500" y="1408729"/>
                <a:ext cx="1371600" cy="4199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 rot="5400000">
                <a:off x="4932494" y="1593495"/>
                <a:ext cx="283160" cy="45719"/>
                <a:chOff x="3810000" y="1951166"/>
                <a:chExt cx="381000" cy="80665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3810000" y="1955393"/>
                  <a:ext cx="76200" cy="76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965537" y="1951166"/>
                  <a:ext cx="76200" cy="76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114800" y="1951166"/>
                  <a:ext cx="76200" cy="76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rIns="45720"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438400" y="1607250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30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8400" y="1890477"/>
              <a:ext cx="1371600" cy="2825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Task Entry 31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54660" y="1070742"/>
            <a:ext cx="1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Column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5721" y="1034570"/>
            <a:ext cx="13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Column 47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473700" y="3151596"/>
            <a:ext cx="5736397" cy="3338103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67817" y="3108484"/>
            <a:ext cx="168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MasterKernel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094023" y="4554187"/>
            <a:ext cx="366289" cy="71851"/>
            <a:chOff x="5581584" y="3037331"/>
            <a:chExt cx="349580" cy="71851"/>
          </a:xfrm>
        </p:grpSpPr>
        <p:sp>
          <p:nvSpPr>
            <p:cNvPr id="146" name="Oval 145"/>
            <p:cNvSpPr/>
            <p:nvPr/>
          </p:nvSpPr>
          <p:spPr>
            <a:xfrm>
              <a:off x="5581584" y="3041096"/>
              <a:ext cx="69916" cy="6808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724294" y="3037331"/>
              <a:ext cx="69916" cy="6808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5861248" y="3037331"/>
              <a:ext cx="69916" cy="6808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5645948" y="3503901"/>
            <a:ext cx="2075642" cy="2881634"/>
          </a:xfrm>
          <a:prstGeom prst="rect">
            <a:avLst/>
          </a:prstGeom>
          <a:pattFill prst="pct80">
            <a:fgClr>
              <a:srgbClr val="C0504D">
                <a:lumMod val="40000"/>
                <a:lumOff val="60000"/>
              </a:srgbClr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80754" y="3771469"/>
            <a:ext cx="1753392" cy="239773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 Warp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780754" y="4246015"/>
            <a:ext cx="1753392" cy="356388"/>
          </a:xfrm>
          <a:prstGeom prst="rect">
            <a:avLst/>
          </a:prstGeom>
          <a:solidFill>
            <a:srgbClr val="EEECE1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6508063" y="4413401"/>
            <a:ext cx="240324" cy="58445"/>
            <a:chOff x="3810000" y="1951166"/>
            <a:chExt cx="381000" cy="80665"/>
          </a:xfrm>
        </p:grpSpPr>
        <p:sp>
          <p:nvSpPr>
            <p:cNvPr id="124" name="Oval 123"/>
            <p:cNvSpPr/>
            <p:nvPr/>
          </p:nvSpPr>
          <p:spPr>
            <a:xfrm>
              <a:off x="3810000" y="1955393"/>
              <a:ext cx="76200" cy="7643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3965537" y="1951166"/>
              <a:ext cx="76200" cy="7643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114800" y="1951166"/>
              <a:ext cx="76200" cy="7643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5780754" y="4009309"/>
            <a:ext cx="1753392" cy="239773"/>
          </a:xfrm>
          <a:prstGeom prst="rect">
            <a:avLst/>
          </a:prstGeom>
          <a:solidFill>
            <a:srgbClr val="EEECE1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Executor Warp 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780754" y="4604244"/>
            <a:ext cx="1753392" cy="239773"/>
          </a:xfrm>
          <a:prstGeom prst="rect">
            <a:avLst/>
          </a:prstGeom>
          <a:solidFill>
            <a:srgbClr val="EEECE1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Executor Warp30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772699" y="3455033"/>
            <a:ext cx="106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MTB 0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780754" y="5064293"/>
            <a:ext cx="1753392" cy="1135064"/>
            <a:chOff x="2200754" y="630271"/>
            <a:chExt cx="1931752" cy="1337383"/>
          </a:xfrm>
        </p:grpSpPr>
        <p:sp>
          <p:nvSpPr>
            <p:cNvPr id="168" name="Rectangle 167"/>
            <p:cNvSpPr/>
            <p:nvPr/>
          </p:nvSpPr>
          <p:spPr>
            <a:xfrm>
              <a:off x="2200862" y="630271"/>
              <a:ext cx="1931644" cy="2747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chemeClr val="bg1"/>
                  </a:solidFill>
                  <a:latin typeface="Calibri"/>
                </a:rPr>
                <a:t>Warp Table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00755" y="904071"/>
              <a:ext cx="1931645" cy="768020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200754" y="1672091"/>
              <a:ext cx="1931647" cy="295563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Slot 30</a:t>
              </a: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5780755" y="5299295"/>
            <a:ext cx="1753294" cy="233153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Slot 0</a:t>
            </a:r>
          </a:p>
        </p:txBody>
      </p:sp>
      <p:sp>
        <p:nvSpPr>
          <p:cNvPr id="165" name="Oval 164"/>
          <p:cNvSpPr/>
          <p:nvPr/>
        </p:nvSpPr>
        <p:spPr>
          <a:xfrm rot="5400000">
            <a:off x="6604646" y="5573879"/>
            <a:ext cx="48065" cy="5744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 rot="5400000">
            <a:off x="6604650" y="5726279"/>
            <a:ext cx="48065" cy="5744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Oval 166"/>
          <p:cNvSpPr/>
          <p:nvPr/>
        </p:nvSpPr>
        <p:spPr>
          <a:xfrm rot="5400000">
            <a:off x="6604645" y="5864390"/>
            <a:ext cx="48065" cy="5744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966065" y="3503901"/>
            <a:ext cx="2058789" cy="2881634"/>
          </a:xfrm>
          <a:prstGeom prst="rect">
            <a:avLst/>
          </a:prstGeom>
          <a:pattFill prst="pct80">
            <a:fgClr>
              <a:srgbClr val="C0504D">
                <a:lumMod val="40000"/>
                <a:lumOff val="60000"/>
              </a:srgbClr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084019" y="3771469"/>
            <a:ext cx="1753392" cy="239773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 Warp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9084019" y="4246015"/>
            <a:ext cx="1753392" cy="356388"/>
          </a:xfrm>
          <a:prstGeom prst="rect">
            <a:avLst/>
          </a:prstGeom>
          <a:solidFill>
            <a:srgbClr val="EEECE1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8" name="Group 187"/>
          <p:cNvGrpSpPr/>
          <p:nvPr/>
        </p:nvGrpSpPr>
        <p:grpSpPr>
          <a:xfrm rot="5400000">
            <a:off x="9811328" y="4413401"/>
            <a:ext cx="240324" cy="58445"/>
            <a:chOff x="3810000" y="1951166"/>
            <a:chExt cx="381000" cy="80665"/>
          </a:xfrm>
        </p:grpSpPr>
        <p:sp>
          <p:nvSpPr>
            <p:cNvPr id="192" name="Oval 191"/>
            <p:cNvSpPr/>
            <p:nvPr/>
          </p:nvSpPr>
          <p:spPr>
            <a:xfrm>
              <a:off x="3810000" y="1955393"/>
              <a:ext cx="76200" cy="7643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3965537" y="1951166"/>
              <a:ext cx="76200" cy="7643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4114800" y="1951166"/>
              <a:ext cx="76200" cy="7643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9084019" y="4009309"/>
            <a:ext cx="1753392" cy="239773"/>
          </a:xfrm>
          <a:prstGeom prst="rect">
            <a:avLst/>
          </a:prstGeom>
          <a:solidFill>
            <a:srgbClr val="EEECE1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Executor Warp 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084019" y="4604244"/>
            <a:ext cx="1753392" cy="239773"/>
          </a:xfrm>
          <a:prstGeom prst="rect">
            <a:avLst/>
          </a:prstGeom>
          <a:solidFill>
            <a:srgbClr val="EEECE1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Executor Warp30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0075964" y="3455033"/>
            <a:ext cx="106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MTB 47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084117" y="5064293"/>
            <a:ext cx="1753294" cy="2331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  <a:latin typeface="Calibri"/>
              </a:rPr>
              <a:t>Warp Table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084020" y="5296673"/>
            <a:ext cx="1753295" cy="65183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84019" y="5948507"/>
            <a:ext cx="1753297" cy="250850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Slot 30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9084020" y="5299295"/>
            <a:ext cx="1753294" cy="233153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Slot 0</a:t>
            </a:r>
          </a:p>
        </p:txBody>
      </p:sp>
      <p:sp>
        <p:nvSpPr>
          <p:cNvPr id="179" name="Oval 178"/>
          <p:cNvSpPr/>
          <p:nvPr/>
        </p:nvSpPr>
        <p:spPr>
          <a:xfrm rot="5400000">
            <a:off x="9907911" y="5573879"/>
            <a:ext cx="48065" cy="5744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Oval 179"/>
          <p:cNvSpPr/>
          <p:nvPr/>
        </p:nvSpPr>
        <p:spPr>
          <a:xfrm rot="5400000">
            <a:off x="9907915" y="5726279"/>
            <a:ext cx="48065" cy="5744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Oval 180"/>
          <p:cNvSpPr/>
          <p:nvPr/>
        </p:nvSpPr>
        <p:spPr>
          <a:xfrm rot="5400000">
            <a:off x="9907910" y="5864390"/>
            <a:ext cx="48065" cy="5744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87780" y="2037343"/>
            <a:ext cx="495564" cy="78755"/>
            <a:chOff x="5435600" y="3037331"/>
            <a:chExt cx="495564" cy="78755"/>
          </a:xfrm>
        </p:grpSpPr>
        <p:sp>
          <p:nvSpPr>
            <p:cNvPr id="19" name="Oval 18"/>
            <p:cNvSpPr/>
            <p:nvPr/>
          </p:nvSpPr>
          <p:spPr>
            <a:xfrm>
              <a:off x="5581584" y="3041096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24294" y="3037331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1248" y="3037331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435600" y="3048000"/>
              <a:ext cx="69916" cy="68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5857540" y="1429191"/>
            <a:ext cx="1389466" cy="2918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Ready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390164" y="2299371"/>
            <a:ext cx="1371600" cy="2770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Task Ready</a:t>
            </a:r>
          </a:p>
        </p:txBody>
      </p:sp>
      <p:cxnSp>
        <p:nvCxnSpPr>
          <p:cNvPr id="198" name="Curved Connector 197"/>
          <p:cNvCxnSpPr>
            <a:stCxn id="195" idx="3"/>
            <a:endCxn id="117" idx="0"/>
          </p:cNvCxnSpPr>
          <p:nvPr/>
        </p:nvCxnSpPr>
        <p:spPr>
          <a:xfrm flipH="1">
            <a:off x="6657450" y="1575098"/>
            <a:ext cx="589556" cy="2196371"/>
          </a:xfrm>
          <a:prstGeom prst="curvedConnector4">
            <a:avLst>
              <a:gd name="adj1" fmla="val -38775"/>
              <a:gd name="adj2" fmla="val 5332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96" idx="3"/>
            <a:endCxn id="186" idx="0"/>
          </p:cNvCxnSpPr>
          <p:nvPr/>
        </p:nvCxnSpPr>
        <p:spPr>
          <a:xfrm flipH="1">
            <a:off x="9960715" y="2437895"/>
            <a:ext cx="801049" cy="1333574"/>
          </a:xfrm>
          <a:prstGeom prst="curvedConnector4">
            <a:avLst>
              <a:gd name="adj1" fmla="val -28538"/>
              <a:gd name="adj2" fmla="val 55194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/>
          <p:cNvGrpSpPr/>
          <p:nvPr/>
        </p:nvGrpSpPr>
        <p:grpSpPr>
          <a:xfrm>
            <a:off x="4662747" y="3891356"/>
            <a:ext cx="1118008" cy="2182576"/>
            <a:chOff x="4662747" y="3891356"/>
            <a:chExt cx="1118008" cy="2182576"/>
          </a:xfrm>
        </p:grpSpPr>
        <p:grpSp>
          <p:nvGrpSpPr>
            <p:cNvPr id="266" name="Group 265"/>
            <p:cNvGrpSpPr/>
            <p:nvPr/>
          </p:nvGrpSpPr>
          <p:grpSpPr>
            <a:xfrm>
              <a:off x="4662747" y="4319356"/>
              <a:ext cx="563761" cy="605834"/>
              <a:chOff x="3429000" y="2930098"/>
              <a:chExt cx="533400" cy="504861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3429000" y="2930098"/>
                <a:ext cx="533400" cy="50486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69" name="Group 268"/>
              <p:cNvGrpSpPr/>
              <p:nvPr/>
            </p:nvGrpSpPr>
            <p:grpSpPr>
              <a:xfrm>
                <a:off x="3466914" y="2974551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95" name="Curved Connector 294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Curved Connector 295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Curved Connector 296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Curved Connector 297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3545084" y="2971800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91" name="Curved Connector 290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urved Connector 291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urved Connector 292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Curved Connector 293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3623254" y="2975588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87" name="Curved Connector 286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urved Connector 287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urved Connector 288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urved Connector 289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693545" y="2978322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83" name="Curved Connector 282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urved Connector 283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urved Connector 284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771715" y="2975571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79" name="Curved Connector 278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urved Connector 279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urved Connector 280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urved Connector 281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3849885" y="2973181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75" name="Curved Connector 274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urved Connector 275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Curved Connector 276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Curved Connector 277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2" name="Straight Arrow Connector 391"/>
            <p:cNvCxnSpPr>
              <a:stCxn id="117" idx="1"/>
              <a:endCxn id="268" idx="0"/>
            </p:cNvCxnSpPr>
            <p:nvPr/>
          </p:nvCxnSpPr>
          <p:spPr>
            <a:xfrm flipH="1">
              <a:off x="4944628" y="3891356"/>
              <a:ext cx="836126" cy="42800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endCxn id="164" idx="1"/>
            </p:cNvCxnSpPr>
            <p:nvPr/>
          </p:nvCxnSpPr>
          <p:spPr>
            <a:xfrm>
              <a:off x="5107588" y="4925190"/>
              <a:ext cx="673167" cy="49068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268" idx="2"/>
            </p:cNvCxnSpPr>
            <p:nvPr/>
          </p:nvCxnSpPr>
          <p:spPr>
            <a:xfrm>
              <a:off x="4944628" y="4925190"/>
              <a:ext cx="836031" cy="83617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endCxn id="170" idx="1"/>
            </p:cNvCxnSpPr>
            <p:nvPr/>
          </p:nvCxnSpPr>
          <p:spPr>
            <a:xfrm>
              <a:off x="4785437" y="4925190"/>
              <a:ext cx="995317" cy="114874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/>
        </p:nvGrpSpPr>
        <p:grpSpPr>
          <a:xfrm>
            <a:off x="10796818" y="3887070"/>
            <a:ext cx="1223262" cy="2186862"/>
            <a:chOff x="10796818" y="3887070"/>
            <a:chExt cx="1223262" cy="2186862"/>
          </a:xfrm>
        </p:grpSpPr>
        <p:grpSp>
          <p:nvGrpSpPr>
            <p:cNvPr id="229" name="Group 228"/>
            <p:cNvGrpSpPr/>
            <p:nvPr/>
          </p:nvGrpSpPr>
          <p:grpSpPr>
            <a:xfrm>
              <a:off x="11456319" y="4522902"/>
              <a:ext cx="563761" cy="605834"/>
              <a:chOff x="3429000" y="2930098"/>
              <a:chExt cx="533400" cy="504861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3429000" y="2930098"/>
                <a:ext cx="533400" cy="50486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3466914" y="2974551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58" name="Curved Connector 257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Curved Connector 258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urved Connector 259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urved Connector 260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3545084" y="2971800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54" name="Curved Connector 253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Curved Connector 254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urved Connector 255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urved Connector 256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>
                <a:off x="3623254" y="2975588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50" name="Curved Connector 249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Curved Connector 250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Curved Connector 251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Curved Connector 252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>
                <a:off x="3693545" y="2978322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46" name="Curved Connector 245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Curved Connector 246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Curved Connector 247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3771715" y="2975571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42" name="Curved Connector 241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Curved Connector 242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Curved Connector 243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Curved Connector 244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>
                <a:off x="3849885" y="2973181"/>
                <a:ext cx="76390" cy="415954"/>
                <a:chOff x="4489452" y="4724399"/>
                <a:chExt cx="224472" cy="1032275"/>
              </a:xfrm>
            </p:grpSpPr>
            <p:cxnSp>
              <p:nvCxnSpPr>
                <p:cNvPr id="238" name="Curved Connector 237"/>
                <p:cNvCxnSpPr/>
                <p:nvPr/>
              </p:nvCxnSpPr>
              <p:spPr>
                <a:xfrm rot="16200000" flipH="1">
                  <a:off x="4466030" y="5006445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urved Connector 238"/>
                <p:cNvCxnSpPr/>
                <p:nvPr/>
              </p:nvCxnSpPr>
              <p:spPr>
                <a:xfrm rot="5400000">
                  <a:off x="4469203" y="4750997"/>
                  <a:ext cx="258621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Curved Connector 239"/>
                <p:cNvCxnSpPr/>
                <p:nvPr/>
              </p:nvCxnSpPr>
              <p:spPr>
                <a:xfrm rot="5400000">
                  <a:off x="4475554" y="5268239"/>
                  <a:ext cx="258619" cy="20542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Curved Connector 240"/>
                <p:cNvCxnSpPr/>
                <p:nvPr/>
              </p:nvCxnSpPr>
              <p:spPr>
                <a:xfrm rot="16200000" flipH="1">
                  <a:off x="4478728" y="5521478"/>
                  <a:ext cx="258618" cy="2117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2" name="Straight Arrow Connector 401"/>
            <p:cNvCxnSpPr>
              <a:endCxn id="231" idx="0"/>
            </p:cNvCxnSpPr>
            <p:nvPr/>
          </p:nvCxnSpPr>
          <p:spPr>
            <a:xfrm>
              <a:off x="10796818" y="3887070"/>
              <a:ext cx="941382" cy="63583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endCxn id="178" idx="3"/>
            </p:cNvCxnSpPr>
            <p:nvPr/>
          </p:nvCxnSpPr>
          <p:spPr>
            <a:xfrm flipH="1">
              <a:off x="10837314" y="5128736"/>
              <a:ext cx="735248" cy="2871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231" idx="2"/>
            </p:cNvCxnSpPr>
            <p:nvPr/>
          </p:nvCxnSpPr>
          <p:spPr>
            <a:xfrm flipH="1">
              <a:off x="10806230" y="5128736"/>
              <a:ext cx="931970" cy="63262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endCxn id="184" idx="3"/>
            </p:cNvCxnSpPr>
            <p:nvPr/>
          </p:nvCxnSpPr>
          <p:spPr>
            <a:xfrm flipH="1">
              <a:off x="10837316" y="5128736"/>
              <a:ext cx="1101930" cy="94519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Rectangle 416"/>
          <p:cNvSpPr/>
          <p:nvPr/>
        </p:nvSpPr>
        <p:spPr>
          <a:xfrm>
            <a:off x="5780657" y="4018149"/>
            <a:ext cx="1753392" cy="239773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 Execution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9083922" y="4613084"/>
            <a:ext cx="1753392" cy="239773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lvl="0" algn="ctr" defTabSz="1078443">
              <a:defRPr/>
            </a:pPr>
            <a:r>
              <a:rPr lang="en-US" kern="0" dirty="0">
                <a:solidFill>
                  <a:prstClr val="black"/>
                </a:solidFill>
              </a:rPr>
              <a:t>Start Execution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7477773" y="1077768"/>
            <a:ext cx="2003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GPU </a:t>
            </a:r>
            <a:r>
              <a:rPr kumimoji="0" lang="en-US" sz="2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TaskTable</a:t>
            </a:r>
            <a:endParaRPr kumimoji="0" lang="en-US" sz="2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18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5" grpId="0" animBg="1"/>
      <p:bldP spid="196" grpId="0" animBg="1"/>
      <p:bldP spid="417" grpId="0" animBg="1"/>
      <p:bldP spid="4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24393" y="2777094"/>
            <a:ext cx="3474563" cy="1315443"/>
            <a:chOff x="4934393" y="2413000"/>
            <a:chExt cx="3474563" cy="1851365"/>
          </a:xfrm>
        </p:grpSpPr>
        <p:sp>
          <p:nvSpPr>
            <p:cNvPr id="4" name="Rectangle 3"/>
            <p:cNvSpPr/>
            <p:nvPr/>
          </p:nvSpPr>
          <p:spPr>
            <a:xfrm>
              <a:off x="5085236" y="2413000"/>
              <a:ext cx="3106263" cy="9605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8" idx="3"/>
            </p:cNvCxnSpPr>
            <p:nvPr/>
          </p:nvCxnSpPr>
          <p:spPr>
            <a:xfrm>
              <a:off x="5236079" y="3558249"/>
              <a:ext cx="281572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34393" y="33735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7005" y="3701247"/>
              <a:ext cx="3381951" cy="563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 in the shared memory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0" y="225541"/>
            <a:ext cx="10515600" cy="1110384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Supporting native CUDA functionality: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4" y="1587540"/>
            <a:ext cx="10905836" cy="1142998"/>
          </a:xfrm>
        </p:spPr>
        <p:txBody>
          <a:bodyPr/>
          <a:lstStyle/>
          <a:p>
            <a:r>
              <a:rPr lang="en-US" dirty="0"/>
              <a:t>CUDA allocates shared memory at the beginning of </a:t>
            </a:r>
            <a:r>
              <a:rPr lang="en-US" dirty="0" err="1"/>
              <a:t>MasterKernel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5236" y="2777094"/>
            <a:ext cx="1522536" cy="682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00642" y="3012256"/>
            <a:ext cx="3692872" cy="709777"/>
            <a:chOff x="7603567" y="3426784"/>
            <a:chExt cx="3692872" cy="709777"/>
          </a:xfrm>
        </p:grpSpPr>
        <p:sp>
          <p:nvSpPr>
            <p:cNvPr id="12" name="Rectangle 11"/>
            <p:cNvSpPr/>
            <p:nvPr/>
          </p:nvSpPr>
          <p:spPr>
            <a:xfrm>
              <a:off x="7603567" y="3454042"/>
              <a:ext cx="1175864" cy="6825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23482" y="3426784"/>
              <a:ext cx="23729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What should be </a:t>
              </a:r>
            </a:p>
            <a:p>
              <a:r>
                <a:rPr lang="en-US" sz="2000" dirty="0">
                  <a:solidFill>
                    <a:srgbClr val="0070C0"/>
                  </a:solidFill>
                </a:rPr>
                <a:t>the starting address?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618300" y="4952823"/>
            <a:ext cx="10905836" cy="114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shared memory management</a:t>
            </a:r>
          </a:p>
          <a:p>
            <a:r>
              <a:rPr lang="en-US" dirty="0"/>
              <a:t>Challenges: must be fast, thread-safe, low fragmentation</a:t>
            </a:r>
          </a:p>
          <a:p>
            <a:r>
              <a:rPr lang="en-US" dirty="0"/>
              <a:t>Pagoda uses a parallel implementation of buddy system allocator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10515600" cy="1325563"/>
          </a:xfrm>
        </p:spPr>
        <p:txBody>
          <a:bodyPr/>
          <a:lstStyle/>
          <a:p>
            <a:r>
              <a:rPr lang="en-US" dirty="0"/>
              <a:t>Supporting native CUDA functionality: </a:t>
            </a:r>
            <a:r>
              <a:rPr lang="en-US" dirty="0" err="1"/>
              <a:t>threadblock</a:t>
            </a:r>
            <a:r>
              <a:rPr lang="en-US" dirty="0"/>
              <a:t>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3842198"/>
            <a:ext cx="10515600" cy="241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Sub-</a:t>
            </a:r>
            <a:r>
              <a:rPr lang="en-US" dirty="0" err="1"/>
              <a:t>threadblock</a:t>
            </a:r>
            <a:r>
              <a:rPr lang="en-US" dirty="0"/>
              <a:t> synchronization</a:t>
            </a:r>
          </a:p>
          <a:p>
            <a:r>
              <a:rPr lang="en-US" dirty="0"/>
              <a:t>Synchronizing all threads will hurt performance</a:t>
            </a:r>
          </a:p>
          <a:p>
            <a:r>
              <a:rPr lang="en-US" dirty="0"/>
              <a:t>Use named barriers in PTX – Only 16</a:t>
            </a:r>
          </a:p>
          <a:p>
            <a:r>
              <a:rPr lang="en-US" dirty="0"/>
              <a:t>Dynamic named barrier management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78890" y="1628823"/>
            <a:ext cx="5252564" cy="1947075"/>
            <a:chOff x="1910236" y="3543300"/>
            <a:chExt cx="5252564" cy="1947075"/>
          </a:xfrm>
        </p:grpSpPr>
        <p:sp>
          <p:nvSpPr>
            <p:cNvPr id="5" name="Rectangle 4"/>
            <p:cNvSpPr/>
            <p:nvPr/>
          </p:nvSpPr>
          <p:spPr>
            <a:xfrm>
              <a:off x="1910236" y="3543300"/>
              <a:ext cx="5252564" cy="15508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05004" y="5090265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MTB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90207" y="3717184"/>
              <a:ext cx="1630181" cy="11977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0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Threadblock</a:t>
              </a:r>
              <a:r>
                <a:rPr lang="en-US" dirty="0">
                  <a:solidFill>
                    <a:schemeClr val="tx1"/>
                  </a:solidFill>
                </a:rPr>
                <a:t> 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58086" y="3717184"/>
              <a:ext cx="1522536" cy="11977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0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Threadblock</a:t>
              </a:r>
              <a:r>
                <a:rPr lang="en-US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25964" y="3717184"/>
              <a:ext cx="1522536" cy="1197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Threadblock</a:t>
              </a:r>
              <a:r>
                <a:rPr lang="en-US" dirty="0">
                  <a:solidFill>
                    <a:schemeClr val="tx1"/>
                  </a:solidFill>
                </a:rPr>
                <a:t> 0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30390" y="2363714"/>
            <a:ext cx="42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Undefined behavior under CUDA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9543" y="2594546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syncthreads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-180565"/>
            <a:ext cx="10515600" cy="1057275"/>
          </a:xfrm>
        </p:spPr>
        <p:txBody>
          <a:bodyPr/>
          <a:lstStyle/>
          <a:p>
            <a:r>
              <a:rPr lang="en-US" dirty="0"/>
              <a:t>Evaluation Setup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956629"/>
              </p:ext>
            </p:extLst>
          </p:nvPr>
        </p:nvGraphicFramePr>
        <p:xfrm>
          <a:off x="255638" y="652634"/>
          <a:ext cx="11582325" cy="488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897">
                  <a:extLst>
                    <a:ext uri="{9D8B030D-6E8A-4147-A177-3AD203B41FA5}">
                      <a16:colId xmlns:a16="http://schemas.microsoft.com/office/drawing/2014/main" val="14680075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3663776487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3764426524"/>
                    </a:ext>
                  </a:extLst>
                </a:gridCol>
              </a:tblGrid>
              <a:tr h="398007">
                <a:tc>
                  <a:txBody>
                    <a:bodyPr/>
                    <a:lstStyle/>
                    <a:p>
                      <a:r>
                        <a:rPr lang="en-US" sz="2000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2895"/>
                  </a:ext>
                </a:extLst>
              </a:tr>
              <a:tr h="3980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FilterBank</a:t>
                      </a:r>
                      <a:r>
                        <a:rPr lang="en-US" sz="2000" dirty="0"/>
                        <a:t> (</a:t>
                      </a:r>
                      <a:r>
                        <a:rPr lang="en-US" sz="2000" b="1" dirty="0"/>
                        <a:t>FB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Regular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Signal processing algorithm – apply</a:t>
                      </a:r>
                      <a:r>
                        <a:rPr lang="en-US" sz="2000" baseline="0" dirty="0"/>
                        <a:t> sets of filters/decide reception and transmission direction on different input signals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13412"/>
                  </a:ext>
                </a:extLst>
              </a:tr>
              <a:tr h="3980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BeamFormer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b="1" baseline="0" dirty="0"/>
                        <a:t>BF</a:t>
                      </a:r>
                      <a:r>
                        <a:rPr lang="en-US" sz="2000" baseline="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Regular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512869"/>
                  </a:ext>
                </a:extLst>
              </a:tr>
              <a:tr h="398007">
                <a:tc>
                  <a:txBody>
                    <a:bodyPr/>
                    <a:lstStyle/>
                    <a:p>
                      <a:r>
                        <a:rPr lang="en-US" sz="2000" dirty="0"/>
                        <a:t>Image Convolution (</a:t>
                      </a:r>
                      <a:r>
                        <a:rPr lang="en-US" sz="2000" b="1" dirty="0"/>
                        <a:t>CONV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Regular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Convolve/ perform</a:t>
                      </a:r>
                      <a:r>
                        <a:rPr lang="en-US" sz="2000" baseline="0" dirty="0"/>
                        <a:t> discrete cosine transform on images</a:t>
                      </a:r>
                      <a:r>
                        <a:rPr lang="en-US" sz="2000" dirty="0"/>
                        <a:t> coming through</a:t>
                      </a:r>
                      <a:r>
                        <a:rPr lang="en-US" sz="2000" baseline="0" dirty="0"/>
                        <a:t> different streams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27932"/>
                  </a:ext>
                </a:extLst>
              </a:tr>
              <a:tr h="392555">
                <a:tc>
                  <a:txBody>
                    <a:bodyPr/>
                    <a:lstStyle/>
                    <a:p>
                      <a:r>
                        <a:rPr lang="en-US" sz="2000" dirty="0"/>
                        <a:t>DCT8x8 (</a:t>
                      </a:r>
                      <a:r>
                        <a:rPr lang="en-US" sz="2000" b="1" dirty="0"/>
                        <a:t>DCT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Regular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33564"/>
                  </a:ext>
                </a:extLst>
              </a:tr>
              <a:tr h="398007">
                <a:tc>
                  <a:txBody>
                    <a:bodyPr/>
                    <a:lstStyle/>
                    <a:p>
                      <a:r>
                        <a:rPr lang="en-US" sz="2000" dirty="0"/>
                        <a:t>Matrix Multiply (</a:t>
                      </a:r>
                      <a:r>
                        <a:rPr lang="en-US" sz="2000" b="1" dirty="0"/>
                        <a:t>MM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Several</a:t>
                      </a:r>
                      <a:r>
                        <a:rPr lang="en-US" sz="2000" baseline="0" dirty="0"/>
                        <a:t> MPI processes generate tasks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41752"/>
                  </a:ext>
                </a:extLst>
              </a:tr>
              <a:tr h="686971">
                <a:tc>
                  <a:txBody>
                    <a:bodyPr/>
                    <a:lstStyle/>
                    <a:p>
                      <a:r>
                        <a:rPr lang="en-US" sz="2000" dirty="0"/>
                        <a:t>Sparse LU Decomposition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b="1" baseline="0" dirty="0"/>
                        <a:t>SLUD</a:t>
                      </a:r>
                      <a:r>
                        <a:rPr lang="en-US" sz="2000" baseline="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Every CPU iteration creates different number of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69018"/>
                  </a:ext>
                </a:extLst>
              </a:tr>
              <a:tr h="398007">
                <a:tc>
                  <a:txBody>
                    <a:bodyPr/>
                    <a:lstStyle/>
                    <a:p>
                      <a:r>
                        <a:rPr lang="en-US" sz="2000" dirty="0" err="1"/>
                        <a:t>MandelBrot</a:t>
                      </a:r>
                      <a:r>
                        <a:rPr lang="en-US" sz="2000" dirty="0"/>
                        <a:t> (</a:t>
                      </a:r>
                      <a:r>
                        <a:rPr lang="en-US" sz="2000" b="1" dirty="0"/>
                        <a:t>MB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Each task works</a:t>
                      </a:r>
                      <a:r>
                        <a:rPr lang="en-US" sz="2000" baseline="0" dirty="0"/>
                        <a:t> on image pixel, each task performs different amount of work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14853"/>
                  </a:ext>
                </a:extLst>
              </a:tr>
              <a:tr h="398007">
                <a:tc>
                  <a:txBody>
                    <a:bodyPr/>
                    <a:lstStyle/>
                    <a:p>
                      <a:r>
                        <a:rPr lang="en-US" sz="2000" b="1" dirty="0"/>
                        <a:t>3DES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Network</a:t>
                      </a:r>
                      <a:r>
                        <a:rPr lang="en-US" sz="2000" baseline="0" dirty="0"/>
                        <a:t> packet encryption – packets vary in sizes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75249"/>
                  </a:ext>
                </a:extLst>
              </a:tr>
              <a:tr h="686971">
                <a:tc>
                  <a:txBody>
                    <a:bodyPr/>
                    <a:lstStyle/>
                    <a:p>
                      <a:r>
                        <a:rPr lang="en-US" sz="2000" b="0" dirty="0"/>
                        <a:t>Multi-programmed Environment (</a:t>
                      </a:r>
                      <a:r>
                        <a:rPr lang="en-US" sz="2000" b="1" dirty="0"/>
                        <a:t>MPE</a:t>
                      </a:r>
                      <a:r>
                        <a:rPr lang="en-US" sz="20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tasks from MB, 3DES, FB,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3069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93029" y="5660806"/>
            <a:ext cx="10515600" cy="1424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GPU : NVIDIA Maxwell Titan X, 12 GB 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CPU : 2 x Intel Xeon E5-2660, 32 GB 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3129"/>
            <a:ext cx="8561439" cy="703620"/>
          </a:xfrm>
        </p:spPr>
        <p:txBody>
          <a:bodyPr>
            <a:normAutofit/>
          </a:bodyPr>
          <a:lstStyle/>
          <a:p>
            <a:r>
              <a:rPr lang="en-US" dirty="0"/>
              <a:t>Overall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1" y="4660490"/>
            <a:ext cx="11452122" cy="17894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Fixed #tasks (32K, except SLUD 273K), #threads/task = 128</a:t>
            </a:r>
          </a:p>
          <a:p>
            <a:r>
              <a:rPr lang="en-US" dirty="0"/>
              <a:t>Pagoda performs significantly better (1.51x over CUDA-</a:t>
            </a:r>
            <a:r>
              <a:rPr lang="en-US" dirty="0" err="1"/>
              <a:t>HyperQ</a:t>
            </a:r>
            <a:r>
              <a:rPr lang="en-US" dirty="0"/>
              <a:t>, 5.7x over </a:t>
            </a:r>
            <a:r>
              <a:rPr lang="en-US" dirty="0" err="1"/>
              <a:t>Pthreads</a:t>
            </a:r>
            <a:r>
              <a:rPr lang="en-US" dirty="0"/>
              <a:t>, 1.69x over </a:t>
            </a:r>
            <a:r>
              <a:rPr lang="en-US" dirty="0" err="1"/>
              <a:t>GeMTC</a:t>
            </a:r>
            <a:r>
              <a:rPr lang="en-US" dirty="0"/>
              <a:t> </a:t>
            </a:r>
          </a:p>
          <a:p>
            <a:r>
              <a:rPr lang="en-US" dirty="0"/>
              <a:t>DCT – significant time is spent in data transfers</a:t>
            </a:r>
          </a:p>
          <a:p>
            <a:r>
              <a:rPr lang="en-US" dirty="0" err="1"/>
              <a:t>GeMTC</a:t>
            </a:r>
            <a:r>
              <a:rPr lang="en-US" dirty="0"/>
              <a:t> performs worse than </a:t>
            </a:r>
            <a:r>
              <a:rPr lang="en-US" dirty="0" err="1"/>
              <a:t>HyperQ</a:t>
            </a:r>
            <a:r>
              <a:rPr lang="en-US" dirty="0"/>
              <a:t> in MB, 3DES where tasks are irregular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299792"/>
              </p:ext>
            </p:extLst>
          </p:nvPr>
        </p:nvGraphicFramePr>
        <p:xfrm>
          <a:off x="148918" y="951681"/>
          <a:ext cx="11787443" cy="345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08" y="5137579"/>
            <a:ext cx="10958199" cy="130671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HyperQ</a:t>
            </a:r>
            <a:r>
              <a:rPr lang="en-US" dirty="0"/>
              <a:t> performance grows with #threads </a:t>
            </a:r>
            <a:r>
              <a:rPr lang="en-US" dirty="0">
                <a:sym typeface="Wingdings" panose="05000000000000000000" pitchFamily="2" charset="2"/>
              </a:rPr>
              <a:t> lower underutilization</a:t>
            </a:r>
          </a:p>
          <a:p>
            <a:r>
              <a:rPr lang="en-US" dirty="0">
                <a:sym typeface="Wingdings" panose="05000000000000000000" pitchFamily="2" charset="2"/>
              </a:rPr>
              <a:t>FB – Pagoda performance drops because synchronization becomes expensive</a:t>
            </a:r>
          </a:p>
          <a:p>
            <a:r>
              <a:rPr lang="en-US" dirty="0" err="1">
                <a:sym typeface="Wingdings" panose="05000000000000000000" pitchFamily="2" charset="2"/>
              </a:rPr>
              <a:t>GeMTC</a:t>
            </a:r>
            <a:r>
              <a:rPr lang="en-US" dirty="0">
                <a:sym typeface="Wingdings" panose="05000000000000000000" pitchFamily="2" charset="2"/>
              </a:rPr>
              <a:t> – not much impact of </a:t>
            </a:r>
            <a:r>
              <a:rPr lang="en-US" dirty="0" err="1">
                <a:sym typeface="Wingdings" panose="05000000000000000000" pitchFamily="2" charset="2"/>
              </a:rPr>
              <a:t>threadcounts</a:t>
            </a:r>
            <a:r>
              <a:rPr lang="en-US" dirty="0">
                <a:sym typeface="Wingdings" panose="05000000000000000000" pitchFamily="2" charset="2"/>
              </a:rPr>
              <a:t> since one batch still contains same total #threads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1396"/>
              </p:ext>
            </p:extLst>
          </p:nvPr>
        </p:nvGraphicFramePr>
        <p:xfrm>
          <a:off x="6614481" y="350278"/>
          <a:ext cx="3967676" cy="1677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59595" y="1081759"/>
            <a:ext cx="11593409" cy="3745471"/>
            <a:chOff x="0" y="924418"/>
            <a:chExt cx="11593409" cy="3745471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4463896"/>
                </p:ext>
              </p:extLst>
            </p:nvPr>
          </p:nvGraphicFramePr>
          <p:xfrm>
            <a:off x="0" y="1316128"/>
            <a:ext cx="2566142" cy="30211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5695570"/>
                </p:ext>
              </p:extLst>
            </p:nvPr>
          </p:nvGraphicFramePr>
          <p:xfrm>
            <a:off x="2665818" y="1346204"/>
            <a:ext cx="1929737" cy="2916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15720054"/>
                </p:ext>
              </p:extLst>
            </p:nvPr>
          </p:nvGraphicFramePr>
          <p:xfrm>
            <a:off x="7173916" y="1368477"/>
            <a:ext cx="2054436" cy="29164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2355952"/>
                </p:ext>
              </p:extLst>
            </p:nvPr>
          </p:nvGraphicFramePr>
          <p:xfrm>
            <a:off x="9454299" y="1368477"/>
            <a:ext cx="2139110" cy="29164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 rot="16200000">
              <a:off x="-1263768" y="2458599"/>
              <a:ext cx="356080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 sz="16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Speedup over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HyperQ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(32 threads)</a:t>
              </a:r>
            </a:p>
            <a:p>
              <a:endParaRPr lang="en-CA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0023" y="4300557"/>
              <a:ext cx="4748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ea typeface="Arial Black" charset="0"/>
                  <a:cs typeface="Arial" panose="020B0604020202020204" pitchFamily="34" charset="0"/>
                </a:rPr>
                <a:t>Number of threads in a task</a:t>
              </a:r>
            </a:p>
          </p:txBody>
        </p:sp>
        <p:graphicFrame>
          <p:nvGraphicFramePr>
            <p:cNvPr id="17" name="Chart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64641739"/>
                </p:ext>
              </p:extLst>
            </p:nvPr>
          </p:nvGraphicFramePr>
          <p:xfrm>
            <a:off x="4914932" y="1368478"/>
            <a:ext cx="2006016" cy="30455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08" y="183503"/>
            <a:ext cx="10515600" cy="67709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Impact of  number of threads in a task </a:t>
            </a:r>
          </a:p>
        </p:txBody>
      </p:sp>
    </p:spTree>
    <p:extLst>
      <p:ext uri="{BB962C8B-B14F-4D97-AF65-F5344CB8AC3E}">
        <p14:creationId xmlns:p14="http://schemas.microsoft.com/office/powerpoint/2010/main" val="40707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2" y="-192622"/>
            <a:ext cx="8288755" cy="1325563"/>
          </a:xfrm>
        </p:spPr>
        <p:txBody>
          <a:bodyPr/>
          <a:lstStyle/>
          <a:p>
            <a:r>
              <a:rPr lang="en-US" dirty="0"/>
              <a:t>Comparison against static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72" y="4772524"/>
            <a:ext cx="4972664" cy="1330564"/>
          </a:xfrm>
        </p:spPr>
        <p:txBody>
          <a:bodyPr>
            <a:normAutofit/>
          </a:bodyPr>
          <a:lstStyle/>
          <a:p>
            <a:r>
              <a:rPr lang="en-US" sz="2400" dirty="0"/>
              <a:t>Start-together end-together behavior lowers static fusion performance</a:t>
            </a:r>
          </a:p>
          <a:p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944463"/>
              </p:ext>
            </p:extLst>
          </p:nvPr>
        </p:nvGraphicFramePr>
        <p:xfrm>
          <a:off x="241300" y="1800724"/>
          <a:ext cx="5562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479908" y="5033107"/>
            <a:ext cx="4972664" cy="12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Average latency per task increases linearly in fusion, while stays the same in Pagoda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946853"/>
              </p:ext>
            </p:extLst>
          </p:nvPr>
        </p:nvGraphicFramePr>
        <p:xfrm>
          <a:off x="6097953" y="1242645"/>
          <a:ext cx="5601677" cy="362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54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22" y="4455"/>
            <a:ext cx="3187700" cy="87696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60" y="958138"/>
            <a:ext cx="10915237" cy="51331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dirty="0"/>
              <a:t>Pagoda virtualizes GPU resources for narrow tasks, lowers underutilization</a:t>
            </a: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endParaRPr lang="en-US" dirty="0"/>
          </a:p>
          <a:p>
            <a:pPr marL="0" indent="0">
              <a:spcAft>
                <a:spcPts val="200"/>
              </a:spcAft>
              <a:buNone/>
            </a:pPr>
            <a:r>
              <a:rPr lang="en-US" dirty="0"/>
              <a:t>Pagoda design</a:t>
            </a:r>
          </a:p>
          <a:p>
            <a:pPr>
              <a:spcAft>
                <a:spcPts val="200"/>
              </a:spcAft>
            </a:pPr>
            <a:r>
              <a:rPr lang="en-US" dirty="0"/>
              <a:t>few changes to CUDA programs</a:t>
            </a:r>
          </a:p>
          <a:p>
            <a:pPr>
              <a:spcAft>
                <a:spcPts val="200"/>
              </a:spcAft>
            </a:pPr>
            <a:r>
              <a:rPr lang="en-US" dirty="0"/>
              <a:t>novel fast task spawning mechanism - </a:t>
            </a:r>
            <a:r>
              <a:rPr lang="en-US" dirty="0" err="1"/>
              <a:t>TaskTable</a:t>
            </a:r>
            <a:endParaRPr lang="en-US" dirty="0"/>
          </a:p>
          <a:p>
            <a:pPr>
              <a:spcAft>
                <a:spcPts val="200"/>
              </a:spcAft>
            </a:pPr>
            <a:r>
              <a:rPr lang="en-US" dirty="0"/>
              <a:t>parallel task scheduling on the GPU</a:t>
            </a:r>
          </a:p>
          <a:p>
            <a:pPr>
              <a:spcAft>
                <a:spcPts val="200"/>
              </a:spcAft>
            </a:pPr>
            <a:r>
              <a:rPr lang="en-US" dirty="0"/>
              <a:t>overlaps task spawning and scheduling</a:t>
            </a:r>
          </a:p>
          <a:p>
            <a:pPr>
              <a:spcAft>
                <a:spcPts val="200"/>
              </a:spcAft>
            </a:pPr>
            <a:r>
              <a:rPr lang="en-US" dirty="0"/>
              <a:t>native CUDA functionality support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5356" y="6279634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Pagoda: </a:t>
            </a:r>
            <a:r>
              <a:rPr lang="en-US" dirty="0">
                <a:hlinkClick r:id="rId3"/>
              </a:rPr>
              <a:t>http://bit.ly/2hmmY5p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57612" y="381000"/>
            <a:ext cx="2988844" cy="1959446"/>
            <a:chOff x="4203569" y="1895732"/>
            <a:chExt cx="2988844" cy="1959446"/>
          </a:xfrm>
        </p:grpSpPr>
        <p:grpSp>
          <p:nvGrpSpPr>
            <p:cNvPr id="6" name="Group 5"/>
            <p:cNvGrpSpPr/>
            <p:nvPr/>
          </p:nvGrpSpPr>
          <p:grpSpPr>
            <a:xfrm>
              <a:off x="5099945" y="2282049"/>
              <a:ext cx="250171" cy="567462"/>
              <a:chOff x="6391086" y="7303146"/>
              <a:chExt cx="250171" cy="567462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333" name="Group 332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40" name="Curved Connector 655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Curved Connector 656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Curved Connector 657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Curved Connector 658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36" name="Curved Connector 827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Curved Connector 828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Curved Connector 829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Curved Connector 830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5412073" y="1955279"/>
              <a:ext cx="250171" cy="567462"/>
              <a:chOff x="6391086" y="7303146"/>
              <a:chExt cx="250171" cy="567462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321" name="Group 320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28" name="Curved Connector 842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Curved Connector 843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Curved Connector 844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Curved Connector 845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24" name="Curved Connector 838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Curved Connector 839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Curved Connector 840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Curved Connector 841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4936229" y="3197675"/>
              <a:ext cx="250171" cy="567462"/>
              <a:chOff x="6391086" y="7303146"/>
              <a:chExt cx="250171" cy="567462"/>
            </a:xfrm>
          </p:grpSpPr>
          <p:sp>
            <p:nvSpPr>
              <p:cNvPr id="308" name="Rectangle 307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309" name="Group 308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310" name="Group 309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16" name="Curved Connector 855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Curved Connector 856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Curved Connector 857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Curved Connector 858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Group 310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12" name="Curved Connector 851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Curved Connector 852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Curved Connector 853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Curved Connector 854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5494511" y="2613748"/>
              <a:ext cx="250171" cy="567462"/>
              <a:chOff x="6391086" y="7303146"/>
              <a:chExt cx="250171" cy="56746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97" name="Group 296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04" name="Curved Connector 868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Curved Connector 869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urved Connector 870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urved Connector 871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00" name="Curved Connector 864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Curved Connector 865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Curved Connector 866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Curved Connector 867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Group 9"/>
            <p:cNvGrpSpPr/>
            <p:nvPr/>
          </p:nvGrpSpPr>
          <p:grpSpPr>
            <a:xfrm>
              <a:off x="5722059" y="1998318"/>
              <a:ext cx="250171" cy="567462"/>
              <a:chOff x="6391086" y="7303146"/>
              <a:chExt cx="250171" cy="567462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85" name="Group 284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86" name="Group 285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92" name="Curved Connector 881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Curved Connector 882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Curved Connector 883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Curved Connector 884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88" name="Curved Connector 877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Curved Connector 878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Curved Connector 879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Curved Connector 880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" name="Group 10"/>
            <p:cNvGrpSpPr/>
            <p:nvPr/>
          </p:nvGrpSpPr>
          <p:grpSpPr>
            <a:xfrm>
              <a:off x="5793853" y="2670837"/>
              <a:ext cx="250171" cy="567462"/>
              <a:chOff x="6391086" y="7303146"/>
              <a:chExt cx="250171" cy="567462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80" name="Curved Connector 894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Curved Connector 895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Curved Connector 896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Curved Connector 897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76" name="Curved Connector 890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Curved Connector 891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Curved Connector 892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Curved Connector 893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/>
            <p:cNvGrpSpPr/>
            <p:nvPr/>
          </p:nvGrpSpPr>
          <p:grpSpPr>
            <a:xfrm>
              <a:off x="6019579" y="1895732"/>
              <a:ext cx="250171" cy="567462"/>
              <a:chOff x="6391086" y="7303146"/>
              <a:chExt cx="250171" cy="56746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68" name="Curved Connector 907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Curved Connector 908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Curved Connector 909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Curved Connector 910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64" name="Curved Connector 903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Curved Connector 904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Curved Connector 905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Curved Connector 906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" name="Group 12"/>
            <p:cNvGrpSpPr/>
            <p:nvPr/>
          </p:nvGrpSpPr>
          <p:grpSpPr>
            <a:xfrm>
              <a:off x="5562056" y="3280702"/>
              <a:ext cx="250171" cy="567462"/>
              <a:chOff x="6391086" y="7303146"/>
              <a:chExt cx="250171" cy="567462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56" name="Curved Connector 920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Curved Connector 921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Curved Connector 922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Curved Connector 923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52" name="Curved Connector 916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Curved Connector 917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Curved Connector 918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Curved Connector 919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Group 13"/>
            <p:cNvGrpSpPr/>
            <p:nvPr/>
          </p:nvGrpSpPr>
          <p:grpSpPr>
            <a:xfrm>
              <a:off x="6469001" y="2736772"/>
              <a:ext cx="250171" cy="567462"/>
              <a:chOff x="6391086" y="7303146"/>
              <a:chExt cx="250171" cy="567462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37" name="Group 236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38" name="Group 237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44" name="Curved Connector 933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urved Connector 934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Curved Connector 935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Curved Connector 936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40" name="Curved Connector 929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Curved Connector 930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Curved Connector 931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Curved Connector 932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" name="Group 14"/>
            <p:cNvGrpSpPr/>
            <p:nvPr/>
          </p:nvGrpSpPr>
          <p:grpSpPr>
            <a:xfrm>
              <a:off x="5867097" y="3287716"/>
              <a:ext cx="250171" cy="567462"/>
              <a:chOff x="6391086" y="7303146"/>
              <a:chExt cx="250171" cy="567462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25" name="Group 224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26" name="Group 225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32" name="Curved Connector 946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Curved Connector 947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Curved Connector 948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urved Connector 949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28" name="Curved Connector 942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Curved Connector 943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Curved Connector 944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Curved Connector 945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Group 15"/>
            <p:cNvGrpSpPr/>
            <p:nvPr/>
          </p:nvGrpSpPr>
          <p:grpSpPr>
            <a:xfrm>
              <a:off x="6310551" y="2205286"/>
              <a:ext cx="266786" cy="475886"/>
              <a:chOff x="6391086" y="7303146"/>
              <a:chExt cx="250171" cy="567462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20" name="Curved Connector 959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960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urved Connector 961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urved Connector 962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16" name="Curved Connector 955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Curved Connector 956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Curved Connector 957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Curved Connector 958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6121836" y="2700242"/>
              <a:ext cx="266786" cy="475886"/>
              <a:chOff x="6391086" y="7303146"/>
              <a:chExt cx="250171" cy="567462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08" name="Curved Connector 972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urved Connector 973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Curved Connector 974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Curved Connector 975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" name="Group 202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204" name="Curved Connector 968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Curved Connector 969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urved Connector 970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urved Connector 971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Group 17"/>
            <p:cNvGrpSpPr/>
            <p:nvPr/>
          </p:nvGrpSpPr>
          <p:grpSpPr>
            <a:xfrm>
              <a:off x="6157934" y="3220852"/>
              <a:ext cx="266786" cy="475886"/>
              <a:chOff x="6391086" y="7303146"/>
              <a:chExt cx="250171" cy="567462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96" name="Curved Connector 985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Curved Connector 986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Curved Connector 987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Curved Connector 988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92" name="Curved Connector 981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Curved Connector 982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Curved Connector 983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Curved Connector 984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Group 18"/>
            <p:cNvGrpSpPr/>
            <p:nvPr/>
          </p:nvGrpSpPr>
          <p:grpSpPr>
            <a:xfrm>
              <a:off x="6642503" y="2062637"/>
              <a:ext cx="250171" cy="567462"/>
              <a:chOff x="6391086" y="7303146"/>
              <a:chExt cx="250171" cy="567462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84" name="Curved Connector 998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Curved Connector 999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Curved Connector 1000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Curved Connector 1001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80" name="Curved Connector 994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urved Connector 995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urved Connector 996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urved Connector 997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6462975" y="3360480"/>
              <a:ext cx="209307" cy="475886"/>
              <a:chOff x="6391086" y="7303146"/>
              <a:chExt cx="250171" cy="56746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72" name="Curved Connector 1011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Curved Connector 1012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Curved Connector 1013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Curved Connector 1014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68" name="Curved Connector 1007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Curved Connector 1008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Curved Connector 1009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urved Connector 1010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6767588" y="2743421"/>
              <a:ext cx="250171" cy="567462"/>
              <a:chOff x="6391086" y="7303146"/>
              <a:chExt cx="250171" cy="567462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60" name="Curved Connector 649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Curved Connector 650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Curved Connector 651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Curved Connector 652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56" name="Curved Connector 645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Curved Connector 646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urved Connector 647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Curved Connector 648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4822731" y="1921555"/>
              <a:ext cx="250171" cy="567462"/>
              <a:chOff x="6391086" y="7303146"/>
              <a:chExt cx="250171" cy="56746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48" name="Curved Connector 667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urved Connector 668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urved Connector 669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urved Connector 670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44" name="Curved Connector 662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urved Connector 664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urved Connector 665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urved Connector 666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Group 22"/>
            <p:cNvGrpSpPr/>
            <p:nvPr/>
          </p:nvGrpSpPr>
          <p:grpSpPr>
            <a:xfrm>
              <a:off x="4767621" y="2572872"/>
              <a:ext cx="250171" cy="567462"/>
              <a:chOff x="6391086" y="7303146"/>
              <a:chExt cx="250171" cy="56746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36" name="Curved Connector 680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urved Connector 681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urved Connector 682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urved Connector 683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32" name="Curved Connector 676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Curved Connector 677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Curved Connector 678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urved Connector 679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4" name="Group 23"/>
            <p:cNvGrpSpPr/>
            <p:nvPr/>
          </p:nvGrpSpPr>
          <p:grpSpPr>
            <a:xfrm>
              <a:off x="5218115" y="2964159"/>
              <a:ext cx="250171" cy="567462"/>
              <a:chOff x="6391086" y="7303146"/>
              <a:chExt cx="250171" cy="56746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24" name="Curved Connector 693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urved Connector 694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urved Connector 695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urved Connector 696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20" name="Curved Connector 689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urved Connector 690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urved Connector 691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urved Connector 692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5" name="Group 24"/>
            <p:cNvGrpSpPr/>
            <p:nvPr/>
          </p:nvGrpSpPr>
          <p:grpSpPr>
            <a:xfrm>
              <a:off x="4509531" y="1993367"/>
              <a:ext cx="250171" cy="567462"/>
              <a:chOff x="6391086" y="7303146"/>
              <a:chExt cx="250171" cy="56746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12" name="Curved Connector 706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urved Connector 707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urved Connector 708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urved Connector 709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08" name="Curved Connector 702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Curved Connector 703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urved Connector 704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urved Connector 705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Group 25"/>
            <p:cNvGrpSpPr/>
            <p:nvPr/>
          </p:nvGrpSpPr>
          <p:grpSpPr>
            <a:xfrm>
              <a:off x="4482759" y="2657173"/>
              <a:ext cx="250171" cy="567462"/>
              <a:chOff x="6391086" y="7303146"/>
              <a:chExt cx="250171" cy="56746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100" name="Curved Connector 719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urved Connector 720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721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urved Connector 722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96" name="Curved Connector 715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Curved Connector 716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urved Connector 717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718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7" name="Group 26"/>
            <p:cNvGrpSpPr/>
            <p:nvPr/>
          </p:nvGrpSpPr>
          <p:grpSpPr>
            <a:xfrm>
              <a:off x="4614504" y="3260834"/>
              <a:ext cx="250960" cy="500284"/>
              <a:chOff x="6391086" y="7303146"/>
              <a:chExt cx="250171" cy="56746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88" name="Curved Connector 732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urved Connector 733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urved Connector 734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urved Connector 735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84" name="Curved Connector 728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urved Connector 729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urved Connector 730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urved Connector 731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6799700" y="3362962"/>
              <a:ext cx="205257" cy="378192"/>
              <a:chOff x="6391086" y="7303146"/>
              <a:chExt cx="250171" cy="56746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76" name="Curved Connector 745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urved Connector 746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urved Connector 747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urved Connector 748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72" name="Curved Connector 741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urved Connector 742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urved Connector 743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urved Connector 744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" name="Group 28"/>
            <p:cNvGrpSpPr/>
            <p:nvPr/>
          </p:nvGrpSpPr>
          <p:grpSpPr>
            <a:xfrm>
              <a:off x="6987156" y="2149700"/>
              <a:ext cx="205257" cy="378192"/>
              <a:chOff x="6391086" y="7303146"/>
              <a:chExt cx="250171" cy="56746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64" name="Curved Connector 758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urved Connector 759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urved Connector 760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urved Connector 761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60" name="Curved Connector 754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urved Connector 755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urved Connector 756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urved Connector 757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" name="Group 29"/>
            <p:cNvGrpSpPr/>
            <p:nvPr/>
          </p:nvGrpSpPr>
          <p:grpSpPr>
            <a:xfrm>
              <a:off x="4316103" y="3285704"/>
              <a:ext cx="205257" cy="378192"/>
              <a:chOff x="6391086" y="7303146"/>
              <a:chExt cx="250171" cy="56746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52" name="Curved Connector 771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urved Connector 772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urved Connector 773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urved Connector 774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48" name="Curved Connector 767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768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urved Connector 769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urved Connector 770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1" name="Group 30"/>
            <p:cNvGrpSpPr/>
            <p:nvPr/>
          </p:nvGrpSpPr>
          <p:grpSpPr>
            <a:xfrm>
              <a:off x="4203569" y="2164488"/>
              <a:ext cx="205257" cy="378192"/>
              <a:chOff x="6391086" y="7303146"/>
              <a:chExt cx="250171" cy="56746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391086" y="7303146"/>
                <a:ext cx="250171" cy="567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450901" y="7384740"/>
                <a:ext cx="109375" cy="451370"/>
                <a:chOff x="5738810" y="7827913"/>
                <a:chExt cx="109375" cy="45137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802466" y="7830232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40" name="Curved Connector 784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urved Connector 785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urved Connector 786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urved Connector 787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738810" y="7827913"/>
                  <a:ext cx="45719" cy="449051"/>
                  <a:chOff x="4489452" y="4724399"/>
                  <a:chExt cx="224472" cy="1032275"/>
                </a:xfrm>
              </p:grpSpPr>
              <p:cxnSp>
                <p:nvCxnSpPr>
                  <p:cNvPr id="36" name="Curved Connector 780"/>
                  <p:cNvCxnSpPr/>
                  <p:nvPr/>
                </p:nvCxnSpPr>
                <p:spPr>
                  <a:xfrm rot="16200000" flipH="1">
                    <a:off x="4466030" y="5006445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urved Connector 781"/>
                  <p:cNvCxnSpPr/>
                  <p:nvPr/>
                </p:nvCxnSpPr>
                <p:spPr>
                  <a:xfrm rot="5400000">
                    <a:off x="4469203" y="4750997"/>
                    <a:ext cx="258621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urved Connector 782"/>
                  <p:cNvCxnSpPr/>
                  <p:nvPr/>
                </p:nvCxnSpPr>
                <p:spPr>
                  <a:xfrm rot="5400000">
                    <a:off x="4475554" y="5268239"/>
                    <a:ext cx="258619" cy="20542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urved Connector 783"/>
                  <p:cNvCxnSpPr/>
                  <p:nvPr/>
                </p:nvCxnSpPr>
                <p:spPr>
                  <a:xfrm rot="16200000" flipH="1">
                    <a:off x="4478728" y="5521478"/>
                    <a:ext cx="258618" cy="21177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02019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2391" y="120478"/>
            <a:ext cx="10515600" cy="62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About this Paper: 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806" y="828675"/>
            <a:ext cx="11037888" cy="5555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Pagoda: Fine-Grained GPU Resource Virtualization for Narrow Tasks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School of Electrical and Computer Engineering, Purdue University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333333"/>
                </a:solidFill>
              </a:rPr>
              <a:t>To appear in proceedings of 22nd ACM SIGPLAN Symposium on </a:t>
            </a:r>
            <a:r>
              <a:rPr lang="en-US" dirty="0">
                <a:solidFill>
                  <a:srgbClr val="FF0000"/>
                </a:solidFill>
              </a:rPr>
              <a:t>Principles and Practice of Parallel Programming</a:t>
            </a:r>
            <a:r>
              <a:rPr lang="en-US" dirty="0">
                <a:solidFill>
                  <a:srgbClr val="333333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PPoPP-2017</a:t>
            </a:r>
            <a:r>
              <a:rPr lang="en-US" dirty="0">
                <a:solidFill>
                  <a:srgbClr val="333333"/>
                </a:solidFill>
              </a:rPr>
              <a:t>), February 4-8 2017 , Austin, Texas.</a:t>
            </a:r>
            <a:endParaRPr lang="en-US" dirty="0"/>
          </a:p>
          <a:p>
            <a:pPr lvl="1"/>
            <a:endParaRPr lang="en-US" dirty="0">
              <a:solidFill>
                <a:srgbClr val="333333"/>
              </a:solidFill>
            </a:endParaRPr>
          </a:p>
          <a:p>
            <a:pPr lvl="1"/>
            <a:r>
              <a:rPr lang="en-US" dirty="0">
                <a:solidFill>
                  <a:srgbClr val="333333"/>
                </a:solidFill>
              </a:rPr>
              <a:t>acceptance rate 29/132 = 22.0%</a:t>
            </a:r>
          </a:p>
          <a:p>
            <a:pPr lvl="1"/>
            <a:endParaRPr lang="en-US" dirty="0">
              <a:solidFill>
                <a:srgbClr val="333333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Best Paper Nominee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4935" y="1942961"/>
            <a:ext cx="7091098" cy="1975818"/>
            <a:chOff x="306677" y="1963503"/>
            <a:chExt cx="7091098" cy="1975818"/>
          </a:xfrm>
        </p:grpSpPr>
        <p:grpSp>
          <p:nvGrpSpPr>
            <p:cNvPr id="8" name="Group 7"/>
            <p:cNvGrpSpPr/>
            <p:nvPr/>
          </p:nvGrpSpPr>
          <p:grpSpPr>
            <a:xfrm>
              <a:off x="5118407" y="1963503"/>
              <a:ext cx="2279368" cy="1973930"/>
              <a:chOff x="3136901" y="1963503"/>
              <a:chExt cx="3415060" cy="197393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3136901" y="1963503"/>
                <a:ext cx="3415060" cy="19739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with &gt; 10000 threads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215624" y="2130564"/>
                <a:ext cx="3231644" cy="1281387"/>
                <a:chOff x="3215624" y="2130564"/>
                <a:chExt cx="3231644" cy="1281387"/>
              </a:xfrm>
            </p:grpSpPr>
            <p:grpSp>
              <p:nvGrpSpPr>
                <p:cNvPr id="494" name="Group 493"/>
                <p:cNvGrpSpPr/>
                <p:nvPr/>
              </p:nvGrpSpPr>
              <p:grpSpPr>
                <a:xfrm>
                  <a:off x="3215624" y="2130564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558" name="Group 557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74" name="Curved Connector 573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Curved Connector 574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6" name="Curved Connector 575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Curved Connector 576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9" name="Group 558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70" name="Curved Connector 569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Curved Connector 570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2" name="Curved Connector 571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Curved Connector 572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0" name="Group 559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66" name="Curved Connector 565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Curved Connector 566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8" name="Curved Connector 567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Curved Connector 568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62" name="Curved Connector 561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Curved Connector 562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4" name="Curved Connector 563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Curved Connector 564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5" name="Group 494"/>
                <p:cNvGrpSpPr/>
                <p:nvPr/>
              </p:nvGrpSpPr>
              <p:grpSpPr>
                <a:xfrm>
                  <a:off x="4021635" y="2131960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538" name="Group 537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54" name="Curved Connector 553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5" name="Curved Connector 554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6" name="Curved Connector 555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7" name="Curved Connector 556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9" name="Group 538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50" name="Curved Connector 549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1" name="Curved Connector 550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2" name="Curved Connector 551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3" name="Curved Connector 552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0" name="Group 539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46" name="Curved Connector 545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7" name="Curved Connector 546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8" name="Curved Connector 547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9" name="Curved Connector 548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1" name="Group 540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42" name="Curved Connector 541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3" name="Curved Connector 542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4" name="Curved Connector 543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5" name="Curved Connector 544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4811317" y="2145743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518" name="Group 517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34" name="Curved Connector 533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Curved Connector 534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Curved Connector 535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Curved Connector 536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9" name="Group 518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30" name="Curved Connector 529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1" name="Curved Connector 530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Curved Connector 531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Curved Connector 532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0" name="Group 519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26" name="Curved Connector 525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7" name="Curved Connector 526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8" name="Curved Connector 527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Curved Connector 528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1" name="Group 520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22" name="Curved Connector 521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3" name="Curved Connector 522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Curved Connector 523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Curved Connector 524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5646836" y="2145742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14" name="Curved Connector 513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Curved Connector 514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Curved Connector 515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Curved Connector 516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10" name="Curved Connector 509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Curved Connector 510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Curved Connector 511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Curved Connector 512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0" name="Group 499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06" name="Curved Connector 505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7" name="Curved Connector 506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Curved Connector 507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Curved Connector 508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1" name="Group 500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02" name="Curved Connector 501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Curved Connector 502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4" name="Curved Connector 503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Curved Connector 504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380" name="Group 379"/>
            <p:cNvGrpSpPr/>
            <p:nvPr/>
          </p:nvGrpSpPr>
          <p:grpSpPr>
            <a:xfrm>
              <a:off x="2694477" y="1963540"/>
              <a:ext cx="2279368" cy="1973930"/>
              <a:chOff x="3136901" y="1963503"/>
              <a:chExt cx="3415060" cy="197393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3136901" y="1963503"/>
                <a:ext cx="3415060" cy="19739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with &gt; 10000 threads</a:t>
                </a:r>
              </a:p>
            </p:txBody>
          </p:sp>
          <p:grpSp>
            <p:nvGrpSpPr>
              <p:cNvPr id="382" name="Group 381"/>
              <p:cNvGrpSpPr/>
              <p:nvPr/>
            </p:nvGrpSpPr>
            <p:grpSpPr>
              <a:xfrm>
                <a:off x="3215624" y="2130564"/>
                <a:ext cx="3231644" cy="1281387"/>
                <a:chOff x="3215624" y="2130564"/>
                <a:chExt cx="3231644" cy="1281387"/>
              </a:xfrm>
            </p:grpSpPr>
            <p:grpSp>
              <p:nvGrpSpPr>
                <p:cNvPr id="383" name="Group 382"/>
                <p:cNvGrpSpPr/>
                <p:nvPr/>
              </p:nvGrpSpPr>
              <p:grpSpPr>
                <a:xfrm>
                  <a:off x="3215624" y="2130564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447" name="Group 446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63" name="Curved Connector 462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Curved Connector 463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Curved Connector 464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6" name="Curved Connector 465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8" name="Group 447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59" name="Curved Connector 458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0" name="Curved Connector 459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Curved Connector 460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Curved Connector 461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9" name="Group 448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55" name="Curved Connector 454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6" name="Curved Connector 455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7" name="Curved Connector 456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Curved Connector 457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0" name="Group 449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51" name="Curved Connector 450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Curved Connector 451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Curved Connector 452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4" name="Curved Connector 453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84" name="Group 383"/>
                <p:cNvGrpSpPr/>
                <p:nvPr/>
              </p:nvGrpSpPr>
              <p:grpSpPr>
                <a:xfrm>
                  <a:off x="4021635" y="2131960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43" name="Curved Connector 442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Curved Connector 443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5" name="Curved Connector 444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6" name="Curved Connector 445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39" name="Curved Connector 438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0" name="Curved Connector 439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Curved Connector 440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Curved Connector 441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35" name="Curved Connector 434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6" name="Curved Connector 435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7" name="Curved Connector 436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8" name="Curved Connector 437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31" name="Curved Connector 430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Curved Connector 431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Curved Connector 432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4" name="Curved Connector 433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85" name="Group 384"/>
                <p:cNvGrpSpPr/>
                <p:nvPr/>
              </p:nvGrpSpPr>
              <p:grpSpPr>
                <a:xfrm>
                  <a:off x="4811317" y="2145743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407" name="Group 406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23" name="Curved Connector 422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Curved Connector 423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" name="Curved Connector 424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Curved Connector 425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8" name="Group 407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19" name="Curved Connector 418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Curved Connector 419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Curved Connector 420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Curved Connector 421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15" name="Curved Connector 414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6" name="Curved Connector 415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Curved Connector 416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Curved Connector 417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11" name="Curved Connector 410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Curved Connector 411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Curved Connector 412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4" name="Curved Connector 413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86" name="Group 385"/>
                <p:cNvGrpSpPr/>
                <p:nvPr/>
              </p:nvGrpSpPr>
              <p:grpSpPr>
                <a:xfrm>
                  <a:off x="5646836" y="2145742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03" name="Curved Connector 402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Curved Connector 403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5" name="Curved Connector 404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6" name="Curved Connector 405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8" name="Group 387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399" name="Curved Connector 398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Curved Connector 399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Curved Connector 400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Curved Connector 401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9" name="Group 388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395" name="Curved Connector 394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6" name="Curved Connector 395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Curved Connector 396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8" name="Curved Connector 397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391" name="Curved Connector 390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2" name="Curved Connector 391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Curved Connector 392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4" name="Curved Connector 393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467" name="Group 466"/>
            <p:cNvGrpSpPr/>
            <p:nvPr/>
          </p:nvGrpSpPr>
          <p:grpSpPr>
            <a:xfrm>
              <a:off x="306677" y="1965391"/>
              <a:ext cx="2279368" cy="1973930"/>
              <a:chOff x="3136901" y="1963503"/>
              <a:chExt cx="3415060" cy="197393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3136901" y="1963503"/>
                <a:ext cx="3415060" cy="19739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with &gt; 10000 threads</a:t>
                </a:r>
              </a:p>
            </p:txBody>
          </p:sp>
          <p:grpSp>
            <p:nvGrpSpPr>
              <p:cNvPr id="469" name="Group 468"/>
              <p:cNvGrpSpPr/>
              <p:nvPr/>
            </p:nvGrpSpPr>
            <p:grpSpPr>
              <a:xfrm>
                <a:off x="3215624" y="2130564"/>
                <a:ext cx="3231644" cy="1281387"/>
                <a:chOff x="3215624" y="2130564"/>
                <a:chExt cx="3231644" cy="1281387"/>
              </a:xfrm>
            </p:grpSpPr>
            <p:grpSp>
              <p:nvGrpSpPr>
                <p:cNvPr id="470" name="Group 469"/>
                <p:cNvGrpSpPr/>
                <p:nvPr/>
              </p:nvGrpSpPr>
              <p:grpSpPr>
                <a:xfrm>
                  <a:off x="3215624" y="2130564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621" name="Group 620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37" name="Curved Connector 636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8" name="Curved Connector 637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9" name="Curved Connector 638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0" name="Curved Connector 639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2" name="Group 621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33" name="Curved Connector 632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Curved Connector 633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5" name="Curved Connector 634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6" name="Curved Connector 635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3" name="Group 622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29" name="Curved Connector 628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0" name="Curved Connector 629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1" name="Curved Connector 630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2" name="Curved Connector 631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4" name="Group 623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25" name="Curved Connector 624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6" name="Curved Connector 625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7" name="Curved Connector 626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8" name="Curved Connector 627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1" name="Group 470"/>
                <p:cNvGrpSpPr/>
                <p:nvPr/>
              </p:nvGrpSpPr>
              <p:grpSpPr>
                <a:xfrm>
                  <a:off x="4021635" y="2131960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601" name="Group 600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17" name="Curved Connector 616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8" name="Curved Connector 617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9" name="Curved Connector 618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0" name="Curved Connector 619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2" name="Group 601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13" name="Curved Connector 612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4" name="Curved Connector 613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5" name="Curved Connector 614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6" name="Curved Connector 615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3" name="Group 602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09" name="Curved Connector 608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0" name="Curved Connector 609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1" name="Curved Connector 610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2" name="Curved Connector 611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605" name="Curved Connector 604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6" name="Curved Connector 605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7" name="Curved Connector 606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8" name="Curved Connector 607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2" name="Group 471"/>
                <p:cNvGrpSpPr/>
                <p:nvPr/>
              </p:nvGrpSpPr>
              <p:grpSpPr>
                <a:xfrm>
                  <a:off x="4811317" y="2145743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581" name="Group 580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97" name="Curved Connector 596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8" name="Curved Connector 597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9" name="Curved Connector 598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0" name="Curved Connector 599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2" name="Group 581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93" name="Curved Connector 592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4" name="Curved Connector 593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5" name="Curved Connector 594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6" name="Curved Connector 595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3" name="Group 582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89" name="Curved Connector 588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Curved Connector 589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Curved Connector 590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Curved Connector 591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4" name="Group 583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585" name="Curved Connector 584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6" name="Curved Connector 585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7" name="Curved Connector 586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8" name="Curved Connector 587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3" name="Group 472"/>
                <p:cNvGrpSpPr/>
                <p:nvPr/>
              </p:nvGrpSpPr>
              <p:grpSpPr>
                <a:xfrm>
                  <a:off x="5646836" y="2145742"/>
                  <a:ext cx="800432" cy="1266208"/>
                  <a:chOff x="2528863" y="2362594"/>
                  <a:chExt cx="694318" cy="1134833"/>
                </a:xfrm>
              </p:grpSpPr>
              <p:grpSp>
                <p:nvGrpSpPr>
                  <p:cNvPr id="474" name="Group 473"/>
                  <p:cNvGrpSpPr/>
                  <p:nvPr/>
                </p:nvGrpSpPr>
                <p:grpSpPr>
                  <a:xfrm>
                    <a:off x="2528863" y="2369970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90" name="Curved Connector 489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Curved Connector 490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8" name="Curved Connector 577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0" name="Curved Connector 579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5" name="Group 474"/>
                  <p:cNvGrpSpPr/>
                  <p:nvPr/>
                </p:nvGrpSpPr>
                <p:grpSpPr>
                  <a:xfrm>
                    <a:off x="2697516" y="23625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86" name="Curved Connector 485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7" name="Curved Connector 486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Curved Connector 487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Curved Connector 488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6" name="Group 475"/>
                  <p:cNvGrpSpPr/>
                  <p:nvPr/>
                </p:nvGrpSpPr>
                <p:grpSpPr>
                  <a:xfrm>
                    <a:off x="2884631" y="2382294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82" name="Curved Connector 481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Curved Connector 482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4" name="Curved Connector 483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5" name="Curved Connector 484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7" name="Group 476"/>
                  <p:cNvGrpSpPr/>
                  <p:nvPr/>
                </p:nvGrpSpPr>
                <p:grpSpPr>
                  <a:xfrm>
                    <a:off x="3058369" y="2382293"/>
                    <a:ext cx="164812" cy="1115133"/>
                    <a:chOff x="4489452" y="4724399"/>
                    <a:chExt cx="224472" cy="1032275"/>
                  </a:xfrm>
                </p:grpSpPr>
                <p:cxnSp>
                  <p:nvCxnSpPr>
                    <p:cNvPr id="478" name="Curved Connector 477"/>
                    <p:cNvCxnSpPr/>
                    <p:nvPr/>
                  </p:nvCxnSpPr>
                  <p:spPr>
                    <a:xfrm rot="16200000" flipH="1">
                      <a:off x="4466030" y="5006445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Curved Connector 478"/>
                    <p:cNvCxnSpPr/>
                    <p:nvPr/>
                  </p:nvCxnSpPr>
                  <p:spPr>
                    <a:xfrm rot="5400000">
                      <a:off x="4469203" y="4750997"/>
                      <a:ext cx="258621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0" name="Curved Connector 479"/>
                    <p:cNvCxnSpPr/>
                    <p:nvPr/>
                  </p:nvCxnSpPr>
                  <p:spPr>
                    <a:xfrm rot="5400000">
                      <a:off x="4475554" y="5268239"/>
                      <a:ext cx="258619" cy="205426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urved Connector 480"/>
                    <p:cNvCxnSpPr/>
                    <p:nvPr/>
                  </p:nvCxnSpPr>
                  <p:spPr>
                    <a:xfrm rot="16200000" flipH="1">
                      <a:off x="4478728" y="5521478"/>
                      <a:ext cx="258618" cy="21177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78" y="1"/>
            <a:ext cx="10515600" cy="887382"/>
          </a:xfrm>
        </p:spPr>
        <p:txBody>
          <a:bodyPr/>
          <a:lstStyle/>
          <a:p>
            <a:r>
              <a:rPr lang="en-US" dirty="0"/>
              <a:t>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78" y="707774"/>
            <a:ext cx="11038022" cy="120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Massive parallelism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Exploited with kernels that use a high degree of parallelism (i.e. contain thousands of threads)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298" y="4190528"/>
            <a:ext cx="11181892" cy="2589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Several applications do not exhibit such bulk-synchronous, massively parallel behavior</a:t>
            </a:r>
          </a:p>
          <a:p>
            <a:r>
              <a:rPr lang="en-US" sz="3400" dirty="0"/>
              <a:t>Task-based parallelism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Irregular applications – parallel work is dynamically created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Real-time scenarios – network packet processing, processing images/signals coming through several 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Multi-programmed environments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Degree of parallelism in each individual task is low (&lt;500 threads) </a:t>
            </a:r>
            <a:r>
              <a:rPr lang="en-US" sz="2600" dirty="0">
                <a:sym typeface="Wingdings" panose="05000000000000000000" pitchFamily="2" charset="2"/>
              </a:rPr>
              <a:t> Narrow tasks</a:t>
            </a:r>
            <a:endParaRPr lang="en-US" sz="2600" dirty="0"/>
          </a:p>
          <a:p>
            <a:endParaRPr lang="en-US" dirty="0"/>
          </a:p>
          <a:p>
            <a:pPr marL="0" indent="0">
              <a:buNone/>
            </a:pPr>
            <a:r>
              <a:rPr lang="en-US" sz="3400" b="1" dirty="0"/>
              <a:t>Can applications with high narrow task counts efficiently exploit GPUs? </a:t>
            </a:r>
            <a:r>
              <a:rPr lang="en-US" sz="3400" b="1" dirty="0">
                <a:solidFill>
                  <a:srgbClr val="0070C0"/>
                </a:solidFill>
              </a:rPr>
              <a:t>No!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1734282" y="2003226"/>
            <a:ext cx="1828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Narrow tasks :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Kernel with &lt; 500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threads</a:t>
            </a:r>
          </a:p>
        </p:txBody>
      </p:sp>
      <p:pic>
        <p:nvPicPr>
          <p:cNvPr id="1019" name="Picture 10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22" y="1575970"/>
            <a:ext cx="4297062" cy="2612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0756" y="6420148"/>
            <a:ext cx="2743200" cy="365125"/>
          </a:xfrm>
        </p:spPr>
        <p:txBody>
          <a:bodyPr/>
          <a:lstStyle/>
          <a:p>
            <a:fld id="{4FEABBC3-B86B-49E0-B50A-35933DBEF6ED}" type="slidenum">
              <a:rPr lang="en-US" smtClean="0"/>
              <a:t>2</a:t>
            </a:fld>
            <a:endParaRPr lang="en-US"/>
          </a:p>
        </p:txBody>
      </p:sp>
      <p:sp>
        <p:nvSpPr>
          <p:cNvPr id="319" name="Right Arrow 318"/>
          <p:cNvSpPr/>
          <p:nvPr/>
        </p:nvSpPr>
        <p:spPr>
          <a:xfrm>
            <a:off x="7558685" y="2606379"/>
            <a:ext cx="627208" cy="4497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41" y="120967"/>
            <a:ext cx="10515600" cy="628757"/>
          </a:xfrm>
        </p:spPr>
        <p:txBody>
          <a:bodyPr>
            <a:normAutofit fontScale="90000"/>
          </a:bodyPr>
          <a:lstStyle/>
          <a:p>
            <a:r>
              <a:rPr lang="en-US" dirty="0"/>
              <a:t>GPU utilization for narrow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231" y="750395"/>
            <a:ext cx="10515600" cy="948573"/>
          </a:xfrm>
        </p:spPr>
        <p:txBody>
          <a:bodyPr>
            <a:normAutofit/>
          </a:bodyPr>
          <a:lstStyle/>
          <a:p>
            <a:r>
              <a:rPr lang="en-US" dirty="0"/>
              <a:t>Occupancy = resident threads / maximum total threads</a:t>
            </a:r>
          </a:p>
        </p:txBody>
      </p:sp>
      <p:sp>
        <p:nvSpPr>
          <p:cNvPr id="215" name="Content Placeholder 2"/>
          <p:cNvSpPr txBox="1">
            <a:spLocks/>
          </p:cNvSpPr>
          <p:nvPr/>
        </p:nvSpPr>
        <p:spPr>
          <a:xfrm>
            <a:off x="272114" y="3887473"/>
            <a:ext cx="11600250" cy="2612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factors: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#threads per </a:t>
            </a:r>
            <a:r>
              <a:rPr lang="en-US" sz="2200" dirty="0" err="1"/>
              <a:t>threadblock</a:t>
            </a:r>
            <a:r>
              <a:rPr lang="en-US" sz="2200" dirty="0"/>
              <a:t>, #</a:t>
            </a:r>
            <a:r>
              <a:rPr lang="en-US" sz="2200" dirty="0" err="1"/>
              <a:t>threadblocks</a:t>
            </a:r>
            <a:r>
              <a:rPr lang="en-US" sz="2200" dirty="0"/>
              <a:t> per SMM </a:t>
            </a:r>
            <a:r>
              <a:rPr lang="en-US" sz="2200" dirty="0">
                <a:sym typeface="Wingdings" panose="05000000000000000000" pitchFamily="2" charset="2"/>
              </a:rPr>
              <a:t> Unsuitable for narrow tasks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#registers per thread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Shared memory requirement per block</a:t>
            </a:r>
          </a:p>
          <a:p>
            <a:r>
              <a:rPr lang="en-US" dirty="0"/>
              <a:t>GPUs restrict concurrent kernel count (CUDA </a:t>
            </a:r>
            <a:r>
              <a:rPr lang="en-US" dirty="0" err="1"/>
              <a:t>HyperQ</a:t>
            </a:r>
            <a:r>
              <a:rPr lang="en-US" dirty="0"/>
              <a:t> : 32)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Tasks with 256 threads each </a:t>
            </a:r>
            <a:r>
              <a:rPr lang="en-US" sz="2200" dirty="0">
                <a:sym typeface="Wingdings" panose="05000000000000000000" pitchFamily="2" charset="2"/>
              </a:rPr>
              <a:t> Occupancy 16.67% (on Maxwell Titan X)  </a:t>
            </a:r>
            <a:r>
              <a:rPr lang="en-US" sz="2200" b="1" dirty="0">
                <a:solidFill>
                  <a:srgbClr val="0070C0"/>
                </a:solidFill>
                <a:sym typeface="Wingdings" panose="05000000000000000000" pitchFamily="2" charset="2"/>
              </a:rPr>
              <a:t>Severe Underutilization</a:t>
            </a:r>
            <a:endParaRPr lang="en-US" sz="2200" b="1" dirty="0">
              <a:solidFill>
                <a:srgbClr val="0070C0"/>
              </a:solidFill>
            </a:endParaRPr>
          </a:p>
        </p:txBody>
      </p:sp>
      <p:grpSp>
        <p:nvGrpSpPr>
          <p:cNvPr id="316" name="Group 315"/>
          <p:cNvGrpSpPr/>
          <p:nvPr/>
        </p:nvGrpSpPr>
        <p:grpSpPr>
          <a:xfrm>
            <a:off x="3387530" y="1139788"/>
            <a:ext cx="6851707" cy="2873412"/>
            <a:chOff x="1521642" y="1345264"/>
            <a:chExt cx="6851707" cy="2526141"/>
          </a:xfrm>
        </p:grpSpPr>
        <p:grpSp>
          <p:nvGrpSpPr>
            <p:cNvPr id="214" name="Group 213"/>
            <p:cNvGrpSpPr/>
            <p:nvPr/>
          </p:nvGrpSpPr>
          <p:grpSpPr>
            <a:xfrm>
              <a:off x="4613781" y="2392166"/>
              <a:ext cx="536377" cy="60349"/>
              <a:chOff x="4533007" y="3564315"/>
              <a:chExt cx="507491" cy="50291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4533007" y="3564315"/>
                <a:ext cx="50291" cy="502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685407" y="3564315"/>
                <a:ext cx="50291" cy="502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837807" y="3564315"/>
                <a:ext cx="50291" cy="502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4990207" y="3564315"/>
                <a:ext cx="50291" cy="502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5386149" y="1357742"/>
              <a:ext cx="2987200" cy="2513663"/>
              <a:chOff x="1369037" y="1365610"/>
              <a:chExt cx="2987200" cy="2513663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1369037" y="1416606"/>
                <a:ext cx="2987200" cy="2462667"/>
                <a:chOff x="1322855" y="1518206"/>
                <a:chExt cx="2987200" cy="2462667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322855" y="1518206"/>
                  <a:ext cx="2987200" cy="2462667"/>
                  <a:chOff x="1161218" y="2492643"/>
                  <a:chExt cx="2826327" cy="2052221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1161218" y="2492643"/>
                    <a:ext cx="2826327" cy="205222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rIns="4572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704608" y="2761585"/>
                    <a:ext cx="2191002" cy="10296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326692" y="3003768"/>
                    <a:ext cx="2191002" cy="102968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1242421" y="3083492"/>
                    <a:ext cx="2191002" cy="102968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402511" y="3282567"/>
                    <a:ext cx="602424" cy="694621"/>
                    <a:chOff x="3083604" y="3010760"/>
                    <a:chExt cx="602424" cy="694621"/>
                  </a:xfrm>
                </p:grpSpPr>
                <p:grpSp>
                  <p:nvGrpSpPr>
                    <p:cNvPr id="177" name="Group 176"/>
                    <p:cNvGrpSpPr/>
                    <p:nvPr/>
                  </p:nvGrpSpPr>
                  <p:grpSpPr>
                    <a:xfrm>
                      <a:off x="3119721" y="3010760"/>
                      <a:ext cx="533400" cy="504861"/>
                      <a:chOff x="3429000" y="2930098"/>
                      <a:chExt cx="533400" cy="504861"/>
                    </a:xfrm>
                  </p:grpSpPr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3429000" y="2930098"/>
                        <a:ext cx="533400" cy="50486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grpSp>
                    <p:nvGrpSpPr>
                      <p:cNvPr id="180" name="Group 179"/>
                      <p:cNvGrpSpPr/>
                      <p:nvPr/>
                    </p:nvGrpSpPr>
                    <p:grpSpPr>
                      <a:xfrm>
                        <a:off x="3466914" y="297455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06" name="Curved Connector 205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7" name="Curved Connector 206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8" name="Curved Connector 207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9" name="Curved Connector 208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3545084" y="2971800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02" name="Curved Connector 201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3" name="Curved Connector 202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" name="Curved Connector 203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5" name="Curved Connector 204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3623254" y="2975588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98" name="Curved Connector 197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9" name="Curved Connector 198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0" name="Curved Connector 199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" name="Curved Connector 200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3693545" y="2978322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94" name="Curved Connector 193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5" name="Curved Connector 194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" name="Curved Connector 195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7" name="Curved Connector 196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84" name="Group 183"/>
                      <p:cNvGrpSpPr/>
                      <p:nvPr/>
                    </p:nvGrpSpPr>
                    <p:grpSpPr>
                      <a:xfrm>
                        <a:off x="3771715" y="297557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90" name="Curved Connector 189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1" name="Curved Connector 190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2" name="Curved Connector 191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" name="Curved Connector 192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85" name="Group 184"/>
                      <p:cNvGrpSpPr/>
                      <p:nvPr/>
                    </p:nvGrpSpPr>
                    <p:grpSpPr>
                      <a:xfrm>
                        <a:off x="3849885" y="297318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86" name="Curved Connector 185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" name="Curved Connector 186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8" name="Curved Connector 187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" name="Curved Connector 188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78" name="TextBox 177"/>
                    <p:cNvSpPr txBox="1"/>
                    <p:nvPr/>
                  </p:nvSpPr>
                  <p:spPr>
                    <a:xfrm>
                      <a:off x="3083604" y="3487373"/>
                      <a:ext cx="602424" cy="2180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/>
                        <a:t>Warp 0 </a:t>
                      </a:r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2048419" y="3435002"/>
                    <a:ext cx="507491" cy="50291"/>
                    <a:chOff x="5055109" y="3200400"/>
                    <a:chExt cx="507491" cy="50291"/>
                  </a:xfrm>
                </p:grpSpPr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50551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74" name="Oval 173"/>
                    <p:cNvSpPr/>
                    <p:nvPr/>
                  </p:nvSpPr>
                  <p:spPr>
                    <a:xfrm>
                      <a:off x="52075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53599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55123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2633893" y="3257386"/>
                    <a:ext cx="603050" cy="698981"/>
                    <a:chOff x="3050071" y="3010760"/>
                    <a:chExt cx="603050" cy="698981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3119721" y="3010760"/>
                      <a:ext cx="533400" cy="504861"/>
                      <a:chOff x="3429000" y="2930098"/>
                      <a:chExt cx="533400" cy="504861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3429000" y="2930098"/>
                        <a:ext cx="533400" cy="50486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grpSp>
                    <p:nvGrpSpPr>
                      <p:cNvPr id="143" name="Group 142"/>
                      <p:cNvGrpSpPr/>
                      <p:nvPr/>
                    </p:nvGrpSpPr>
                    <p:grpSpPr>
                      <a:xfrm>
                        <a:off x="3466914" y="297455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69" name="Curved Connector 168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0" name="Curved Connector 169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1" name="Curved Connector 170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2" name="Curved Connector 171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4" name="Group 143"/>
                      <p:cNvGrpSpPr/>
                      <p:nvPr/>
                    </p:nvGrpSpPr>
                    <p:grpSpPr>
                      <a:xfrm>
                        <a:off x="3545084" y="2971800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65" name="Curved Connector 164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6" name="Curved Connector 165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7" name="Curved Connector 166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8" name="Curved Connector 167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3623254" y="2975588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61" name="Curved Connector 160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2" name="Curved Connector 161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3" name="Curved Connector 162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4" name="Curved Connector 163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3693545" y="2978322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57" name="Curved Connector 156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Curved Connector 157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Curved Connector 158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Curved Connector 159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7" name="Group 146"/>
                      <p:cNvGrpSpPr/>
                      <p:nvPr/>
                    </p:nvGrpSpPr>
                    <p:grpSpPr>
                      <a:xfrm>
                        <a:off x="3771715" y="297557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53" name="Curved Connector 152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4" name="Curved Connector 153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Curved Connector 154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Curved Connector 155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8" name="Group 147"/>
                      <p:cNvGrpSpPr/>
                      <p:nvPr/>
                    </p:nvGrpSpPr>
                    <p:grpSpPr>
                      <a:xfrm>
                        <a:off x="3849885" y="297318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149" name="Curved Connector 148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Curved Connector 149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Curved Connector 150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2" name="Curved Connector 151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3050071" y="3491733"/>
                      <a:ext cx="590290" cy="2180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/>
                        <a:t>Warp N</a:t>
                      </a:r>
                    </a:p>
                  </p:txBody>
                </p:sp>
              </p:grp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1761661" y="3041696"/>
                    <a:ext cx="1152249" cy="2564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Threadblock</a:t>
                    </a:r>
                    <a:r>
                      <a:rPr lang="en-US" sz="1400" dirty="0"/>
                      <a:t> 0</a:t>
                    </a:r>
                  </a:p>
                </p:txBody>
              </p:sp>
              <p:grpSp>
                <p:nvGrpSpPr>
                  <p:cNvPr id="135" name="Group 134"/>
                  <p:cNvGrpSpPr/>
                  <p:nvPr/>
                </p:nvGrpSpPr>
                <p:grpSpPr>
                  <a:xfrm rot="19695803">
                    <a:off x="3517382" y="3393098"/>
                    <a:ext cx="355093" cy="50292"/>
                    <a:chOff x="5001279" y="3277049"/>
                    <a:chExt cx="355093" cy="50292"/>
                  </a:xfrm>
                </p:grpSpPr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5001279" y="3277049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5153685" y="327705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5306081" y="3277049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235834" y="2747004"/>
                    <a:ext cx="1149215" cy="2564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Threadblock</a:t>
                    </a:r>
                    <a:r>
                      <a:rPr lang="en-US" sz="1400" dirty="0"/>
                      <a:t> T</a:t>
                    </a:r>
                  </a:p>
                </p:txBody>
              </p:sp>
            </p:grpSp>
            <p:sp>
              <p:nvSpPr>
                <p:cNvPr id="217" name="Rectangle 216"/>
                <p:cNvSpPr/>
                <p:nvPr/>
              </p:nvSpPr>
              <p:spPr>
                <a:xfrm>
                  <a:off x="1385449" y="3563491"/>
                  <a:ext cx="948003" cy="3354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Registers</a:t>
                  </a: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474783" y="3563696"/>
                  <a:ext cx="1717086" cy="335203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Shared Memory</a:t>
                  </a:r>
                </a:p>
              </p:txBody>
            </p:sp>
          </p:grpSp>
          <p:sp>
            <p:nvSpPr>
              <p:cNvPr id="225" name="TextBox 224"/>
              <p:cNvSpPr txBox="1"/>
              <p:nvPr/>
            </p:nvSpPr>
            <p:spPr>
              <a:xfrm>
                <a:off x="2389176" y="1365610"/>
                <a:ext cx="933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SMM P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1521642" y="1345264"/>
              <a:ext cx="2987200" cy="2513663"/>
              <a:chOff x="1369037" y="1365610"/>
              <a:chExt cx="2987200" cy="2513663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1369037" y="1416606"/>
                <a:ext cx="2987200" cy="2462667"/>
                <a:chOff x="1322855" y="1518206"/>
                <a:chExt cx="2987200" cy="2462667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1322855" y="1518206"/>
                  <a:ext cx="2987200" cy="2462667"/>
                  <a:chOff x="1161218" y="2492643"/>
                  <a:chExt cx="2826327" cy="2052221"/>
                </a:xfrm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1161218" y="2492643"/>
                    <a:ext cx="2826327" cy="205222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rIns="4572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1704608" y="2761585"/>
                    <a:ext cx="2191002" cy="10296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1326692" y="3003768"/>
                    <a:ext cx="2191002" cy="102968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>
                  <a:xfrm>
                    <a:off x="1242421" y="3083492"/>
                    <a:ext cx="2191002" cy="102968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402511" y="3282567"/>
                    <a:ext cx="602424" cy="694621"/>
                    <a:chOff x="3083604" y="3010760"/>
                    <a:chExt cx="602424" cy="694621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3119721" y="3010760"/>
                      <a:ext cx="533400" cy="504861"/>
                      <a:chOff x="3429000" y="2930098"/>
                      <a:chExt cx="533400" cy="504861"/>
                    </a:xfrm>
                  </p:grpSpPr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3429000" y="2930098"/>
                        <a:ext cx="533400" cy="50486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grpSp>
                    <p:nvGrpSpPr>
                      <p:cNvPr id="286" name="Group 285"/>
                      <p:cNvGrpSpPr/>
                      <p:nvPr/>
                    </p:nvGrpSpPr>
                    <p:grpSpPr>
                      <a:xfrm>
                        <a:off x="3466914" y="297455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312" name="Curved Connector 311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3" name="Curved Connector 312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" name="Curved Connector 313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" name="Curved Connector 314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87" name="Group 286"/>
                      <p:cNvGrpSpPr/>
                      <p:nvPr/>
                    </p:nvGrpSpPr>
                    <p:grpSpPr>
                      <a:xfrm>
                        <a:off x="3545084" y="2971800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308" name="Curved Connector 307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9" name="Curved Connector 308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0" name="Curved Connector 309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1" name="Curved Connector 310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88" name="Group 287"/>
                      <p:cNvGrpSpPr/>
                      <p:nvPr/>
                    </p:nvGrpSpPr>
                    <p:grpSpPr>
                      <a:xfrm>
                        <a:off x="3623254" y="2975588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304" name="Curved Connector 303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5" name="Curved Connector 304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6" name="Curved Connector 305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7" name="Curved Connector 306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89" name="Group 288"/>
                      <p:cNvGrpSpPr/>
                      <p:nvPr/>
                    </p:nvGrpSpPr>
                    <p:grpSpPr>
                      <a:xfrm>
                        <a:off x="3693545" y="2978322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300" name="Curved Connector 299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1" name="Curved Connector 300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2" name="Curved Connector 301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3" name="Curved Connector 302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0" name="Group 289"/>
                      <p:cNvGrpSpPr/>
                      <p:nvPr/>
                    </p:nvGrpSpPr>
                    <p:grpSpPr>
                      <a:xfrm>
                        <a:off x="3771715" y="297557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96" name="Curved Connector 295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7" name="Curved Connector 296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8" name="Curved Connector 297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9" name="Curved Connector 298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3849885" y="297318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92" name="Curved Connector 291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3" name="Curved Connector 292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4" name="Curved Connector 293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5" name="Curved Connector 294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4" name="TextBox 283"/>
                    <p:cNvSpPr txBox="1"/>
                    <p:nvPr/>
                  </p:nvSpPr>
                  <p:spPr>
                    <a:xfrm>
                      <a:off x="3083604" y="3487373"/>
                      <a:ext cx="602424" cy="2180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/>
                        <a:t>Warp 0 </a:t>
                      </a:r>
                    </a:p>
                  </p:txBody>
                </p: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2048419" y="3435002"/>
                    <a:ext cx="507491" cy="50291"/>
                    <a:chOff x="5055109" y="3200400"/>
                    <a:chExt cx="507491" cy="50291"/>
                  </a:xfrm>
                </p:grpSpPr>
                <p:sp>
                  <p:nvSpPr>
                    <p:cNvPr id="279" name="Oval 278"/>
                    <p:cNvSpPr/>
                    <p:nvPr/>
                  </p:nvSpPr>
                  <p:spPr>
                    <a:xfrm>
                      <a:off x="50551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0" name="Oval 279"/>
                    <p:cNvSpPr/>
                    <p:nvPr/>
                  </p:nvSpPr>
                  <p:spPr>
                    <a:xfrm>
                      <a:off x="52075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1" name="Oval 280"/>
                    <p:cNvSpPr/>
                    <p:nvPr/>
                  </p:nvSpPr>
                  <p:spPr>
                    <a:xfrm>
                      <a:off x="53599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2" name="Oval 281"/>
                    <p:cNvSpPr/>
                    <p:nvPr/>
                  </p:nvSpPr>
                  <p:spPr>
                    <a:xfrm>
                      <a:off x="5512309" y="320040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2633893" y="3257386"/>
                    <a:ext cx="603050" cy="698981"/>
                    <a:chOff x="3050071" y="3010760"/>
                    <a:chExt cx="603050" cy="698981"/>
                  </a:xfrm>
                </p:grpSpPr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3119721" y="3010760"/>
                      <a:ext cx="533400" cy="504861"/>
                      <a:chOff x="3429000" y="2930098"/>
                      <a:chExt cx="533400" cy="504861"/>
                    </a:xfrm>
                  </p:grpSpPr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3429000" y="2930098"/>
                        <a:ext cx="533400" cy="50486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grpSp>
                    <p:nvGrpSpPr>
                      <p:cNvPr id="249" name="Group 248"/>
                      <p:cNvGrpSpPr/>
                      <p:nvPr/>
                    </p:nvGrpSpPr>
                    <p:grpSpPr>
                      <a:xfrm>
                        <a:off x="3466914" y="297455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75" name="Curved Connector 274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6" name="Curved Connector 275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7" name="Curved Connector 276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8" name="Curved Connector 277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50" name="Group 249"/>
                      <p:cNvGrpSpPr/>
                      <p:nvPr/>
                    </p:nvGrpSpPr>
                    <p:grpSpPr>
                      <a:xfrm>
                        <a:off x="3545084" y="2971800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71" name="Curved Connector 270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2" name="Curved Connector 271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3" name="Curved Connector 272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4" name="Curved Connector 273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51" name="Group 250"/>
                      <p:cNvGrpSpPr/>
                      <p:nvPr/>
                    </p:nvGrpSpPr>
                    <p:grpSpPr>
                      <a:xfrm>
                        <a:off x="3623254" y="2975588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67" name="Curved Connector 266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8" name="Curved Connector 267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9" name="Curved Connector 268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0" name="Curved Connector 269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52" name="Group 251"/>
                      <p:cNvGrpSpPr/>
                      <p:nvPr/>
                    </p:nvGrpSpPr>
                    <p:grpSpPr>
                      <a:xfrm>
                        <a:off x="3693545" y="2978322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63" name="Curved Connector 262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4" name="Curved Connector 263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5" name="Curved Connector 264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6" name="Curved Connector 265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53" name="Group 252"/>
                      <p:cNvGrpSpPr/>
                      <p:nvPr/>
                    </p:nvGrpSpPr>
                    <p:grpSpPr>
                      <a:xfrm>
                        <a:off x="3771715" y="297557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59" name="Curved Connector 258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0" name="Curved Connector 259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1" name="Curved Connector 260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2" name="Curved Connector 261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54" name="Group 253"/>
                      <p:cNvGrpSpPr/>
                      <p:nvPr/>
                    </p:nvGrpSpPr>
                    <p:grpSpPr>
                      <a:xfrm>
                        <a:off x="3849885" y="2973181"/>
                        <a:ext cx="76390" cy="415954"/>
                        <a:chOff x="4489452" y="4724399"/>
                        <a:chExt cx="224472" cy="1032275"/>
                      </a:xfrm>
                    </p:grpSpPr>
                    <p:cxnSp>
                      <p:nvCxnSpPr>
                        <p:cNvPr id="255" name="Curved Connector 254"/>
                        <p:cNvCxnSpPr/>
                        <p:nvPr/>
                      </p:nvCxnSpPr>
                      <p:spPr>
                        <a:xfrm rot="16200000" flipH="1">
                          <a:off x="4466030" y="5006445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6" name="Curved Connector 255"/>
                        <p:cNvCxnSpPr/>
                        <p:nvPr/>
                      </p:nvCxnSpPr>
                      <p:spPr>
                        <a:xfrm rot="5400000">
                          <a:off x="4469203" y="4750997"/>
                          <a:ext cx="258621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Curved Connector 256"/>
                        <p:cNvCxnSpPr/>
                        <p:nvPr/>
                      </p:nvCxnSpPr>
                      <p:spPr>
                        <a:xfrm rot="5400000">
                          <a:off x="4475554" y="5268239"/>
                          <a:ext cx="258619" cy="205426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Curved Connector 257"/>
                        <p:cNvCxnSpPr/>
                        <p:nvPr/>
                      </p:nvCxnSpPr>
                      <p:spPr>
                        <a:xfrm rot="16200000" flipH="1">
                          <a:off x="4478728" y="5521478"/>
                          <a:ext cx="258618" cy="211774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0071" y="3491733"/>
                      <a:ext cx="590290" cy="2180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/>
                        <a:t>Warp N</a:t>
                      </a:r>
                    </a:p>
                  </p:txBody>
                </p:sp>
              </p:grp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761661" y="3041696"/>
                    <a:ext cx="1152249" cy="2564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Threadblock</a:t>
                    </a:r>
                    <a:r>
                      <a:rPr lang="en-US" sz="1400" dirty="0"/>
                      <a:t> 0</a:t>
                    </a:r>
                  </a:p>
                </p:txBody>
              </p:sp>
              <p:grpSp>
                <p:nvGrpSpPr>
                  <p:cNvPr id="241" name="Group 240"/>
                  <p:cNvGrpSpPr/>
                  <p:nvPr/>
                </p:nvGrpSpPr>
                <p:grpSpPr>
                  <a:xfrm rot="19695803">
                    <a:off x="3517382" y="3393098"/>
                    <a:ext cx="355093" cy="50292"/>
                    <a:chOff x="5001279" y="3277049"/>
                    <a:chExt cx="355093" cy="50292"/>
                  </a:xfrm>
                </p:grpSpPr>
                <p:sp>
                  <p:nvSpPr>
                    <p:cNvPr id="243" name="Oval 242"/>
                    <p:cNvSpPr/>
                    <p:nvPr/>
                  </p:nvSpPr>
                  <p:spPr>
                    <a:xfrm>
                      <a:off x="5001279" y="3277049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44" name="Oval 243"/>
                    <p:cNvSpPr/>
                    <p:nvPr/>
                  </p:nvSpPr>
                  <p:spPr>
                    <a:xfrm>
                      <a:off x="5153685" y="3277050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45" name="Oval 244"/>
                    <p:cNvSpPr/>
                    <p:nvPr/>
                  </p:nvSpPr>
                  <p:spPr>
                    <a:xfrm>
                      <a:off x="5306081" y="3277049"/>
                      <a:ext cx="50291" cy="5029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2235834" y="2747004"/>
                    <a:ext cx="1149215" cy="2564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Threadblock</a:t>
                    </a:r>
                    <a:r>
                      <a:rPr lang="en-US" sz="1400" dirty="0"/>
                      <a:t> T</a:t>
                    </a:r>
                  </a:p>
                </p:txBody>
              </p:sp>
            </p:grpSp>
            <p:sp>
              <p:nvSpPr>
                <p:cNvPr id="231" name="Rectangle 230"/>
                <p:cNvSpPr/>
                <p:nvPr/>
              </p:nvSpPr>
              <p:spPr>
                <a:xfrm>
                  <a:off x="1385449" y="3563491"/>
                  <a:ext cx="948003" cy="3354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Registers</a:t>
                  </a: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2474783" y="3563696"/>
                  <a:ext cx="1717086" cy="335203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Shared Memory</a:t>
                  </a: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2389176" y="1365610"/>
                <a:ext cx="9300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SMM 0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4" y="69563"/>
            <a:ext cx="10515600" cy="798656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573041"/>
          </a:xfrm>
        </p:spPr>
        <p:txBody>
          <a:bodyPr>
            <a:normAutofit/>
          </a:bodyPr>
          <a:lstStyle/>
          <a:p>
            <a:r>
              <a:rPr lang="en-US" dirty="0"/>
              <a:t>Static approaches : Kernel fusion [Wang et. al 2010, Gregg et. al 2012]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Manual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dirty="0">
                <a:sym typeface="Wingdings" panose="05000000000000000000" pitchFamily="2" charset="2"/>
              </a:rPr>
              <a:t>igher average latency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Each task gets same resources  wastage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Static fusion + runtime monitoring [Ravi et. al 2011, </a:t>
            </a:r>
            <a:r>
              <a:rPr lang="en-US" dirty="0" err="1"/>
              <a:t>Pai</a:t>
            </a:r>
            <a:r>
              <a:rPr lang="en-US" dirty="0"/>
              <a:t> et. al 2013]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Concurrent kernels + dynamic mapping</a:t>
            </a:r>
          </a:p>
          <a:p>
            <a:endParaRPr lang="en-US" dirty="0"/>
          </a:p>
          <a:p>
            <a:r>
              <a:rPr lang="en-US" dirty="0"/>
              <a:t>Dynamic approaches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Default – CUDA </a:t>
            </a:r>
            <a:r>
              <a:rPr lang="en-US" dirty="0" err="1"/>
              <a:t>HyperQ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GeMTC</a:t>
            </a:r>
            <a:r>
              <a:rPr lang="en-US" dirty="0"/>
              <a:t> [</a:t>
            </a:r>
            <a:r>
              <a:rPr lang="en-US" dirty="0" err="1"/>
              <a:t>Krieder</a:t>
            </a:r>
            <a:r>
              <a:rPr lang="en-US" dirty="0"/>
              <a:t> et. al 2014]: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 tasks in “batches” – latency issue mitigated, not solved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task = one </a:t>
            </a:r>
            <a:r>
              <a:rPr lang="en-US" dirty="0" err="1"/>
              <a:t>threadblock</a:t>
            </a:r>
            <a:r>
              <a:rPr lang="en-US" dirty="0"/>
              <a:t>. Underutilization still possible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72" y="421429"/>
            <a:ext cx="10515600" cy="820859"/>
          </a:xfrm>
        </p:spPr>
        <p:txBody>
          <a:bodyPr>
            <a:normAutofit fontScale="90000"/>
          </a:bodyPr>
          <a:lstStyle/>
          <a:p>
            <a:r>
              <a:rPr lang="en-US" dirty="0"/>
              <a:t>Pagoda: GPU-runtime system to overcome underutilization for narrow tasks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63" y="642649"/>
            <a:ext cx="10771909" cy="5896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u="sng" dirty="0"/>
          </a:p>
          <a:p>
            <a:pPr marL="0" indent="0">
              <a:buNone/>
            </a:pPr>
            <a:r>
              <a:rPr lang="en-US" sz="2600" b="1" u="sng" dirty="0"/>
              <a:t>Key ideas: </a:t>
            </a:r>
          </a:p>
          <a:p>
            <a:r>
              <a:rPr lang="en-US" sz="2600" dirty="0" err="1"/>
              <a:t>MasterKernel</a:t>
            </a:r>
            <a:r>
              <a:rPr lang="en-US" sz="2600" dirty="0"/>
              <a:t>, an OS-like daemon,  dynamically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600" dirty="0"/>
              <a:t>   allocates resources to spawned tasks </a:t>
            </a:r>
            <a:r>
              <a:rPr lang="en-US" sz="2600" dirty="0">
                <a:sym typeface="Wingdings" panose="05000000000000000000" pitchFamily="2" charset="2"/>
              </a:rPr>
              <a:t> virtualization</a:t>
            </a:r>
          </a:p>
          <a:p>
            <a:r>
              <a:rPr lang="en-US" sz="2600" dirty="0"/>
              <a:t>GPU scheduling at warp granularity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Challenges: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Reducing CPU-GPU handshaking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Efficient GPU scheduling of tasks onto HW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Parallel scheduling on the GPU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Overlap scheduling and spawning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Supporting key CUDA features – shared memory allocation and </a:t>
            </a:r>
            <a:r>
              <a:rPr lang="en-US" sz="2600" dirty="0" err="1"/>
              <a:t>threadblock</a:t>
            </a:r>
            <a:r>
              <a:rPr lang="en-US" sz="2600" dirty="0"/>
              <a:t>-level synchronizations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64400" y="1801089"/>
            <a:ext cx="4544291" cy="2199989"/>
            <a:chOff x="7516756" y="1330036"/>
            <a:chExt cx="4000990" cy="1782619"/>
          </a:xfrm>
        </p:grpSpPr>
        <p:sp>
          <p:nvSpPr>
            <p:cNvPr id="7" name="Rectangle 6"/>
            <p:cNvSpPr/>
            <p:nvPr/>
          </p:nvSpPr>
          <p:spPr>
            <a:xfrm>
              <a:off x="9823492" y="1330036"/>
              <a:ext cx="1694254" cy="17826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516756" y="1902682"/>
              <a:ext cx="888153" cy="6742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8452437" y="1939640"/>
              <a:ext cx="1371056" cy="5632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892145" y="1801090"/>
              <a:ext cx="1522536" cy="9605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MasterKernel</a:t>
              </a:r>
              <a:r>
                <a:rPr lang="en-US" sz="2000" dirty="0">
                  <a:solidFill>
                    <a:schemeClr val="tx1"/>
                  </a:solidFill>
                </a:rPr>
                <a:t> (runs persistently)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377158" y="1394689"/>
              <a:ext cx="637959" cy="37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GPU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28364" y="1884224"/>
              <a:ext cx="878850" cy="184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584721" y="1496297"/>
              <a:ext cx="125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Spawn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8728364" y="2576938"/>
              <a:ext cx="8788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563595" y="2595412"/>
              <a:ext cx="1272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Return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BBC3-B86B-49E0-B50A-35933DBEF6E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540" y="657509"/>
            <a:ext cx="7608942" cy="1349087"/>
          </a:xfrm>
          <a:prstGeom prst="rect">
            <a:avLst/>
          </a:prstGeom>
          <a:noFill/>
          <a:ln>
            <a:noFill/>
          </a:ln>
        </p:spPr>
        <p:txBody>
          <a:bodyPr wrap="square" lIns="45720" rIns="0" bIns="0" rtlCol="0">
            <a:spAutoFit/>
          </a:bodyPr>
          <a:lstStyle/>
          <a:p>
            <a:pPr lvl="0" defTabSz="1078443">
              <a:spcBef>
                <a:spcPts val="200"/>
              </a:spcBef>
              <a:spcAft>
                <a:spcPts val="20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#pragma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parallel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num_threads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(2) {  </a:t>
            </a:r>
            <a:r>
              <a:rPr lang="en-US" kern="0" dirty="0">
                <a:solidFill>
                  <a:srgbClr val="9BBB59">
                    <a:lumMod val="50000"/>
                  </a:srgbClr>
                </a:solidFill>
              </a:rPr>
              <a:t>//create 2 CPU  threads </a:t>
            </a:r>
          </a:p>
          <a:p>
            <a:pPr lvl="0" defTabSz="1078443">
              <a:spcBef>
                <a:spcPts val="200"/>
              </a:spcBef>
              <a:spcAft>
                <a:spcPts val="20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1078443" eaLnBrk="1" fontAlgn="auto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261125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kern="0" dirty="0">
                <a:solidFill>
                  <a:srgbClr val="0070C0"/>
                </a:solidFill>
              </a:rPr>
              <a:t>#pragma </a:t>
            </a:r>
            <a:r>
              <a:rPr lang="en-US" sz="2000" kern="0" dirty="0" err="1">
                <a:solidFill>
                  <a:srgbClr val="FF0000"/>
                </a:solidFill>
              </a:rPr>
              <a:t>omp</a:t>
            </a:r>
            <a:r>
              <a:rPr lang="en-US" sz="2000" kern="0" dirty="0">
                <a:solidFill>
                  <a:srgbClr val="FF0000"/>
                </a:solidFill>
              </a:rPr>
              <a:t> </a:t>
            </a:r>
            <a:r>
              <a:rPr lang="en-US" sz="2000" kern="0" dirty="0">
                <a:solidFill>
                  <a:srgbClr val="0070C0"/>
                </a:solidFill>
              </a:rPr>
              <a:t>barrier </a:t>
            </a:r>
            <a:r>
              <a:rPr lang="en-US" kern="0" dirty="0">
                <a:solidFill>
                  <a:srgbClr val="9BBB59">
                    <a:lumMod val="50000"/>
                  </a:srgbClr>
                </a:solidFill>
              </a:rPr>
              <a:t>//ensure all tasks are done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477" y="1092473"/>
            <a:ext cx="58785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0070C0"/>
                </a:solidFill>
              </a:rPr>
              <a:t> while</a:t>
            </a:r>
            <a:r>
              <a:rPr lang="en-US" sz="2000" kern="0" dirty="0">
                <a:solidFill>
                  <a:prstClr val="black"/>
                </a:solidFill>
              </a:rPr>
              <a:t> ( </a:t>
            </a:r>
            <a:r>
              <a:rPr lang="en-US" sz="2000" kern="0" dirty="0" err="1">
                <a:solidFill>
                  <a:prstClr val="black"/>
                </a:solidFill>
              </a:rPr>
              <a:t>taskReady</a:t>
            </a:r>
            <a:r>
              <a:rPr lang="en-US" sz="2000" kern="0" dirty="0">
                <a:solidFill>
                  <a:prstClr val="black"/>
                </a:solidFill>
              </a:rPr>
              <a:t>() )   { </a:t>
            </a: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  </a:t>
            </a:r>
            <a:r>
              <a:rPr lang="en-US" kern="0" dirty="0">
                <a:solidFill>
                  <a:srgbClr val="9BBB59">
                    <a:lumMod val="50000"/>
                  </a:srgbClr>
                </a:solidFill>
              </a:rPr>
              <a:t>//keep polling to fetch new tasks</a:t>
            </a:r>
            <a:b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7050" y="5998642"/>
            <a:ext cx="3225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/>
              <a:t> }</a:t>
            </a:r>
            <a:b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21" y="1769581"/>
            <a:ext cx="8099545" cy="2098010"/>
          </a:xfrm>
          <a:prstGeom prst="rect">
            <a:avLst/>
          </a:prstGeom>
          <a:noFill/>
          <a:ln>
            <a:noFill/>
          </a:ln>
        </p:spPr>
        <p:txBody>
          <a:bodyPr wrap="square" lIns="45720" rIns="0" bIns="0" rtlCol="0">
            <a:spAutoFit/>
          </a:bodyPr>
          <a:lstStyle/>
          <a:p>
            <a:pPr lvl="0" defTabSz="1078443">
              <a:spcBef>
                <a:spcPts val="200"/>
              </a:spcBef>
              <a:spcAft>
                <a:spcPts val="20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cudaMalloc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in_dev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);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cudaMalloc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op_dev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);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  <a:t>//allocate GPU data</a:t>
            </a:r>
          </a:p>
          <a:p>
            <a:pPr lvl="0" defTabSz="1078443">
              <a:spcBef>
                <a:spcPts val="200"/>
              </a:spcBef>
              <a:spcAft>
                <a:spcPts val="200"/>
              </a:spcAft>
            </a:pPr>
            <a:r>
              <a:rPr lang="en-US" kern="0" dirty="0">
                <a:solidFill>
                  <a:srgbClr val="9BBB59">
                    <a:lumMod val="50000"/>
                  </a:srgbClr>
                </a:solidFill>
              </a:rPr>
              <a:t>          </a:t>
            </a:r>
            <a:r>
              <a:rPr lang="en-US" sz="2000" kern="0" dirty="0"/>
              <a:t>Stream </a:t>
            </a:r>
            <a:r>
              <a:rPr lang="en-US" sz="2000" kern="0" dirty="0" err="1"/>
              <a:t>str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streamArray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taskNum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% 32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];         </a:t>
            </a:r>
          </a:p>
          <a:p>
            <a:pPr lvl="0" defTabSz="1078443">
              <a:spcBef>
                <a:spcPts val="200"/>
              </a:spcBef>
              <a:spcAft>
                <a:spcPts val="20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 defTabSz="107844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kern="0" dirty="0">
                <a:solidFill>
                  <a:prstClr val="black"/>
                </a:solidFill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cudaMemcpyAsync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in_dev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in,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HostToDevice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lang="en-US" sz="2000" kern="0" dirty="0" err="1"/>
              <a:t>str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);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  <a:t>//copy 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</a:endParaRPr>
          </a:p>
          <a:p>
            <a:pPr lvl="0" defTabSz="1078443">
              <a:spcBef>
                <a:spcPts val="200"/>
              </a:spcBef>
              <a:spcAft>
                <a:spcPts val="20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  <a:t>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 </a:t>
            </a:r>
            <a:r>
              <a:rPr lang="en-US" sz="2000" kern="0" dirty="0" err="1">
                <a:solidFill>
                  <a:srgbClr val="7030A0"/>
                </a:solidFill>
              </a:rPr>
              <a:t>gpufilter</a:t>
            </a:r>
            <a:r>
              <a:rPr lang="en-US" sz="2000" kern="0" dirty="0">
                <a:solidFill>
                  <a:srgbClr val="C00000"/>
                </a:solidFill>
              </a:rPr>
              <a:t>&lt;&lt;&lt;</a:t>
            </a:r>
            <a:r>
              <a:rPr lang="en-US" sz="2000" kern="0" dirty="0">
                <a:solidFill>
                  <a:prstClr val="black"/>
                </a:solidFill>
              </a:rPr>
              <a:t> BLOCKS, THREADS_PER_BLOCK, </a:t>
            </a:r>
            <a:r>
              <a:rPr lang="en-US" sz="2000" kern="0" dirty="0" err="1">
                <a:solidFill>
                  <a:prstClr val="black"/>
                </a:solidFill>
              </a:rPr>
              <a:t>str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srgbClr val="C00000"/>
                </a:solidFill>
              </a:rPr>
              <a:t>&gt;&gt;&gt; </a:t>
            </a:r>
            <a:r>
              <a:rPr lang="en-US" sz="2000" kern="0" dirty="0"/>
              <a:t>(</a:t>
            </a:r>
            <a:r>
              <a:rPr lang="en-US" sz="2000" kern="0" dirty="0" err="1"/>
              <a:t>in_dev</a:t>
            </a:r>
            <a:r>
              <a:rPr lang="en-US" sz="2000" kern="0" dirty="0"/>
              <a:t>, </a:t>
            </a:r>
            <a:r>
              <a:rPr lang="en-US" sz="2000" kern="0" dirty="0" err="1"/>
              <a:t>out_dev</a:t>
            </a:r>
            <a:r>
              <a:rPr lang="en-US" sz="2000" kern="0" dirty="0"/>
              <a:t>);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994" y="5730328"/>
            <a:ext cx="32252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/>
              <a:t> }</a:t>
            </a:r>
          </a:p>
          <a:p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 </a:t>
            </a:r>
            <a:b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</a:b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94" y="3253626"/>
            <a:ext cx="8068234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07844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kern="0" dirty="0">
                <a:solidFill>
                  <a:prstClr val="black"/>
                </a:solidFill>
              </a:rPr>
              <a:t>   </a:t>
            </a:r>
            <a:b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</a:b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        </a:t>
            </a:r>
            <a:r>
              <a:rPr lang="en-US" sz="2000" kern="0" dirty="0" err="1">
                <a:solidFill>
                  <a:srgbClr val="F79646">
                    <a:lumMod val="50000"/>
                  </a:srgbClr>
                </a:solidFill>
              </a:rPr>
              <a:t>cudaMemcpyAsync</a:t>
            </a:r>
            <a:r>
              <a:rPr lang="en-US" sz="2000" kern="0" dirty="0">
                <a:solidFill>
                  <a:prstClr val="black"/>
                </a:solidFill>
              </a:rPr>
              <a:t>(op, </a:t>
            </a:r>
            <a:r>
              <a:rPr lang="en-US" sz="2000" kern="0" dirty="0" err="1">
                <a:solidFill>
                  <a:prstClr val="black"/>
                </a:solidFill>
              </a:rPr>
              <a:t>op_dev</a:t>
            </a:r>
            <a:r>
              <a:rPr lang="en-US" sz="2000" kern="0" dirty="0">
                <a:solidFill>
                  <a:prstClr val="black"/>
                </a:solidFill>
              </a:rPr>
              <a:t>, </a:t>
            </a:r>
            <a:r>
              <a:rPr lang="en-US" sz="2000" kern="0" dirty="0" err="1">
                <a:solidFill>
                  <a:prstClr val="black"/>
                </a:solidFill>
              </a:rPr>
              <a:t>DeviceToHost</a:t>
            </a:r>
            <a:r>
              <a:rPr lang="en-US" sz="2000" kern="0" dirty="0">
                <a:solidFill>
                  <a:prstClr val="black"/>
                </a:solidFill>
              </a:rPr>
              <a:t>, </a:t>
            </a:r>
            <a:r>
              <a:rPr lang="en-US" sz="2000" kern="0" dirty="0" err="1">
                <a:solidFill>
                  <a:prstClr val="black"/>
                </a:solidFill>
              </a:rPr>
              <a:t>str</a:t>
            </a:r>
            <a:r>
              <a:rPr lang="en-US" sz="2000" kern="0" dirty="0">
                <a:solidFill>
                  <a:prstClr val="black"/>
                </a:solidFill>
              </a:rPr>
              <a:t>); </a:t>
            </a: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//copy output data</a:t>
            </a:r>
            <a:endParaRPr lang="en-US" sz="2000" kern="0" dirty="0">
              <a:solidFill>
                <a:prstClr val="black"/>
              </a:solidFill>
            </a:endParaRPr>
          </a:p>
          <a:p>
            <a:pPr defTabSz="107844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kern="0" dirty="0">
                <a:solidFill>
                  <a:srgbClr val="F79646">
                    <a:lumMod val="50000"/>
                  </a:srgbClr>
                </a:solidFill>
              </a:rPr>
              <a:t>        </a:t>
            </a:r>
            <a:r>
              <a:rPr lang="en-US" sz="2000" kern="0" dirty="0" err="1">
                <a:solidFill>
                  <a:schemeClr val="accent2">
                    <a:lumMod val="50000"/>
                  </a:schemeClr>
                </a:solidFill>
              </a:rPr>
              <a:t>cudaStreamSynchronize</a:t>
            </a:r>
            <a:r>
              <a:rPr lang="en-US" sz="2000" kern="0" dirty="0"/>
              <a:t>(</a:t>
            </a:r>
            <a:r>
              <a:rPr lang="en-US" sz="2000" kern="0" dirty="0" err="1"/>
              <a:t>str</a:t>
            </a:r>
            <a:r>
              <a:rPr lang="en-US" sz="2000" kern="0" dirty="0"/>
              <a:t>); </a:t>
            </a:r>
          </a:p>
          <a:p>
            <a:pPr lvl="0" defTabSz="107844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kern="0" dirty="0">
                <a:solidFill>
                  <a:srgbClr val="F79646">
                    <a:lumMod val="50000"/>
                  </a:srgbClr>
                </a:solidFill>
              </a:rPr>
              <a:t>        </a:t>
            </a:r>
            <a:r>
              <a:rPr lang="en-US" sz="2000" kern="0" dirty="0" err="1">
                <a:solidFill>
                  <a:srgbClr val="F79646">
                    <a:lumMod val="50000"/>
                  </a:srgbClr>
                </a:solidFill>
              </a:rPr>
              <a:t>cudaFree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prstClr val="black"/>
                </a:solidFill>
              </a:rPr>
              <a:t>in_dev</a:t>
            </a:r>
            <a:r>
              <a:rPr lang="en-US" sz="2000" kern="0" dirty="0">
                <a:solidFill>
                  <a:prstClr val="black"/>
                </a:solidFill>
              </a:rPr>
              <a:t>);  </a:t>
            </a:r>
            <a:r>
              <a:rPr lang="en-US" sz="2000" kern="0" dirty="0" err="1">
                <a:solidFill>
                  <a:srgbClr val="F79646">
                    <a:lumMod val="50000"/>
                  </a:srgbClr>
                </a:solidFill>
              </a:rPr>
              <a:t>cudaFree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prstClr val="black"/>
                </a:solidFill>
              </a:rPr>
              <a:t>op_dev</a:t>
            </a:r>
            <a:r>
              <a:rPr lang="en-US" sz="2000" kern="0" dirty="0">
                <a:solidFill>
                  <a:prstClr val="black"/>
                </a:solidFill>
              </a:rPr>
              <a:t>);  </a:t>
            </a: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//free GPU data</a:t>
            </a:r>
            <a:b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</a:br>
            <a:r>
              <a:rPr lang="en-US" sz="2000" kern="0" dirty="0">
                <a:solidFill>
                  <a:prstClr val="black"/>
                </a:solidFill>
              </a:rPr>
              <a:t>  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90679" y="719345"/>
            <a:ext cx="3466038" cy="47859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__global__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gpufilter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float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*r , …) 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int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 </a:t>
            </a:r>
            <a:r>
              <a:rPr lang="en-US" kern="0" dirty="0" err="1">
                <a:solidFill>
                  <a:schemeClr val="accent2">
                    <a:lumMod val="50000"/>
                  </a:schemeClr>
                </a:solidFill>
              </a:rPr>
              <a:t>threadIdx.x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if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&lt;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N_sim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  <a:t>//convolve H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for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k = 0; k &lt;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N_col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 k++)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         if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k) &gt;  0 )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Vect_H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[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] += r[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-k]*H[k];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__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syncthreads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();</a:t>
            </a:r>
          </a:p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  <a:t>      //Down sampling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if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&lt; 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N_sim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N_samp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))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  <a:t>          u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p[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] =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[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];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__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syncthreads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();</a:t>
            </a:r>
          </a:p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rPr>
              <a:t>      //Up Sampling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</a:t>
            </a:r>
            <a:r>
              <a:rPr lang="en-US" kern="0" noProof="0" dirty="0">
                <a:solidFill>
                  <a:prstClr val="black"/>
                </a:solidFill>
              </a:rPr>
              <a:t>.</a:t>
            </a:r>
          </a:p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.</a:t>
            </a:r>
          </a:p>
          <a:p>
            <a:pPr marL="0" marR="0" lvl="0" indent="0" defTabSz="1078443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991" y="2145400"/>
            <a:ext cx="7547909" cy="1426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defTabSz="107844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 err="1">
                <a:solidFill>
                  <a:srgbClr val="F79646">
                    <a:lumMod val="50000"/>
                  </a:srgbClr>
                </a:solidFill>
              </a:rPr>
              <a:t>cudaMemcpy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prstClr val="black"/>
                </a:solidFill>
              </a:rPr>
              <a:t>in_dev</a:t>
            </a:r>
            <a:r>
              <a:rPr lang="en-US" sz="2000" kern="0" dirty="0">
                <a:solidFill>
                  <a:prstClr val="black"/>
                </a:solidFill>
              </a:rPr>
              <a:t>, in, </a:t>
            </a:r>
            <a:r>
              <a:rPr lang="en-US" sz="2000" kern="0" dirty="0" err="1">
                <a:solidFill>
                  <a:prstClr val="black"/>
                </a:solidFill>
              </a:rPr>
              <a:t>hostToDevice</a:t>
            </a:r>
            <a:r>
              <a:rPr lang="en-US" sz="2000" kern="0" dirty="0">
                <a:solidFill>
                  <a:prstClr val="black"/>
                </a:solidFill>
              </a:rPr>
              <a:t>); </a:t>
            </a: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//copy input</a:t>
            </a:r>
          </a:p>
          <a:p>
            <a:pPr lvl="0" defTabSz="1078443">
              <a:spcBef>
                <a:spcPts val="200"/>
              </a:spcBef>
              <a:spcAft>
                <a:spcPts val="200"/>
              </a:spcAft>
            </a:pPr>
            <a:b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</a:b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 err="1">
                <a:solidFill>
                  <a:srgbClr val="0070C0"/>
                </a:solidFill>
              </a:rPr>
              <a:t>int</a:t>
            </a:r>
            <a:r>
              <a:rPr lang="en-US" sz="2000" kern="0" dirty="0">
                <a:solidFill>
                  <a:srgbClr val="0070C0"/>
                </a:solidFill>
              </a:rPr>
              <a:t> </a:t>
            </a:r>
            <a:r>
              <a:rPr lang="en-US" sz="2000" kern="0" dirty="0" err="1">
                <a:solidFill>
                  <a:prstClr val="black"/>
                </a:solidFill>
              </a:rPr>
              <a:t>taskId</a:t>
            </a:r>
            <a:r>
              <a:rPr lang="en-US" sz="2000" kern="0" dirty="0">
                <a:solidFill>
                  <a:prstClr val="black"/>
                </a:solidFill>
              </a:rPr>
              <a:t> = </a:t>
            </a:r>
            <a:r>
              <a:rPr lang="en-US" sz="2000" kern="0" dirty="0" err="1">
                <a:solidFill>
                  <a:srgbClr val="FF33CC"/>
                </a:solidFill>
              </a:rPr>
              <a:t>taskSpawn</a:t>
            </a:r>
            <a:r>
              <a:rPr lang="en-US" sz="2000" kern="0" dirty="0">
                <a:solidFill>
                  <a:prstClr val="black"/>
                </a:solidFill>
              </a:rPr>
              <a:t>( THREADS_PER_BLOCK ,  BLOCKS ,       </a:t>
            </a:r>
          </a:p>
          <a:p>
            <a:pPr lvl="0" defTabSz="1078443">
              <a:spcBef>
                <a:spcPts val="200"/>
              </a:spcBef>
              <a:spcAft>
                <a:spcPts val="200"/>
              </a:spcAft>
            </a:pPr>
            <a:r>
              <a:rPr lang="en-US" sz="2000" kern="0" dirty="0">
                <a:solidFill>
                  <a:prstClr val="black"/>
                </a:solidFill>
              </a:rPr>
              <a:t>                  SHARED_MEM_SIZE ,  SYNC_ON ,  &amp;</a:t>
            </a:r>
            <a:r>
              <a:rPr lang="en-US" sz="2000" kern="0" dirty="0" err="1">
                <a:solidFill>
                  <a:srgbClr val="7030A0"/>
                </a:solidFill>
              </a:rPr>
              <a:t>gpufilter</a:t>
            </a:r>
            <a:r>
              <a:rPr lang="en-US" sz="2000" kern="0" dirty="0">
                <a:solidFill>
                  <a:srgbClr val="C00000"/>
                </a:solidFill>
              </a:rPr>
              <a:t>,  </a:t>
            </a:r>
            <a:r>
              <a:rPr lang="en-US" sz="2000" kern="0" dirty="0" err="1">
                <a:solidFill>
                  <a:prstClr val="black"/>
                </a:solidFill>
              </a:rPr>
              <a:t>in_dev</a:t>
            </a:r>
            <a:r>
              <a:rPr lang="en-US" sz="2000" kern="0" dirty="0">
                <a:solidFill>
                  <a:prstClr val="black"/>
                </a:solidFill>
              </a:rPr>
              <a:t>...);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4747" y="3548314"/>
            <a:ext cx="7548153" cy="1118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defTabSz="107844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kern="0" dirty="0">
                <a:solidFill>
                  <a:srgbClr val="FF33CC"/>
                </a:solidFill>
              </a:rPr>
              <a:t> wait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prstClr val="black"/>
                </a:solidFill>
              </a:rPr>
              <a:t>taskId</a:t>
            </a:r>
            <a:r>
              <a:rPr lang="en-US" sz="2000" kern="0" dirty="0">
                <a:solidFill>
                  <a:prstClr val="black"/>
                </a:solidFill>
              </a:rPr>
              <a:t>); </a:t>
            </a:r>
          </a:p>
          <a:p>
            <a:pPr lvl="0" defTabSz="1078443">
              <a:spcBef>
                <a:spcPts val="200"/>
              </a:spcBef>
              <a:spcAft>
                <a:spcPts val="200"/>
              </a:spcAft>
            </a:pPr>
            <a:r>
              <a:rPr lang="en-US" sz="2000" kern="0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sz="2000" kern="0" dirty="0" err="1">
                <a:solidFill>
                  <a:srgbClr val="F79646">
                    <a:lumMod val="50000"/>
                  </a:srgbClr>
                </a:solidFill>
              </a:rPr>
              <a:t>cudaMemcpy</a:t>
            </a:r>
            <a:r>
              <a:rPr lang="en-US" sz="2000" kern="0" dirty="0">
                <a:solidFill>
                  <a:prstClr val="black"/>
                </a:solidFill>
              </a:rPr>
              <a:t>(op, </a:t>
            </a:r>
            <a:r>
              <a:rPr lang="en-US" sz="2000" kern="0" dirty="0" err="1">
                <a:solidFill>
                  <a:prstClr val="black"/>
                </a:solidFill>
              </a:rPr>
              <a:t>op_dev</a:t>
            </a:r>
            <a:r>
              <a:rPr lang="en-US" sz="2000" kern="0" dirty="0">
                <a:solidFill>
                  <a:prstClr val="black"/>
                </a:solidFill>
              </a:rPr>
              <a:t>, </a:t>
            </a:r>
            <a:r>
              <a:rPr lang="en-US" sz="2000" kern="0" dirty="0" err="1">
                <a:solidFill>
                  <a:prstClr val="black"/>
                </a:solidFill>
              </a:rPr>
              <a:t>DeviceToHost</a:t>
            </a:r>
            <a:r>
              <a:rPr lang="en-US" sz="2000" kern="0" dirty="0">
                <a:solidFill>
                  <a:prstClr val="black"/>
                </a:solidFill>
              </a:rPr>
              <a:t>); </a:t>
            </a: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//copy output data</a:t>
            </a:r>
            <a:endParaRPr lang="en-US" sz="2000" kern="0" dirty="0">
              <a:solidFill>
                <a:prstClr val="black"/>
              </a:solidFill>
            </a:endParaRPr>
          </a:p>
          <a:p>
            <a:pPr lvl="0" defTabSz="1078443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kern="0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sz="2000" kern="0" dirty="0" err="1">
                <a:solidFill>
                  <a:srgbClr val="F79646">
                    <a:lumMod val="50000"/>
                  </a:srgbClr>
                </a:solidFill>
              </a:rPr>
              <a:t>cudaFree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prstClr val="black"/>
                </a:solidFill>
              </a:rPr>
              <a:t>in_dev</a:t>
            </a:r>
            <a:r>
              <a:rPr lang="en-US" sz="2000" kern="0" dirty="0">
                <a:solidFill>
                  <a:prstClr val="black"/>
                </a:solidFill>
              </a:rPr>
              <a:t>);  </a:t>
            </a:r>
            <a:r>
              <a:rPr lang="en-US" sz="2000" kern="0" dirty="0" err="1">
                <a:solidFill>
                  <a:srgbClr val="F79646">
                    <a:lumMod val="50000"/>
                  </a:srgbClr>
                </a:solidFill>
              </a:rPr>
              <a:t>cudaFree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prstClr val="black"/>
                </a:solidFill>
              </a:rPr>
              <a:t>op_dev</a:t>
            </a:r>
            <a:r>
              <a:rPr lang="en-US" sz="2000" kern="0" dirty="0">
                <a:solidFill>
                  <a:prstClr val="black"/>
                </a:solidFill>
              </a:rPr>
              <a:t>);  </a:t>
            </a: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//free GPU data</a:t>
            </a:r>
            <a:endParaRPr lang="en-US" sz="20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319" y="-52081"/>
            <a:ext cx="10515600" cy="812800"/>
          </a:xfrm>
        </p:spPr>
        <p:txBody>
          <a:bodyPr>
            <a:normAutofit/>
          </a:bodyPr>
          <a:lstStyle/>
          <a:p>
            <a:r>
              <a:rPr lang="en-US" sz="3600" dirty="0"/>
              <a:t>Programming with Pagoda – </a:t>
            </a:r>
            <a:r>
              <a:rPr lang="en-US" sz="3600" dirty="0" err="1"/>
              <a:t>Filterbank</a:t>
            </a:r>
            <a:r>
              <a:rPr lang="en-US" sz="3600" dirty="0"/>
              <a:t> Example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2421" y="763008"/>
            <a:ext cx="110886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kern="0" dirty="0">
                <a:solidFill>
                  <a:srgbClr val="FF0000"/>
                </a:solidFill>
              </a:rPr>
              <a:t>__device__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54605" y="1075095"/>
            <a:ext cx="200601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kern="0" dirty="0" err="1">
                <a:solidFill>
                  <a:srgbClr val="0070C0"/>
                </a:solidFill>
              </a:rPr>
              <a:t>int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tid</a:t>
            </a:r>
            <a:r>
              <a:rPr lang="en-US" kern="0" dirty="0">
                <a:solidFill>
                  <a:prstClr val="black"/>
                </a:solidFill>
              </a:rPr>
              <a:t> = </a:t>
            </a:r>
            <a:r>
              <a:rPr lang="en-US" kern="0" dirty="0" err="1">
                <a:solidFill>
                  <a:srgbClr val="FF33CC"/>
                </a:solidFill>
              </a:rPr>
              <a:t>getTid</a:t>
            </a:r>
            <a:r>
              <a:rPr lang="en-US" kern="0" dirty="0">
                <a:solidFill>
                  <a:prstClr val="black"/>
                </a:solidFill>
              </a:rPr>
              <a:t>();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64585" y="2421809"/>
            <a:ext cx="16334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lvl="0" defTabSz="1078443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kern="0" dirty="0" err="1">
                <a:solidFill>
                  <a:srgbClr val="FF33CC"/>
                </a:solidFill>
              </a:rPr>
              <a:t>syncBlock</a:t>
            </a:r>
            <a:r>
              <a:rPr lang="en-US" kern="0" dirty="0">
                <a:solidFill>
                  <a:prstClr val="black"/>
                </a:solidFill>
              </a:rPr>
              <a:t>();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4605" y="3630023"/>
            <a:ext cx="16334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lvl="0" defTabSz="1078443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kern="0" dirty="0" err="1">
                <a:solidFill>
                  <a:srgbClr val="FF33CC"/>
                </a:solidFill>
              </a:rPr>
              <a:t>syncBlock</a:t>
            </a:r>
            <a:r>
              <a:rPr lang="en-US" kern="0" dirty="0">
                <a:solidFill>
                  <a:prstClr val="black"/>
                </a:solidFill>
              </a:rPr>
              <a:t>();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474854" y="5626519"/>
            <a:ext cx="6271491" cy="8911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Few changes compared to CUDA</a:t>
            </a:r>
          </a:p>
          <a:p>
            <a:r>
              <a:rPr lang="en-US" dirty="0"/>
              <a:t>Opens avenues for non-traditional applications on GPUs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991" y="1463565"/>
            <a:ext cx="2822329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45720" rIns="0" bIns="0" rtlCol="0">
            <a:spAutoFit/>
          </a:bodyPr>
          <a:lstStyle/>
          <a:p>
            <a:pPr lvl="0" defTabSz="1078443">
              <a:spcBef>
                <a:spcPts val="200"/>
              </a:spcBef>
              <a:spcAft>
                <a:spcPts val="20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#pragma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task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{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2774" y="5453846"/>
            <a:ext cx="232788" cy="400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000" kern="0" dirty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5562" y="3594972"/>
            <a:ext cx="6062741" cy="353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45720" rIns="0" bIns="0" rtlCol="0">
            <a:spAutoFit/>
          </a:bodyPr>
          <a:lstStyle/>
          <a:p>
            <a:pPr defTabSz="1078443">
              <a:spcBef>
                <a:spcPts val="200"/>
              </a:spcBef>
              <a:spcAft>
                <a:spcPts val="20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#pragma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task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{ </a:t>
            </a:r>
            <a:r>
              <a:rPr lang="en-US" sz="2000" kern="0" dirty="0">
                <a:solidFill>
                  <a:srgbClr val="9BBB59">
                    <a:lumMod val="50000"/>
                  </a:srgbClr>
                </a:solidFill>
              </a:rPr>
              <a:t>//nested task runs asynchronously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1382" y="5059552"/>
            <a:ext cx="24521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000" kern="0" dirty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1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2591 0.06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6" grpId="0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uiExpand="1" build="p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27" y="78798"/>
            <a:ext cx="10515600" cy="872548"/>
          </a:xfrm>
        </p:spPr>
        <p:txBody>
          <a:bodyPr/>
          <a:lstStyle/>
          <a:p>
            <a:r>
              <a:rPr lang="en-US" dirty="0"/>
              <a:t>Resource Virtualization with </a:t>
            </a:r>
            <a:r>
              <a:rPr lang="en-US" dirty="0" err="1"/>
              <a:t>MasterKernel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97" y="968209"/>
            <a:ext cx="5196187" cy="58661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MTB</a:t>
            </a:r>
            <a:r>
              <a:rPr lang="en-US" sz="2400" dirty="0"/>
              <a:t> : </a:t>
            </a:r>
            <a:r>
              <a:rPr lang="en-US" sz="2400" dirty="0" err="1"/>
              <a:t>MasterKernel</a:t>
            </a:r>
            <a:r>
              <a:rPr lang="en-US" sz="2400" dirty="0"/>
              <a:t> </a:t>
            </a:r>
            <a:r>
              <a:rPr lang="en-US" sz="2400" dirty="0" err="1"/>
              <a:t>threadblock</a:t>
            </a:r>
            <a:r>
              <a:rPr lang="en-US" sz="2400" dirty="0"/>
              <a:t>: 1024 threads, 32 registers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Two MTBs per SMM </a:t>
            </a:r>
            <a:r>
              <a:rPr lang="en-US" sz="2400" dirty="0">
                <a:sym typeface="Wingdings" panose="05000000000000000000" pitchFamily="2" charset="2"/>
              </a:rPr>
              <a:t> 100% occupancy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Scheduler governs executors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WarpTable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Per executor warp bookkeeper,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placed in the shared memory</a:t>
            </a:r>
          </a:p>
          <a:p>
            <a:pPr lvl="1"/>
            <a:r>
              <a:rPr lang="en-US" sz="2000" dirty="0"/>
              <a:t>enables scheduler-executor communication</a:t>
            </a:r>
          </a:p>
          <a:p>
            <a:endParaRPr lang="en-US" sz="2400" dirty="0"/>
          </a:p>
        </p:txBody>
      </p:sp>
      <p:grpSp>
        <p:nvGrpSpPr>
          <p:cNvPr id="362" name="Group 361"/>
          <p:cNvGrpSpPr/>
          <p:nvPr/>
        </p:nvGrpSpPr>
        <p:grpSpPr>
          <a:xfrm>
            <a:off x="5333003" y="826263"/>
            <a:ext cx="6641941" cy="5881878"/>
            <a:chOff x="5383803" y="889763"/>
            <a:chExt cx="6641941" cy="5881878"/>
          </a:xfrm>
        </p:grpSpPr>
        <p:sp>
          <p:nvSpPr>
            <p:cNvPr id="170" name="Rectangle 169"/>
            <p:cNvSpPr/>
            <p:nvPr/>
          </p:nvSpPr>
          <p:spPr>
            <a:xfrm>
              <a:off x="8195833" y="1128703"/>
              <a:ext cx="2625230" cy="754778"/>
            </a:xfrm>
            <a:prstGeom prst="rect">
              <a:avLst/>
            </a:prstGeom>
            <a:pattFill prst="dashDnDiag">
              <a:fgClr>
                <a:srgbClr val="4F81BD">
                  <a:lumMod val="40000"/>
                  <a:lumOff val="60000"/>
                </a:srgbClr>
              </a:fgClr>
              <a:bgClr>
                <a:sysClr val="window" lastClr="FFFFFF"/>
              </a:bgClr>
            </a:patt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83803" y="1031709"/>
              <a:ext cx="838200" cy="95259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CPU </a:t>
              </a:r>
              <a:r>
                <a:rPr kumimoji="0" lang="en-US" sz="16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Spawner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Threads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520478" y="1129699"/>
              <a:ext cx="999351" cy="76460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CPU </a:t>
              </a:r>
              <a:r>
                <a:rPr kumimoji="0" lang="en-US" sz="16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TaskTable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Copy</a:t>
              </a: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>
              <a:off x="6222003" y="1335792"/>
              <a:ext cx="304800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4" name="Straight Arrow Connector 173"/>
            <p:cNvCxnSpPr/>
            <p:nvPr/>
          </p:nvCxnSpPr>
          <p:spPr>
            <a:xfrm>
              <a:off x="6222003" y="1495812"/>
              <a:ext cx="304800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5" name="Straight Arrow Connector 174"/>
            <p:cNvCxnSpPr/>
            <p:nvPr/>
          </p:nvCxnSpPr>
          <p:spPr>
            <a:xfrm>
              <a:off x="6222003" y="1648212"/>
              <a:ext cx="304800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80" name="TextBox 179"/>
            <p:cNvSpPr txBox="1"/>
            <p:nvPr/>
          </p:nvSpPr>
          <p:spPr>
            <a:xfrm>
              <a:off x="7578081" y="889763"/>
              <a:ext cx="657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PCI </a:t>
              </a:r>
            </a:p>
            <a:p>
              <a:pPr marL="0" marR="0" lvl="0" indent="0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Bus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365801" y="1187735"/>
              <a:ext cx="2315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GPU </a:t>
              </a: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TaskTable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Copy </a:t>
              </a:r>
            </a:p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(in global memory)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735781" y="2557275"/>
              <a:ext cx="6289963" cy="4214366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Left-Right Arrow 188"/>
            <p:cNvSpPr/>
            <p:nvPr/>
          </p:nvSpPr>
          <p:spPr>
            <a:xfrm rot="5400000">
              <a:off x="8466313" y="2108110"/>
              <a:ext cx="644078" cy="235233"/>
            </a:xfrm>
            <a:prstGeom prst="left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226021" y="2498380"/>
              <a:ext cx="1684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MasterKernel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8719809" y="3784667"/>
              <a:ext cx="366289" cy="71851"/>
              <a:chOff x="5581584" y="3037331"/>
              <a:chExt cx="349580" cy="71851"/>
            </a:xfrm>
          </p:grpSpPr>
          <p:sp>
            <p:nvSpPr>
              <p:cNvPr id="287" name="Oval 286"/>
              <p:cNvSpPr/>
              <p:nvPr/>
            </p:nvSpPr>
            <p:spPr>
              <a:xfrm>
                <a:off x="5581584" y="3041096"/>
                <a:ext cx="69916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5724294" y="3037331"/>
                <a:ext cx="69916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5861248" y="3037331"/>
                <a:ext cx="69916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8061412" y="2334370"/>
              <a:ext cx="468424" cy="80946"/>
              <a:chOff x="4454410" y="2362142"/>
              <a:chExt cx="468424" cy="80946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4454410" y="2362142"/>
                <a:ext cx="90360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638849" y="2375002"/>
                <a:ext cx="90360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4832474" y="2375002"/>
                <a:ext cx="90360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6073988" y="2108263"/>
              <a:ext cx="1023444" cy="38284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SMM 0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0677946" y="2089835"/>
              <a:ext cx="1166861" cy="40085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SMM 23</a:t>
              </a:r>
            </a:p>
          </p:txBody>
        </p:sp>
        <p:cxnSp>
          <p:nvCxnSpPr>
            <p:cNvPr id="196" name="Straight Connector 195"/>
            <p:cNvCxnSpPr>
              <a:endCxn id="222" idx="2"/>
            </p:cNvCxnSpPr>
            <p:nvPr/>
          </p:nvCxnSpPr>
          <p:spPr>
            <a:xfrm flipH="1" flipV="1">
              <a:off x="6639865" y="2491103"/>
              <a:ext cx="472133" cy="357076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grpSp>
          <p:nvGrpSpPr>
            <p:cNvPr id="199" name="Group 198"/>
            <p:cNvGrpSpPr/>
            <p:nvPr/>
          </p:nvGrpSpPr>
          <p:grpSpPr>
            <a:xfrm>
              <a:off x="8975812" y="2347720"/>
              <a:ext cx="547560" cy="70117"/>
              <a:chOff x="4225810" y="2376896"/>
              <a:chExt cx="547560" cy="70117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4454410" y="2378767"/>
                <a:ext cx="90360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4683010" y="2378927"/>
                <a:ext cx="90360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4225810" y="2376896"/>
                <a:ext cx="90360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2" name="Straight Connector 201"/>
            <p:cNvCxnSpPr>
              <a:endCxn id="195" idx="2"/>
            </p:cNvCxnSpPr>
            <p:nvPr/>
          </p:nvCxnSpPr>
          <p:spPr>
            <a:xfrm flipV="1">
              <a:off x="10577101" y="2490685"/>
              <a:ext cx="684276" cy="330724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grpSp>
          <p:nvGrpSpPr>
            <p:cNvPr id="203" name="Group 202"/>
            <p:cNvGrpSpPr/>
            <p:nvPr/>
          </p:nvGrpSpPr>
          <p:grpSpPr>
            <a:xfrm>
              <a:off x="5915355" y="2849651"/>
              <a:ext cx="2714046" cy="3701975"/>
              <a:chOff x="2378683" y="2807816"/>
              <a:chExt cx="2714046" cy="3701975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2512562" y="2807816"/>
                <a:ext cx="2580167" cy="3387006"/>
                <a:chOff x="2281238" y="3074146"/>
                <a:chExt cx="2580167" cy="3387006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2281238" y="3074146"/>
                  <a:ext cx="2580167" cy="3387006"/>
                  <a:chOff x="2456497" y="3075027"/>
                  <a:chExt cx="2580167" cy="338700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2456497" y="3075027"/>
                    <a:ext cx="2382554" cy="3387006"/>
                  </a:xfrm>
                  <a:prstGeom prst="rect">
                    <a:avLst/>
                  </a:prstGeom>
                  <a:pattFill prst="pct80">
                    <a:fgClr>
                      <a:srgbClr val="C0504D">
                        <a:lumMod val="40000"/>
                        <a:lumOff val="60000"/>
                      </a:srgbClr>
                    </a:fgClr>
                    <a:bgClr>
                      <a:sysClr val="window" lastClr="FFFFFF"/>
                    </a:bgClr>
                  </a:patt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7" name="Group 266"/>
                  <p:cNvGrpSpPr/>
                  <p:nvPr/>
                </p:nvGrpSpPr>
                <p:grpSpPr>
                  <a:xfrm rot="5400000">
                    <a:off x="3399205" y="4017368"/>
                    <a:ext cx="240324" cy="58445"/>
                    <a:chOff x="3810000" y="1951166"/>
                    <a:chExt cx="381000" cy="80665"/>
                  </a:xfrm>
                </p:grpSpPr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810000" y="1955393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0" name="Oval 269"/>
                    <p:cNvSpPr/>
                    <p:nvPr/>
                  </p:nvSpPr>
                  <p:spPr>
                    <a:xfrm>
                      <a:off x="3965537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4114800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3898283" y="3079089"/>
                    <a:ext cx="11383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MTB 1</a:t>
                    </a:r>
                  </a:p>
                </p:txBody>
              </p:sp>
            </p:grpSp>
            <p:grpSp>
              <p:nvGrpSpPr>
                <p:cNvPr id="260" name="Group 259"/>
                <p:cNvGrpSpPr/>
                <p:nvPr/>
              </p:nvGrpSpPr>
              <p:grpSpPr>
                <a:xfrm>
                  <a:off x="2552559" y="5453768"/>
                  <a:ext cx="942372" cy="536298"/>
                  <a:chOff x="2224662" y="812978"/>
                  <a:chExt cx="1076921" cy="631889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224662" y="812978"/>
                    <a:ext cx="1076921" cy="282509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Slot 1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 rot="5400000">
                    <a:off x="2606016" y="1280432"/>
                    <a:ext cx="283156" cy="45713"/>
                    <a:chOff x="3688872" y="2627615"/>
                    <a:chExt cx="380996" cy="80655"/>
                  </a:xfrm>
                </p:grpSpPr>
                <p:sp>
                  <p:nvSpPr>
                    <p:cNvPr id="263" name="Oval 262"/>
                    <p:cNvSpPr/>
                    <p:nvPr/>
                  </p:nvSpPr>
                  <p:spPr>
                    <a:xfrm>
                      <a:off x="3688872" y="2631830"/>
                      <a:ext cx="76201" cy="7644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4" name="Oval 263"/>
                    <p:cNvSpPr/>
                    <p:nvPr/>
                  </p:nvSpPr>
                  <p:spPr>
                    <a:xfrm>
                      <a:off x="3844408" y="2627615"/>
                      <a:ext cx="76201" cy="76441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5" name="Oval 264"/>
                    <p:cNvSpPr/>
                    <p:nvPr/>
                  </p:nvSpPr>
                  <p:spPr>
                    <a:xfrm>
                      <a:off x="3993667" y="2627615"/>
                      <a:ext cx="76201" cy="76437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40" name="Group 239"/>
              <p:cNvGrpSpPr/>
              <p:nvPr/>
            </p:nvGrpSpPr>
            <p:grpSpPr>
              <a:xfrm>
                <a:off x="2378683" y="3058119"/>
                <a:ext cx="2246293" cy="3451672"/>
                <a:chOff x="2378683" y="3058119"/>
                <a:chExt cx="2246293" cy="3451672"/>
              </a:xfrm>
            </p:grpSpPr>
            <p:grpSp>
              <p:nvGrpSpPr>
                <p:cNvPr id="242" name="Group 241"/>
                <p:cNvGrpSpPr/>
                <p:nvPr/>
              </p:nvGrpSpPr>
              <p:grpSpPr>
                <a:xfrm>
                  <a:off x="2378683" y="3058119"/>
                  <a:ext cx="2246293" cy="3451672"/>
                  <a:chOff x="2553942" y="3059000"/>
                  <a:chExt cx="2246293" cy="3451672"/>
                </a:xfrm>
              </p:grpSpPr>
              <p:sp>
                <p:nvSpPr>
                  <p:cNvPr id="248" name="Rectangle 247"/>
                  <p:cNvSpPr/>
                  <p:nvPr/>
                </p:nvSpPr>
                <p:spPr>
                  <a:xfrm>
                    <a:off x="2553942" y="3107867"/>
                    <a:ext cx="2246293" cy="3402805"/>
                  </a:xfrm>
                  <a:prstGeom prst="rect">
                    <a:avLst/>
                  </a:prstGeom>
                  <a:pattFill prst="pct80">
                    <a:fgClr>
                      <a:srgbClr val="C0504D">
                        <a:lumMod val="40000"/>
                        <a:lumOff val="60000"/>
                      </a:srgbClr>
                    </a:fgClr>
                    <a:bgClr>
                      <a:sysClr val="window" lastClr="FFFFFF"/>
                    </a:bgClr>
                  </a:patt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>
                  <a:xfrm>
                    <a:off x="2671896" y="3375436"/>
                    <a:ext cx="1753392" cy="239773"/>
                  </a:xfrm>
                  <a:prstGeom prst="rect">
                    <a:avLst/>
                  </a:prstGeom>
                  <a:solidFill>
                    <a:srgbClr val="4F81BD">
                      <a:lumMod val="20000"/>
                      <a:lumOff val="8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Scheduler Warp</a:t>
                    </a: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2664734" y="4540555"/>
                    <a:ext cx="1753392" cy="509575"/>
                  </a:xfrm>
                  <a:prstGeom prst="rect">
                    <a:avLst/>
                  </a:prstGeom>
                  <a:solidFill>
                    <a:srgbClr val="1F497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32KB Shared </a:t>
                    </a:r>
                    <a:r>
                      <a:rPr kumimoji="0" lang="en-US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Mem</a:t>
                    </a: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 for Tasks</a:t>
                    </a:r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2671896" y="3849982"/>
                    <a:ext cx="1753392" cy="356388"/>
                  </a:xfrm>
                  <a:prstGeom prst="rect">
                    <a:avLst/>
                  </a:prstGeom>
                  <a:solidFill>
                    <a:srgbClr val="EEECE1">
                      <a:lumMod val="75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52" name="Group 251"/>
                  <p:cNvGrpSpPr/>
                  <p:nvPr/>
                </p:nvGrpSpPr>
                <p:grpSpPr>
                  <a:xfrm rot="5400000">
                    <a:off x="3399205" y="4017368"/>
                    <a:ext cx="240324" cy="58445"/>
                    <a:chOff x="3810000" y="1951166"/>
                    <a:chExt cx="381000" cy="80665"/>
                  </a:xfrm>
                </p:grpSpPr>
                <p:sp>
                  <p:nvSpPr>
                    <p:cNvPr id="256" name="Oval 255"/>
                    <p:cNvSpPr/>
                    <p:nvPr/>
                  </p:nvSpPr>
                  <p:spPr>
                    <a:xfrm>
                      <a:off x="3810000" y="1955393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3965537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8" name="Oval 257"/>
                    <p:cNvSpPr/>
                    <p:nvPr/>
                  </p:nvSpPr>
                  <p:spPr>
                    <a:xfrm>
                      <a:off x="4114800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2671896" y="3613276"/>
                    <a:ext cx="1753392" cy="239773"/>
                  </a:xfrm>
                  <a:prstGeom prst="rect">
                    <a:avLst/>
                  </a:prstGeom>
                  <a:solidFill>
                    <a:srgbClr val="EEECE1">
                      <a:lumMod val="75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Executor Warp 0</a:t>
                    </a:r>
                  </a:p>
                </p:txBody>
              </p: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2671896" y="4208211"/>
                    <a:ext cx="1753392" cy="239773"/>
                  </a:xfrm>
                  <a:prstGeom prst="rect">
                    <a:avLst/>
                  </a:prstGeom>
                  <a:solidFill>
                    <a:srgbClr val="EEECE1">
                      <a:lumMod val="75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Executor Warp30</a:t>
                    </a: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3663841" y="3059000"/>
                    <a:ext cx="10666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MTB 0</a:t>
                    </a:r>
                  </a:p>
                </p:txBody>
              </p: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2531638" y="5298698"/>
                  <a:ext cx="1690402" cy="1135064"/>
                  <a:chOff x="2200754" y="630271"/>
                  <a:chExt cx="1931752" cy="1337383"/>
                </a:xfrm>
              </p:grpSpPr>
              <p:sp>
                <p:nvSpPr>
                  <p:cNvPr id="244" name="Rectangle 243"/>
                  <p:cNvSpPr/>
                  <p:nvPr/>
                </p:nvSpPr>
                <p:spPr>
                  <a:xfrm>
                    <a:off x="2200862" y="630271"/>
                    <a:ext cx="1931644" cy="27471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kern="0" dirty="0">
                        <a:solidFill>
                          <a:schemeClr val="bg1"/>
                        </a:solidFill>
                        <a:latin typeface="Calibri"/>
                      </a:rPr>
                      <a:t>Warp Table</a:t>
                    </a:r>
                    <a:endParaRPr kumimoji="0" lang="en-US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2200755" y="904071"/>
                    <a:ext cx="1931645" cy="768020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2200754" y="1672091"/>
                    <a:ext cx="1931647" cy="295563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Slot 30</a:t>
                    </a:r>
                  </a:p>
                </p:txBody>
              </p:sp>
            </p:grpSp>
          </p:grpSp>
        </p:grpSp>
        <p:cxnSp>
          <p:nvCxnSpPr>
            <p:cNvPr id="204" name="Straight Connector 203"/>
            <p:cNvCxnSpPr>
              <a:stCxn id="325" idx="0"/>
              <a:endCxn id="222" idx="2"/>
            </p:cNvCxnSpPr>
            <p:nvPr/>
          </p:nvCxnSpPr>
          <p:spPr>
            <a:xfrm flipH="1" flipV="1">
              <a:off x="6639865" y="2491103"/>
              <a:ext cx="141627" cy="92381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grpSp>
          <p:nvGrpSpPr>
            <p:cNvPr id="205" name="Group 204"/>
            <p:cNvGrpSpPr/>
            <p:nvPr/>
          </p:nvGrpSpPr>
          <p:grpSpPr>
            <a:xfrm>
              <a:off x="9361823" y="2793166"/>
              <a:ext cx="2479800" cy="3756988"/>
              <a:chOff x="2230086" y="2752803"/>
              <a:chExt cx="2479800" cy="3756988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668766" y="2752803"/>
                <a:ext cx="2041120" cy="3415248"/>
                <a:chOff x="2437442" y="3019133"/>
                <a:chExt cx="2041120" cy="3415248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2437442" y="3019133"/>
                  <a:ext cx="2041120" cy="3415248"/>
                  <a:chOff x="2612701" y="3020014"/>
                  <a:chExt cx="2041120" cy="3415248"/>
                </a:xfrm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2612701" y="3048256"/>
                    <a:ext cx="2041120" cy="3387006"/>
                  </a:xfrm>
                  <a:prstGeom prst="rect">
                    <a:avLst/>
                  </a:prstGeom>
                  <a:pattFill prst="pct80">
                    <a:fgClr>
                      <a:srgbClr val="C0504D">
                        <a:lumMod val="40000"/>
                        <a:lumOff val="60000"/>
                      </a:srgbClr>
                    </a:fgClr>
                    <a:bgClr>
                      <a:sysClr val="window" lastClr="FFFFFF"/>
                    </a:bgClr>
                  </a:patt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3" name="Group 232"/>
                  <p:cNvGrpSpPr/>
                  <p:nvPr/>
                </p:nvGrpSpPr>
                <p:grpSpPr>
                  <a:xfrm rot="5400000">
                    <a:off x="3399205" y="4017368"/>
                    <a:ext cx="240324" cy="58445"/>
                    <a:chOff x="3810000" y="1951166"/>
                    <a:chExt cx="381000" cy="80665"/>
                  </a:xfrm>
                </p:grpSpPr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3810000" y="1955393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" name="Oval 235"/>
                    <p:cNvSpPr/>
                    <p:nvPr/>
                  </p:nvSpPr>
                  <p:spPr>
                    <a:xfrm>
                      <a:off x="3965537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4114800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663841" y="3020014"/>
                    <a:ext cx="9702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MTB 47</a:t>
                    </a:r>
                  </a:p>
                </p:txBody>
              </p: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2552559" y="5453768"/>
                  <a:ext cx="942372" cy="344061"/>
                  <a:chOff x="2224662" y="812978"/>
                  <a:chExt cx="1076921" cy="405387"/>
                </a:xfrm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2224662" y="812978"/>
                    <a:ext cx="1076921" cy="282509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Slot 1</a:t>
                    </a:r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 rot="5400000">
                    <a:off x="2718085" y="1168387"/>
                    <a:ext cx="56633" cy="4332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230086" y="3058119"/>
                <a:ext cx="2272167" cy="3451672"/>
                <a:chOff x="2230086" y="3058119"/>
                <a:chExt cx="2272167" cy="3451672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2230086" y="3058119"/>
                  <a:ext cx="2272167" cy="3451672"/>
                  <a:chOff x="2405345" y="3059000"/>
                  <a:chExt cx="2272167" cy="3451672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05345" y="3070435"/>
                    <a:ext cx="2272167" cy="3440237"/>
                  </a:xfrm>
                  <a:prstGeom prst="rect">
                    <a:avLst/>
                  </a:prstGeom>
                  <a:pattFill prst="pct80">
                    <a:fgClr>
                      <a:srgbClr val="C0504D">
                        <a:lumMod val="40000"/>
                        <a:lumOff val="60000"/>
                      </a:srgbClr>
                    </a:fgClr>
                    <a:bgClr>
                      <a:sysClr val="window" lastClr="FFFFFF"/>
                    </a:bgClr>
                  </a:patt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2671896" y="3375436"/>
                    <a:ext cx="1753392" cy="239773"/>
                  </a:xfrm>
                  <a:prstGeom prst="rect">
                    <a:avLst/>
                  </a:prstGeom>
                  <a:solidFill>
                    <a:srgbClr val="4F81BD">
                      <a:lumMod val="20000"/>
                      <a:lumOff val="8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Scheduler Warp</a:t>
                    </a:r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2664734" y="4540555"/>
                    <a:ext cx="1753392" cy="509575"/>
                  </a:xfrm>
                  <a:prstGeom prst="rect">
                    <a:avLst/>
                  </a:prstGeom>
                  <a:solidFill>
                    <a:srgbClr val="1F497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32KB Shared </a:t>
                    </a:r>
                    <a:r>
                      <a:rPr kumimoji="0" lang="en-US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Mem</a:t>
                    </a: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 for Tasks</a:t>
                    </a: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2671896" y="3849982"/>
                    <a:ext cx="1753392" cy="356388"/>
                  </a:xfrm>
                  <a:prstGeom prst="rect">
                    <a:avLst/>
                  </a:prstGeom>
                  <a:solidFill>
                    <a:srgbClr val="EEECE1">
                      <a:lumMod val="75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21" name="Group 220"/>
                  <p:cNvGrpSpPr/>
                  <p:nvPr/>
                </p:nvGrpSpPr>
                <p:grpSpPr>
                  <a:xfrm rot="5400000">
                    <a:off x="3399205" y="4017368"/>
                    <a:ext cx="240324" cy="58445"/>
                    <a:chOff x="3810000" y="1951166"/>
                    <a:chExt cx="381000" cy="80665"/>
                  </a:xfrm>
                </p:grpSpPr>
                <p:sp>
                  <p:nvSpPr>
                    <p:cNvPr id="225" name="Oval 224"/>
                    <p:cNvSpPr/>
                    <p:nvPr/>
                  </p:nvSpPr>
                  <p:spPr>
                    <a:xfrm>
                      <a:off x="3810000" y="1955393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" name="Oval 225"/>
                    <p:cNvSpPr/>
                    <p:nvPr/>
                  </p:nvSpPr>
                  <p:spPr>
                    <a:xfrm>
                      <a:off x="3965537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>
                      <a:off x="4114800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2671896" y="3613276"/>
                    <a:ext cx="1753392" cy="239773"/>
                  </a:xfrm>
                  <a:prstGeom prst="rect">
                    <a:avLst/>
                  </a:prstGeom>
                  <a:solidFill>
                    <a:srgbClr val="EEECE1">
                      <a:lumMod val="75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Executor Warp 0</a:t>
                    </a:r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2671896" y="4208211"/>
                    <a:ext cx="1753392" cy="239773"/>
                  </a:xfrm>
                  <a:prstGeom prst="rect">
                    <a:avLst/>
                  </a:prstGeom>
                  <a:solidFill>
                    <a:srgbClr val="EEECE1">
                      <a:lumMod val="75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Executor Warp30</a:t>
                    </a:r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3356622" y="3059000"/>
                    <a:ext cx="10637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MTB 46</a:t>
                    </a:r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2590823" y="5237121"/>
                  <a:ext cx="1600874" cy="1209261"/>
                  <a:chOff x="2268392" y="557719"/>
                  <a:chExt cx="1829443" cy="1424803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269229" y="557719"/>
                    <a:ext cx="1828605" cy="36114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WarpTable</a:t>
                    </a:r>
                    <a:endParaRPr kumimoji="0" lang="en-US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2268392" y="926938"/>
                    <a:ext cx="1829443" cy="760917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2269167" y="1687856"/>
                    <a:ext cx="1828668" cy="294666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 Slot 30</a:t>
                    </a:r>
                  </a:p>
                </p:txBody>
              </p:sp>
            </p:grpSp>
          </p:grpSp>
        </p:grpSp>
        <p:cxnSp>
          <p:nvCxnSpPr>
            <p:cNvPr id="206" name="Straight Connector 205"/>
            <p:cNvCxnSpPr>
              <a:endCxn id="195" idx="2"/>
            </p:cNvCxnSpPr>
            <p:nvPr/>
          </p:nvCxnSpPr>
          <p:spPr>
            <a:xfrm flipV="1">
              <a:off x="10449685" y="2490685"/>
              <a:ext cx="811692" cy="619232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cxnSp>
          <p:nvCxnSpPr>
            <p:cNvPr id="335" name="Straight Arrow Connector 334"/>
            <p:cNvCxnSpPr>
              <a:stCxn id="172" idx="3"/>
              <a:endCxn id="170" idx="1"/>
            </p:cNvCxnSpPr>
            <p:nvPr/>
          </p:nvCxnSpPr>
          <p:spPr>
            <a:xfrm flipV="1">
              <a:off x="7519829" y="1506092"/>
              <a:ext cx="676004" cy="591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</p:grpSp>
      <p:sp>
        <p:nvSpPr>
          <p:cNvPr id="363" name="Rectangle 362"/>
          <p:cNvSpPr/>
          <p:nvPr/>
        </p:nvSpPr>
        <p:spPr>
          <a:xfrm>
            <a:off x="6014049" y="5509042"/>
            <a:ext cx="1690308" cy="233153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Slot 0</a:t>
            </a:r>
          </a:p>
        </p:txBody>
      </p:sp>
      <p:sp>
        <p:nvSpPr>
          <p:cNvPr id="364" name="Oval 363"/>
          <p:cNvSpPr/>
          <p:nvPr/>
        </p:nvSpPr>
        <p:spPr>
          <a:xfrm rot="5400000">
            <a:off x="6826180" y="5783212"/>
            <a:ext cx="48065" cy="5538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5" name="Oval 364"/>
          <p:cNvSpPr/>
          <p:nvPr/>
        </p:nvSpPr>
        <p:spPr>
          <a:xfrm rot="5400000">
            <a:off x="6825796" y="5924030"/>
            <a:ext cx="48065" cy="5538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6" name="Oval 365"/>
          <p:cNvSpPr/>
          <p:nvPr/>
        </p:nvSpPr>
        <p:spPr>
          <a:xfrm rot="5400000">
            <a:off x="6823264" y="6053337"/>
            <a:ext cx="48065" cy="5538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7" name="Oval 366"/>
          <p:cNvSpPr/>
          <p:nvPr/>
        </p:nvSpPr>
        <p:spPr>
          <a:xfrm rot="5400000">
            <a:off x="10416116" y="5810573"/>
            <a:ext cx="48065" cy="5538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9672438" y="5526716"/>
            <a:ext cx="1600196" cy="238717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Slot 0</a:t>
            </a:r>
          </a:p>
        </p:txBody>
      </p:sp>
      <p:sp>
        <p:nvSpPr>
          <p:cNvPr id="369" name="Oval 368"/>
          <p:cNvSpPr/>
          <p:nvPr/>
        </p:nvSpPr>
        <p:spPr>
          <a:xfrm rot="5400000">
            <a:off x="10416116" y="5932088"/>
            <a:ext cx="48065" cy="5538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0" name="Oval 369"/>
          <p:cNvSpPr/>
          <p:nvPr/>
        </p:nvSpPr>
        <p:spPr>
          <a:xfrm rot="5400000">
            <a:off x="10415776" y="6063014"/>
            <a:ext cx="48065" cy="5538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lIns="45720" rIns="45720" rtlCol="0" anchor="ctr"/>
          <a:lstStyle/>
          <a:p>
            <a:pPr marL="0" marR="0" lvl="0" indent="0" algn="ctr" defTabSz="1078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1907" y="6469226"/>
            <a:ext cx="2743200" cy="365125"/>
          </a:xfrm>
        </p:spPr>
        <p:txBody>
          <a:bodyPr/>
          <a:lstStyle/>
          <a:p>
            <a:fld id="{4FEABBC3-B86B-49E0-B50A-35933DBEF6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2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"/>
            <a:ext cx="10515600" cy="808892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TaskTable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960132"/>
            <a:ext cx="4718538" cy="5244978"/>
          </a:xfrm>
        </p:spPr>
        <p:txBody>
          <a:bodyPr/>
          <a:lstStyle/>
          <a:p>
            <a:r>
              <a:rPr lang="en-US" dirty="0"/>
              <a:t>Queue</a:t>
            </a:r>
          </a:p>
          <a:p>
            <a:endParaRPr lang="en-US" dirty="0"/>
          </a:p>
          <a:p>
            <a:r>
              <a:rPr lang="en-US" dirty="0"/>
              <a:t>Multiple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9494" y="6478971"/>
            <a:ext cx="2743200" cy="365125"/>
          </a:xfrm>
        </p:spPr>
        <p:txBody>
          <a:bodyPr/>
          <a:lstStyle/>
          <a:p>
            <a:fld id="{4FEABBC3-B86B-49E0-B50A-35933DBEF6ED}" type="slidenum">
              <a:rPr lang="en-US" smtClean="0"/>
              <a:t>8</a:t>
            </a:fld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4708259" y="932883"/>
            <a:ext cx="1146600" cy="952596"/>
            <a:chOff x="4708259" y="447222"/>
            <a:chExt cx="1146600" cy="952596"/>
          </a:xfrm>
        </p:grpSpPr>
        <p:sp>
          <p:nvSpPr>
            <p:cNvPr id="7" name="Rectangle 6"/>
            <p:cNvSpPr/>
            <p:nvPr/>
          </p:nvSpPr>
          <p:spPr>
            <a:xfrm>
              <a:off x="4708259" y="447222"/>
              <a:ext cx="838200" cy="95259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CPU </a:t>
              </a:r>
              <a:r>
                <a:rPr kumimoji="0" lang="en-US" sz="16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Spawner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Threads</a:t>
              </a:r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5557933" y="572472"/>
              <a:ext cx="290601" cy="372999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>
              <a:off x="5550059" y="929281"/>
              <a:ext cx="3048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endCxn id="8" idx="1"/>
            </p:cNvCxnSpPr>
            <p:nvPr/>
          </p:nvCxnSpPr>
          <p:spPr>
            <a:xfrm flipV="1">
              <a:off x="5537358" y="945471"/>
              <a:ext cx="311176" cy="34062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47" name="Group 146"/>
          <p:cNvGrpSpPr/>
          <p:nvPr/>
        </p:nvGrpSpPr>
        <p:grpSpPr>
          <a:xfrm>
            <a:off x="5223199" y="2625028"/>
            <a:ext cx="6289963" cy="3799027"/>
            <a:chOff x="5240252" y="1990744"/>
            <a:chExt cx="6289963" cy="3799027"/>
          </a:xfrm>
        </p:grpSpPr>
        <p:sp>
          <p:nvSpPr>
            <p:cNvPr id="14" name="Rectangle 13"/>
            <p:cNvSpPr/>
            <p:nvPr/>
          </p:nvSpPr>
          <p:spPr>
            <a:xfrm>
              <a:off x="5240252" y="1990744"/>
              <a:ext cx="6289963" cy="379902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89961" y="5389661"/>
              <a:ext cx="1684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MasterKernel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199074" y="3386439"/>
              <a:ext cx="366289" cy="71851"/>
              <a:chOff x="5581584" y="3037331"/>
              <a:chExt cx="349580" cy="71851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581584" y="3041096"/>
                <a:ext cx="69916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724294" y="3037331"/>
                <a:ext cx="69916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861248" y="3037331"/>
                <a:ext cx="69916" cy="6808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17300" y="2239984"/>
              <a:ext cx="2748002" cy="3012733"/>
              <a:chOff x="2344727" y="2807816"/>
              <a:chExt cx="2748002" cy="316679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512562" y="2807816"/>
                <a:ext cx="2580167" cy="2915920"/>
                <a:chOff x="2281238" y="3074146"/>
                <a:chExt cx="2580167" cy="2915920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2281238" y="3074146"/>
                  <a:ext cx="2580167" cy="2765059"/>
                  <a:chOff x="2456497" y="3075027"/>
                  <a:chExt cx="2580167" cy="2765059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56497" y="3075027"/>
                    <a:ext cx="2382554" cy="2765059"/>
                  </a:xfrm>
                  <a:prstGeom prst="rect">
                    <a:avLst/>
                  </a:prstGeom>
                  <a:pattFill prst="pct80">
                    <a:fgClr>
                      <a:srgbClr val="C0504D">
                        <a:lumMod val="40000"/>
                        <a:lumOff val="60000"/>
                      </a:srgbClr>
                    </a:fgClr>
                    <a:bgClr>
                      <a:sysClr val="window" lastClr="FFFFFF"/>
                    </a:bgClr>
                  </a:patt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 rot="5400000">
                    <a:off x="3399205" y="4017368"/>
                    <a:ext cx="240324" cy="58445"/>
                    <a:chOff x="3810000" y="1951166"/>
                    <a:chExt cx="381000" cy="80665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3810000" y="1955393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3965537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4114800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898283" y="3079089"/>
                    <a:ext cx="11383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MTB 1</a:t>
                    </a: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2552559" y="5453768"/>
                  <a:ext cx="942372" cy="536298"/>
                  <a:chOff x="2224662" y="812978"/>
                  <a:chExt cx="1076921" cy="631889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2224662" y="812978"/>
                    <a:ext cx="1076921" cy="282509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Slot 1</a:t>
                    </a:r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 rot="5400000">
                    <a:off x="2606016" y="1280432"/>
                    <a:ext cx="283156" cy="45713"/>
                    <a:chOff x="3688872" y="2627615"/>
                    <a:chExt cx="380996" cy="80655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3688872" y="2631830"/>
                      <a:ext cx="76201" cy="7644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844408" y="2627615"/>
                      <a:ext cx="76201" cy="76441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993667" y="2627615"/>
                      <a:ext cx="76201" cy="76437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59" name="Group 58"/>
              <p:cNvGrpSpPr/>
              <p:nvPr/>
            </p:nvGrpSpPr>
            <p:grpSpPr>
              <a:xfrm>
                <a:off x="2344727" y="3173880"/>
                <a:ext cx="2246293" cy="2800728"/>
                <a:chOff x="2519986" y="3174761"/>
                <a:chExt cx="2246293" cy="2800728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519986" y="3197532"/>
                  <a:ext cx="2246293" cy="2777957"/>
                </a:xfrm>
                <a:prstGeom prst="rect">
                  <a:avLst/>
                </a:prstGeom>
                <a:pattFill prst="pct80">
                  <a:fgClr>
                    <a:srgbClr val="C0504D">
                      <a:lumMod val="40000"/>
                      <a:lumOff val="60000"/>
                    </a:srgbClr>
                  </a:fgClr>
                  <a:bgClr>
                    <a:sysClr val="window" lastClr="FFFFFF"/>
                  </a:bgClr>
                </a:patt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45720" rIns="45720" rtlCol="0" anchor="ctr"/>
                <a:lstStyle/>
                <a:p>
                  <a:pPr marL="0" marR="0" lvl="0" indent="0" algn="ctr" defTabSz="107844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628124" y="3174761"/>
                  <a:ext cx="1066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107844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MTB 0</a:t>
                  </a:r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8732793" y="2317577"/>
              <a:ext cx="2736054" cy="2935140"/>
              <a:chOff x="2356675" y="2807816"/>
              <a:chExt cx="2736054" cy="3115714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2512562" y="2807816"/>
                <a:ext cx="2580167" cy="2915920"/>
                <a:chOff x="2281238" y="3074146"/>
                <a:chExt cx="2580167" cy="2915920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2281238" y="3074146"/>
                  <a:ext cx="2580167" cy="2736228"/>
                  <a:chOff x="2456497" y="3075027"/>
                  <a:chExt cx="2580167" cy="2736228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2456497" y="3075027"/>
                    <a:ext cx="2382554" cy="2736228"/>
                  </a:xfrm>
                  <a:prstGeom prst="rect">
                    <a:avLst/>
                  </a:prstGeom>
                  <a:pattFill prst="pct80">
                    <a:fgClr>
                      <a:srgbClr val="C0504D">
                        <a:lumMod val="40000"/>
                        <a:lumOff val="60000"/>
                      </a:srgbClr>
                    </a:fgClr>
                    <a:bgClr>
                      <a:sysClr val="window" lastClr="FFFFFF"/>
                    </a:bgClr>
                  </a:patt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 rot="5400000">
                    <a:off x="3399205" y="4017368"/>
                    <a:ext cx="240324" cy="58445"/>
                    <a:chOff x="3810000" y="1951166"/>
                    <a:chExt cx="381000" cy="80665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3810000" y="1955393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3965537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4114800" y="1951166"/>
                      <a:ext cx="76200" cy="7643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898283" y="3079089"/>
                    <a:ext cx="11383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MTB 47</a:t>
                    </a:r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552559" y="5453768"/>
                  <a:ext cx="942372" cy="536298"/>
                  <a:chOff x="2224662" y="812978"/>
                  <a:chExt cx="1076921" cy="631889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2224662" y="812978"/>
                    <a:ext cx="1076921" cy="282509"/>
                  </a:xfrm>
                  <a:prstGeom prst="rect">
                    <a:avLst/>
                  </a:prstGeom>
                  <a:solidFill>
                    <a:srgbClr val="9BBB59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lIns="45720" rIns="45720" rtlCol="0" anchor="ctr"/>
                  <a:lstStyle/>
                  <a:p>
                    <a:pPr marL="0" marR="0" lvl="0" indent="0" algn="ctr" defTabSz="1078443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Slot 1</a:t>
                    </a:r>
                  </a:p>
                </p:txBody>
              </p:sp>
              <p:grpSp>
                <p:nvGrpSpPr>
                  <p:cNvPr id="105" name="Group 104"/>
                  <p:cNvGrpSpPr/>
                  <p:nvPr/>
                </p:nvGrpSpPr>
                <p:grpSpPr>
                  <a:xfrm rot="5400000">
                    <a:off x="2606016" y="1280432"/>
                    <a:ext cx="283156" cy="45713"/>
                    <a:chOff x="3688872" y="2627615"/>
                    <a:chExt cx="380996" cy="80655"/>
                  </a:xfrm>
                </p:grpSpPr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3688872" y="2631830"/>
                      <a:ext cx="76201" cy="7644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3844408" y="2627615"/>
                      <a:ext cx="76201" cy="76441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3993667" y="2627615"/>
                      <a:ext cx="76201" cy="76437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lIns="45720" rIns="45720" rtlCol="0" anchor="ctr"/>
                    <a:lstStyle/>
                    <a:p>
                      <a:pPr marL="0" marR="0" lvl="0" indent="0" algn="ctr" defTabSz="107844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356675" y="3162803"/>
                <a:ext cx="2246293" cy="2760727"/>
                <a:chOff x="2531934" y="3163684"/>
                <a:chExt cx="2246293" cy="2760727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531934" y="3175420"/>
                  <a:ext cx="2246293" cy="2748991"/>
                </a:xfrm>
                <a:prstGeom prst="rect">
                  <a:avLst/>
                </a:prstGeom>
                <a:pattFill prst="pct80">
                  <a:fgClr>
                    <a:srgbClr val="C0504D">
                      <a:lumMod val="40000"/>
                      <a:lumOff val="60000"/>
                    </a:srgbClr>
                  </a:fgClr>
                  <a:bgClr>
                    <a:sysClr val="window" lastClr="FFFFFF"/>
                  </a:bgClr>
                </a:patt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45720" rIns="45720" rtlCol="0" anchor="ctr"/>
                <a:lstStyle/>
                <a:p>
                  <a:pPr marL="0" marR="0" lvl="0" indent="0" algn="ctr" defTabSz="107844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593669" y="3163684"/>
                  <a:ext cx="1066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107844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MTB 46</a:t>
                  </a:r>
                </a:p>
              </p:txBody>
            </p:sp>
          </p:grpSp>
        </p:grpSp>
      </p:grpSp>
      <p:grpSp>
        <p:nvGrpSpPr>
          <p:cNvPr id="144" name="Group 143"/>
          <p:cNvGrpSpPr/>
          <p:nvPr/>
        </p:nvGrpSpPr>
        <p:grpSpPr>
          <a:xfrm>
            <a:off x="5848534" y="808893"/>
            <a:ext cx="3992136" cy="1004541"/>
            <a:chOff x="5848534" y="323232"/>
            <a:chExt cx="3992136" cy="1004541"/>
          </a:xfrm>
        </p:grpSpPr>
        <p:sp>
          <p:nvSpPr>
            <p:cNvPr id="6" name="Rectangle 5"/>
            <p:cNvSpPr/>
            <p:nvPr/>
          </p:nvSpPr>
          <p:spPr>
            <a:xfrm>
              <a:off x="7523889" y="702848"/>
              <a:ext cx="2111621" cy="498481"/>
            </a:xfrm>
            <a:prstGeom prst="rect">
              <a:avLst/>
            </a:prstGeom>
            <a:pattFill prst="dashDnDiag">
              <a:fgClr>
                <a:srgbClr val="4F81BD">
                  <a:lumMod val="40000"/>
                  <a:lumOff val="60000"/>
                </a:srgbClr>
              </a:fgClr>
              <a:bgClr>
                <a:sysClr val="window" lastClr="FFFFFF"/>
              </a:bgClr>
            </a:patt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8534" y="563168"/>
              <a:ext cx="999351" cy="76460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CPU Queue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06137" y="323232"/>
              <a:ext cx="657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PCI </a:t>
              </a:r>
            </a:p>
            <a:p>
              <a:pPr marL="0" marR="0" lvl="0" indent="0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Bus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38459" y="736422"/>
              <a:ext cx="231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784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GPU Queue</a:t>
              </a:r>
            </a:p>
          </p:txBody>
        </p:sp>
        <p:cxnSp>
          <p:nvCxnSpPr>
            <p:cNvPr id="28" name="Straight Arrow Connector 27"/>
            <p:cNvCxnSpPr>
              <a:stCxn id="8" idx="3"/>
              <a:endCxn id="6" idx="1"/>
            </p:cNvCxnSpPr>
            <p:nvPr/>
          </p:nvCxnSpPr>
          <p:spPr>
            <a:xfrm>
              <a:off x="6847885" y="945471"/>
              <a:ext cx="676004" cy="6618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28" name="Flowchart: Connector 127"/>
            <p:cNvSpPr/>
            <p:nvPr/>
          </p:nvSpPr>
          <p:spPr>
            <a:xfrm>
              <a:off x="9635510" y="810627"/>
              <a:ext cx="205160" cy="180459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38320" y="1322716"/>
            <a:ext cx="3404165" cy="1919698"/>
            <a:chOff x="6653198" y="835798"/>
            <a:chExt cx="3389287" cy="2434813"/>
          </a:xfrm>
        </p:grpSpPr>
        <p:cxnSp>
          <p:nvCxnSpPr>
            <p:cNvPr id="119" name="Curved Connector 118"/>
            <p:cNvCxnSpPr>
              <a:endCxn id="128" idx="5"/>
            </p:cNvCxnSpPr>
            <p:nvPr/>
          </p:nvCxnSpPr>
          <p:spPr>
            <a:xfrm flipV="1">
              <a:off x="6653198" y="997641"/>
              <a:ext cx="3158440" cy="2272970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>
              <a:stCxn id="82" idx="0"/>
              <a:endCxn id="128" idx="4"/>
            </p:cNvCxnSpPr>
            <p:nvPr/>
          </p:nvCxnSpPr>
          <p:spPr>
            <a:xfrm rot="5400000" flipH="1" flipV="1">
              <a:off x="7420086" y="484347"/>
              <a:ext cx="1772520" cy="286614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>
              <a:endCxn id="128" idx="6"/>
            </p:cNvCxnSpPr>
            <p:nvPr/>
          </p:nvCxnSpPr>
          <p:spPr>
            <a:xfrm rot="16200000" flipV="1">
              <a:off x="8893664" y="1864609"/>
              <a:ext cx="1957549" cy="61772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endCxn id="128" idx="7"/>
            </p:cNvCxnSpPr>
            <p:nvPr/>
          </p:nvCxnSpPr>
          <p:spPr>
            <a:xfrm rot="16200000" flipV="1">
              <a:off x="9123770" y="1523667"/>
              <a:ext cx="1606584" cy="230846"/>
            </a:xfrm>
            <a:prstGeom prst="curvedConnector3">
              <a:avLst>
                <a:gd name="adj1" fmla="val 120133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5667076" y="279159"/>
            <a:ext cx="1448374" cy="2222625"/>
            <a:chOff x="5667076" y="279159"/>
            <a:chExt cx="1448374" cy="2222625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6608385" y="637953"/>
              <a:ext cx="0" cy="410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6438662" y="27915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6017022" y="1795881"/>
              <a:ext cx="1006" cy="362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667076" y="213245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640744" y="396618"/>
            <a:ext cx="1325870" cy="2013495"/>
            <a:chOff x="7640744" y="396618"/>
            <a:chExt cx="1325870" cy="2013495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7810467" y="755412"/>
              <a:ext cx="0" cy="410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7640744" y="39661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8471350" y="1704210"/>
              <a:ext cx="495264" cy="705903"/>
              <a:chOff x="8471350" y="1704210"/>
              <a:chExt cx="495264" cy="705903"/>
            </a:xfrm>
          </p:grpSpPr>
          <p:cxnSp>
            <p:nvCxnSpPr>
              <p:cNvPr id="171" name="Straight Arrow Connector 170"/>
              <p:cNvCxnSpPr/>
              <p:nvPr/>
            </p:nvCxnSpPr>
            <p:spPr>
              <a:xfrm flipH="1" flipV="1">
                <a:off x="8821296" y="1704210"/>
                <a:ext cx="1006" cy="3623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8471350" y="2040781"/>
                <a:ext cx="49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5806942" y="2499659"/>
            <a:ext cx="3992136" cy="2197887"/>
            <a:chOff x="641540" y="3670923"/>
            <a:chExt cx="3992136" cy="2197887"/>
          </a:xfrm>
        </p:grpSpPr>
        <p:grpSp>
          <p:nvGrpSpPr>
            <p:cNvPr id="176" name="Group 175"/>
            <p:cNvGrpSpPr/>
            <p:nvPr/>
          </p:nvGrpSpPr>
          <p:grpSpPr>
            <a:xfrm>
              <a:off x="641540" y="4189860"/>
              <a:ext cx="3992136" cy="1004541"/>
              <a:chOff x="5848534" y="323232"/>
              <a:chExt cx="3992136" cy="1004541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7523889" y="702848"/>
                <a:ext cx="2111621" cy="498481"/>
              </a:xfrm>
              <a:prstGeom prst="rect">
                <a:avLst/>
              </a:prstGeom>
              <a:pattFill prst="dashDnDiag">
                <a:fgClr>
                  <a:srgbClr val="4F81BD">
                    <a:lumMod val="40000"/>
                    <a:lumOff val="60000"/>
                  </a:srgbClr>
                </a:fgClr>
                <a:bgClr>
                  <a:sysClr val="window" lastClr="FFFFFF"/>
                </a:bgClr>
              </a:patt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848534" y="563168"/>
                <a:ext cx="999351" cy="764605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CPU Queue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906137" y="323232"/>
                <a:ext cx="6572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PCI </a:t>
                </a:r>
              </a:p>
              <a:p>
                <a:pPr marL="0" marR="0" lvl="0" indent="0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Bus</a:t>
                </a:r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7338459" y="736422"/>
                <a:ext cx="231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0784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GPU Queue</a:t>
                </a:r>
              </a:p>
            </p:txBody>
          </p:sp>
          <p:cxnSp>
            <p:nvCxnSpPr>
              <p:cNvPr id="181" name="Straight Arrow Connector 180"/>
              <p:cNvCxnSpPr>
                <a:stCxn id="178" idx="3"/>
                <a:endCxn id="177" idx="1"/>
              </p:cNvCxnSpPr>
              <p:nvPr/>
            </p:nvCxnSpPr>
            <p:spPr>
              <a:xfrm>
                <a:off x="6847885" y="945471"/>
                <a:ext cx="676004" cy="6618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82" name="Flowchart: Connector 181"/>
              <p:cNvSpPr/>
              <p:nvPr/>
            </p:nvSpPr>
            <p:spPr>
              <a:xfrm>
                <a:off x="9607459" y="810627"/>
                <a:ext cx="233211" cy="212465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652255" y="3670923"/>
              <a:ext cx="979837" cy="2197887"/>
              <a:chOff x="5859249" y="289956"/>
              <a:chExt cx="979837" cy="219788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>
                <a:off x="6332021" y="648750"/>
                <a:ext cx="0" cy="4108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6162298" y="289956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  <p:cxnSp>
            <p:nvCxnSpPr>
              <p:cNvPr id="186" name="Straight Arrow Connector 185"/>
              <p:cNvCxnSpPr/>
              <p:nvPr/>
            </p:nvCxnSpPr>
            <p:spPr>
              <a:xfrm flipH="1" flipV="1">
                <a:off x="6209195" y="1781940"/>
                <a:ext cx="1006" cy="3623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5859249" y="2118511"/>
                <a:ext cx="49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106273" y="3786502"/>
              <a:ext cx="847584" cy="1994655"/>
              <a:chOff x="8313267" y="405535"/>
              <a:chExt cx="847584" cy="1994655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>
                <a:off x="8482990" y="764329"/>
                <a:ext cx="0" cy="4108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/>
              <p:cNvSpPr txBox="1"/>
              <p:nvPr/>
            </p:nvSpPr>
            <p:spPr>
              <a:xfrm>
                <a:off x="8313267" y="405535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8665587" y="1694287"/>
                <a:ext cx="495264" cy="705903"/>
                <a:chOff x="8665587" y="1694287"/>
                <a:chExt cx="495264" cy="705903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H="1" flipV="1">
                  <a:off x="9015533" y="1694287"/>
                  <a:ext cx="1006" cy="3623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TextBox 192"/>
                <p:cNvSpPr txBox="1"/>
                <p:nvPr/>
              </p:nvSpPr>
              <p:spPr>
                <a:xfrm>
                  <a:off x="8665587" y="2030858"/>
                  <a:ext cx="495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Tail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9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20131</TotalTime>
  <Words>1495</Words>
  <Application>Microsoft Office PowerPoint</Application>
  <PresentationFormat>Widescreen</PresentationFormat>
  <Paragraphs>482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Pagoda: Fine-grained GPU Virtualization for Narrow Tasks</vt:lpstr>
      <vt:lpstr>PowerPoint Presentation</vt:lpstr>
      <vt:lpstr>GPUs</vt:lpstr>
      <vt:lpstr>GPU utilization for narrow tasks</vt:lpstr>
      <vt:lpstr>Alternatives</vt:lpstr>
      <vt:lpstr>Pagoda: GPU-runtime system to overcome underutilization for narrow tasks </vt:lpstr>
      <vt:lpstr>Programming with Pagoda – Filterbank Example</vt:lpstr>
      <vt:lpstr>Resource Virtualization with MasterKernel</vt:lpstr>
      <vt:lpstr>Why TaskTable?</vt:lpstr>
      <vt:lpstr>TaskTable Operation</vt:lpstr>
      <vt:lpstr>Pagoda GPU Scheduling</vt:lpstr>
      <vt:lpstr>Supporting native CUDA functionality: Shared Memory</vt:lpstr>
      <vt:lpstr>Supporting native CUDA functionality: threadblock synchronization</vt:lpstr>
      <vt:lpstr>Evaluation Setup </vt:lpstr>
      <vt:lpstr>Overall performance comparison</vt:lpstr>
      <vt:lpstr>Impact of  number of threads in a task </vt:lpstr>
      <vt:lpstr>Comparison against static fusion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Pagoda: Fine-grained GPU Virtualization for Narrow Tasks</dc:title>
  <dc:creator>Amit Sabne</dc:creator>
  <cp:lastModifiedBy>Amit Sabne</cp:lastModifiedBy>
  <cp:revision>486</cp:revision>
  <dcterms:created xsi:type="dcterms:W3CDTF">2017-01-06T00:28:01Z</dcterms:created>
  <dcterms:modified xsi:type="dcterms:W3CDTF">2017-03-20T19:51:36Z</dcterms:modified>
</cp:coreProperties>
</file>