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308" r:id="rId3"/>
    <p:sldId id="379" r:id="rId4"/>
    <p:sldId id="309" r:id="rId5"/>
    <p:sldId id="375" r:id="rId6"/>
    <p:sldId id="353" r:id="rId7"/>
    <p:sldId id="365" r:id="rId8"/>
    <p:sldId id="366" r:id="rId9"/>
    <p:sldId id="380" r:id="rId10"/>
  </p:sldIdLst>
  <p:sldSz cx="9144000" cy="6858000" type="screen4x3"/>
  <p:notesSz cx="7010400" cy="9296400"/>
  <p:custDataLst>
    <p:tags r:id="rId1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3285" autoAdjust="0"/>
  </p:normalViewPr>
  <p:slideViewPr>
    <p:cSldViewPr>
      <p:cViewPr varScale="1">
        <p:scale>
          <a:sx n="96" d="100"/>
          <a:sy n="96" d="100"/>
        </p:scale>
        <p:origin x="1950" y="108"/>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notesViewPr>
    <p:cSldViewPr>
      <p:cViewPr varScale="1">
        <p:scale>
          <a:sx n="38" d="100"/>
          <a:sy n="38" d="100"/>
        </p:scale>
        <p:origin x="-2395"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3038145" cy="464205"/>
          </a:xfrm>
          <a:prstGeom prst="rect">
            <a:avLst/>
          </a:prstGeom>
        </p:spPr>
        <p:txBody>
          <a:bodyPr vert="horz" lIns="87316" tIns="43658" rIns="87316" bIns="43658" rtlCol="0"/>
          <a:lstStyle>
            <a:lvl1pPr algn="l">
              <a:defRPr sz="1100"/>
            </a:lvl1pPr>
          </a:lstStyle>
          <a:p>
            <a:endParaRPr lang="zh-CN" altLang="en-US"/>
          </a:p>
        </p:txBody>
      </p:sp>
      <p:sp>
        <p:nvSpPr>
          <p:cNvPr id="3" name="日期占位符 2"/>
          <p:cNvSpPr>
            <a:spLocks noGrp="1"/>
          </p:cNvSpPr>
          <p:nvPr>
            <p:ph type="dt" sz="quarter" idx="1"/>
          </p:nvPr>
        </p:nvSpPr>
        <p:spPr>
          <a:xfrm>
            <a:off x="3970734" y="2"/>
            <a:ext cx="3038145" cy="464205"/>
          </a:xfrm>
          <a:prstGeom prst="rect">
            <a:avLst/>
          </a:prstGeom>
        </p:spPr>
        <p:txBody>
          <a:bodyPr vert="horz" lIns="87316" tIns="43658" rIns="87316" bIns="43658" rtlCol="0"/>
          <a:lstStyle>
            <a:lvl1pPr algn="r">
              <a:defRPr sz="1100"/>
            </a:lvl1pPr>
          </a:lstStyle>
          <a:p>
            <a:fld id="{E6E35F34-B8D7-4F31-B597-E65B900935D9}" type="datetimeFigureOut">
              <a:rPr lang="zh-CN" altLang="en-US" smtClean="0"/>
              <a:pPr/>
              <a:t>2016/1/21</a:t>
            </a:fld>
            <a:endParaRPr lang="zh-CN" altLang="en-US"/>
          </a:p>
        </p:txBody>
      </p:sp>
      <p:sp>
        <p:nvSpPr>
          <p:cNvPr id="4" name="页脚占位符 3"/>
          <p:cNvSpPr>
            <a:spLocks noGrp="1"/>
          </p:cNvSpPr>
          <p:nvPr>
            <p:ph type="ftr" sz="quarter" idx="2"/>
          </p:nvPr>
        </p:nvSpPr>
        <p:spPr>
          <a:xfrm>
            <a:off x="0" y="8830660"/>
            <a:ext cx="3038145" cy="464205"/>
          </a:xfrm>
          <a:prstGeom prst="rect">
            <a:avLst/>
          </a:prstGeom>
        </p:spPr>
        <p:txBody>
          <a:bodyPr vert="horz" lIns="87316" tIns="43658" rIns="87316" bIns="43658" rtlCol="0" anchor="b"/>
          <a:lstStyle>
            <a:lvl1pPr algn="l">
              <a:defRPr sz="1100"/>
            </a:lvl1pPr>
          </a:lstStyle>
          <a:p>
            <a:endParaRPr lang="zh-CN" altLang="en-US"/>
          </a:p>
        </p:txBody>
      </p:sp>
      <p:sp>
        <p:nvSpPr>
          <p:cNvPr id="5" name="灯片编号占位符 4"/>
          <p:cNvSpPr>
            <a:spLocks noGrp="1"/>
          </p:cNvSpPr>
          <p:nvPr>
            <p:ph type="sldNum" sz="quarter" idx="3"/>
          </p:nvPr>
        </p:nvSpPr>
        <p:spPr>
          <a:xfrm>
            <a:off x="3970734" y="8830660"/>
            <a:ext cx="3038145" cy="464205"/>
          </a:xfrm>
          <a:prstGeom prst="rect">
            <a:avLst/>
          </a:prstGeom>
        </p:spPr>
        <p:txBody>
          <a:bodyPr vert="horz" lIns="87316" tIns="43658" rIns="87316" bIns="43658" rtlCol="0" anchor="b"/>
          <a:lstStyle>
            <a:lvl1pPr algn="r">
              <a:defRPr sz="1100"/>
            </a:lvl1pPr>
          </a:lstStyle>
          <a:p>
            <a:fld id="{22D28838-C522-4FC5-A625-CA0964FA6300}" type="slidenum">
              <a:rPr lang="zh-CN" altLang="en-US" smtClean="0"/>
              <a:pPr/>
              <a:t>‹#›</a:t>
            </a:fld>
            <a:endParaRPr lang="zh-CN" altLang="en-US"/>
          </a:p>
        </p:txBody>
      </p:sp>
    </p:spTree>
    <p:extLst>
      <p:ext uri="{BB962C8B-B14F-4D97-AF65-F5344CB8AC3E}">
        <p14:creationId xmlns:p14="http://schemas.microsoft.com/office/powerpoint/2010/main" val="1608411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302" tIns="46151" rIns="92302" bIns="46151" rtlCol="0"/>
          <a:lstStyle>
            <a:lvl1pPr algn="r">
              <a:defRPr sz="1200"/>
            </a:lvl1pPr>
          </a:lstStyle>
          <a:p>
            <a:fld id="{6E86C59D-D3D0-49B9-B8D3-E7A881D26DC9}" type="datetimeFigureOut">
              <a:rPr lang="en-US" smtClean="0"/>
              <a:pPr/>
              <a:t>1/21/2016</a:t>
            </a:fld>
            <a:endParaRPr lang="en-US"/>
          </a:p>
        </p:txBody>
      </p:sp>
      <p:sp>
        <p:nvSpPr>
          <p:cNvPr id="4" name="Slide Image Placeholder 3"/>
          <p:cNvSpPr>
            <a:spLocks noGrp="1" noRot="1" noChangeAspect="1"/>
          </p:cNvSpPr>
          <p:nvPr>
            <p:ph type="sldImg" idx="2"/>
          </p:nvPr>
        </p:nvSpPr>
        <p:spPr>
          <a:xfrm>
            <a:off x="1181100" y="698500"/>
            <a:ext cx="4649788" cy="348615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2302" tIns="46151" rIns="92302" bIns="461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2302" tIns="46151" rIns="92302" bIns="46151"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2302" tIns="46151" rIns="92302" bIns="46151" rtlCol="0" anchor="b"/>
          <a:lstStyle>
            <a:lvl1pPr algn="r">
              <a:defRPr sz="1200"/>
            </a:lvl1pPr>
          </a:lstStyle>
          <a:p>
            <a:fld id="{090EA776-3754-49ED-BDDC-96A979653B57}" type="slidenum">
              <a:rPr lang="en-US" smtClean="0"/>
              <a:pPr/>
              <a:t>‹#›</a:t>
            </a:fld>
            <a:endParaRPr lang="en-US"/>
          </a:p>
        </p:txBody>
      </p:sp>
    </p:spTree>
    <p:extLst>
      <p:ext uri="{BB962C8B-B14F-4D97-AF65-F5344CB8AC3E}">
        <p14:creationId xmlns:p14="http://schemas.microsoft.com/office/powerpoint/2010/main" val="11599563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Wisdom</a:t>
            </a:r>
            <a:r>
              <a:rPr lang="en-US" baseline="0" dirty="0" smtClean="0"/>
              <a:t>, knowledge, and commitment, inspired and motivated. </a:t>
            </a:r>
          </a:p>
          <a:p>
            <a:r>
              <a:rPr lang="en-US" baseline="0" dirty="0" smtClean="0"/>
              <a:t>All the guidance and encouragement to support me to finish my master period of study. </a:t>
            </a:r>
          </a:p>
          <a:p>
            <a:endParaRPr lang="en-US" baseline="0" dirty="0" smtClean="0"/>
          </a:p>
          <a:p>
            <a:r>
              <a:rPr lang="en-US" baseline="0" dirty="0" smtClean="0"/>
              <a:t>I also want to thank Dr. A for his valuable time to attend this presentation. </a:t>
            </a:r>
            <a:endParaRPr lang="en-US" dirty="0"/>
          </a:p>
        </p:txBody>
      </p:sp>
      <p:sp>
        <p:nvSpPr>
          <p:cNvPr id="4" name="Slide Number Placeholder 3"/>
          <p:cNvSpPr>
            <a:spLocks noGrp="1"/>
          </p:cNvSpPr>
          <p:nvPr>
            <p:ph type="sldNum" sz="quarter" idx="10"/>
          </p:nvPr>
        </p:nvSpPr>
        <p:spPr/>
        <p:txBody>
          <a:bodyPr/>
          <a:lstStyle/>
          <a:p>
            <a:fld id="{090EA776-3754-49ED-BDDC-96A979653B57}" type="slidenum">
              <a:rPr lang="en-US" smtClean="0"/>
              <a:pPr/>
              <a:t>1</a:t>
            </a:fld>
            <a:endParaRPr lang="en-US"/>
          </a:p>
        </p:txBody>
      </p:sp>
    </p:spTree>
    <p:extLst>
      <p:ext uri="{BB962C8B-B14F-4D97-AF65-F5344CB8AC3E}">
        <p14:creationId xmlns:p14="http://schemas.microsoft.com/office/powerpoint/2010/main" val="205695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marL="444875" indent="-444875" algn="just">
              <a:lnSpc>
                <a:spcPct val="150000"/>
              </a:lnSpc>
              <a:buFont typeface="Wingdings" pitchFamily="2" charset="2"/>
              <a:buChar char="Ø"/>
            </a:pPr>
            <a:endParaRPr lang="en-US" dirty="0" smtClean="0"/>
          </a:p>
        </p:txBody>
      </p:sp>
      <p:sp>
        <p:nvSpPr>
          <p:cNvPr id="21508" name="Slide Number Placeholder 3"/>
          <p:cNvSpPr>
            <a:spLocks noGrp="1"/>
          </p:cNvSpPr>
          <p:nvPr>
            <p:ph type="sldNum" sz="quarter" idx="5"/>
          </p:nvPr>
        </p:nvSpPr>
        <p:spPr bwMode="auto">
          <a:noFill/>
          <a:ln>
            <a:miter lim="800000"/>
            <a:headEnd/>
            <a:tailEnd/>
          </a:ln>
        </p:spPr>
        <p:txBody>
          <a:bodyPr/>
          <a:lstStyle/>
          <a:p>
            <a:fld id="{41C1F1BF-5823-4751-B6E5-546FCDD346AD}" type="slidenum">
              <a:rPr lang="en-US" smtClean="0"/>
              <a:pPr/>
              <a:t>4</a:t>
            </a:fld>
            <a:endParaRPr lang="en-US" smtClean="0"/>
          </a:p>
        </p:txBody>
      </p:sp>
    </p:spTree>
    <p:extLst>
      <p:ext uri="{BB962C8B-B14F-4D97-AF65-F5344CB8AC3E}">
        <p14:creationId xmlns:p14="http://schemas.microsoft.com/office/powerpoint/2010/main" val="96219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This slide reviews the current status of PHM research. </a:t>
            </a:r>
          </a:p>
          <a:p>
            <a:endParaRPr lang="en-US" sz="1000" dirty="0"/>
          </a:p>
          <a:p>
            <a:r>
              <a:rPr lang="en-US" sz="1000" dirty="0"/>
              <a:t>In the PHM practice, the sensing function is used to collect sensory data. If necessary, the signal processing is then employed to extract the system health-relevant information. Finally, health prognostics predict remaining useful life based on the health-relevant information. Our lab has developed techniques for the sensing function and signal processing. The interest here is the last part, which is to make accurate RUL prediction.</a:t>
            </a:r>
          </a:p>
          <a:p>
            <a:endParaRPr lang="en-US" sz="1000" dirty="0"/>
          </a:p>
          <a:p>
            <a:r>
              <a:rPr lang="en-US" sz="1000" dirty="0"/>
              <a:t>Prognostic techniques in single time-scale can be classified into two categories: model-based and data-driven prognostics. The challenges are the l</a:t>
            </a:r>
            <a:r>
              <a:rPr lang="en-US" altLang="ko-KR" sz="1000" dirty="0">
                <a:solidFill>
                  <a:srgbClr val="0000FF"/>
                </a:solidFill>
                <a:latin typeface="Calibri" pitchFamily="34" charset="0"/>
                <a:ea typeface="굴림" pitchFamily="34" charset="-127"/>
              </a:rPr>
              <a:t>ack of prediction robustness, which means the prognostic algorithm may not give accurate RUL prediction when the testing data set are different from the training data set and the incapability to deal with the lack of failure data, which means the prognostic accuracy can be very low when we do not have enough run-to-failure data. </a:t>
            </a:r>
          </a:p>
          <a:p>
            <a:endParaRPr lang="en-US" sz="1000" dirty="0">
              <a:solidFill>
                <a:srgbClr val="0000FF"/>
              </a:solidFill>
              <a:latin typeface="Calibri" pitchFamily="34" charset="0"/>
              <a:ea typeface="굴림" pitchFamily="34" charset="-127"/>
            </a:endParaRPr>
          </a:p>
          <a:p>
            <a:r>
              <a:rPr lang="en-US" sz="1100" dirty="0"/>
              <a:t>For prognostics in multiple time-scales, joint/dual extended </a:t>
            </a:r>
            <a:r>
              <a:rPr lang="en-US" sz="1100" dirty="0" err="1"/>
              <a:t>Kalman</a:t>
            </a:r>
            <a:r>
              <a:rPr lang="en-US" sz="1100" dirty="0"/>
              <a:t> filter and particle filter can be used. However, these methods do not take into account the time-scale separation and cannot give accurate and stable health condition estimation. And there is little understanding on a </a:t>
            </a:r>
            <a:r>
              <a:rPr lang="en-US" sz="1100" dirty="0" err="1"/>
              <a:t>multiscale</a:t>
            </a:r>
            <a:r>
              <a:rPr lang="en-US" sz="1100" dirty="0"/>
              <a:t> framework for prognostics in multiple time-scales.</a:t>
            </a:r>
            <a:endParaRPr lang="en-US" sz="1100" dirty="0">
              <a:solidFill>
                <a:srgbClr val="0000FF"/>
              </a:solidFill>
              <a:latin typeface="Calibri" pitchFamily="34" charset="0"/>
              <a:ea typeface="굴림" pitchFamily="34" charset="-127"/>
            </a:endParaRPr>
          </a:p>
        </p:txBody>
      </p:sp>
      <p:sp>
        <p:nvSpPr>
          <p:cNvPr id="4" name="Slide Number Placeholder 3"/>
          <p:cNvSpPr>
            <a:spLocks noGrp="1"/>
          </p:cNvSpPr>
          <p:nvPr>
            <p:ph type="sldNum" sz="quarter" idx="10"/>
          </p:nvPr>
        </p:nvSpPr>
        <p:spPr/>
        <p:txBody>
          <a:bodyPr/>
          <a:lstStyle/>
          <a:p>
            <a:fld id="{090EA776-3754-49ED-BDDC-96A979653B57}" type="slidenum">
              <a:rPr lang="en-US" smtClean="0"/>
              <a:pPr/>
              <a:t>5</a:t>
            </a:fld>
            <a:endParaRPr lang="en-US"/>
          </a:p>
        </p:txBody>
      </p:sp>
    </p:spTree>
    <p:extLst>
      <p:ext uri="{BB962C8B-B14F-4D97-AF65-F5344CB8AC3E}">
        <p14:creationId xmlns:p14="http://schemas.microsoft.com/office/powerpoint/2010/main" val="79527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0EA776-3754-49ED-BDDC-96A979653B57}" type="slidenum">
              <a:rPr lang="en-US" smtClean="0"/>
              <a:pPr/>
              <a:t>6</a:t>
            </a:fld>
            <a:endParaRPr lang="en-US"/>
          </a:p>
        </p:txBody>
      </p:sp>
    </p:spTree>
    <p:extLst>
      <p:ext uri="{BB962C8B-B14F-4D97-AF65-F5344CB8AC3E}">
        <p14:creationId xmlns:p14="http://schemas.microsoft.com/office/powerpoint/2010/main" val="4110743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6386" name="Picture 2" descr="Logo"/>
          <p:cNvPicPr>
            <a:picLocks noChangeAspect="1" noChangeArrowheads="1"/>
          </p:cNvPicPr>
          <p:nvPr userDrawn="1"/>
        </p:nvPicPr>
        <p:blipFill>
          <a:blip r:embed="rId3" cstate="print"/>
          <a:srcRect r="65290"/>
          <a:stretch>
            <a:fillRect/>
          </a:stretch>
        </p:blipFill>
        <p:spPr bwMode="auto">
          <a:xfrm>
            <a:off x="35437" y="175435"/>
            <a:ext cx="1107563" cy="723900"/>
          </a:xfrm>
          <a:prstGeom prst="rect">
            <a:avLst/>
          </a:prstGeom>
          <a:noFill/>
        </p:spPr>
      </p:pic>
      <p:sp>
        <p:nvSpPr>
          <p:cNvPr id="16387" name="Rectangle 3"/>
          <p:cNvSpPr>
            <a:spLocks noChangeArrowheads="1"/>
          </p:cNvSpPr>
          <p:nvPr userDrawn="1">
            <p:custDataLst>
              <p:tags r:id="rId1"/>
            </p:custDataLst>
          </p:nvPr>
        </p:nvSpPr>
        <p:spPr bwMode="auto">
          <a:xfrm>
            <a:off x="7239000" y="142888"/>
            <a:ext cx="1741967"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C00000"/>
                </a:solidFill>
                <a:effectLst/>
                <a:latin typeface="Brush Script MT" pitchFamily="66" charset="0"/>
                <a:ea typeface="华文行楷" pitchFamily="2" charset="-122"/>
                <a:cs typeface="Times New Roman" pitchFamily="18" charset="0"/>
              </a:rPr>
              <a:t>REAL</a:t>
            </a:r>
            <a:endParaRPr kumimoji="0" lang="en-US" sz="2000" b="1" i="0" u="none" strike="noStrike" cap="none" normalizeH="0" baseline="0" dirty="0" smtClean="0">
              <a:ln>
                <a:noFill/>
              </a:ln>
              <a:solidFill>
                <a:schemeClr val="tx1"/>
              </a:solidFill>
              <a:effectLst/>
              <a:latin typeface="Brush Script MT" pitchFamily="66" charset="0"/>
              <a:ea typeface="华文行楷" pitchFamily="2" charset="-122"/>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1143000" y="274638"/>
            <a:ext cx="6629400" cy="715962"/>
          </a:xfrm>
          <a:prstGeom prst="rect">
            <a:avLst/>
          </a:prstGeom>
        </p:spPr>
        <p:txBody>
          <a:bodyPr/>
          <a:lstStyle>
            <a:lvl1pPr algn="l">
              <a:defRPr sz="2800"/>
            </a:lvl1pPr>
          </a:lstStyle>
          <a:p>
            <a:r>
              <a:rPr lang="en-US" smtClean="0"/>
              <a:t>Click to edit Master title style</a:t>
            </a:r>
            <a:endParaRPr lang="en-US" dirty="0"/>
          </a:p>
        </p:txBody>
      </p:sp>
      <p:pic>
        <p:nvPicPr>
          <p:cNvPr id="9" name="Picture 2" descr="Logo"/>
          <p:cNvPicPr>
            <a:picLocks noChangeAspect="1" noChangeArrowheads="1"/>
          </p:cNvPicPr>
          <p:nvPr userDrawn="1"/>
        </p:nvPicPr>
        <p:blipFill>
          <a:blip r:embed="rId2" cstate="print"/>
          <a:srcRect r="65290"/>
          <a:stretch>
            <a:fillRect/>
          </a:stretch>
        </p:blipFill>
        <p:spPr bwMode="auto">
          <a:xfrm>
            <a:off x="35437" y="175435"/>
            <a:ext cx="1107563" cy="723900"/>
          </a:xfrm>
          <a:prstGeom prst="rect">
            <a:avLst/>
          </a:prstGeom>
          <a:noFill/>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1143000" y="274638"/>
            <a:ext cx="6629400" cy="715962"/>
          </a:xfrm>
          <a:prstGeom prst="rect">
            <a:avLst/>
          </a:prstGeom>
        </p:spPr>
        <p:txBody>
          <a:bodyPr/>
          <a:lstStyle>
            <a:lvl1pPr algn="l">
              <a:defRPr sz="2800"/>
            </a:lvl1pPr>
          </a:lstStyle>
          <a:p>
            <a:r>
              <a:rPr lang="en-US" smtClean="0"/>
              <a:t>Click to edit Master title style</a:t>
            </a:r>
            <a:endParaRPr lang="en-US" dirty="0"/>
          </a:p>
        </p:txBody>
      </p:sp>
      <p:sp>
        <p:nvSpPr>
          <p:cNvPr id="5" name="Date Placeholder 3"/>
          <p:cNvSpPr>
            <a:spLocks noGrp="1"/>
          </p:cNvSpPr>
          <p:nvPr>
            <p:ph type="dt" sz="half" idx="10"/>
          </p:nvPr>
        </p:nvSpPr>
        <p:spPr>
          <a:xfrm>
            <a:off x="76200" y="6492875"/>
            <a:ext cx="2133600" cy="365125"/>
          </a:xfrm>
          <a:prstGeom prst="rect">
            <a:avLst/>
          </a:prstGeom>
        </p:spPr>
        <p:txBody>
          <a:bodyPr/>
          <a:lstStyle>
            <a:lvl1pPr>
              <a:defRPr sz="1000"/>
            </a:lvl1pPr>
          </a:lstStyle>
          <a:p>
            <a:pPr>
              <a:defRPr/>
            </a:pPr>
            <a:fld id="{06A4DF92-2A88-470C-8B4E-EA829BB88523}" type="datetimeFigureOut">
              <a:rPr lang="en-US" smtClean="0"/>
              <a:pPr>
                <a:defRPr/>
              </a:pPr>
              <a:t>1/21/2016</a:t>
            </a:fld>
            <a:endParaRPr lang="en-US" dirty="0"/>
          </a:p>
        </p:txBody>
      </p:sp>
      <p:sp>
        <p:nvSpPr>
          <p:cNvPr id="6" name="Footer Placeholder 4"/>
          <p:cNvSpPr>
            <a:spLocks noGrp="1"/>
          </p:cNvSpPr>
          <p:nvPr>
            <p:ph type="ftr" sz="quarter" idx="11"/>
          </p:nvPr>
        </p:nvSpPr>
        <p:spPr>
          <a:xfrm>
            <a:off x="3657600" y="6485618"/>
            <a:ext cx="2362200" cy="365125"/>
          </a:xfrm>
          <a:prstGeom prst="rect">
            <a:avLst/>
          </a:prstGeom>
        </p:spPr>
        <p:txBody>
          <a:bodyPr/>
          <a:lstStyle>
            <a:lvl1pPr>
              <a:defRPr sz="1000"/>
            </a:lvl1pPr>
          </a:lstStyle>
          <a:p>
            <a:pPr>
              <a:defRPr/>
            </a:pPr>
            <a:r>
              <a:rPr lang="en-US" dirty="0" smtClean="0"/>
              <a:t>University of Maryland, </a:t>
            </a:r>
            <a:r>
              <a:rPr lang="en-US" dirty="0" err="1" smtClean="0"/>
              <a:t>iSYS</a:t>
            </a:r>
            <a:r>
              <a:rPr lang="en-US" dirty="0" smtClean="0"/>
              <a:t> R&amp;D Lab.</a:t>
            </a:r>
            <a:endParaRPr lang="en-US" dirty="0"/>
          </a:p>
        </p:txBody>
      </p:sp>
      <p:sp>
        <p:nvSpPr>
          <p:cNvPr id="8" name="Slide Number Placeholder 5"/>
          <p:cNvSpPr>
            <a:spLocks noGrp="1"/>
          </p:cNvSpPr>
          <p:nvPr>
            <p:ph type="sldNum" sz="quarter" idx="12"/>
          </p:nvPr>
        </p:nvSpPr>
        <p:spPr>
          <a:xfrm>
            <a:off x="6553200" y="6472918"/>
            <a:ext cx="2133600" cy="365125"/>
          </a:xfrm>
          <a:prstGeom prst="rect">
            <a:avLst/>
          </a:prstGeom>
        </p:spPr>
        <p:txBody>
          <a:bodyPr/>
          <a:lstStyle>
            <a:lvl1pPr>
              <a:defRPr sz="1000"/>
            </a:lvl1pPr>
          </a:lstStyle>
          <a:p>
            <a:pPr>
              <a:defRPr/>
            </a:pPr>
            <a:fld id="{E1B101B9-F173-4261-8901-961C625533F8}" type="slidenum">
              <a:rPr lang="en-US" smtClean="0"/>
              <a:pPr>
                <a:defRPr/>
              </a:pPr>
              <a:t>‹#›</a:t>
            </a:fld>
            <a:endParaRPr lang="en-US"/>
          </a:p>
        </p:txBody>
      </p:sp>
    </p:spTree>
    <p:extLst>
      <p:ext uri="{BB962C8B-B14F-4D97-AF65-F5344CB8AC3E}">
        <p14:creationId xmlns:p14="http://schemas.microsoft.com/office/powerpoint/2010/main" val="2635375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0"/>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0" y="6553200"/>
            <a:ext cx="91440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rot="5400000">
            <a:off x="5775325" y="3352800"/>
            <a:ext cx="658495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2" descr="Logo"/>
          <p:cNvPicPr>
            <a:picLocks noChangeAspect="1" noChangeArrowheads="1"/>
          </p:cNvPicPr>
          <p:nvPr userDrawn="1"/>
        </p:nvPicPr>
        <p:blipFill>
          <a:blip r:embed="rId7" cstate="print"/>
          <a:srcRect r="65290"/>
          <a:stretch>
            <a:fillRect/>
          </a:stretch>
        </p:blipFill>
        <p:spPr bwMode="auto">
          <a:xfrm>
            <a:off x="35437" y="175435"/>
            <a:ext cx="1107563" cy="723900"/>
          </a:xfrm>
          <a:prstGeom prst="rect">
            <a:avLst/>
          </a:prstGeom>
          <a:noFill/>
        </p:spPr>
      </p:pic>
      <p:sp>
        <p:nvSpPr>
          <p:cNvPr id="7" name="Footer Placeholder 4"/>
          <p:cNvSpPr txBox="1">
            <a:spLocks/>
          </p:cNvSpPr>
          <p:nvPr userDrawn="1">
            <p:custDataLst>
              <p:tags r:id="rId5"/>
            </p:custDataLst>
          </p:nvPr>
        </p:nvSpPr>
        <p:spPr>
          <a:xfrm>
            <a:off x="0" y="6524774"/>
            <a:ext cx="6019800" cy="365125"/>
          </a:xfrm>
          <a:prstGeom prst="rect">
            <a:avLst/>
          </a:prstGeom>
        </p:spPr>
        <p:txBody>
          <a:bodyPr/>
          <a:lstStyle>
            <a:lvl1pPr algn="l">
              <a:defRPr sz="1600">
                <a:solidFill>
                  <a:schemeClr val="accent3">
                    <a:lumMod val="60000"/>
                    <a:lumOff val="40000"/>
                  </a:schemeClr>
                </a:solidFill>
                <a:latin typeface="Arial Narrow"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chemeClr val="accent3">
                    <a:lumMod val="60000"/>
                    <a:lumOff val="40000"/>
                  </a:schemeClr>
                </a:solidFill>
                <a:effectLst/>
                <a:uLnTx/>
                <a:uFillTx/>
                <a:latin typeface="Arial Narrow" pitchFamily="34" charset="0"/>
                <a:ea typeface="+mn-ea"/>
                <a:cs typeface="Arial" pitchFamily="34" charset="0"/>
              </a:rPr>
              <a:t>Reliability Engineering Automation Laboratory </a:t>
            </a:r>
            <a:r>
              <a:rPr kumimoji="0" lang="en-US" sz="1600" b="0" i="0" u="none" strike="noStrike" kern="1200" cap="none" spc="0" normalizeH="0" baseline="0" noProof="0" dirty="0" smtClean="0">
                <a:ln>
                  <a:noFill/>
                </a:ln>
                <a:solidFill>
                  <a:schemeClr val="accent3">
                    <a:lumMod val="60000"/>
                    <a:lumOff val="40000"/>
                  </a:schemeClr>
                </a:solidFill>
                <a:effectLst/>
                <a:uLnTx/>
                <a:uFillTx/>
                <a:latin typeface="Broadway" pitchFamily="82" charset="0"/>
                <a:ea typeface="+mn-ea"/>
                <a:cs typeface="Arial" pitchFamily="34" charset="0"/>
              </a:rPr>
              <a:t>(REAL)</a:t>
            </a:r>
            <a:endParaRPr kumimoji="0" lang="en-US" sz="1600" b="0" i="0" u="none" strike="noStrike" kern="1200" cap="none" spc="0" normalizeH="0" baseline="0" noProof="0" dirty="0">
              <a:ln>
                <a:noFill/>
              </a:ln>
              <a:solidFill>
                <a:schemeClr val="accent3">
                  <a:lumMod val="60000"/>
                  <a:lumOff val="40000"/>
                </a:schemeClr>
              </a:solidFill>
              <a:effectLst/>
              <a:uLnTx/>
              <a:uFillTx/>
              <a:latin typeface="Broadway" pitchFamily="82" charset="0"/>
              <a:ea typeface="+mn-ea"/>
              <a:cs typeface="Arial" pitchFamily="34" charset="0"/>
            </a:endParaRPr>
          </a:p>
        </p:txBody>
      </p:sp>
      <p:sp>
        <p:nvSpPr>
          <p:cNvPr id="2" name="TextBox 1"/>
          <p:cNvSpPr txBox="1"/>
          <p:nvPr userDrawn="1"/>
        </p:nvSpPr>
        <p:spPr>
          <a:xfrm>
            <a:off x="8138160" y="6505327"/>
            <a:ext cx="914400" cy="369332"/>
          </a:xfrm>
          <a:prstGeom prst="rect">
            <a:avLst/>
          </a:prstGeom>
          <a:noFill/>
        </p:spPr>
        <p:txBody>
          <a:bodyPr wrap="square" rtlCol="0">
            <a:spAutoFit/>
          </a:bodyPr>
          <a:lstStyle/>
          <a:p>
            <a:fld id="{51A709C7-4AED-43B3-9DC4-5FCF1E0DDEFA}" type="slidenum">
              <a:rPr lang="en-US" smtClean="0">
                <a:solidFill>
                  <a:schemeClr val="bg1"/>
                </a:solidFill>
              </a: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notesSlide" Target="../notesSlides/notesSlide1.xml"/><Relationship Id="rId18" Type="http://schemas.openxmlformats.org/officeDocument/2006/relationships/image" Target="../media/image7.jpeg"/><Relationship Id="rId3" Type="http://schemas.openxmlformats.org/officeDocument/2006/relationships/tags" Target="../tags/tag6.xml"/><Relationship Id="rId21" Type="http://schemas.openxmlformats.org/officeDocument/2006/relationships/image" Target="../media/image10.jpeg"/><Relationship Id="rId7" Type="http://schemas.openxmlformats.org/officeDocument/2006/relationships/tags" Target="../tags/tag10.xml"/><Relationship Id="rId12" Type="http://schemas.openxmlformats.org/officeDocument/2006/relationships/slideLayout" Target="../slideLayouts/slideLayout1.xml"/><Relationship Id="rId17" Type="http://schemas.openxmlformats.org/officeDocument/2006/relationships/image" Target="../media/image6.jpeg"/><Relationship Id="rId2" Type="http://schemas.openxmlformats.org/officeDocument/2006/relationships/tags" Target="../tags/tag5.xml"/><Relationship Id="rId16" Type="http://schemas.openxmlformats.org/officeDocument/2006/relationships/image" Target="../media/image5.jpeg"/><Relationship Id="rId20" Type="http://schemas.openxmlformats.org/officeDocument/2006/relationships/image" Target="../media/image9.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4.jpeg"/><Relationship Id="rId10" Type="http://schemas.openxmlformats.org/officeDocument/2006/relationships/tags" Target="../tags/tag13.xml"/><Relationship Id="rId19" Type="http://schemas.openxmlformats.org/officeDocument/2006/relationships/image" Target="../media/image8.jpe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notesSlide" Target="../notesSlides/notesSlide3.xml"/><Relationship Id="rId7" Type="http://schemas.openxmlformats.org/officeDocument/2006/relationships/image" Target="../media/image21.emf"/><Relationship Id="rId12"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jpeg"/><Relationship Id="rId15" Type="http://schemas.openxmlformats.org/officeDocument/2006/relationships/image" Target="../media/image29.emf"/><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custDataLst>
              <p:tags r:id="rId1"/>
            </p:custDataLst>
          </p:nvPr>
        </p:nvSpPr>
        <p:spPr>
          <a:xfrm>
            <a:off x="533400" y="3124200"/>
            <a:ext cx="7543800" cy="1506756"/>
          </a:xfrm>
        </p:spPr>
        <p:txBody>
          <a:bodyPr/>
          <a:lstStyle/>
          <a:p>
            <a:pPr eaLnBrk="1" fontAlgn="auto" hangingPunct="1">
              <a:spcBef>
                <a:spcPts val="0"/>
              </a:spcBef>
              <a:spcAft>
                <a:spcPts val="1200"/>
              </a:spcAft>
              <a:defRPr/>
            </a:pPr>
            <a:endParaRPr lang="en-US" sz="2400" b="1" i="1" dirty="0" smtClean="0">
              <a:solidFill>
                <a:srgbClr val="404040"/>
              </a:solidFill>
              <a:latin typeface="Times New Roman" pitchFamily="18" charset="0"/>
              <a:cs typeface="Times New Roman" pitchFamily="18" charset="0"/>
            </a:endParaRPr>
          </a:p>
          <a:p>
            <a:pPr eaLnBrk="1" fontAlgn="auto" hangingPunct="1">
              <a:spcBef>
                <a:spcPts val="0"/>
              </a:spcBef>
              <a:spcAft>
                <a:spcPts val="1200"/>
              </a:spcAft>
              <a:defRPr/>
            </a:pPr>
            <a:r>
              <a:rPr lang="en-US" sz="2400" b="1" i="1" dirty="0" smtClean="0">
                <a:solidFill>
                  <a:srgbClr val="404040"/>
                </a:solidFill>
                <a:latin typeface="Times New Roman" pitchFamily="18" charset="0"/>
                <a:cs typeface="Times New Roman" pitchFamily="18" charset="0"/>
              </a:rPr>
              <a:t>Liang Xu</a:t>
            </a:r>
            <a:r>
              <a:rPr lang="en-US" sz="2400" i="1" dirty="0" smtClean="0">
                <a:solidFill>
                  <a:srgbClr val="404040"/>
                </a:solidFill>
                <a:latin typeface="Times New Roman" pitchFamily="18" charset="0"/>
                <a:cs typeface="Times New Roman" pitchFamily="18" charset="0"/>
              </a:rPr>
              <a:t> </a:t>
            </a:r>
          </a:p>
          <a:p>
            <a:pPr eaLnBrk="1" fontAlgn="auto" hangingPunct="1">
              <a:spcBef>
                <a:spcPts val="0"/>
              </a:spcBef>
              <a:spcAft>
                <a:spcPts val="0"/>
              </a:spcAft>
              <a:defRPr/>
            </a:pPr>
            <a:endParaRPr lang="en-US" sz="2000" i="1" dirty="0" smtClean="0">
              <a:solidFill>
                <a:schemeClr val="tx1">
                  <a:lumMod val="75000"/>
                  <a:lumOff val="25000"/>
                </a:schemeClr>
              </a:solidFill>
              <a:latin typeface="Times New Roman" pitchFamily="18" charset="0"/>
              <a:cs typeface="Times New Roman" pitchFamily="18" charset="0"/>
            </a:endParaRPr>
          </a:p>
        </p:txBody>
      </p:sp>
      <p:sp>
        <p:nvSpPr>
          <p:cNvPr id="7" name="Title 1"/>
          <p:cNvSpPr txBox="1">
            <a:spLocks/>
          </p:cNvSpPr>
          <p:nvPr>
            <p:custDataLst>
              <p:tags r:id="rId2"/>
            </p:custDataLst>
          </p:nvPr>
        </p:nvSpPr>
        <p:spPr>
          <a:xfrm>
            <a:off x="2019300" y="131697"/>
            <a:ext cx="4572000" cy="533400"/>
          </a:xfrm>
          <a:prstGeom prst="rect">
            <a:avLst/>
          </a:prstGeom>
        </p:spPr>
        <p:txBody>
          <a:bodyPr/>
          <a:lstStyle/>
          <a:p>
            <a:pPr algn="ctr" fontAlgn="auto">
              <a:spcAft>
                <a:spcPts val="0"/>
              </a:spcAft>
              <a:defRPr/>
            </a:pPr>
            <a:r>
              <a:rPr lang="en-US" sz="2000" b="1" smtClean="0">
                <a:latin typeface="Times New Roman" pitchFamily="18" charset="0"/>
                <a:ea typeface="+mj-ea"/>
                <a:cs typeface="Times New Roman" pitchFamily="18" charset="0"/>
              </a:rPr>
              <a:t>06-05-2015</a:t>
            </a:r>
            <a:endParaRPr lang="en-US" sz="2000" b="1" dirty="0">
              <a:latin typeface="Times New Roman" pitchFamily="18" charset="0"/>
              <a:ea typeface="+mj-ea"/>
              <a:cs typeface="Times New Roman" pitchFamily="18" charset="0"/>
            </a:endParaRPr>
          </a:p>
        </p:txBody>
      </p:sp>
      <p:pic>
        <p:nvPicPr>
          <p:cNvPr id="17414" name="Picture 11" descr="2006120202.jpg"/>
          <p:cNvPicPr>
            <a:picLocks noChangeAspect="1"/>
          </p:cNvPicPr>
          <p:nvPr>
            <p:custDataLst>
              <p:tags r:id="rId3"/>
            </p:custDataLst>
          </p:nvPr>
        </p:nvPicPr>
        <p:blipFill>
          <a:blip r:embed="rId14" cstate="print"/>
          <a:srcRect b="11429"/>
          <a:stretch>
            <a:fillRect/>
          </a:stretch>
        </p:blipFill>
        <p:spPr bwMode="auto">
          <a:xfrm>
            <a:off x="4648200" y="1006475"/>
            <a:ext cx="1238250" cy="822325"/>
          </a:xfrm>
          <a:prstGeom prst="rect">
            <a:avLst/>
          </a:prstGeom>
          <a:noFill/>
          <a:ln w="9525">
            <a:noFill/>
            <a:miter lim="800000"/>
            <a:headEnd/>
            <a:tailEnd/>
          </a:ln>
        </p:spPr>
      </p:pic>
      <p:pic>
        <p:nvPicPr>
          <p:cNvPr id="17415" name="Picture 13" descr="F9X4CCA7M7QPWCA2ZH2VECAS07UX2CAKSPD77CABZNOH9CA44QUNXCA594Q0PCAU7U1LCCAGVY8HICAYTAJDHCACABEXJCAY955DSCAFQ7VLBCAF900WQCAVJDLGVCAKI2YI8CAGOULBOCAGHIQDE.jpg"/>
          <p:cNvPicPr>
            <a:picLocks noChangeAspect="1"/>
          </p:cNvPicPr>
          <p:nvPr>
            <p:custDataLst>
              <p:tags r:id="rId4"/>
            </p:custDataLst>
          </p:nvPr>
        </p:nvPicPr>
        <p:blipFill>
          <a:blip r:embed="rId15" cstate="print"/>
          <a:srcRect/>
          <a:stretch>
            <a:fillRect/>
          </a:stretch>
        </p:blipFill>
        <p:spPr bwMode="auto">
          <a:xfrm>
            <a:off x="2198688" y="1006475"/>
            <a:ext cx="1235075" cy="822325"/>
          </a:xfrm>
          <a:prstGeom prst="rect">
            <a:avLst/>
          </a:prstGeom>
          <a:noFill/>
          <a:ln w="9525">
            <a:noFill/>
            <a:miter lim="800000"/>
            <a:headEnd/>
            <a:tailEnd/>
          </a:ln>
        </p:spPr>
      </p:pic>
      <p:pic>
        <p:nvPicPr>
          <p:cNvPr id="17416" name="Picture 14" descr="NUDCLCAY5KG0VCABY4KB2CASJTYTSCADJOYK6CA6L82B3CALSSNQQCANCGLTHCAVLFHJECA04LIMICABBUBK5CADA27O3CA7P3A81CADGZ4BCCA1B2RNLCAE7JZ2UCAMCO57VCAK1U9Z5CAFWZOCJ.jpg"/>
          <p:cNvPicPr>
            <a:picLocks noChangeAspect="1"/>
          </p:cNvPicPr>
          <p:nvPr>
            <p:custDataLst>
              <p:tags r:id="rId5"/>
            </p:custDataLst>
          </p:nvPr>
        </p:nvPicPr>
        <p:blipFill>
          <a:blip r:embed="rId16" cstate="print"/>
          <a:srcRect/>
          <a:stretch>
            <a:fillRect/>
          </a:stretch>
        </p:blipFill>
        <p:spPr bwMode="auto">
          <a:xfrm>
            <a:off x="952500" y="1006475"/>
            <a:ext cx="1246188" cy="822325"/>
          </a:xfrm>
          <a:prstGeom prst="rect">
            <a:avLst/>
          </a:prstGeom>
          <a:noFill/>
          <a:ln w="9525">
            <a:noFill/>
            <a:miter lim="800000"/>
            <a:headEnd/>
            <a:tailEnd/>
          </a:ln>
        </p:spPr>
      </p:pic>
      <p:pic>
        <p:nvPicPr>
          <p:cNvPr id="17417" name="Picture 15" descr="HSFURCADHHVSPCACMZQPECAF8I6YECAD8MATFCAGC97J5CAUZP5UCCA9OHHKQCAQ1YWH8CAJFDMQ9CAEHO9LBCALCPRQ3CAS7QP6ICALOQ2QNCAYU5LLLCA3W3LWTCAJ1HTTACAJ9P0Q3CAUSZYMJ.jpg"/>
          <p:cNvPicPr>
            <a:picLocks noChangeAspect="1"/>
          </p:cNvPicPr>
          <p:nvPr>
            <p:custDataLst>
              <p:tags r:id="rId6"/>
            </p:custDataLst>
          </p:nvPr>
        </p:nvPicPr>
        <p:blipFill>
          <a:blip r:embed="rId17" cstate="print"/>
          <a:srcRect/>
          <a:stretch>
            <a:fillRect/>
          </a:stretch>
        </p:blipFill>
        <p:spPr bwMode="auto">
          <a:xfrm>
            <a:off x="5867400" y="1003300"/>
            <a:ext cx="914400" cy="822325"/>
          </a:xfrm>
          <a:prstGeom prst="rect">
            <a:avLst/>
          </a:prstGeom>
          <a:noFill/>
          <a:ln w="9525">
            <a:noFill/>
            <a:miter lim="800000"/>
            <a:headEnd/>
            <a:tailEnd/>
          </a:ln>
        </p:spPr>
      </p:pic>
      <p:pic>
        <p:nvPicPr>
          <p:cNvPr id="17418" name="Picture 16" descr="6HMQSCAWU288BCAHK9SRTCAH52CRBCAIOG092CACXB2PBCASK06Q1CAK9APMKCAJB2SJLCAP5UJALCAUWO8HNCAGFWYF0CA4YEQARCAMIMD3YCA5K0F1UCAFFYZEDCAWOJCZ2CAN6KJ8KCAW1SJAH.jpg"/>
          <p:cNvPicPr>
            <a:picLocks noChangeAspect="1"/>
          </p:cNvPicPr>
          <p:nvPr>
            <p:custDataLst>
              <p:tags r:id="rId7"/>
            </p:custDataLst>
          </p:nvPr>
        </p:nvPicPr>
        <p:blipFill>
          <a:blip r:embed="rId18" cstate="print"/>
          <a:srcRect/>
          <a:stretch>
            <a:fillRect/>
          </a:stretch>
        </p:blipFill>
        <p:spPr bwMode="auto">
          <a:xfrm>
            <a:off x="3438525" y="1006475"/>
            <a:ext cx="1230313" cy="822325"/>
          </a:xfrm>
          <a:prstGeom prst="rect">
            <a:avLst/>
          </a:prstGeom>
          <a:noFill/>
          <a:ln w="9525">
            <a:noFill/>
            <a:miter lim="800000"/>
            <a:headEnd/>
            <a:tailEnd/>
          </a:ln>
        </p:spPr>
      </p:pic>
      <p:pic>
        <p:nvPicPr>
          <p:cNvPr id="17419" name="Picture 20" descr="power plant.bmp"/>
          <p:cNvPicPr>
            <a:picLocks noChangeAspect="1"/>
          </p:cNvPicPr>
          <p:nvPr>
            <p:custDataLst>
              <p:tags r:id="rId8"/>
            </p:custDataLst>
          </p:nvPr>
        </p:nvPicPr>
        <p:blipFill>
          <a:blip r:embed="rId19" cstate="print"/>
          <a:srcRect t="25555" b="15555"/>
          <a:stretch>
            <a:fillRect/>
          </a:stretch>
        </p:blipFill>
        <p:spPr bwMode="auto">
          <a:xfrm>
            <a:off x="0" y="1006475"/>
            <a:ext cx="963613" cy="822325"/>
          </a:xfrm>
          <a:prstGeom prst="rect">
            <a:avLst/>
          </a:prstGeom>
          <a:noFill/>
          <a:ln w="9525">
            <a:noFill/>
            <a:miter lim="800000"/>
            <a:headEnd/>
            <a:tailEnd/>
          </a:ln>
        </p:spPr>
      </p:pic>
      <p:pic>
        <p:nvPicPr>
          <p:cNvPr id="17420" name="Picture 8"/>
          <p:cNvPicPr>
            <a:picLocks noChangeArrowheads="1"/>
          </p:cNvPicPr>
          <p:nvPr>
            <p:custDataLst>
              <p:tags r:id="rId9"/>
            </p:custDataLst>
          </p:nvPr>
        </p:nvPicPr>
        <p:blipFill>
          <a:blip r:embed="rId20" cstate="print"/>
          <a:srcRect/>
          <a:stretch>
            <a:fillRect/>
          </a:stretch>
        </p:blipFill>
        <p:spPr bwMode="auto">
          <a:xfrm>
            <a:off x="6783388" y="1006475"/>
            <a:ext cx="1189037" cy="822325"/>
          </a:xfrm>
          <a:prstGeom prst="rect">
            <a:avLst/>
          </a:prstGeom>
          <a:noFill/>
          <a:ln w="9525">
            <a:noFill/>
            <a:miter lim="800000"/>
            <a:headEnd/>
            <a:tailEnd/>
          </a:ln>
        </p:spPr>
      </p:pic>
      <p:pic>
        <p:nvPicPr>
          <p:cNvPr id="17421" name="Picture 22" descr="200px-Dampfturbine_Laeufer01.jpg"/>
          <p:cNvPicPr>
            <a:picLocks noChangeAspect="1"/>
          </p:cNvPicPr>
          <p:nvPr>
            <p:custDataLst>
              <p:tags r:id="rId10"/>
            </p:custDataLst>
          </p:nvPr>
        </p:nvPicPr>
        <p:blipFill>
          <a:blip r:embed="rId21" cstate="print"/>
          <a:srcRect/>
          <a:stretch>
            <a:fillRect/>
          </a:stretch>
        </p:blipFill>
        <p:spPr bwMode="auto">
          <a:xfrm>
            <a:off x="7972425" y="1006475"/>
            <a:ext cx="1019175" cy="822325"/>
          </a:xfrm>
          <a:prstGeom prst="rect">
            <a:avLst/>
          </a:prstGeom>
          <a:noFill/>
          <a:ln w="9525">
            <a:noFill/>
            <a:miter lim="800000"/>
            <a:headEnd/>
            <a:tailEnd/>
          </a:ln>
        </p:spPr>
      </p:pic>
      <p:sp>
        <p:nvSpPr>
          <p:cNvPr id="14" name="Title 13"/>
          <p:cNvSpPr>
            <a:spLocks noGrp="1"/>
          </p:cNvSpPr>
          <p:nvPr>
            <p:ph type="ctrTitle"/>
            <p:custDataLst>
              <p:tags r:id="rId11"/>
            </p:custDataLst>
          </p:nvPr>
        </p:nvSpPr>
        <p:spPr>
          <a:xfrm>
            <a:off x="0" y="2197318"/>
            <a:ext cx="8991600" cy="1527175"/>
          </a:xfrm>
        </p:spPr>
        <p:txBody>
          <a:bodyPr/>
          <a:lstStyle/>
          <a:p>
            <a:r>
              <a:rPr lang="en-US" sz="3200" b="1" dirty="0" smtClean="0">
                <a:latin typeface="Times New Roman" pitchFamily="18" charset="0"/>
                <a:cs typeface="Times New Roman" pitchFamily="18" charset="0"/>
              </a:rPr>
              <a:t>Personal Experience Presentation</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lide Number Placeholder 5"/>
          <p:cNvSpPr txBox="1">
            <a:spLocks/>
          </p:cNvSpPr>
          <p:nvPr/>
        </p:nvSpPr>
        <p:spPr bwMode="auto">
          <a:xfrm>
            <a:off x="6553200" y="6492875"/>
            <a:ext cx="2133600" cy="365125"/>
          </a:xfrm>
          <a:prstGeom prst="rect">
            <a:avLst/>
          </a:prstGeom>
          <a:noFill/>
          <a:ln w="9525">
            <a:noFill/>
            <a:miter lim="800000"/>
            <a:headEnd/>
            <a:tailEnd/>
          </a:ln>
        </p:spPr>
        <p:txBody>
          <a:bodyPr/>
          <a:lstStyle/>
          <a:p>
            <a:pPr algn="r"/>
            <a:endParaRPr lang="en-US" dirty="0">
              <a:solidFill>
                <a:schemeClr val="bg1"/>
              </a:solidFill>
            </a:endParaRPr>
          </a:p>
        </p:txBody>
      </p:sp>
      <p:sp>
        <p:nvSpPr>
          <p:cNvPr id="10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10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en-US"/>
          </a:p>
        </p:txBody>
      </p:sp>
      <p:sp>
        <p:nvSpPr>
          <p:cNvPr id="105" name="AutoShape 48"/>
          <p:cNvSpPr>
            <a:spLocks noChangeArrowheads="1"/>
          </p:cNvSpPr>
          <p:nvPr/>
        </p:nvSpPr>
        <p:spPr bwMode="gray">
          <a:xfrm>
            <a:off x="1905000" y="5130800"/>
            <a:ext cx="6248400" cy="508000"/>
          </a:xfrm>
          <a:prstGeom prst="roundRect">
            <a:avLst>
              <a:gd name="adj" fmla="val 50000"/>
            </a:avLst>
          </a:prstGeom>
          <a:noFill/>
          <a:ln w="28575" algn="ctr">
            <a:solidFill>
              <a:srgbClr val="00B0F0"/>
            </a:solidFill>
            <a:round/>
            <a:headEnd/>
            <a:tailEnd/>
          </a:ln>
          <a:effectLst/>
        </p:spPr>
        <p:txBody>
          <a:bodyPr wrap="none" anchor="ctr"/>
          <a:lstStyle/>
          <a:p>
            <a:pPr eaLnBrk="0" hangingPunct="0"/>
            <a:r>
              <a:rPr lang="en-US" b="1" dirty="0" smtClean="0">
                <a:solidFill>
                  <a:schemeClr val="tx2"/>
                </a:solidFill>
              </a:rPr>
              <a:t>Closing Remarks</a:t>
            </a:r>
            <a:endParaRPr lang="en-US" b="1" dirty="0">
              <a:solidFill>
                <a:schemeClr val="tx2"/>
              </a:solidFill>
            </a:endParaRPr>
          </a:p>
        </p:txBody>
      </p:sp>
      <p:sp>
        <p:nvSpPr>
          <p:cNvPr id="106" name="AutoShape 49"/>
          <p:cNvSpPr>
            <a:spLocks noChangeArrowheads="1"/>
          </p:cNvSpPr>
          <p:nvPr/>
        </p:nvSpPr>
        <p:spPr bwMode="gray">
          <a:xfrm>
            <a:off x="2317750" y="4271963"/>
            <a:ext cx="6140450" cy="508000"/>
          </a:xfrm>
          <a:prstGeom prst="roundRect">
            <a:avLst>
              <a:gd name="adj" fmla="val 50000"/>
            </a:avLst>
          </a:prstGeom>
          <a:noFill/>
          <a:ln w="28575" algn="ctr">
            <a:solidFill>
              <a:srgbClr val="00B0F0"/>
            </a:solidFill>
            <a:round/>
            <a:headEnd/>
            <a:tailEnd/>
          </a:ln>
          <a:effectLst/>
        </p:spPr>
        <p:txBody>
          <a:bodyPr wrap="none" anchor="ctr"/>
          <a:lstStyle/>
          <a:p>
            <a:pPr eaLnBrk="0" hangingPunct="0"/>
            <a:r>
              <a:rPr lang="en-US" b="1" dirty="0" smtClean="0">
                <a:solidFill>
                  <a:schemeClr val="tx2"/>
                </a:solidFill>
              </a:rPr>
              <a:t>Prognosis Application and Case Study</a:t>
            </a:r>
            <a:endParaRPr lang="en-US" b="1" dirty="0">
              <a:solidFill>
                <a:schemeClr val="tx2"/>
              </a:solidFill>
            </a:endParaRPr>
          </a:p>
        </p:txBody>
      </p:sp>
      <p:sp>
        <p:nvSpPr>
          <p:cNvPr id="107" name="AutoShape 50"/>
          <p:cNvSpPr>
            <a:spLocks noChangeArrowheads="1"/>
          </p:cNvSpPr>
          <p:nvPr/>
        </p:nvSpPr>
        <p:spPr bwMode="gray">
          <a:xfrm>
            <a:off x="2438400" y="3459163"/>
            <a:ext cx="6248400" cy="508000"/>
          </a:xfrm>
          <a:prstGeom prst="roundRect">
            <a:avLst>
              <a:gd name="adj" fmla="val 50000"/>
            </a:avLst>
          </a:prstGeom>
          <a:noFill/>
          <a:ln w="28575" algn="ctr">
            <a:solidFill>
              <a:srgbClr val="00B0F0"/>
            </a:solidFill>
            <a:round/>
            <a:headEnd/>
            <a:tailEnd/>
          </a:ln>
          <a:effectLst/>
        </p:spPr>
        <p:txBody>
          <a:bodyPr wrap="none" anchor="ctr"/>
          <a:lstStyle/>
          <a:p>
            <a:pPr eaLnBrk="0" hangingPunct="0"/>
            <a:r>
              <a:rPr lang="en-US" b="1" dirty="0" smtClean="0">
                <a:solidFill>
                  <a:schemeClr val="tx2"/>
                </a:solidFill>
              </a:rPr>
              <a:t>Laplace Approximation</a:t>
            </a:r>
            <a:endParaRPr lang="en-US" b="1" dirty="0">
              <a:solidFill>
                <a:schemeClr val="tx2"/>
              </a:solidFill>
            </a:endParaRPr>
          </a:p>
        </p:txBody>
      </p:sp>
      <p:sp>
        <p:nvSpPr>
          <p:cNvPr id="108" name="AutoShape 51"/>
          <p:cNvSpPr>
            <a:spLocks noChangeArrowheads="1"/>
          </p:cNvSpPr>
          <p:nvPr/>
        </p:nvSpPr>
        <p:spPr bwMode="gray">
          <a:xfrm>
            <a:off x="2286000" y="2590800"/>
            <a:ext cx="6172200" cy="508000"/>
          </a:xfrm>
          <a:prstGeom prst="roundRect">
            <a:avLst>
              <a:gd name="adj" fmla="val 50000"/>
            </a:avLst>
          </a:prstGeom>
          <a:noFill/>
          <a:ln w="28575" algn="ctr">
            <a:solidFill>
              <a:srgbClr val="00B0F0"/>
            </a:solidFill>
            <a:round/>
            <a:headEnd/>
            <a:tailEnd/>
          </a:ln>
          <a:effectLst/>
        </p:spPr>
        <p:txBody>
          <a:bodyPr wrap="none" anchor="ctr"/>
          <a:lstStyle/>
          <a:p>
            <a:pPr eaLnBrk="0" hangingPunct="0"/>
            <a:r>
              <a:rPr lang="en-US" b="1" dirty="0" smtClean="0">
                <a:solidFill>
                  <a:schemeClr val="tx2"/>
                </a:solidFill>
              </a:rPr>
              <a:t>Model-Based Failure Prognosis( Condition Monitoring)</a:t>
            </a:r>
            <a:endParaRPr lang="en-US" b="1" dirty="0">
              <a:solidFill>
                <a:schemeClr val="tx2"/>
              </a:solidFill>
            </a:endParaRPr>
          </a:p>
        </p:txBody>
      </p:sp>
      <p:sp>
        <p:nvSpPr>
          <p:cNvPr id="109" name="AutoShape 52"/>
          <p:cNvSpPr>
            <a:spLocks noChangeArrowheads="1"/>
          </p:cNvSpPr>
          <p:nvPr/>
        </p:nvSpPr>
        <p:spPr bwMode="gray">
          <a:xfrm>
            <a:off x="1765300" y="1820863"/>
            <a:ext cx="6388100" cy="508000"/>
          </a:xfrm>
          <a:prstGeom prst="roundRect">
            <a:avLst>
              <a:gd name="adj" fmla="val 50000"/>
            </a:avLst>
          </a:prstGeom>
          <a:noFill/>
          <a:ln w="28575" algn="ctr">
            <a:solidFill>
              <a:srgbClr val="00B0F0"/>
            </a:solidFill>
            <a:round/>
            <a:headEnd/>
            <a:tailEnd/>
          </a:ln>
          <a:effectLst/>
        </p:spPr>
        <p:txBody>
          <a:bodyPr wrap="none" anchor="ctr"/>
          <a:lstStyle/>
          <a:p>
            <a:pPr eaLnBrk="0" hangingPunct="0"/>
            <a:r>
              <a:rPr lang="en-US" b="1" dirty="0" smtClean="0">
                <a:solidFill>
                  <a:schemeClr val="tx2"/>
                </a:solidFill>
              </a:rPr>
              <a:t>Personal Statement ( Education and Experience)</a:t>
            </a:r>
            <a:endParaRPr lang="en-US" b="1" dirty="0">
              <a:solidFill>
                <a:schemeClr val="tx2"/>
              </a:solidFill>
            </a:endParaRPr>
          </a:p>
        </p:txBody>
      </p:sp>
      <p:grpSp>
        <p:nvGrpSpPr>
          <p:cNvPr id="110" name="Group 53"/>
          <p:cNvGrpSpPr>
            <a:grpSpLocks/>
          </p:cNvGrpSpPr>
          <p:nvPr/>
        </p:nvGrpSpPr>
        <p:grpSpPr bwMode="auto">
          <a:xfrm>
            <a:off x="1447800" y="1909763"/>
            <a:ext cx="381000" cy="381000"/>
            <a:chOff x="2078" y="1680"/>
            <a:chExt cx="1615" cy="1615"/>
          </a:xfrm>
        </p:grpSpPr>
        <p:sp>
          <p:nvSpPr>
            <p:cNvPr id="111"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2"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3"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4"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15"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6"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17" name="Group 60"/>
          <p:cNvGrpSpPr>
            <a:grpSpLocks/>
          </p:cNvGrpSpPr>
          <p:nvPr/>
        </p:nvGrpSpPr>
        <p:grpSpPr bwMode="auto">
          <a:xfrm>
            <a:off x="1981200" y="2697163"/>
            <a:ext cx="381000" cy="381000"/>
            <a:chOff x="2078" y="1680"/>
            <a:chExt cx="1615" cy="1615"/>
          </a:xfrm>
        </p:grpSpPr>
        <p:sp>
          <p:nvSpPr>
            <p:cNvPr id="118"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9"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20"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21"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22"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23"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4" name="Group 67"/>
          <p:cNvGrpSpPr>
            <a:grpSpLocks/>
          </p:cNvGrpSpPr>
          <p:nvPr/>
        </p:nvGrpSpPr>
        <p:grpSpPr bwMode="auto">
          <a:xfrm>
            <a:off x="2133600" y="3535363"/>
            <a:ext cx="381000" cy="381000"/>
            <a:chOff x="2078" y="1680"/>
            <a:chExt cx="1615" cy="1615"/>
          </a:xfrm>
        </p:grpSpPr>
        <p:sp>
          <p:nvSpPr>
            <p:cNvPr id="12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26"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27"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28"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29"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30"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31" name="Group 74"/>
          <p:cNvGrpSpPr>
            <a:grpSpLocks/>
          </p:cNvGrpSpPr>
          <p:nvPr/>
        </p:nvGrpSpPr>
        <p:grpSpPr bwMode="auto">
          <a:xfrm>
            <a:off x="2057400" y="4312920"/>
            <a:ext cx="381000" cy="381000"/>
            <a:chOff x="2078" y="1680"/>
            <a:chExt cx="1615" cy="1615"/>
          </a:xfrm>
        </p:grpSpPr>
        <p:sp>
          <p:nvSpPr>
            <p:cNvPr id="132"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33"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34"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35"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136"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37"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38" name="Group 81"/>
          <p:cNvGrpSpPr>
            <a:grpSpLocks/>
          </p:cNvGrpSpPr>
          <p:nvPr/>
        </p:nvGrpSpPr>
        <p:grpSpPr bwMode="auto">
          <a:xfrm>
            <a:off x="1645920" y="5178743"/>
            <a:ext cx="355600" cy="381000"/>
            <a:chOff x="2078" y="1680"/>
            <a:chExt cx="1615" cy="1615"/>
          </a:xfrm>
        </p:grpSpPr>
        <p:sp>
          <p:nvSpPr>
            <p:cNvPr id="139"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0"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41"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42"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143"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44"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8"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smtClean="0">
                <a:solidFill>
                  <a:schemeClr val="tx2"/>
                </a:solidFill>
              </a:rPr>
              <a:t>Content</a:t>
            </a:r>
            <a:endParaRPr lang="en-US" sz="3600" b="1"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34200" y="1066800"/>
            <a:ext cx="1543050" cy="1514475"/>
          </a:xfrm>
          <a:prstGeom prst="rect">
            <a:avLst/>
          </a:prstGeom>
        </p:spPr>
      </p:pic>
      <p:sp>
        <p:nvSpPr>
          <p:cNvPr id="3" name="TextBox 2"/>
          <p:cNvSpPr txBox="1"/>
          <p:nvPr/>
        </p:nvSpPr>
        <p:spPr>
          <a:xfrm>
            <a:off x="762000" y="1066800"/>
            <a:ext cx="5562600" cy="4770537"/>
          </a:xfrm>
          <a:prstGeom prst="rect">
            <a:avLst/>
          </a:prstGeom>
          <a:noFill/>
        </p:spPr>
        <p:txBody>
          <a:bodyPr wrap="square" rtlCol="0">
            <a:spAutoFit/>
          </a:bodyPr>
          <a:lstStyle/>
          <a:p>
            <a:r>
              <a:rPr lang="en-US" sz="2000" dirty="0" smtClean="0"/>
              <a:t>Name: Liang XU</a:t>
            </a:r>
            <a:endParaRPr lang="en-US" sz="2000" dirty="0"/>
          </a:p>
          <a:p>
            <a:r>
              <a:rPr lang="en-US" sz="2000" dirty="0" smtClean="0"/>
              <a:t>Age: 28</a:t>
            </a:r>
          </a:p>
          <a:p>
            <a:endParaRPr lang="en-US" sz="2000" dirty="0"/>
          </a:p>
          <a:p>
            <a:r>
              <a:rPr lang="en-US" sz="2000" dirty="0" smtClean="0"/>
              <a:t>Education: </a:t>
            </a:r>
          </a:p>
          <a:p>
            <a:r>
              <a:rPr lang="en-US" sz="2000" dirty="0" smtClean="0"/>
              <a:t>Wichita State University </a:t>
            </a:r>
            <a:r>
              <a:rPr lang="en-US" sz="2000" dirty="0" smtClean="0"/>
              <a:t>(2013</a:t>
            </a:r>
            <a:r>
              <a:rPr lang="en-US" sz="2000" dirty="0" smtClean="0"/>
              <a:t>)</a:t>
            </a:r>
          </a:p>
          <a:p>
            <a:pPr marL="285750" indent="-285750">
              <a:buFont typeface="Arial" panose="020B0604020202020204" pitchFamily="34" charset="0"/>
              <a:buChar char="•"/>
            </a:pPr>
            <a:r>
              <a:rPr lang="en-US" sz="1600" dirty="0" smtClean="0"/>
              <a:t>Master of Science in Mechanical Engineering</a:t>
            </a:r>
          </a:p>
          <a:p>
            <a:pPr marL="285750" indent="-285750">
              <a:buFont typeface="Arial" panose="020B0604020202020204" pitchFamily="34" charset="0"/>
              <a:buChar char="•"/>
            </a:pPr>
            <a:r>
              <a:rPr lang="en-US" sz="1600" dirty="0" smtClean="0"/>
              <a:t>Research assistant in Reliability Engineering Automation Laboratory (REAL)</a:t>
            </a:r>
          </a:p>
          <a:p>
            <a:pPr marL="285750" indent="-285750">
              <a:buFont typeface="Arial" panose="020B0604020202020204" pitchFamily="34" charset="0"/>
              <a:buChar char="•"/>
            </a:pPr>
            <a:r>
              <a:rPr lang="en-US" sz="1600" dirty="0" smtClean="0"/>
              <a:t>Thesis: A Generic Bayesian Approach for Model Based Failure Prognosis</a:t>
            </a:r>
          </a:p>
          <a:p>
            <a:endParaRPr lang="en-US" sz="2000" dirty="0" smtClean="0"/>
          </a:p>
          <a:p>
            <a:r>
              <a:rPr lang="en-US" sz="2000" dirty="0" smtClean="0"/>
              <a:t>Work: </a:t>
            </a:r>
          </a:p>
          <a:p>
            <a:r>
              <a:rPr lang="en-US" sz="2000" dirty="0" smtClean="0"/>
              <a:t>SpectraQuest, </a:t>
            </a:r>
            <a:r>
              <a:rPr lang="en-US" sz="2000" dirty="0" err="1" smtClean="0"/>
              <a:t>Inc</a:t>
            </a:r>
            <a:r>
              <a:rPr lang="en-US" sz="2000" dirty="0" smtClean="0"/>
              <a:t> </a:t>
            </a:r>
            <a:r>
              <a:rPr lang="en-US" sz="2000" dirty="0" smtClean="0"/>
              <a:t>(2013 </a:t>
            </a:r>
            <a:r>
              <a:rPr lang="en-US" sz="2000" dirty="0" smtClean="0"/>
              <a:t>to </a:t>
            </a:r>
            <a:r>
              <a:rPr lang="en-US" sz="2000" dirty="0" smtClean="0"/>
              <a:t>2015</a:t>
            </a:r>
            <a:r>
              <a:rPr lang="en-US" sz="2000" dirty="0" smtClean="0"/>
              <a:t>)</a:t>
            </a:r>
            <a:endParaRPr lang="en-US" sz="2000" dirty="0" smtClean="0"/>
          </a:p>
          <a:p>
            <a:pPr marL="285750" indent="-285750">
              <a:buFont typeface="Arial" panose="020B0604020202020204" pitchFamily="34" charset="0"/>
              <a:buChar char="•"/>
            </a:pPr>
            <a:r>
              <a:rPr lang="en-US" sz="1600" dirty="0" smtClean="0"/>
              <a:t>Rotational Machinery Diagnostic Software Developer</a:t>
            </a:r>
          </a:p>
          <a:p>
            <a:pPr marL="285750" indent="-285750">
              <a:buFont typeface="Arial" panose="020B0604020202020204" pitchFamily="34" charset="0"/>
              <a:buChar char="•"/>
            </a:pPr>
            <a:r>
              <a:rPr lang="en-US" sz="1600" dirty="0" smtClean="0"/>
              <a:t>Expert in Vibration Analysis, Signal Processing</a:t>
            </a:r>
            <a:endParaRPr lang="en-US" sz="1600" dirty="0"/>
          </a:p>
          <a:p>
            <a:pPr marL="285750" indent="-285750">
              <a:buFont typeface="Arial" panose="020B0604020202020204" pitchFamily="34" charset="0"/>
              <a:buChar char="•"/>
            </a:pPr>
            <a:r>
              <a:rPr lang="en-US" sz="1600" dirty="0" err="1" smtClean="0"/>
              <a:t>Matlab</a:t>
            </a:r>
            <a:r>
              <a:rPr lang="en-US" sz="1600" dirty="0" smtClean="0"/>
              <a:t>/</a:t>
            </a:r>
            <a:r>
              <a:rPr lang="en-US" sz="1600" dirty="0" err="1" smtClean="0"/>
              <a:t>Labview</a:t>
            </a:r>
            <a:r>
              <a:rPr lang="en-US" sz="1600" dirty="0" smtClean="0"/>
              <a:t> Programming</a:t>
            </a:r>
          </a:p>
          <a:p>
            <a:pPr marL="285750" indent="-285750">
              <a:buFont typeface="Arial" panose="020B0604020202020204" pitchFamily="34" charset="0"/>
              <a:buChar char="•"/>
            </a:pPr>
            <a:r>
              <a:rPr lang="en-US" sz="1600" dirty="0" smtClean="0"/>
              <a:t>Hand on experience with Testing, Data Acquisition. </a:t>
            </a:r>
            <a:endParaRPr lang="en-US" sz="1600" dirty="0"/>
          </a:p>
        </p:txBody>
      </p:sp>
      <p:pic>
        <p:nvPicPr>
          <p:cNvPr id="4" name="Picture 3"/>
          <p:cNvPicPr>
            <a:picLocks noChangeAspect="1"/>
          </p:cNvPicPr>
          <p:nvPr/>
        </p:nvPicPr>
        <p:blipFill>
          <a:blip r:embed="rId4"/>
          <a:stretch>
            <a:fillRect/>
          </a:stretch>
        </p:blipFill>
        <p:spPr>
          <a:xfrm>
            <a:off x="6913363" y="2708335"/>
            <a:ext cx="1584723" cy="1102967"/>
          </a:xfrm>
          <a:prstGeom prst="rect">
            <a:avLst/>
          </a:prstGeom>
        </p:spPr>
      </p:pic>
      <p:pic>
        <p:nvPicPr>
          <p:cNvPr id="5" name="Picture 4"/>
          <p:cNvPicPr>
            <a:picLocks noChangeAspect="1"/>
          </p:cNvPicPr>
          <p:nvPr/>
        </p:nvPicPr>
        <p:blipFill>
          <a:blip r:embed="rId5"/>
          <a:stretch>
            <a:fillRect/>
          </a:stretch>
        </p:blipFill>
        <p:spPr>
          <a:xfrm>
            <a:off x="6597960" y="3931181"/>
            <a:ext cx="2482230" cy="484500"/>
          </a:xfrm>
          <a:prstGeom prst="rect">
            <a:avLst/>
          </a:prstGeom>
        </p:spPr>
      </p:pic>
      <p:pic>
        <p:nvPicPr>
          <p:cNvPr id="46082" name="Picture 2" descr="http://spectraquest.com/spectraquest/images/logo-spectraquest_sma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072" y="4953000"/>
            <a:ext cx="2191305" cy="89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24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152400" y="914400"/>
            <a:ext cx="5257800" cy="4893647"/>
          </a:xfrm>
          <a:prstGeom prst="rect">
            <a:avLst/>
          </a:prstGeom>
          <a:noFill/>
        </p:spPr>
        <p:txBody>
          <a:bodyPr wrap="square" rtlCol="0">
            <a:spAutoFit/>
          </a:bodyPr>
          <a:lstStyle/>
          <a:p>
            <a:pPr marL="342900" indent="-342900" algn="just">
              <a:buFont typeface="Arial"/>
              <a:buChar char="•"/>
            </a:pPr>
            <a:r>
              <a:rPr lang="en-US" sz="2400" dirty="0" smtClean="0">
                <a:latin typeface="Times New Roman" pitchFamily="18" charset="0"/>
                <a:cs typeface="Times New Roman" pitchFamily="18" charset="0"/>
              </a:rPr>
              <a:t>Safe and reliable operation of complex engineered systems requires </a:t>
            </a:r>
            <a:r>
              <a:rPr lang="en-US" sz="2400" dirty="0" smtClean="0">
                <a:solidFill>
                  <a:srgbClr val="FF0000"/>
                </a:solidFill>
                <a:latin typeface="Times New Roman" pitchFamily="18" charset="0"/>
                <a:cs typeface="Times New Roman" pitchFamily="18" charset="0"/>
              </a:rPr>
              <a:t>health monitoring </a:t>
            </a:r>
            <a:r>
              <a:rPr lang="en-US" sz="2400" dirty="0" smtClean="0">
                <a:latin typeface="Times New Roman" pitchFamily="18" charset="0"/>
                <a:cs typeface="Times New Roman" pitchFamily="18" charset="0"/>
              </a:rPr>
              <a:t>and </a:t>
            </a:r>
            <a:r>
              <a:rPr lang="en-US" sz="2400" dirty="0" smtClean="0">
                <a:solidFill>
                  <a:srgbClr val="FF0000"/>
                </a:solidFill>
                <a:latin typeface="Times New Roman" pitchFamily="18" charset="0"/>
                <a:cs typeface="Times New Roman" pitchFamily="18" charset="0"/>
              </a:rPr>
              <a:t>prognosis </a:t>
            </a:r>
            <a:r>
              <a:rPr lang="en-US" sz="2400" dirty="0" smtClean="0">
                <a:latin typeface="Times New Roman" pitchFamily="18" charset="0"/>
                <a:cs typeface="Times New Roman" pitchFamily="18" charset="0"/>
              </a:rPr>
              <a:t>using real time sensory signals. </a:t>
            </a:r>
          </a:p>
          <a:p>
            <a:pPr marL="342900" indent="-342900" algn="just">
              <a:buFont typeface="Arial"/>
              <a:buChar char="•"/>
            </a:pPr>
            <a:endParaRPr lang="en-US" sz="2400" dirty="0" smtClean="0">
              <a:latin typeface="Times New Roman" pitchFamily="18" charset="0"/>
              <a:cs typeface="Times New Roman" pitchFamily="18" charset="0"/>
            </a:endParaRPr>
          </a:p>
          <a:p>
            <a:pPr marL="342900" indent="-342900" algn="just">
              <a:buFont typeface="Arial"/>
              <a:buChar char="•"/>
            </a:pPr>
            <a:r>
              <a:rPr lang="en-US" sz="2400" dirty="0" smtClean="0">
                <a:solidFill>
                  <a:prstClr val="black"/>
                </a:solidFill>
                <a:latin typeface="Times New Roman" pitchFamily="18" charset="0"/>
                <a:cs typeface="Times New Roman" pitchFamily="18" charset="0"/>
              </a:rPr>
              <a:t> Effective </a:t>
            </a:r>
            <a:r>
              <a:rPr lang="en-US" sz="2400" dirty="0">
                <a:solidFill>
                  <a:prstClr val="black"/>
                </a:solidFill>
                <a:latin typeface="Times New Roman" pitchFamily="18" charset="0"/>
                <a:cs typeface="Times New Roman" pitchFamily="18" charset="0"/>
              </a:rPr>
              <a:t>failure </a:t>
            </a:r>
            <a:r>
              <a:rPr lang="en-US" sz="2400" dirty="0">
                <a:solidFill>
                  <a:srgbClr val="FF0000"/>
                </a:solidFill>
                <a:latin typeface="Times New Roman" pitchFamily="18" charset="0"/>
                <a:cs typeface="Times New Roman" pitchFamily="18" charset="0"/>
              </a:rPr>
              <a:t>prognosis provides tremendous benefits </a:t>
            </a:r>
            <a:r>
              <a:rPr lang="en-US" sz="2400" dirty="0">
                <a:solidFill>
                  <a:prstClr val="black"/>
                </a:solidFill>
                <a:latin typeface="Times New Roman" pitchFamily="18" charset="0"/>
                <a:cs typeface="Times New Roman" pitchFamily="18" charset="0"/>
              </a:rPr>
              <a:t>such as improved safety, reliability, and reduced </a:t>
            </a:r>
            <a:r>
              <a:rPr lang="en-US" sz="2400" dirty="0" smtClean="0">
                <a:solidFill>
                  <a:prstClr val="black"/>
                </a:solidFill>
                <a:latin typeface="Times New Roman" pitchFamily="18" charset="0"/>
                <a:cs typeface="Times New Roman" pitchFamily="18" charset="0"/>
              </a:rPr>
              <a:t>costs.</a:t>
            </a:r>
          </a:p>
          <a:p>
            <a:pPr marL="342900" indent="-342900" algn="just">
              <a:buFont typeface="Arial"/>
              <a:buChar char="•"/>
            </a:pPr>
            <a:endParaRPr lang="en-US" sz="2400" dirty="0">
              <a:solidFill>
                <a:prstClr val="black"/>
              </a:solidFill>
              <a:latin typeface="Times New Roman" pitchFamily="18" charset="0"/>
              <a:cs typeface="Times New Roman" pitchFamily="18" charset="0"/>
            </a:endParaRPr>
          </a:p>
          <a:p>
            <a:pPr marL="342900" indent="-342900" algn="just">
              <a:buFont typeface="Arial"/>
              <a:buChar char="•"/>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Challenges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accurately assess the current health state of system degradation and precisely evaluate the remaining useful life. </a:t>
            </a:r>
          </a:p>
        </p:txBody>
      </p:sp>
      <p:pic>
        <p:nvPicPr>
          <p:cNvPr id="6" name="Picture 2" descr="http://www.vyperlook.com/wp-content/uploads/2010/07/tenerife_crash.jpg"/>
          <p:cNvPicPr>
            <a:picLocks noChangeAspect="1" noChangeArrowheads="1"/>
          </p:cNvPicPr>
          <p:nvPr/>
        </p:nvPicPr>
        <p:blipFill>
          <a:blip r:embed="rId3" cstate="print"/>
          <a:srcRect/>
          <a:stretch>
            <a:fillRect/>
          </a:stretch>
        </p:blipFill>
        <p:spPr bwMode="auto">
          <a:xfrm>
            <a:off x="5562600" y="1219200"/>
            <a:ext cx="3124200" cy="2123480"/>
          </a:xfrm>
          <a:prstGeom prst="rect">
            <a:avLst/>
          </a:prstGeom>
          <a:noFill/>
        </p:spPr>
      </p:pic>
      <p:pic>
        <p:nvPicPr>
          <p:cNvPr id="2" name="Picture 1"/>
          <p:cNvPicPr>
            <a:picLocks noChangeAspect="1"/>
          </p:cNvPicPr>
          <p:nvPr/>
        </p:nvPicPr>
        <p:blipFill>
          <a:blip r:embed="rId4" cstate="print"/>
          <a:stretch>
            <a:fillRect/>
          </a:stretch>
        </p:blipFill>
        <p:spPr>
          <a:xfrm>
            <a:off x="5562600" y="3748088"/>
            <a:ext cx="3124200" cy="2286000"/>
          </a:xfrm>
          <a:prstGeom prst="rect">
            <a:avLst/>
          </a:prstGeom>
        </p:spPr>
      </p:pic>
      <p:sp>
        <p:nvSpPr>
          <p:cNvPr id="7"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a:solidFill>
                  <a:schemeClr val="tx2"/>
                </a:solidFill>
              </a:rPr>
              <a:t>Introduction: Motivation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 name="TextBox 268"/>
          <p:cNvSpPr txBox="1"/>
          <p:nvPr/>
        </p:nvSpPr>
        <p:spPr>
          <a:xfrm>
            <a:off x="421970" y="2098053"/>
            <a:ext cx="3352800" cy="3831818"/>
          </a:xfrm>
          <a:prstGeom prst="rect">
            <a:avLst/>
          </a:prstGeom>
          <a:noFill/>
        </p:spPr>
        <p:txBody>
          <a:bodyPr wrap="square" rtlCol="0">
            <a:spAutoFit/>
          </a:bodyPr>
          <a:lstStyle/>
          <a:p>
            <a:pPr marL="228600" indent="-228600" algn="just">
              <a:spcBef>
                <a:spcPts val="600"/>
              </a:spcBef>
              <a:spcAft>
                <a:spcPts val="0"/>
              </a:spcAft>
              <a:buFont typeface="Arial" pitchFamily="34" charset="0"/>
              <a:buChar char="•"/>
            </a:pPr>
            <a:r>
              <a:rPr lang="en-US" b="1" dirty="0" smtClean="0">
                <a:solidFill>
                  <a:srgbClr val="0000FF"/>
                </a:solidFill>
                <a:latin typeface="Calibri"/>
              </a:rPr>
              <a:t>Health sensing function</a:t>
            </a:r>
            <a:endParaRPr lang="en-US" altLang="ko-KR" dirty="0" smtClean="0">
              <a:solidFill>
                <a:srgbClr val="0000FF"/>
              </a:solidFill>
              <a:latin typeface="Calibri" pitchFamily="34" charset="0"/>
              <a:ea typeface="굴림" pitchFamily="34" charset="-127"/>
            </a:endParaRPr>
          </a:p>
          <a:p>
            <a:pPr marL="228600" indent="-228600" algn="just">
              <a:spcBef>
                <a:spcPts val="0"/>
              </a:spcBef>
              <a:spcAft>
                <a:spcPts val="1800"/>
              </a:spcAft>
            </a:pPr>
            <a:r>
              <a:rPr lang="en-US" altLang="ko-KR" sz="1400" dirty="0" smtClean="0">
                <a:latin typeface="Calibri" pitchFamily="34" charset="0"/>
                <a:ea typeface="굴림" pitchFamily="34" charset="-127"/>
              </a:rPr>
              <a:t>	</a:t>
            </a:r>
            <a:r>
              <a:rPr lang="en-US" altLang="ko-KR" sz="1400" i="1" dirty="0" smtClean="0">
                <a:solidFill>
                  <a:prstClr val="black"/>
                </a:solidFill>
                <a:latin typeface="Calibri" pitchFamily="34" charset="0"/>
                <a:ea typeface="굴림" pitchFamily="34" charset="-127"/>
              </a:rPr>
              <a:t>To ensure </a:t>
            </a:r>
            <a:r>
              <a:rPr lang="en-US" altLang="ko-KR" sz="1400" i="1" dirty="0" smtClean="0">
                <a:latin typeface="Calibri" pitchFamily="34" charset="0"/>
                <a:ea typeface="굴림" pitchFamily="34" charset="-127"/>
              </a:rPr>
              <a:t>high damage detectability by designing an optimal sensor network </a:t>
            </a:r>
            <a:r>
              <a:rPr lang="en-US" altLang="ko-KR" sz="1400" dirty="0" smtClean="0">
                <a:latin typeface="Calibri" pitchFamily="34" charset="0"/>
                <a:ea typeface="굴림" pitchFamily="34" charset="-127"/>
              </a:rPr>
              <a:t>(</a:t>
            </a:r>
            <a:r>
              <a:rPr lang="el-GR" sz="1400" b="1" dirty="0">
                <a:latin typeface="Times New Roman" pitchFamily="18" charset="0"/>
                <a:cs typeface="Times New Roman" pitchFamily="18" charset="0"/>
              </a:rPr>
              <a:t>Λ</a:t>
            </a:r>
            <a:r>
              <a:rPr lang="en-US" altLang="ko-KR" sz="1400" dirty="0" smtClean="0">
                <a:latin typeface="Calibri" pitchFamily="34" charset="0"/>
                <a:ea typeface="굴림" pitchFamily="34" charset="-127"/>
              </a:rPr>
              <a:t>)</a:t>
            </a:r>
          </a:p>
          <a:p>
            <a:pPr marL="228600" indent="-228600" algn="just">
              <a:spcBef>
                <a:spcPts val="0"/>
              </a:spcBef>
              <a:spcAft>
                <a:spcPts val="0"/>
              </a:spcAft>
              <a:buFont typeface="Arial" pitchFamily="34" charset="0"/>
              <a:buChar char="•"/>
            </a:pPr>
            <a:r>
              <a:rPr lang="en-US" b="1" dirty="0" smtClean="0">
                <a:solidFill>
                  <a:schemeClr val="bg1">
                    <a:lumMod val="50000"/>
                  </a:schemeClr>
                </a:solidFill>
                <a:latin typeface="Calibri"/>
              </a:rPr>
              <a:t>Health reasoning function</a:t>
            </a:r>
            <a:endParaRPr lang="en-US" altLang="ko-KR" dirty="0" smtClean="0">
              <a:solidFill>
                <a:schemeClr val="bg1">
                  <a:lumMod val="50000"/>
                </a:schemeClr>
              </a:solidFill>
              <a:latin typeface="Calibri" pitchFamily="34" charset="0"/>
              <a:ea typeface="굴림" pitchFamily="34" charset="-127"/>
            </a:endParaRPr>
          </a:p>
          <a:p>
            <a:pPr marL="228600" indent="-228600" algn="just">
              <a:spcBef>
                <a:spcPts val="0"/>
              </a:spcBef>
              <a:spcAft>
                <a:spcPts val="1800"/>
              </a:spcAft>
            </a:pPr>
            <a:r>
              <a:rPr lang="en-US" altLang="ko-KR" sz="1400" dirty="0" smtClean="0">
                <a:solidFill>
                  <a:schemeClr val="bg1">
                    <a:lumMod val="50000"/>
                  </a:schemeClr>
                </a:solidFill>
                <a:latin typeface="Calibri" pitchFamily="34" charset="0"/>
                <a:ea typeface="굴림" pitchFamily="34" charset="-127"/>
              </a:rPr>
              <a:t>	</a:t>
            </a:r>
            <a:r>
              <a:rPr lang="en-US" sz="1400" i="1" dirty="0" smtClean="0">
                <a:solidFill>
                  <a:schemeClr val="bg1">
                    <a:lumMod val="50000"/>
                  </a:schemeClr>
                </a:solidFill>
                <a:latin typeface="Calibri"/>
              </a:rPr>
              <a:t>To extract system health relevant information in real-time  and to diagnose system health condition (</a:t>
            </a:r>
            <a:r>
              <a:rPr lang="el-GR" sz="1400" b="1" i="1" dirty="0">
                <a:solidFill>
                  <a:schemeClr val="bg1">
                    <a:lumMod val="50000"/>
                  </a:schemeClr>
                </a:solidFill>
                <a:latin typeface="Times New Roman" pitchFamily="18" charset="0"/>
                <a:cs typeface="Times New Roman" pitchFamily="18" charset="0"/>
              </a:rPr>
              <a:t>κ</a:t>
            </a:r>
            <a:r>
              <a:rPr lang="en-US" sz="1400" i="1" dirty="0" smtClean="0">
                <a:solidFill>
                  <a:schemeClr val="bg1">
                    <a:lumMod val="50000"/>
                  </a:schemeClr>
                </a:solidFill>
                <a:latin typeface="Calibri"/>
              </a:rPr>
              <a:t>)</a:t>
            </a:r>
            <a:endParaRPr lang="en-US" sz="1400" b="1" i="1" dirty="0" smtClean="0">
              <a:solidFill>
                <a:schemeClr val="bg1">
                  <a:lumMod val="50000"/>
                </a:schemeClr>
              </a:solidFill>
              <a:latin typeface="Calibri"/>
            </a:endParaRPr>
          </a:p>
          <a:p>
            <a:pPr marL="228600" indent="-228600" algn="just">
              <a:spcBef>
                <a:spcPts val="0"/>
              </a:spcBef>
              <a:spcAft>
                <a:spcPts val="0"/>
              </a:spcAft>
              <a:buFont typeface="Arial" pitchFamily="34" charset="0"/>
              <a:buChar char="•"/>
            </a:pPr>
            <a:r>
              <a:rPr lang="en-US" b="1" dirty="0" smtClean="0">
                <a:solidFill>
                  <a:schemeClr val="bg1">
                    <a:lumMod val="50000"/>
                  </a:schemeClr>
                </a:solidFill>
                <a:latin typeface="Calibri"/>
              </a:rPr>
              <a:t>Health prognosis function</a:t>
            </a:r>
            <a:endParaRPr lang="en-US" altLang="ko-KR" dirty="0" smtClean="0">
              <a:solidFill>
                <a:schemeClr val="bg1">
                  <a:lumMod val="50000"/>
                </a:schemeClr>
              </a:solidFill>
              <a:latin typeface="Calibri" pitchFamily="34" charset="0"/>
              <a:ea typeface="굴림" pitchFamily="34" charset="-127"/>
            </a:endParaRPr>
          </a:p>
          <a:p>
            <a:pPr marL="228600" indent="-228600" algn="just">
              <a:spcBef>
                <a:spcPts val="0"/>
              </a:spcBef>
              <a:spcAft>
                <a:spcPts val="1800"/>
              </a:spcAft>
            </a:pPr>
            <a:r>
              <a:rPr lang="en-US" altLang="ko-KR" sz="1400" dirty="0" smtClean="0">
                <a:solidFill>
                  <a:schemeClr val="bg1">
                    <a:lumMod val="50000"/>
                  </a:schemeClr>
                </a:solidFill>
                <a:latin typeface="Calibri" pitchFamily="34" charset="0"/>
                <a:ea typeface="굴림" pitchFamily="34" charset="-127"/>
              </a:rPr>
              <a:t>	</a:t>
            </a:r>
            <a:r>
              <a:rPr lang="en-US" altLang="ko-KR" sz="1400" i="1" dirty="0" smtClean="0">
                <a:solidFill>
                  <a:schemeClr val="bg1">
                    <a:lumMod val="50000"/>
                  </a:schemeClr>
                </a:solidFill>
                <a:latin typeface="Calibri" pitchFamily="34" charset="0"/>
                <a:ea typeface="굴림" pitchFamily="34" charset="-127"/>
              </a:rPr>
              <a:t>To predict </a:t>
            </a:r>
            <a:r>
              <a:rPr lang="en-US" sz="1400" i="1" dirty="0" smtClean="0">
                <a:solidFill>
                  <a:schemeClr val="bg1">
                    <a:lumMod val="50000"/>
                  </a:schemeClr>
                </a:solidFill>
                <a:latin typeface="Calibri"/>
              </a:rPr>
              <a:t>remaining useful li</a:t>
            </a:r>
            <a:r>
              <a:rPr lang="en-US" altLang="zh-CN" sz="1400" i="1" dirty="0" smtClean="0">
                <a:solidFill>
                  <a:schemeClr val="bg1">
                    <a:lumMod val="50000"/>
                  </a:schemeClr>
                </a:solidFill>
                <a:latin typeface="Calibri"/>
              </a:rPr>
              <a:t>v</a:t>
            </a:r>
            <a:r>
              <a:rPr lang="en-US" sz="1400" i="1" dirty="0" smtClean="0">
                <a:solidFill>
                  <a:schemeClr val="bg1">
                    <a:lumMod val="50000"/>
                  </a:schemeClr>
                </a:solidFill>
                <a:latin typeface="Calibri"/>
              </a:rPr>
              <a:t>es (RULs) of engineered systems in </a:t>
            </a:r>
            <a:r>
              <a:rPr lang="en-US" sz="1400" i="1" dirty="0">
                <a:solidFill>
                  <a:schemeClr val="bg1">
                    <a:lumMod val="50000"/>
                  </a:schemeClr>
                </a:solidFill>
                <a:latin typeface="Calibri"/>
              </a:rPr>
              <a:t>real-time (</a:t>
            </a:r>
            <a:r>
              <a:rPr lang="el-GR" sz="1400" b="1" i="1" dirty="0">
                <a:solidFill>
                  <a:schemeClr val="bg1">
                    <a:lumMod val="50000"/>
                  </a:schemeClr>
                </a:solidFill>
                <a:latin typeface="Times New Roman" pitchFamily="18" charset="0"/>
                <a:cs typeface="Times New Roman" pitchFamily="18" charset="0"/>
              </a:rPr>
              <a:t>κ</a:t>
            </a:r>
            <a:r>
              <a:rPr lang="en-US" sz="1400" i="1" dirty="0" smtClean="0">
                <a:solidFill>
                  <a:schemeClr val="bg1">
                    <a:lumMod val="50000"/>
                  </a:schemeClr>
                </a:solidFill>
                <a:latin typeface="Calibri"/>
              </a:rPr>
              <a:t>)</a:t>
            </a:r>
          </a:p>
          <a:p>
            <a:pPr marL="228600" indent="-228600" algn="just">
              <a:spcBef>
                <a:spcPts val="0"/>
              </a:spcBef>
              <a:spcAft>
                <a:spcPts val="0"/>
              </a:spcAft>
              <a:buFont typeface="Arial" pitchFamily="34" charset="0"/>
              <a:buChar char="•"/>
            </a:pPr>
            <a:r>
              <a:rPr lang="en-US" b="1" dirty="0" smtClean="0">
                <a:solidFill>
                  <a:schemeClr val="bg1">
                    <a:lumMod val="50000"/>
                  </a:schemeClr>
                </a:solidFill>
                <a:latin typeface="Calibri"/>
              </a:rPr>
              <a:t>Health management function</a:t>
            </a:r>
            <a:endParaRPr lang="en-US" altLang="ko-KR" dirty="0" smtClean="0">
              <a:solidFill>
                <a:schemeClr val="bg1">
                  <a:lumMod val="50000"/>
                </a:schemeClr>
              </a:solidFill>
              <a:latin typeface="Calibri" pitchFamily="34" charset="0"/>
              <a:ea typeface="굴림" pitchFamily="34" charset="-127"/>
            </a:endParaRPr>
          </a:p>
          <a:p>
            <a:pPr marL="228600" indent="-228600" algn="just">
              <a:spcBef>
                <a:spcPts val="0"/>
              </a:spcBef>
              <a:spcAft>
                <a:spcPts val="1800"/>
              </a:spcAft>
            </a:pPr>
            <a:r>
              <a:rPr lang="en-US" altLang="ko-KR" sz="1400" dirty="0" smtClean="0">
                <a:solidFill>
                  <a:schemeClr val="bg1">
                    <a:lumMod val="50000"/>
                  </a:schemeClr>
                </a:solidFill>
                <a:latin typeface="Calibri" pitchFamily="34" charset="0"/>
                <a:ea typeface="굴림" pitchFamily="34" charset="-127"/>
              </a:rPr>
              <a:t>	</a:t>
            </a:r>
            <a:r>
              <a:rPr lang="en-US" sz="1400" i="1" dirty="0" smtClean="0">
                <a:solidFill>
                  <a:schemeClr val="bg1">
                    <a:lumMod val="50000"/>
                  </a:schemeClr>
                </a:solidFill>
                <a:latin typeface="Calibri"/>
              </a:rPr>
              <a:t>To enable </a:t>
            </a:r>
            <a:r>
              <a:rPr lang="en-US" altLang="zh-CN" sz="1400" i="1" dirty="0" smtClean="0">
                <a:solidFill>
                  <a:schemeClr val="bg1">
                    <a:lumMod val="50000"/>
                  </a:schemeClr>
                </a:solidFill>
                <a:latin typeface="Calibri"/>
              </a:rPr>
              <a:t>optimal decision making on maintenance of </a:t>
            </a:r>
            <a:r>
              <a:rPr lang="en-US" sz="1400" i="1" dirty="0" smtClean="0">
                <a:solidFill>
                  <a:schemeClr val="bg1">
                    <a:lumMod val="50000"/>
                  </a:schemeClr>
                </a:solidFill>
                <a:latin typeface="Calibri"/>
              </a:rPr>
              <a:t>engineered </a:t>
            </a:r>
            <a:r>
              <a:rPr lang="en-US" sz="1400" i="1" dirty="0">
                <a:solidFill>
                  <a:schemeClr val="bg1">
                    <a:lumMod val="50000"/>
                  </a:schemeClr>
                </a:solidFill>
                <a:latin typeface="Calibri"/>
              </a:rPr>
              <a:t>systems (</a:t>
            </a:r>
            <a:r>
              <a:rPr lang="el-GR" sz="1400" b="1" i="1" dirty="0">
                <a:solidFill>
                  <a:schemeClr val="bg1">
                    <a:lumMod val="50000"/>
                  </a:schemeClr>
                </a:solidFill>
                <a:latin typeface="Times New Roman" pitchFamily="18" charset="0"/>
                <a:cs typeface="Times New Roman" pitchFamily="18" charset="0"/>
              </a:rPr>
              <a:t>κ</a:t>
            </a:r>
            <a:r>
              <a:rPr lang="en-US" sz="1400" i="1" dirty="0" smtClean="0">
                <a:solidFill>
                  <a:schemeClr val="bg1">
                    <a:lumMod val="50000"/>
                  </a:schemeClr>
                </a:solidFill>
                <a:latin typeface="Calibri"/>
              </a:rPr>
              <a:t>)</a:t>
            </a:r>
            <a:endParaRPr lang="en-US" sz="1400" b="1" i="1" dirty="0">
              <a:solidFill>
                <a:schemeClr val="bg1">
                  <a:lumMod val="50000"/>
                </a:schemeClr>
              </a:solidFill>
              <a:latin typeface="Calibri"/>
            </a:endParaRPr>
          </a:p>
        </p:txBody>
      </p:sp>
      <p:sp>
        <p:nvSpPr>
          <p:cNvPr id="270" name="Rectangle 269"/>
          <p:cNvSpPr/>
          <p:nvPr/>
        </p:nvSpPr>
        <p:spPr>
          <a:xfrm>
            <a:off x="421970" y="2074718"/>
            <a:ext cx="3352800" cy="92368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1" name="Group 270"/>
          <p:cNvGrpSpPr/>
          <p:nvPr/>
        </p:nvGrpSpPr>
        <p:grpSpPr>
          <a:xfrm>
            <a:off x="4166687" y="1590510"/>
            <a:ext cx="4297230" cy="1355440"/>
            <a:chOff x="4237170" y="1294626"/>
            <a:chExt cx="4297230" cy="1355440"/>
          </a:xfrm>
        </p:grpSpPr>
        <p:sp>
          <p:nvSpPr>
            <p:cNvPr id="272" name="Rectangle 4"/>
            <p:cNvSpPr/>
            <p:nvPr/>
          </p:nvSpPr>
          <p:spPr>
            <a:xfrm>
              <a:off x="4419600" y="1329466"/>
              <a:ext cx="4114800" cy="1320600"/>
            </a:xfrm>
            <a:prstGeom prst="rect">
              <a:avLst/>
            </a:prstGeom>
            <a:solidFill>
              <a:sysClr val="window" lastClr="FFFFFF"/>
            </a:solidFill>
            <a:ln w="3175"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algn="ctr" fontAlgn="auto" latinLnBrk="0">
                <a:spcBef>
                  <a:spcPts val="0"/>
                </a:spcBef>
                <a:spcAft>
                  <a:spcPts val="0"/>
                </a:spcAft>
                <a:defRPr/>
              </a:pPr>
              <a:endParaRPr kumimoji="0" lang="en-US" kern="0" dirty="0">
                <a:solidFill>
                  <a:sysClr val="windowText" lastClr="000000"/>
                </a:solidFill>
                <a:latin typeface="Calibri"/>
                <a:ea typeface="+mn-ea"/>
              </a:endParaRPr>
            </a:p>
          </p:txBody>
        </p:sp>
        <p:sp>
          <p:nvSpPr>
            <p:cNvPr id="273" name="Rectangle 272"/>
            <p:cNvSpPr/>
            <p:nvPr/>
          </p:nvSpPr>
          <p:spPr>
            <a:xfrm>
              <a:off x="6005246" y="1329466"/>
              <a:ext cx="1081354" cy="273280"/>
            </a:xfrm>
            <a:prstGeom prst="rect">
              <a:avLst/>
            </a:prstGeom>
          </p:spPr>
          <p:txBody>
            <a:bodyPr wrap="square">
              <a:spAutoFit/>
            </a:bodyPr>
            <a:lstStyle/>
            <a:p>
              <a:pPr lvl="0" algn="ctr" fontAlgn="auto">
                <a:lnSpc>
                  <a:spcPts val="1200"/>
                </a:lnSpc>
                <a:spcBef>
                  <a:spcPts val="0"/>
                </a:spcBef>
                <a:spcAft>
                  <a:spcPts val="0"/>
                </a:spcAft>
                <a:defRPr/>
              </a:pPr>
              <a:r>
                <a:rPr lang="en-US" sz="1200" dirty="0" smtClean="0">
                  <a:solidFill>
                    <a:prstClr val="black"/>
                  </a:solidFill>
                  <a:latin typeface="Calibri"/>
                  <a:cs typeface="+mn-cs"/>
                </a:rPr>
                <a:t>NASA Aircraft Engine</a:t>
              </a:r>
              <a:endParaRPr lang="en-US" sz="1200" dirty="0">
                <a:solidFill>
                  <a:prstClr val="black"/>
                </a:solidFill>
                <a:latin typeface="Calibri"/>
                <a:cs typeface="+mn-cs"/>
              </a:endParaRPr>
            </a:p>
          </p:txBody>
        </p:sp>
        <p:sp>
          <p:nvSpPr>
            <p:cNvPr id="274" name="Rectangle 273"/>
            <p:cNvSpPr/>
            <p:nvPr/>
          </p:nvSpPr>
          <p:spPr>
            <a:xfrm rot="16200000">
              <a:off x="3761307" y="1856987"/>
              <a:ext cx="1228725" cy="27700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ko-KR" sz="1200" b="1" dirty="0" smtClean="0">
                  <a:solidFill>
                    <a:schemeClr val="bg1"/>
                  </a:solidFill>
                  <a:latin typeface="Calibri" pitchFamily="34" charset="0"/>
                  <a:ea typeface="굴림" pitchFamily="34" charset="-127"/>
                </a:rPr>
                <a:t>Health Sensing</a:t>
              </a:r>
              <a:endParaRPr lang="ko-KR" altLang="en-US" sz="1200" b="1" dirty="0">
                <a:solidFill>
                  <a:schemeClr val="bg1"/>
                </a:solidFill>
              </a:endParaRPr>
            </a:p>
          </p:txBody>
        </p:sp>
        <p:pic>
          <p:nvPicPr>
            <p:cNvPr id="275" name="Picture 2" descr="http://dwp.bigplanet.com/rellitechnology/nss-folder/pictures/TF34.jpg"/>
            <p:cNvPicPr>
              <a:picLocks noChangeAspect="1" noChangeArrowheads="1"/>
            </p:cNvPicPr>
            <p:nvPr/>
          </p:nvPicPr>
          <p:blipFill>
            <a:blip r:embed="rId4" cstate="print"/>
            <a:srcRect t="5555" b="5556"/>
            <a:stretch>
              <a:fillRect/>
            </a:stretch>
          </p:blipFill>
          <p:spPr bwMode="auto">
            <a:xfrm flipH="1">
              <a:off x="5991225" y="1828800"/>
              <a:ext cx="1219200" cy="762000"/>
            </a:xfrm>
            <a:prstGeom prst="rect">
              <a:avLst/>
            </a:prstGeom>
            <a:noFill/>
          </p:spPr>
        </p:pic>
        <p:pic>
          <p:nvPicPr>
            <p:cNvPr id="276" name="Picture 2" descr="http://www.electrical-res.com/EX/10-18-20/S9-M-Series-Distribution-Transformer.jpg"/>
            <p:cNvPicPr>
              <a:picLocks noChangeAspect="1" noChangeArrowheads="1"/>
            </p:cNvPicPr>
            <p:nvPr/>
          </p:nvPicPr>
          <p:blipFill>
            <a:blip r:embed="rId5" cstate="screen"/>
            <a:srcRect/>
            <a:stretch>
              <a:fillRect/>
            </a:stretch>
          </p:blipFill>
          <p:spPr bwMode="auto">
            <a:xfrm>
              <a:off x="7315200" y="1659466"/>
              <a:ext cx="1068582" cy="926104"/>
            </a:xfrm>
            <a:prstGeom prst="rect">
              <a:avLst/>
            </a:prstGeom>
            <a:noFill/>
          </p:spPr>
        </p:pic>
        <p:grpSp>
          <p:nvGrpSpPr>
            <p:cNvPr id="277" name="Group 731"/>
            <p:cNvGrpSpPr>
              <a:grpSpLocks/>
            </p:cNvGrpSpPr>
            <p:nvPr/>
          </p:nvGrpSpPr>
          <p:grpSpPr bwMode="auto">
            <a:xfrm rot="17789833">
              <a:off x="6113670" y="1754457"/>
              <a:ext cx="269363" cy="270089"/>
              <a:chOff x="31852642" y="26897553"/>
              <a:chExt cx="1140577" cy="1143648"/>
            </a:xfrm>
          </p:grpSpPr>
          <p:sp>
            <p:nvSpPr>
              <p:cNvPr id="314"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315" name="Arc 314"/>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16" name="Arc 315"/>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17" name="Arc 316"/>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grpSp>
          <p:nvGrpSpPr>
            <p:cNvPr id="278" name="Group 731"/>
            <p:cNvGrpSpPr>
              <a:grpSpLocks/>
            </p:cNvGrpSpPr>
            <p:nvPr/>
          </p:nvGrpSpPr>
          <p:grpSpPr bwMode="auto">
            <a:xfrm rot="549190">
              <a:off x="6390316" y="1904827"/>
              <a:ext cx="269363" cy="270089"/>
              <a:chOff x="31852642" y="26897553"/>
              <a:chExt cx="1140577" cy="1143648"/>
            </a:xfrm>
          </p:grpSpPr>
          <p:sp>
            <p:nvSpPr>
              <p:cNvPr id="310"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311" name="Arc 310"/>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12" name="Arc 311"/>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13" name="Arc 312"/>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grpSp>
          <p:nvGrpSpPr>
            <p:cNvPr id="279" name="Group 731"/>
            <p:cNvGrpSpPr>
              <a:grpSpLocks/>
            </p:cNvGrpSpPr>
            <p:nvPr/>
          </p:nvGrpSpPr>
          <p:grpSpPr bwMode="auto">
            <a:xfrm rot="10800000">
              <a:off x="6178752" y="2133622"/>
              <a:ext cx="269363" cy="270089"/>
              <a:chOff x="31852642" y="26897553"/>
              <a:chExt cx="1140577" cy="1143648"/>
            </a:xfrm>
          </p:grpSpPr>
          <p:sp>
            <p:nvSpPr>
              <p:cNvPr id="306"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307" name="Arc 306"/>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8" name="Arc 307"/>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9" name="Arc 308"/>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grpSp>
          <p:nvGrpSpPr>
            <p:cNvPr id="280" name="Group 731"/>
            <p:cNvGrpSpPr>
              <a:grpSpLocks/>
            </p:cNvGrpSpPr>
            <p:nvPr/>
          </p:nvGrpSpPr>
          <p:grpSpPr bwMode="auto">
            <a:xfrm rot="13967355">
              <a:off x="7378830" y="1874011"/>
              <a:ext cx="319362" cy="320221"/>
              <a:chOff x="31852642" y="26897553"/>
              <a:chExt cx="1140577" cy="1143648"/>
            </a:xfrm>
          </p:grpSpPr>
          <p:sp>
            <p:nvSpPr>
              <p:cNvPr id="302"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303" name="Arc 302"/>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4" name="Arc 303"/>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5" name="Arc 304"/>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grpSp>
          <p:nvGrpSpPr>
            <p:cNvPr id="281" name="Group 731"/>
            <p:cNvGrpSpPr>
              <a:grpSpLocks/>
            </p:cNvGrpSpPr>
            <p:nvPr/>
          </p:nvGrpSpPr>
          <p:grpSpPr bwMode="auto">
            <a:xfrm rot="4199574">
              <a:off x="7893570" y="2132338"/>
              <a:ext cx="319362" cy="320221"/>
              <a:chOff x="31852642" y="26897553"/>
              <a:chExt cx="1140577" cy="1143648"/>
            </a:xfrm>
          </p:grpSpPr>
          <p:sp>
            <p:nvSpPr>
              <p:cNvPr id="298"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299" name="Arc 298"/>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0" name="Arc 299"/>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301" name="Arc 300"/>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sp>
          <p:nvSpPr>
            <p:cNvPr id="282" name="Rectangle 281"/>
            <p:cNvSpPr/>
            <p:nvPr/>
          </p:nvSpPr>
          <p:spPr>
            <a:xfrm>
              <a:off x="7343775" y="1294626"/>
              <a:ext cx="1143000" cy="400110"/>
            </a:xfrm>
            <a:prstGeom prst="rect">
              <a:avLst/>
            </a:prstGeom>
          </p:spPr>
          <p:txBody>
            <a:bodyPr wrap="square">
              <a:spAutoFit/>
            </a:bodyPr>
            <a:lstStyle/>
            <a:p>
              <a:pPr lvl="0" algn="ctr" fontAlgn="auto">
                <a:lnSpc>
                  <a:spcPts val="1200"/>
                </a:lnSpc>
                <a:spcBef>
                  <a:spcPts val="0"/>
                </a:spcBef>
                <a:spcAft>
                  <a:spcPts val="0"/>
                </a:spcAft>
                <a:defRPr/>
              </a:pPr>
              <a:r>
                <a:rPr lang="en-US" sz="1200" dirty="0" smtClean="0">
                  <a:solidFill>
                    <a:prstClr val="black"/>
                  </a:solidFill>
                  <a:latin typeface="Calibri"/>
                  <a:cs typeface="+mn-cs"/>
                </a:rPr>
                <a:t>Power Transformer</a:t>
              </a:r>
              <a:endParaRPr lang="en-US" sz="1200" dirty="0">
                <a:solidFill>
                  <a:prstClr val="black"/>
                </a:solidFill>
                <a:latin typeface="Calibri"/>
                <a:cs typeface="+mn-cs"/>
              </a:endParaRPr>
            </a:p>
          </p:txBody>
        </p:sp>
        <p:sp>
          <p:nvSpPr>
            <p:cNvPr id="283" name="Rectangle 4"/>
            <p:cNvSpPr/>
            <p:nvPr/>
          </p:nvSpPr>
          <p:spPr bwMode="auto">
            <a:xfrm flipH="1">
              <a:off x="4666800" y="2333625"/>
              <a:ext cx="972000" cy="228600"/>
            </a:xfrm>
            <a:prstGeom prst="rect">
              <a:avLst/>
            </a:prstGeom>
            <a:ln/>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sz="1000" dirty="0" smtClean="0">
                  <a:solidFill>
                    <a:schemeClr val="tx1"/>
                  </a:solidFill>
                  <a:latin typeface="Calibri" pitchFamily="34" charset="0"/>
                  <a:cs typeface="Calibri" pitchFamily="34" charset="0"/>
                </a:rPr>
                <a:t>Energy Harvester</a:t>
              </a:r>
              <a:endParaRPr lang="en-US" sz="1000" dirty="0">
                <a:solidFill>
                  <a:schemeClr val="tx1"/>
                </a:solidFill>
                <a:latin typeface="Calibri" pitchFamily="34" charset="0"/>
                <a:cs typeface="Calibri" pitchFamily="34" charset="0"/>
              </a:endParaRPr>
            </a:p>
          </p:txBody>
        </p:sp>
        <p:sp>
          <p:nvSpPr>
            <p:cNvPr id="284" name="Rectangle 283"/>
            <p:cNvSpPr/>
            <p:nvPr/>
          </p:nvSpPr>
          <p:spPr>
            <a:xfrm>
              <a:off x="4629150" y="1349636"/>
              <a:ext cx="1176476" cy="274769"/>
            </a:xfrm>
            <a:prstGeom prst="rect">
              <a:avLst/>
            </a:prstGeom>
          </p:spPr>
          <p:txBody>
            <a:bodyPr wrap="none">
              <a:spAutoFit/>
            </a:bodyPr>
            <a:lstStyle/>
            <a:p>
              <a:pPr lvl="0" algn="ctr" fontAlgn="auto">
                <a:lnSpc>
                  <a:spcPts val="1200"/>
                </a:lnSpc>
                <a:spcBef>
                  <a:spcPts val="0"/>
                </a:spcBef>
                <a:spcAft>
                  <a:spcPts val="0"/>
                </a:spcAft>
                <a:defRPr/>
              </a:pPr>
              <a:r>
                <a:rPr lang="en-US" sz="1200" dirty="0" smtClean="0">
                  <a:solidFill>
                    <a:prstClr val="black"/>
                  </a:solidFill>
                  <a:latin typeface="Calibri"/>
                  <a:cs typeface="+mn-cs"/>
                </a:rPr>
                <a:t>Self-Powered </a:t>
              </a:r>
            </a:p>
            <a:p>
              <a:pPr lvl="0" algn="ctr" fontAlgn="auto">
                <a:lnSpc>
                  <a:spcPts val="1200"/>
                </a:lnSpc>
                <a:spcBef>
                  <a:spcPts val="0"/>
                </a:spcBef>
                <a:spcAft>
                  <a:spcPts val="0"/>
                </a:spcAft>
                <a:defRPr/>
              </a:pPr>
              <a:r>
                <a:rPr lang="en-US" sz="1200" dirty="0" smtClean="0">
                  <a:solidFill>
                    <a:prstClr val="black"/>
                  </a:solidFill>
                  <a:latin typeface="Calibri"/>
                  <a:cs typeface="+mn-cs"/>
                </a:rPr>
                <a:t>Wireless Sensor</a:t>
              </a:r>
              <a:endParaRPr lang="en-US" sz="1200" dirty="0">
                <a:solidFill>
                  <a:prstClr val="black"/>
                </a:solidFill>
                <a:latin typeface="Calibri"/>
                <a:cs typeface="+mn-cs"/>
              </a:endParaRPr>
            </a:p>
          </p:txBody>
        </p:sp>
        <p:grpSp>
          <p:nvGrpSpPr>
            <p:cNvPr id="285" name="Group 731"/>
            <p:cNvGrpSpPr>
              <a:grpSpLocks/>
            </p:cNvGrpSpPr>
            <p:nvPr/>
          </p:nvGrpSpPr>
          <p:grpSpPr bwMode="auto">
            <a:xfrm rot="2816348">
              <a:off x="4955584" y="1655744"/>
              <a:ext cx="269360" cy="270086"/>
              <a:chOff x="31852642" y="26897553"/>
              <a:chExt cx="1140577" cy="1143648"/>
            </a:xfrm>
          </p:grpSpPr>
          <p:sp>
            <p:nvSpPr>
              <p:cNvPr id="295" name="Arc 294"/>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296" name="Arc 295"/>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297" name="Arc 296"/>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sp>
          <p:nvSpPr>
            <p:cNvPr id="286" name="Rectangle 5"/>
            <p:cNvSpPr/>
            <p:nvPr/>
          </p:nvSpPr>
          <p:spPr bwMode="auto">
            <a:xfrm flipH="1">
              <a:off x="5105400" y="1996652"/>
              <a:ext cx="533400" cy="215900"/>
            </a:xfrm>
            <a:prstGeom prst="rect">
              <a:avLst/>
            </a:prstGeom>
            <a:ln/>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altLang="ko-KR" sz="1000" dirty="0" smtClean="0">
                  <a:solidFill>
                    <a:schemeClr val="tx1"/>
                  </a:solidFill>
                  <a:latin typeface="Calibri" pitchFamily="34" charset="0"/>
                  <a:cs typeface="Calibri" pitchFamily="34" charset="0"/>
                </a:rPr>
                <a:t>Receiver</a:t>
              </a:r>
              <a:endParaRPr lang="en-US" sz="1000" dirty="0">
                <a:solidFill>
                  <a:schemeClr val="tx1"/>
                </a:solidFill>
                <a:latin typeface="Calibri" pitchFamily="34" charset="0"/>
                <a:cs typeface="Calibri" pitchFamily="34" charset="0"/>
              </a:endParaRPr>
            </a:p>
          </p:txBody>
        </p:sp>
        <p:cxnSp>
          <p:nvCxnSpPr>
            <p:cNvPr id="287" name="Elbow Connector 286"/>
            <p:cNvCxnSpPr>
              <a:endCxn id="286" idx="0"/>
            </p:cNvCxnSpPr>
            <p:nvPr/>
          </p:nvCxnSpPr>
          <p:spPr>
            <a:xfrm rot="16200000" flipH="1">
              <a:off x="5200650" y="1825202"/>
              <a:ext cx="228600" cy="114300"/>
            </a:xfrm>
            <a:prstGeom prst="bentConnector3">
              <a:avLst>
                <a:gd name="adj1" fmla="val 1042"/>
              </a:avLst>
            </a:prstGeom>
            <a:ln w="12700">
              <a:solidFill>
                <a:schemeClr val="tx1"/>
              </a:solidFill>
              <a:prstDash val="sysDash"/>
              <a:tailEnd type="stealth" w="med" len="lg"/>
            </a:ln>
          </p:spPr>
          <p:style>
            <a:lnRef idx="1">
              <a:schemeClr val="accent1"/>
            </a:lnRef>
            <a:fillRef idx="0">
              <a:schemeClr val="accent1"/>
            </a:fillRef>
            <a:effectRef idx="0">
              <a:schemeClr val="accent1"/>
            </a:effectRef>
            <a:fontRef idx="minor">
              <a:schemeClr val="tx1"/>
            </a:fontRef>
          </p:style>
        </p:cxnSp>
        <p:sp>
          <p:nvSpPr>
            <p:cNvPr id="288" name="Right Arrow 287"/>
            <p:cNvSpPr/>
            <p:nvPr/>
          </p:nvSpPr>
          <p:spPr>
            <a:xfrm>
              <a:off x="5762625" y="1981200"/>
              <a:ext cx="180000" cy="180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pic>
          <p:nvPicPr>
            <p:cNvPr id="289" name="Picture 75" descr="G:\ambiomote-B-sensor.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rot="15603005" flipH="1" flipV="1">
              <a:off x="4573052" y="1823718"/>
              <a:ext cx="638482" cy="538365"/>
            </a:xfrm>
            <a:prstGeom prst="rect">
              <a:avLst/>
            </a:prstGeom>
            <a:noFill/>
            <a:ln w="9525">
              <a:noFill/>
              <a:miter lim="800000"/>
              <a:headEnd/>
              <a:tailEnd/>
            </a:ln>
          </p:spPr>
        </p:pic>
        <p:grpSp>
          <p:nvGrpSpPr>
            <p:cNvPr id="290" name="Group 731"/>
            <p:cNvGrpSpPr>
              <a:grpSpLocks/>
            </p:cNvGrpSpPr>
            <p:nvPr/>
          </p:nvGrpSpPr>
          <p:grpSpPr bwMode="auto">
            <a:xfrm rot="216758">
              <a:off x="8100138" y="1955888"/>
              <a:ext cx="319362" cy="320221"/>
              <a:chOff x="31852642" y="26897553"/>
              <a:chExt cx="1140577" cy="1143648"/>
            </a:xfrm>
          </p:grpSpPr>
          <p:sp>
            <p:nvSpPr>
              <p:cNvPr id="291" name="Oval 732"/>
              <p:cNvSpPr>
                <a:spLocks noChangeArrowheads="1"/>
              </p:cNvSpPr>
              <p:nvPr/>
            </p:nvSpPr>
            <p:spPr bwMode="auto">
              <a:xfrm>
                <a:off x="32308800" y="27355800"/>
                <a:ext cx="228600" cy="228600"/>
              </a:xfrm>
              <a:prstGeom prst="ellipse">
                <a:avLst/>
              </a:prstGeom>
              <a:solidFill>
                <a:srgbClr val="FF0000"/>
              </a:solidFill>
              <a:ln w="19050" algn="ctr">
                <a:solidFill>
                  <a:schemeClr val="tx1"/>
                </a:solidFill>
                <a:round/>
                <a:headEnd/>
                <a:tailEnd/>
              </a:ln>
            </p:spPr>
            <p:txBody>
              <a:bodyPr/>
              <a:lstStyle/>
              <a:p>
                <a:pPr defTabSz="2820988"/>
                <a:endParaRPr lang="en-US" sz="5600">
                  <a:latin typeface="+mj-lt"/>
                </a:endParaRPr>
              </a:p>
            </p:txBody>
          </p:sp>
          <p:sp>
            <p:nvSpPr>
              <p:cNvPr id="292" name="Arc 291"/>
              <p:cNvSpPr/>
              <p:nvPr/>
            </p:nvSpPr>
            <p:spPr bwMode="auto">
              <a:xfrm>
                <a:off x="31996408" y="27193033"/>
                <a:ext cx="684345" cy="684313"/>
              </a:xfrm>
              <a:prstGeom prst="arc">
                <a:avLst>
                  <a:gd name="adj1" fmla="val 16779596"/>
                  <a:gd name="adj2" fmla="val 0"/>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293" name="Arc 292"/>
              <p:cNvSpPr/>
              <p:nvPr/>
            </p:nvSpPr>
            <p:spPr bwMode="auto">
              <a:xfrm>
                <a:off x="32005761" y="27050663"/>
                <a:ext cx="834338" cy="837425"/>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sp>
            <p:nvSpPr>
              <p:cNvPr id="294" name="Arc 293"/>
              <p:cNvSpPr/>
              <p:nvPr/>
            </p:nvSpPr>
            <p:spPr bwMode="auto">
              <a:xfrm>
                <a:off x="31852642" y="26897553"/>
                <a:ext cx="1140577" cy="1143648"/>
              </a:xfrm>
              <a:prstGeom prst="arc">
                <a:avLst/>
              </a:prstGeom>
              <a:noFill/>
              <a:ln w="19050" cap="flat" cmpd="sng" algn="ctr">
                <a:solidFill>
                  <a:schemeClr val="tx1"/>
                </a:solidFill>
                <a:prstDash val="solid"/>
                <a:round/>
                <a:headEnd type="none" w="med" len="med"/>
                <a:tailEnd type="none" w="med" len="med"/>
              </a:ln>
              <a:effectLst/>
            </p:spPr>
            <p:txBody>
              <a:bodyPr/>
              <a:lstStyle/>
              <a:p>
                <a:pPr defTabSz="2820988">
                  <a:defRPr/>
                </a:pPr>
                <a:endParaRPr lang="en-US" sz="5600" dirty="0">
                  <a:latin typeface="+mj-lt"/>
                </a:endParaRPr>
              </a:p>
            </p:txBody>
          </p:sp>
        </p:grpSp>
      </p:grpSp>
      <p:grpSp>
        <p:nvGrpSpPr>
          <p:cNvPr id="318" name="Group 317"/>
          <p:cNvGrpSpPr/>
          <p:nvPr/>
        </p:nvGrpSpPr>
        <p:grpSpPr>
          <a:xfrm>
            <a:off x="4160247" y="4456949"/>
            <a:ext cx="4294145" cy="1496545"/>
            <a:chOff x="4240255" y="4836014"/>
            <a:chExt cx="4294145" cy="1496545"/>
          </a:xfrm>
        </p:grpSpPr>
        <p:sp>
          <p:nvSpPr>
            <p:cNvPr id="319" name="Rectangle 4"/>
            <p:cNvSpPr/>
            <p:nvPr/>
          </p:nvSpPr>
          <p:spPr>
            <a:xfrm>
              <a:off x="4419600" y="4836014"/>
              <a:ext cx="4114800" cy="1488585"/>
            </a:xfrm>
            <a:prstGeom prst="rect">
              <a:avLst/>
            </a:prstGeom>
            <a:solidFill>
              <a:sysClr val="window" lastClr="FFFFFF"/>
            </a:solidFill>
            <a:ln w="3175"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algn="ctr" fontAlgn="auto" latinLnBrk="0">
                <a:spcBef>
                  <a:spcPts val="0"/>
                </a:spcBef>
                <a:spcAft>
                  <a:spcPts val="0"/>
                </a:spcAft>
                <a:defRPr/>
              </a:pPr>
              <a:endParaRPr kumimoji="0" lang="en-US" kern="0" dirty="0">
                <a:solidFill>
                  <a:sysClr val="windowText" lastClr="000000"/>
                </a:solidFill>
                <a:latin typeface="Calibri"/>
                <a:ea typeface="+mn-ea"/>
              </a:endParaRPr>
            </a:p>
          </p:txBody>
        </p:sp>
        <p:sp>
          <p:nvSpPr>
            <p:cNvPr id="320" name="Rectangle 319"/>
            <p:cNvSpPr/>
            <p:nvPr/>
          </p:nvSpPr>
          <p:spPr>
            <a:xfrm rot="16200000">
              <a:off x="3689495" y="5457175"/>
              <a:ext cx="1378519" cy="276999"/>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ko-KR" sz="1200" b="1" dirty="0" smtClean="0">
                  <a:solidFill>
                    <a:schemeClr val="bg1"/>
                  </a:solidFill>
                  <a:latin typeface="Calibri" pitchFamily="34" charset="0"/>
                  <a:ea typeface="굴림" pitchFamily="34" charset="-127"/>
                </a:rPr>
                <a:t>Health Prognostics</a:t>
              </a:r>
              <a:endParaRPr lang="ko-KR" altLang="en-US" sz="1200" b="1" dirty="0">
                <a:solidFill>
                  <a:schemeClr val="bg1"/>
                </a:solidFill>
              </a:endParaRPr>
            </a:p>
          </p:txBody>
        </p:sp>
        <p:pic>
          <p:nvPicPr>
            <p:cNvPr id="321" name="Picture 6"/>
            <p:cNvPicPr>
              <a:picLocks noChangeAspect="1" noChangeArrowheads="1"/>
            </p:cNvPicPr>
            <p:nvPr/>
          </p:nvPicPr>
          <p:blipFill>
            <a:blip r:embed="rId7" cstate="print"/>
            <a:srcRect/>
            <a:stretch>
              <a:fillRect/>
            </a:stretch>
          </p:blipFill>
          <p:spPr bwMode="auto">
            <a:xfrm>
              <a:off x="6933853" y="5035348"/>
              <a:ext cx="1524000" cy="1176400"/>
            </a:xfrm>
            <a:prstGeom prst="rect">
              <a:avLst/>
            </a:prstGeom>
            <a:noFill/>
            <a:ln w="9525">
              <a:noFill/>
              <a:miter lim="800000"/>
              <a:headEnd/>
              <a:tailEnd/>
            </a:ln>
            <a:effectLst/>
          </p:spPr>
        </p:pic>
        <p:sp>
          <p:nvSpPr>
            <p:cNvPr id="322" name="Rectangle 321"/>
            <p:cNvSpPr/>
            <p:nvPr/>
          </p:nvSpPr>
          <p:spPr>
            <a:xfrm>
              <a:off x="4975482" y="4837926"/>
              <a:ext cx="1076449" cy="276999"/>
            </a:xfrm>
            <a:prstGeom prst="rect">
              <a:avLst/>
            </a:prstGeom>
          </p:spPr>
          <p:txBody>
            <a:bodyPr wrap="none">
              <a:spAutoFit/>
            </a:bodyPr>
            <a:lstStyle/>
            <a:p>
              <a:pPr lvl="0" algn="ctr" fontAlgn="auto">
                <a:spcBef>
                  <a:spcPts val="0"/>
                </a:spcBef>
                <a:spcAft>
                  <a:spcPts val="0"/>
                </a:spcAft>
                <a:defRPr/>
              </a:pPr>
              <a:r>
                <a:rPr lang="en-US" sz="1200" dirty="0" smtClean="0">
                  <a:solidFill>
                    <a:prstClr val="black"/>
                  </a:solidFill>
                  <a:latin typeface="Calibri"/>
                  <a:cs typeface="+mn-cs"/>
                </a:rPr>
                <a:t>Life Prediction</a:t>
              </a:r>
              <a:endParaRPr lang="en-US" sz="1200" dirty="0">
                <a:solidFill>
                  <a:prstClr val="black"/>
                </a:solidFill>
                <a:latin typeface="Calibri"/>
                <a:cs typeface="+mn-cs"/>
              </a:endParaRPr>
            </a:p>
          </p:txBody>
        </p:sp>
        <p:sp>
          <p:nvSpPr>
            <p:cNvPr id="323" name="Rectangle 322"/>
            <p:cNvSpPr/>
            <p:nvPr/>
          </p:nvSpPr>
          <p:spPr>
            <a:xfrm>
              <a:off x="7132693" y="4900227"/>
              <a:ext cx="1204049" cy="276999"/>
            </a:xfrm>
            <a:prstGeom prst="rect">
              <a:avLst/>
            </a:prstGeom>
          </p:spPr>
          <p:txBody>
            <a:bodyPr wrap="none">
              <a:spAutoFit/>
            </a:bodyPr>
            <a:lstStyle/>
            <a:p>
              <a:pPr lvl="0" algn="ctr" fontAlgn="auto">
                <a:spcBef>
                  <a:spcPts val="0"/>
                </a:spcBef>
                <a:spcAft>
                  <a:spcPts val="0"/>
                </a:spcAft>
                <a:defRPr/>
              </a:pPr>
              <a:r>
                <a:rPr lang="en-US" sz="1200" dirty="0" smtClean="0">
                  <a:solidFill>
                    <a:prstClr val="black"/>
                  </a:solidFill>
                  <a:latin typeface="Calibri"/>
                  <a:cs typeface="+mn-cs"/>
                </a:rPr>
                <a:t>RUL Distribution</a:t>
              </a:r>
              <a:endParaRPr lang="en-US" sz="1200" dirty="0">
                <a:solidFill>
                  <a:prstClr val="black"/>
                </a:solidFill>
                <a:latin typeface="Calibri"/>
                <a:cs typeface="+mn-cs"/>
              </a:endParaRPr>
            </a:p>
          </p:txBody>
        </p:sp>
        <p:grpSp>
          <p:nvGrpSpPr>
            <p:cNvPr id="324" name="Group 381"/>
            <p:cNvGrpSpPr>
              <a:grpSpLocks noChangeAspect="1"/>
            </p:cNvGrpSpPr>
            <p:nvPr/>
          </p:nvGrpSpPr>
          <p:grpSpPr>
            <a:xfrm>
              <a:off x="4584703" y="5006342"/>
              <a:ext cx="2044710" cy="1326217"/>
              <a:chOff x="2949397" y="4104778"/>
              <a:chExt cx="2537014" cy="1645529"/>
            </a:xfrm>
          </p:grpSpPr>
          <p:grpSp>
            <p:nvGrpSpPr>
              <p:cNvPr id="328" name="Group 69"/>
              <p:cNvGrpSpPr>
                <a:grpSpLocks noChangeAspect="1"/>
              </p:cNvGrpSpPr>
              <p:nvPr/>
            </p:nvGrpSpPr>
            <p:grpSpPr>
              <a:xfrm>
                <a:off x="2949397" y="4104778"/>
                <a:ext cx="2537014" cy="1645529"/>
                <a:chOff x="5291480" y="4046682"/>
                <a:chExt cx="2882690" cy="1874291"/>
              </a:xfrm>
            </p:grpSpPr>
            <p:sp>
              <p:nvSpPr>
                <p:cNvPr id="333" name="Freeform 332"/>
                <p:cNvSpPr/>
                <p:nvPr/>
              </p:nvSpPr>
              <p:spPr>
                <a:xfrm>
                  <a:off x="6843619" y="5273040"/>
                  <a:ext cx="731520" cy="365760"/>
                </a:xfrm>
                <a:custGeom>
                  <a:avLst/>
                  <a:gdLst>
                    <a:gd name="connsiteX0" fmla="*/ 0 w 1661160"/>
                    <a:gd name="connsiteY0" fmla="*/ 1051560 h 1071880"/>
                    <a:gd name="connsiteX1" fmla="*/ 213360 w 1661160"/>
                    <a:gd name="connsiteY1" fmla="*/ 1021080 h 1071880"/>
                    <a:gd name="connsiteX2" fmla="*/ 416560 w 1661160"/>
                    <a:gd name="connsiteY2" fmla="*/ 777240 h 1071880"/>
                    <a:gd name="connsiteX3" fmla="*/ 665480 w 1661160"/>
                    <a:gd name="connsiteY3" fmla="*/ 193040 h 1071880"/>
                    <a:gd name="connsiteX4" fmla="*/ 828040 w 1661160"/>
                    <a:gd name="connsiteY4" fmla="*/ 5080 h 1071880"/>
                    <a:gd name="connsiteX5" fmla="*/ 1005840 w 1661160"/>
                    <a:gd name="connsiteY5" fmla="*/ 223520 h 1071880"/>
                    <a:gd name="connsiteX6" fmla="*/ 1244600 w 1661160"/>
                    <a:gd name="connsiteY6" fmla="*/ 777240 h 1071880"/>
                    <a:gd name="connsiteX7" fmla="*/ 1468120 w 1661160"/>
                    <a:gd name="connsiteY7" fmla="*/ 1016000 h 1071880"/>
                    <a:gd name="connsiteX8" fmla="*/ 1661160 w 1661160"/>
                    <a:gd name="connsiteY8" fmla="*/ 1071880 h 107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1160" h="1071880">
                      <a:moveTo>
                        <a:pt x="0" y="1051560"/>
                      </a:moveTo>
                      <a:cubicBezTo>
                        <a:pt x="71966" y="1059180"/>
                        <a:pt x="143933" y="1066800"/>
                        <a:pt x="213360" y="1021080"/>
                      </a:cubicBezTo>
                      <a:cubicBezTo>
                        <a:pt x="282787" y="975360"/>
                        <a:pt x="341207" y="915247"/>
                        <a:pt x="416560" y="777240"/>
                      </a:cubicBezTo>
                      <a:cubicBezTo>
                        <a:pt x="491913" y="639233"/>
                        <a:pt x="596900" y="321733"/>
                        <a:pt x="665480" y="193040"/>
                      </a:cubicBezTo>
                      <a:cubicBezTo>
                        <a:pt x="734060" y="64347"/>
                        <a:pt x="771313" y="0"/>
                        <a:pt x="828040" y="5080"/>
                      </a:cubicBezTo>
                      <a:cubicBezTo>
                        <a:pt x="884767" y="10160"/>
                        <a:pt x="936413" y="94827"/>
                        <a:pt x="1005840" y="223520"/>
                      </a:cubicBezTo>
                      <a:cubicBezTo>
                        <a:pt x="1075267" y="352213"/>
                        <a:pt x="1167553" y="645160"/>
                        <a:pt x="1244600" y="777240"/>
                      </a:cubicBezTo>
                      <a:cubicBezTo>
                        <a:pt x="1321647" y="909320"/>
                        <a:pt x="1398693" y="966893"/>
                        <a:pt x="1468120" y="1016000"/>
                      </a:cubicBezTo>
                      <a:cubicBezTo>
                        <a:pt x="1537547" y="1065107"/>
                        <a:pt x="1599353" y="1068493"/>
                        <a:pt x="1661160" y="1071880"/>
                      </a:cubicBezTo>
                    </a:path>
                  </a:pathLst>
                </a:custGeom>
                <a:noFill/>
                <a:ln w="127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defRPr/>
                  </a:pPr>
                  <a:endParaRPr lang="en-US" sz="800" dirty="0">
                    <a:latin typeface="Calibri" pitchFamily="34" charset="0"/>
                  </a:endParaRPr>
                </a:p>
              </p:txBody>
            </p:sp>
            <p:sp>
              <p:nvSpPr>
                <p:cNvPr id="334" name="Freeform 333"/>
                <p:cNvSpPr/>
                <p:nvPr/>
              </p:nvSpPr>
              <p:spPr>
                <a:xfrm>
                  <a:off x="6996019" y="4180840"/>
                  <a:ext cx="731520" cy="365760"/>
                </a:xfrm>
                <a:custGeom>
                  <a:avLst/>
                  <a:gdLst>
                    <a:gd name="connsiteX0" fmla="*/ 0 w 1661160"/>
                    <a:gd name="connsiteY0" fmla="*/ 1051560 h 1071880"/>
                    <a:gd name="connsiteX1" fmla="*/ 213360 w 1661160"/>
                    <a:gd name="connsiteY1" fmla="*/ 1021080 h 1071880"/>
                    <a:gd name="connsiteX2" fmla="*/ 416560 w 1661160"/>
                    <a:gd name="connsiteY2" fmla="*/ 777240 h 1071880"/>
                    <a:gd name="connsiteX3" fmla="*/ 665480 w 1661160"/>
                    <a:gd name="connsiteY3" fmla="*/ 193040 h 1071880"/>
                    <a:gd name="connsiteX4" fmla="*/ 828040 w 1661160"/>
                    <a:gd name="connsiteY4" fmla="*/ 5080 h 1071880"/>
                    <a:gd name="connsiteX5" fmla="*/ 1005840 w 1661160"/>
                    <a:gd name="connsiteY5" fmla="*/ 223520 h 1071880"/>
                    <a:gd name="connsiteX6" fmla="*/ 1244600 w 1661160"/>
                    <a:gd name="connsiteY6" fmla="*/ 777240 h 1071880"/>
                    <a:gd name="connsiteX7" fmla="*/ 1468120 w 1661160"/>
                    <a:gd name="connsiteY7" fmla="*/ 1016000 h 1071880"/>
                    <a:gd name="connsiteX8" fmla="*/ 1661160 w 1661160"/>
                    <a:gd name="connsiteY8" fmla="*/ 1071880 h 107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1160" h="1071880">
                      <a:moveTo>
                        <a:pt x="0" y="1051560"/>
                      </a:moveTo>
                      <a:cubicBezTo>
                        <a:pt x="71966" y="1059180"/>
                        <a:pt x="143933" y="1066800"/>
                        <a:pt x="213360" y="1021080"/>
                      </a:cubicBezTo>
                      <a:cubicBezTo>
                        <a:pt x="282787" y="975360"/>
                        <a:pt x="341207" y="915247"/>
                        <a:pt x="416560" y="777240"/>
                      </a:cubicBezTo>
                      <a:cubicBezTo>
                        <a:pt x="491913" y="639233"/>
                        <a:pt x="596900" y="321733"/>
                        <a:pt x="665480" y="193040"/>
                      </a:cubicBezTo>
                      <a:cubicBezTo>
                        <a:pt x="734060" y="64347"/>
                        <a:pt x="771313" y="0"/>
                        <a:pt x="828040" y="5080"/>
                      </a:cubicBezTo>
                      <a:cubicBezTo>
                        <a:pt x="884767" y="10160"/>
                        <a:pt x="936413" y="94827"/>
                        <a:pt x="1005840" y="223520"/>
                      </a:cubicBezTo>
                      <a:cubicBezTo>
                        <a:pt x="1075267" y="352213"/>
                        <a:pt x="1167553" y="645160"/>
                        <a:pt x="1244600" y="777240"/>
                      </a:cubicBezTo>
                      <a:cubicBezTo>
                        <a:pt x="1321647" y="909320"/>
                        <a:pt x="1398693" y="966893"/>
                        <a:pt x="1468120" y="1016000"/>
                      </a:cubicBezTo>
                      <a:cubicBezTo>
                        <a:pt x="1537547" y="1065107"/>
                        <a:pt x="1599353" y="1068493"/>
                        <a:pt x="1661160" y="1071880"/>
                      </a:cubicBezTo>
                    </a:path>
                  </a:pathLst>
                </a:custGeom>
                <a:noFill/>
                <a:ln w="127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defRPr/>
                  </a:pPr>
                  <a:endParaRPr lang="en-US" sz="800" dirty="0">
                    <a:latin typeface="Calibri" pitchFamily="34" charset="0"/>
                  </a:endParaRPr>
                </a:p>
              </p:txBody>
            </p:sp>
            <p:cxnSp>
              <p:nvCxnSpPr>
                <p:cNvPr id="335" name="Straight Connector 334"/>
                <p:cNvCxnSpPr/>
                <p:nvPr/>
              </p:nvCxnSpPr>
              <p:spPr>
                <a:xfrm>
                  <a:off x="5593939" y="5638800"/>
                  <a:ext cx="228600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p:cNvCxnSpPr/>
                <p:nvPr/>
              </p:nvCxnSpPr>
              <p:spPr>
                <a:xfrm rot="5400000" flipH="1" flipV="1">
                  <a:off x="4877659" y="4921726"/>
                  <a:ext cx="1463040" cy="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7" name="Rectangle 336"/>
                <p:cNvSpPr/>
                <p:nvPr/>
              </p:nvSpPr>
              <p:spPr>
                <a:xfrm>
                  <a:off x="7481508" y="5343377"/>
                  <a:ext cx="633243" cy="347975"/>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1000" b="1" dirty="0" smtClean="0">
                      <a:solidFill>
                        <a:prstClr val="black"/>
                      </a:solidFill>
                      <a:latin typeface="Calibri"/>
                    </a:rPr>
                    <a:t>Time</a:t>
                  </a:r>
                  <a:endParaRPr lang="en-US" sz="1000" b="1" dirty="0"/>
                </a:p>
              </p:txBody>
            </p:sp>
            <p:cxnSp>
              <p:nvCxnSpPr>
                <p:cNvPr id="338" name="Straight Arrow Connector 337"/>
                <p:cNvCxnSpPr/>
                <p:nvPr/>
              </p:nvCxnSpPr>
              <p:spPr>
                <a:xfrm rot="10800000" flipV="1">
                  <a:off x="7331299" y="5295900"/>
                  <a:ext cx="167640" cy="15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9" name="Rectangle 338"/>
                <p:cNvSpPr/>
                <p:nvPr/>
              </p:nvSpPr>
              <p:spPr>
                <a:xfrm>
                  <a:off x="7270339" y="5087780"/>
                  <a:ext cx="841159" cy="304479"/>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800" dirty="0" smtClean="0">
                      <a:solidFill>
                        <a:prstClr val="black"/>
                      </a:solidFill>
                      <a:latin typeface="Calibri"/>
                    </a:rPr>
                    <a:t>Reliability</a:t>
                  </a:r>
                  <a:endParaRPr lang="en-US" sz="800" dirty="0"/>
                </a:p>
              </p:txBody>
            </p:sp>
            <p:sp>
              <p:nvSpPr>
                <p:cNvPr id="340" name="Freeform 339"/>
                <p:cNvSpPr/>
                <p:nvPr/>
              </p:nvSpPr>
              <p:spPr>
                <a:xfrm>
                  <a:off x="5593939" y="5257800"/>
                  <a:ext cx="1066800" cy="178816"/>
                </a:xfrm>
                <a:custGeom>
                  <a:avLst/>
                  <a:gdLst>
                    <a:gd name="connsiteX0" fmla="*/ 0 w 1328928"/>
                    <a:gd name="connsiteY0" fmla="*/ 249936 h 255016"/>
                    <a:gd name="connsiteX1" fmla="*/ 280416 w 1328928"/>
                    <a:gd name="connsiteY1" fmla="*/ 249936 h 255016"/>
                    <a:gd name="connsiteX2" fmla="*/ 646176 w 1328928"/>
                    <a:gd name="connsiteY2" fmla="*/ 219456 h 255016"/>
                    <a:gd name="connsiteX3" fmla="*/ 1054608 w 1328928"/>
                    <a:gd name="connsiteY3" fmla="*/ 115824 h 255016"/>
                    <a:gd name="connsiteX4" fmla="*/ 1328928 w 1328928"/>
                    <a:gd name="connsiteY4" fmla="*/ 0 h 255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928" h="255016">
                      <a:moveTo>
                        <a:pt x="0" y="249936"/>
                      </a:moveTo>
                      <a:cubicBezTo>
                        <a:pt x="86360" y="252476"/>
                        <a:pt x="172720" y="255016"/>
                        <a:pt x="280416" y="249936"/>
                      </a:cubicBezTo>
                      <a:cubicBezTo>
                        <a:pt x="388112" y="244856"/>
                        <a:pt x="517144" y="241808"/>
                        <a:pt x="646176" y="219456"/>
                      </a:cubicBezTo>
                      <a:cubicBezTo>
                        <a:pt x="775208" y="197104"/>
                        <a:pt x="940816" y="152400"/>
                        <a:pt x="1054608" y="115824"/>
                      </a:cubicBezTo>
                      <a:cubicBezTo>
                        <a:pt x="1168400" y="79248"/>
                        <a:pt x="1248664" y="39624"/>
                        <a:pt x="1328928"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cxnSp>
              <p:nvCxnSpPr>
                <p:cNvPr id="341" name="Straight Arrow Connector 340"/>
                <p:cNvCxnSpPr/>
                <p:nvPr/>
              </p:nvCxnSpPr>
              <p:spPr>
                <a:xfrm rot="5400000" flipH="1" flipV="1">
                  <a:off x="6111305" y="5089366"/>
                  <a:ext cx="1097280" cy="1588"/>
                </a:xfrm>
                <a:prstGeom prst="straightConnector1">
                  <a:avLst/>
                </a:prstGeom>
                <a:ln w="127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5600159" y="4545719"/>
                  <a:ext cx="219456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3" name="Straight Arrow Connector 342"/>
                <p:cNvCxnSpPr/>
                <p:nvPr/>
              </p:nvCxnSpPr>
              <p:spPr>
                <a:xfrm rot="5400000" flipH="1" flipV="1">
                  <a:off x="6935853" y="5500846"/>
                  <a:ext cx="274320" cy="1588"/>
                </a:xfrm>
                <a:prstGeom prst="straightConnector1">
                  <a:avLst/>
                </a:prstGeom>
                <a:ln w="1270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44" name="Rectangle 343"/>
                <p:cNvSpPr/>
                <p:nvPr/>
              </p:nvSpPr>
              <p:spPr>
                <a:xfrm>
                  <a:off x="6847621" y="5586658"/>
                  <a:ext cx="1326549" cy="329851"/>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ts val="1100"/>
                    </a:lnSpc>
                  </a:pPr>
                  <a:r>
                    <a:rPr lang="en-US" sz="800" i="1" dirty="0" smtClean="0">
                      <a:solidFill>
                        <a:prstClr val="black"/>
                      </a:solidFill>
                      <a:latin typeface="Calibri"/>
                    </a:rPr>
                    <a:t>T</a:t>
                  </a:r>
                  <a:r>
                    <a:rPr lang="en-US" sz="800" i="1" baseline="-25000" dirty="0" smtClean="0">
                      <a:solidFill>
                        <a:prstClr val="black"/>
                      </a:solidFill>
                      <a:latin typeface="Calibri"/>
                    </a:rPr>
                    <a:t>d</a:t>
                  </a:r>
                  <a:r>
                    <a:rPr lang="en-US" sz="800" dirty="0" smtClean="0">
                      <a:solidFill>
                        <a:prstClr val="black"/>
                      </a:solidFill>
                      <a:latin typeface="Calibri"/>
                    </a:rPr>
                    <a:t>: designed life</a:t>
                  </a:r>
                  <a:endParaRPr lang="en-US" sz="800" dirty="0"/>
                </a:p>
              </p:txBody>
            </p:sp>
            <p:sp>
              <p:nvSpPr>
                <p:cNvPr id="345" name="Rectangle 344"/>
                <p:cNvSpPr/>
                <p:nvPr/>
              </p:nvSpPr>
              <p:spPr>
                <a:xfrm>
                  <a:off x="5749854" y="5591122"/>
                  <a:ext cx="1336749" cy="329851"/>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ts val="1100"/>
                    </a:lnSpc>
                  </a:pPr>
                  <a:r>
                    <a:rPr lang="en-US" sz="800" i="1" dirty="0" smtClean="0">
                      <a:solidFill>
                        <a:prstClr val="black"/>
                      </a:solidFill>
                      <a:latin typeface="Calibri"/>
                    </a:rPr>
                    <a:t>     T</a:t>
                  </a:r>
                  <a:r>
                    <a:rPr lang="en-US" sz="800" dirty="0" smtClean="0">
                      <a:solidFill>
                        <a:prstClr val="black"/>
                      </a:solidFill>
                      <a:latin typeface="Calibri"/>
                    </a:rPr>
                    <a:t>: current time</a:t>
                  </a:r>
                  <a:endParaRPr lang="en-US" sz="800" dirty="0"/>
                </a:p>
              </p:txBody>
            </p:sp>
            <p:sp>
              <p:nvSpPr>
                <p:cNvPr id="346" name="Rectangle 345"/>
                <p:cNvSpPr/>
                <p:nvPr/>
              </p:nvSpPr>
              <p:spPr>
                <a:xfrm>
                  <a:off x="7270339" y="4859177"/>
                  <a:ext cx="863759" cy="304479"/>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800" dirty="0" smtClean="0">
                      <a:solidFill>
                        <a:prstClr val="black"/>
                      </a:solidFill>
                      <a:latin typeface="Calibri"/>
                    </a:rPr>
                    <a:t>Prediction</a:t>
                  </a:r>
                  <a:endParaRPr lang="en-US" sz="800" dirty="0"/>
                </a:p>
              </p:txBody>
            </p:sp>
            <p:grpSp>
              <p:nvGrpSpPr>
                <p:cNvPr id="347" name="Group 84"/>
                <p:cNvGrpSpPr/>
                <p:nvPr/>
              </p:nvGrpSpPr>
              <p:grpSpPr>
                <a:xfrm>
                  <a:off x="6659468" y="4562474"/>
                  <a:ext cx="991871" cy="695325"/>
                  <a:chOff x="6399530" y="4615180"/>
                  <a:chExt cx="904240" cy="566420"/>
                </a:xfrm>
              </p:grpSpPr>
              <p:sp>
                <p:nvSpPr>
                  <p:cNvPr id="356" name="Freeform 355"/>
                  <p:cNvSpPr/>
                  <p:nvPr/>
                </p:nvSpPr>
                <p:spPr>
                  <a:xfrm>
                    <a:off x="6404610" y="4615180"/>
                    <a:ext cx="401320" cy="563880"/>
                  </a:xfrm>
                  <a:custGeom>
                    <a:avLst/>
                    <a:gdLst>
                      <a:gd name="connsiteX0" fmla="*/ 0 w 401320"/>
                      <a:gd name="connsiteY0" fmla="*/ 563880 h 563880"/>
                      <a:gd name="connsiteX1" fmla="*/ 149860 w 401320"/>
                      <a:gd name="connsiteY1" fmla="*/ 474980 h 563880"/>
                      <a:gd name="connsiteX2" fmla="*/ 292100 w 401320"/>
                      <a:gd name="connsiteY2" fmla="*/ 320040 h 563880"/>
                      <a:gd name="connsiteX3" fmla="*/ 370840 w 401320"/>
                      <a:gd name="connsiteY3" fmla="*/ 152400 h 563880"/>
                      <a:gd name="connsiteX4" fmla="*/ 401320 w 4013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 h="563880">
                        <a:moveTo>
                          <a:pt x="0" y="563880"/>
                        </a:moveTo>
                        <a:cubicBezTo>
                          <a:pt x="50588" y="539750"/>
                          <a:pt x="101177" y="515620"/>
                          <a:pt x="149860" y="474980"/>
                        </a:cubicBezTo>
                        <a:cubicBezTo>
                          <a:pt x="198543" y="434340"/>
                          <a:pt x="255270" y="373803"/>
                          <a:pt x="292100" y="320040"/>
                        </a:cubicBezTo>
                        <a:cubicBezTo>
                          <a:pt x="328930" y="266277"/>
                          <a:pt x="352637" y="205740"/>
                          <a:pt x="370840" y="152400"/>
                        </a:cubicBezTo>
                        <a:cubicBezTo>
                          <a:pt x="389043" y="99060"/>
                          <a:pt x="395181" y="49530"/>
                          <a:pt x="401320" y="0"/>
                        </a:cubicBezTo>
                      </a:path>
                    </a:pathLst>
                  </a:cu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sp>
                <p:nvSpPr>
                  <p:cNvPr id="357" name="Freeform 356"/>
                  <p:cNvSpPr/>
                  <p:nvPr/>
                </p:nvSpPr>
                <p:spPr>
                  <a:xfrm>
                    <a:off x="6399530" y="4620260"/>
                    <a:ext cx="566420" cy="556260"/>
                  </a:xfrm>
                  <a:custGeom>
                    <a:avLst/>
                    <a:gdLst>
                      <a:gd name="connsiteX0" fmla="*/ 0 w 566420"/>
                      <a:gd name="connsiteY0" fmla="*/ 556260 h 556260"/>
                      <a:gd name="connsiteX1" fmla="*/ 200660 w 566420"/>
                      <a:gd name="connsiteY1" fmla="*/ 452120 h 556260"/>
                      <a:gd name="connsiteX2" fmla="*/ 408940 w 566420"/>
                      <a:gd name="connsiteY2" fmla="*/ 259080 h 556260"/>
                      <a:gd name="connsiteX3" fmla="*/ 515620 w 566420"/>
                      <a:gd name="connsiteY3" fmla="*/ 114300 h 556260"/>
                      <a:gd name="connsiteX4" fmla="*/ 566420 w 566420"/>
                      <a:gd name="connsiteY4" fmla="*/ 0 h 556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20" h="556260">
                        <a:moveTo>
                          <a:pt x="0" y="556260"/>
                        </a:moveTo>
                        <a:cubicBezTo>
                          <a:pt x="66251" y="528955"/>
                          <a:pt x="132503" y="501650"/>
                          <a:pt x="200660" y="452120"/>
                        </a:cubicBezTo>
                        <a:cubicBezTo>
                          <a:pt x="268817" y="402590"/>
                          <a:pt x="356447" y="315383"/>
                          <a:pt x="408940" y="259080"/>
                        </a:cubicBezTo>
                        <a:cubicBezTo>
                          <a:pt x="461433" y="202777"/>
                          <a:pt x="489373" y="157480"/>
                          <a:pt x="515620" y="114300"/>
                        </a:cubicBezTo>
                        <a:cubicBezTo>
                          <a:pt x="541867" y="71120"/>
                          <a:pt x="554143" y="35560"/>
                          <a:pt x="566420" y="0"/>
                        </a:cubicBezTo>
                      </a:path>
                    </a:pathLst>
                  </a:cu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sp>
                <p:nvSpPr>
                  <p:cNvPr id="358" name="Freeform 357"/>
                  <p:cNvSpPr/>
                  <p:nvPr/>
                </p:nvSpPr>
                <p:spPr>
                  <a:xfrm>
                    <a:off x="6402070" y="4615180"/>
                    <a:ext cx="678180" cy="561340"/>
                  </a:xfrm>
                  <a:custGeom>
                    <a:avLst/>
                    <a:gdLst>
                      <a:gd name="connsiteX0" fmla="*/ 0 w 678180"/>
                      <a:gd name="connsiteY0" fmla="*/ 561340 h 561340"/>
                      <a:gd name="connsiteX1" fmla="*/ 251460 w 678180"/>
                      <a:gd name="connsiteY1" fmla="*/ 441960 h 561340"/>
                      <a:gd name="connsiteX2" fmla="*/ 424180 w 678180"/>
                      <a:gd name="connsiteY2" fmla="*/ 309880 h 561340"/>
                      <a:gd name="connsiteX3" fmla="*/ 579120 w 678180"/>
                      <a:gd name="connsiteY3" fmla="*/ 142240 h 561340"/>
                      <a:gd name="connsiteX4" fmla="*/ 678180 w 678180"/>
                      <a:gd name="connsiteY4" fmla="*/ 0 h 5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0" h="561340">
                        <a:moveTo>
                          <a:pt x="0" y="561340"/>
                        </a:moveTo>
                        <a:cubicBezTo>
                          <a:pt x="90381" y="522605"/>
                          <a:pt x="180763" y="483870"/>
                          <a:pt x="251460" y="441960"/>
                        </a:cubicBezTo>
                        <a:cubicBezTo>
                          <a:pt x="322157" y="400050"/>
                          <a:pt x="369570" y="359833"/>
                          <a:pt x="424180" y="309880"/>
                        </a:cubicBezTo>
                        <a:cubicBezTo>
                          <a:pt x="478790" y="259927"/>
                          <a:pt x="536787" y="193887"/>
                          <a:pt x="579120" y="142240"/>
                        </a:cubicBezTo>
                        <a:cubicBezTo>
                          <a:pt x="621453" y="90593"/>
                          <a:pt x="649816" y="45296"/>
                          <a:pt x="678180" y="0"/>
                        </a:cubicBezTo>
                      </a:path>
                    </a:pathLst>
                  </a:cu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sp>
                <p:nvSpPr>
                  <p:cNvPr id="359" name="Freeform 358"/>
                  <p:cNvSpPr/>
                  <p:nvPr/>
                </p:nvSpPr>
                <p:spPr>
                  <a:xfrm>
                    <a:off x="6404610" y="4615180"/>
                    <a:ext cx="751840" cy="566420"/>
                  </a:xfrm>
                  <a:custGeom>
                    <a:avLst/>
                    <a:gdLst>
                      <a:gd name="connsiteX0" fmla="*/ 0 w 751840"/>
                      <a:gd name="connsiteY0" fmla="*/ 566420 h 566420"/>
                      <a:gd name="connsiteX1" fmla="*/ 210820 w 751840"/>
                      <a:gd name="connsiteY1" fmla="*/ 480060 h 566420"/>
                      <a:gd name="connsiteX2" fmla="*/ 426720 w 751840"/>
                      <a:gd name="connsiteY2" fmla="*/ 342900 h 566420"/>
                      <a:gd name="connsiteX3" fmla="*/ 665480 w 751840"/>
                      <a:gd name="connsiteY3" fmla="*/ 116840 h 566420"/>
                      <a:gd name="connsiteX4" fmla="*/ 751840 w 751840"/>
                      <a:gd name="connsiteY4" fmla="*/ 0 h 56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840" h="566420">
                        <a:moveTo>
                          <a:pt x="0" y="566420"/>
                        </a:moveTo>
                        <a:cubicBezTo>
                          <a:pt x="69850" y="541866"/>
                          <a:pt x="139700" y="517313"/>
                          <a:pt x="210820" y="480060"/>
                        </a:cubicBezTo>
                        <a:cubicBezTo>
                          <a:pt x="281940" y="442807"/>
                          <a:pt x="350943" y="403437"/>
                          <a:pt x="426720" y="342900"/>
                        </a:cubicBezTo>
                        <a:cubicBezTo>
                          <a:pt x="502497" y="282363"/>
                          <a:pt x="611293" y="173990"/>
                          <a:pt x="665480" y="116840"/>
                        </a:cubicBezTo>
                        <a:cubicBezTo>
                          <a:pt x="719667" y="59690"/>
                          <a:pt x="735753" y="29845"/>
                          <a:pt x="751840" y="0"/>
                        </a:cubicBezTo>
                      </a:path>
                    </a:pathLst>
                  </a:cu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sp>
                <p:nvSpPr>
                  <p:cNvPr id="360" name="Freeform 359"/>
                  <p:cNvSpPr/>
                  <p:nvPr/>
                </p:nvSpPr>
                <p:spPr>
                  <a:xfrm>
                    <a:off x="6402070" y="4622800"/>
                    <a:ext cx="901700" cy="558800"/>
                  </a:xfrm>
                  <a:custGeom>
                    <a:avLst/>
                    <a:gdLst>
                      <a:gd name="connsiteX0" fmla="*/ 0 w 901700"/>
                      <a:gd name="connsiteY0" fmla="*/ 558800 h 558800"/>
                      <a:gd name="connsiteX1" fmla="*/ 203200 w 901700"/>
                      <a:gd name="connsiteY1" fmla="*/ 485140 h 558800"/>
                      <a:gd name="connsiteX2" fmla="*/ 464820 w 901700"/>
                      <a:gd name="connsiteY2" fmla="*/ 332740 h 558800"/>
                      <a:gd name="connsiteX3" fmla="*/ 787400 w 901700"/>
                      <a:gd name="connsiteY3" fmla="*/ 106680 h 558800"/>
                      <a:gd name="connsiteX4" fmla="*/ 901700 w 901700"/>
                      <a:gd name="connsiteY4" fmla="*/ 0 h 5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700" h="558800">
                        <a:moveTo>
                          <a:pt x="0" y="558800"/>
                        </a:moveTo>
                        <a:cubicBezTo>
                          <a:pt x="62865" y="540808"/>
                          <a:pt x="125730" y="522817"/>
                          <a:pt x="203200" y="485140"/>
                        </a:cubicBezTo>
                        <a:cubicBezTo>
                          <a:pt x="280670" y="447463"/>
                          <a:pt x="367453" y="395817"/>
                          <a:pt x="464820" y="332740"/>
                        </a:cubicBezTo>
                        <a:cubicBezTo>
                          <a:pt x="562187" y="269663"/>
                          <a:pt x="714587" y="162137"/>
                          <a:pt x="787400" y="106680"/>
                        </a:cubicBezTo>
                        <a:cubicBezTo>
                          <a:pt x="860213" y="51223"/>
                          <a:pt x="880956" y="25611"/>
                          <a:pt x="901700" y="0"/>
                        </a:cubicBezTo>
                      </a:path>
                    </a:pathLst>
                  </a:cu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sz="800" dirty="0"/>
                  </a:p>
                </p:txBody>
              </p:sp>
            </p:grpSp>
            <p:cxnSp>
              <p:nvCxnSpPr>
                <p:cNvPr id="348" name="Straight Arrow Connector 347"/>
                <p:cNvCxnSpPr/>
                <p:nvPr/>
              </p:nvCxnSpPr>
              <p:spPr>
                <a:xfrm rot="10800000">
                  <a:off x="7331300" y="4762501"/>
                  <a:ext cx="167641" cy="1142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a:off x="7036657" y="4278630"/>
                  <a:ext cx="157482" cy="133352"/>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p:cNvSpPr/>
                <p:nvPr/>
              </p:nvSpPr>
              <p:spPr>
                <a:xfrm>
                  <a:off x="6585533" y="4046683"/>
                  <a:ext cx="825339" cy="421377"/>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ts val="800"/>
                    </a:lnSpc>
                  </a:pPr>
                  <a:r>
                    <a:rPr lang="en-US" sz="800" dirty="0" smtClean="0">
                      <a:solidFill>
                        <a:srgbClr val="0000FF"/>
                      </a:solidFill>
                      <a:latin typeface="Calibri"/>
                    </a:rPr>
                    <a:t>Predicted</a:t>
                  </a:r>
                </a:p>
                <a:p>
                  <a:pPr>
                    <a:lnSpc>
                      <a:spcPts val="800"/>
                    </a:lnSpc>
                  </a:pPr>
                  <a:r>
                    <a:rPr lang="en-US" sz="800" dirty="0" smtClean="0">
                      <a:solidFill>
                        <a:srgbClr val="0000FF"/>
                      </a:solidFill>
                      <a:latin typeface="Calibri"/>
                    </a:rPr>
                    <a:t>Life</a:t>
                  </a:r>
                  <a:endParaRPr lang="en-US" sz="800" dirty="0">
                    <a:solidFill>
                      <a:srgbClr val="0000FF"/>
                    </a:solidFill>
                  </a:endParaRPr>
                </a:p>
              </p:txBody>
            </p:sp>
            <p:cxnSp>
              <p:nvCxnSpPr>
                <p:cNvPr id="351" name="Straight Arrow Connector 350"/>
                <p:cNvCxnSpPr/>
                <p:nvPr/>
              </p:nvCxnSpPr>
              <p:spPr>
                <a:xfrm>
                  <a:off x="6132908" y="4396740"/>
                  <a:ext cx="157482" cy="1333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2" name="Rectangle 351"/>
                <p:cNvSpPr/>
                <p:nvPr/>
              </p:nvSpPr>
              <p:spPr>
                <a:xfrm>
                  <a:off x="5746339" y="4046682"/>
                  <a:ext cx="850198" cy="421377"/>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ts val="800"/>
                    </a:lnSpc>
                  </a:pPr>
                  <a:r>
                    <a:rPr lang="en-US" sz="800" dirty="0" smtClean="0">
                      <a:solidFill>
                        <a:srgbClr val="FF0000"/>
                      </a:solidFill>
                      <a:latin typeface="Calibri"/>
                    </a:rPr>
                    <a:t>Failure</a:t>
                  </a:r>
                </a:p>
                <a:p>
                  <a:pPr>
                    <a:lnSpc>
                      <a:spcPts val="800"/>
                    </a:lnSpc>
                  </a:pPr>
                  <a:r>
                    <a:rPr lang="en-US" sz="800" dirty="0" smtClean="0">
                      <a:solidFill>
                        <a:srgbClr val="FF0000"/>
                      </a:solidFill>
                      <a:latin typeface="Calibri"/>
                    </a:rPr>
                    <a:t>Threshold</a:t>
                  </a:r>
                  <a:endParaRPr lang="en-US" sz="800" dirty="0">
                    <a:solidFill>
                      <a:srgbClr val="FF0000"/>
                    </a:solidFill>
                  </a:endParaRPr>
                </a:p>
              </p:txBody>
            </p:sp>
            <p:sp>
              <p:nvSpPr>
                <p:cNvPr id="353" name="Rectangle 352"/>
                <p:cNvSpPr/>
                <p:nvPr/>
              </p:nvSpPr>
              <p:spPr>
                <a:xfrm>
                  <a:off x="5567739" y="4532190"/>
                  <a:ext cx="1008395" cy="304479"/>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800" dirty="0" smtClean="0">
                      <a:solidFill>
                        <a:prstClr val="black"/>
                      </a:solidFill>
                      <a:latin typeface="Calibri"/>
                    </a:rPr>
                    <a:t>Health Index</a:t>
                  </a:r>
                  <a:endParaRPr lang="en-US" sz="800" dirty="0"/>
                </a:p>
              </p:txBody>
            </p:sp>
            <p:sp>
              <p:nvSpPr>
                <p:cNvPr id="354" name="Right Arrow 353"/>
                <p:cNvSpPr/>
                <p:nvPr/>
              </p:nvSpPr>
              <p:spPr>
                <a:xfrm rot="5400000">
                  <a:off x="5962049" y="5262499"/>
                  <a:ext cx="137160" cy="137160"/>
                </a:xfrm>
                <a:prstGeom prst="rightArrow">
                  <a:avLst/>
                </a:prstGeom>
              </p:spPr>
              <p:style>
                <a:lnRef idx="0">
                  <a:schemeClr val="dk1"/>
                </a:lnRef>
                <a:fillRef idx="3">
                  <a:schemeClr val="dk1"/>
                </a:fillRef>
                <a:effectRef idx="3">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0" hangingPunct="0">
                    <a:defRPr/>
                  </a:pPr>
                  <a:endParaRPr lang="en-US" sz="800" dirty="0">
                    <a:solidFill>
                      <a:prstClr val="white"/>
                    </a:solidFill>
                    <a:latin typeface="Calibri" pitchFamily="34" charset="0"/>
                  </a:endParaRPr>
                </a:p>
              </p:txBody>
            </p:sp>
            <p:sp>
              <p:nvSpPr>
                <p:cNvPr id="355" name="Rectangle 354"/>
                <p:cNvSpPr/>
                <p:nvPr/>
              </p:nvSpPr>
              <p:spPr>
                <a:xfrm rot="16200000">
                  <a:off x="4624332" y="4733911"/>
                  <a:ext cx="1681426" cy="347130"/>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1000" b="1" dirty="0" smtClean="0">
                      <a:solidFill>
                        <a:prstClr val="black"/>
                      </a:solidFill>
                      <a:latin typeface="Calibri"/>
                    </a:rPr>
                    <a:t>Degradation Signal</a:t>
                  </a:r>
                  <a:endParaRPr lang="en-US" sz="1000" b="1" dirty="0"/>
                </a:p>
              </p:txBody>
            </p:sp>
          </p:grpSp>
          <p:grpSp>
            <p:nvGrpSpPr>
              <p:cNvPr id="329" name="Group 379"/>
              <p:cNvGrpSpPr>
                <a:grpSpLocks noChangeAspect="1"/>
              </p:cNvGrpSpPr>
              <p:nvPr/>
            </p:nvGrpSpPr>
            <p:grpSpPr bwMode="auto">
              <a:xfrm>
                <a:off x="3352800" y="4724400"/>
                <a:ext cx="602336" cy="457200"/>
                <a:chOff x="5732355" y="2438400"/>
                <a:chExt cx="1101708" cy="836295"/>
              </a:xfrm>
            </p:grpSpPr>
            <p:pic>
              <p:nvPicPr>
                <p:cNvPr id="330" name="Picture 1" descr="RVM_Deg_Sig.tif"/>
                <p:cNvPicPr>
                  <a:picLocks noChangeAspect="1" noChangeArrowheads="1"/>
                </p:cNvPicPr>
                <p:nvPr/>
              </p:nvPicPr>
              <p:blipFill>
                <a:blip r:embed="rId8" cstate="print"/>
                <a:srcRect/>
                <a:stretch>
                  <a:fillRect/>
                </a:stretch>
              </p:blipFill>
              <p:spPr bwMode="auto">
                <a:xfrm>
                  <a:off x="5752023" y="2438400"/>
                  <a:ext cx="1082040" cy="836295"/>
                </a:xfrm>
                <a:prstGeom prst="rect">
                  <a:avLst/>
                </a:prstGeom>
                <a:noFill/>
                <a:ln w="9525">
                  <a:noFill/>
                  <a:miter lim="800000"/>
                  <a:headEnd/>
                  <a:tailEnd/>
                </a:ln>
              </p:spPr>
            </p:pic>
            <p:cxnSp>
              <p:nvCxnSpPr>
                <p:cNvPr id="331" name="Straight Connector 330"/>
                <p:cNvCxnSpPr/>
                <p:nvPr/>
              </p:nvCxnSpPr>
              <p:spPr>
                <a:xfrm rot="10800000">
                  <a:off x="5735530" y="2546379"/>
                  <a:ext cx="1097067"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rot="10800000">
                  <a:off x="5732355" y="3160838"/>
                  <a:ext cx="1098655"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
          <p:nvSpPr>
            <p:cNvPr id="325" name="Right Arrow 324"/>
            <p:cNvSpPr/>
            <p:nvPr/>
          </p:nvSpPr>
          <p:spPr>
            <a:xfrm>
              <a:off x="6601800" y="5486400"/>
              <a:ext cx="180000" cy="180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326" name="Rectangle 325"/>
            <p:cNvSpPr/>
            <p:nvPr/>
          </p:nvSpPr>
          <p:spPr>
            <a:xfrm>
              <a:off x="7524756" y="6162672"/>
              <a:ext cx="457200"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RUL</a:t>
              </a:r>
              <a:endParaRPr lang="en-US" sz="1000" b="1" dirty="0"/>
            </a:p>
          </p:txBody>
        </p:sp>
        <p:sp>
          <p:nvSpPr>
            <p:cNvPr id="327" name="Rectangle 326"/>
            <p:cNvSpPr/>
            <p:nvPr/>
          </p:nvSpPr>
          <p:spPr>
            <a:xfrm rot="16200000">
              <a:off x="6401543" y="5504708"/>
              <a:ext cx="1066799"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Probability Density</a:t>
              </a:r>
              <a:endParaRPr lang="en-US" sz="1000" b="1" dirty="0"/>
            </a:p>
          </p:txBody>
        </p:sp>
      </p:grpSp>
      <p:grpSp>
        <p:nvGrpSpPr>
          <p:cNvPr id="361" name="Group 360"/>
          <p:cNvGrpSpPr/>
          <p:nvPr/>
        </p:nvGrpSpPr>
        <p:grpSpPr>
          <a:xfrm>
            <a:off x="4176464" y="2896209"/>
            <a:ext cx="4288655" cy="1485475"/>
            <a:chOff x="4245745" y="2954866"/>
            <a:chExt cx="4288655" cy="1485475"/>
          </a:xfrm>
        </p:grpSpPr>
        <p:sp>
          <p:nvSpPr>
            <p:cNvPr id="362" name="Rectangle 4"/>
            <p:cNvSpPr/>
            <p:nvPr/>
          </p:nvSpPr>
          <p:spPr>
            <a:xfrm>
              <a:off x="4419600" y="3094851"/>
              <a:ext cx="4114800" cy="1345490"/>
            </a:xfrm>
            <a:prstGeom prst="rect">
              <a:avLst/>
            </a:prstGeom>
            <a:solidFill>
              <a:sysClr val="window" lastClr="FFFFFF"/>
            </a:solidFill>
            <a:ln w="3175"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algn="ctr" fontAlgn="auto" latinLnBrk="0">
                <a:spcBef>
                  <a:spcPts val="0"/>
                </a:spcBef>
                <a:spcAft>
                  <a:spcPts val="0"/>
                </a:spcAft>
                <a:defRPr/>
              </a:pPr>
              <a:endParaRPr kumimoji="0" lang="en-US" kern="0" dirty="0">
                <a:solidFill>
                  <a:sysClr val="windowText" lastClr="000000"/>
                </a:solidFill>
                <a:latin typeface="Calibri"/>
                <a:ea typeface="+mn-ea"/>
              </a:endParaRPr>
            </a:p>
          </p:txBody>
        </p:sp>
        <p:sp>
          <p:nvSpPr>
            <p:cNvPr id="363" name="Rectangle 362"/>
            <p:cNvSpPr/>
            <p:nvPr/>
          </p:nvSpPr>
          <p:spPr>
            <a:xfrm>
              <a:off x="7175340" y="3395132"/>
              <a:ext cx="1260000" cy="972000"/>
            </a:xfrm>
            <a:prstGeom prst="rect">
              <a:avLst/>
            </a:prstGeom>
            <a:gradFill>
              <a:gsLst>
                <a:gs pos="0">
                  <a:srgbClr val="5E9EFF"/>
                </a:gs>
                <a:gs pos="39999">
                  <a:srgbClr val="85C2FF"/>
                </a:gs>
                <a:gs pos="70000">
                  <a:srgbClr val="C4D6EB"/>
                </a:gs>
                <a:gs pos="100000">
                  <a:srgbClr val="FFEBFA"/>
                </a:gs>
              </a:gsLst>
              <a:lin ang="16200000" scaled="0"/>
            </a:gradFill>
            <a:ln w="19050">
              <a:solidFill>
                <a:schemeClr val="tx2">
                  <a:lumMod val="60000"/>
                  <a:lumOff val="40000"/>
                  <a:alpha val="0"/>
                </a:schemeClr>
              </a:solidFill>
            </a:ln>
            <a:scene3d>
              <a:camera prst="isometricTopUp">
                <a:rot lat="20448049" lon="18313992" rev="4587606"/>
              </a:camera>
              <a:lightRig rig="threePt" dir="t"/>
            </a:scene3d>
            <a:sp3d prstMaterial="matte">
              <a:bevelB w="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64" name="Picture 26" descr="RVM_Deg_Sig.tif"/>
            <p:cNvPicPr>
              <a:picLocks noChangeAspect="1"/>
            </p:cNvPicPr>
            <p:nvPr/>
          </p:nvPicPr>
          <p:blipFill>
            <a:blip r:embed="rId9" cstate="screen"/>
            <a:srcRect l="2127" t="3030" r="7628"/>
            <a:stretch>
              <a:fillRect/>
            </a:stretch>
          </p:blipFill>
          <p:spPr bwMode="auto">
            <a:xfrm>
              <a:off x="7162800" y="3388967"/>
              <a:ext cx="1289607" cy="972000"/>
            </a:xfrm>
            <a:prstGeom prst="rect">
              <a:avLst/>
            </a:prstGeom>
            <a:gradFill>
              <a:gsLst>
                <a:gs pos="0">
                  <a:srgbClr val="5E9EFF"/>
                </a:gs>
                <a:gs pos="39999">
                  <a:srgbClr val="85C2FF"/>
                </a:gs>
                <a:gs pos="70000">
                  <a:srgbClr val="C4D6EB"/>
                </a:gs>
                <a:gs pos="100000">
                  <a:srgbClr val="FFEBFA"/>
                </a:gs>
              </a:gsLst>
              <a:lin ang="16200000" scaled="0"/>
            </a:gradFill>
            <a:ln>
              <a:solidFill>
                <a:schemeClr val="tx2">
                  <a:lumMod val="60000"/>
                  <a:lumOff val="40000"/>
                </a:schemeClr>
              </a:solidFill>
            </a:ln>
            <a:scene3d>
              <a:camera prst="isometricTopUp">
                <a:rot lat="20448014" lon="18313969" rev="4587607"/>
              </a:camera>
              <a:lightRig rig="threePt" dir="t"/>
            </a:scene3d>
            <a:sp3d prstMaterial="matte">
              <a:bevelB w="0" h="0"/>
            </a:sp3d>
          </p:spPr>
        </p:pic>
        <p:sp>
          <p:nvSpPr>
            <p:cNvPr id="365" name="Rectangle 364"/>
            <p:cNvSpPr/>
            <p:nvPr/>
          </p:nvSpPr>
          <p:spPr>
            <a:xfrm rot="16200000">
              <a:off x="3744165" y="3638778"/>
              <a:ext cx="1280160" cy="276999"/>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ko-KR" sz="1200" b="1" dirty="0" smtClean="0">
                  <a:solidFill>
                    <a:schemeClr val="bg1"/>
                  </a:solidFill>
                  <a:latin typeface="Calibri" pitchFamily="34" charset="0"/>
                  <a:ea typeface="굴림" pitchFamily="34" charset="-127"/>
                </a:rPr>
                <a:t>Health Reasoning</a:t>
              </a:r>
              <a:endParaRPr lang="ko-KR" altLang="en-US" sz="1200" b="1" dirty="0">
                <a:solidFill>
                  <a:schemeClr val="bg1"/>
                </a:solidFill>
              </a:endParaRPr>
            </a:p>
          </p:txBody>
        </p:sp>
        <p:sp>
          <p:nvSpPr>
            <p:cNvPr id="366" name="Rectangle 365"/>
            <p:cNvSpPr/>
            <p:nvPr/>
          </p:nvSpPr>
          <p:spPr>
            <a:xfrm>
              <a:off x="4766504" y="3094851"/>
              <a:ext cx="1140825" cy="276999"/>
            </a:xfrm>
            <a:prstGeom prst="rect">
              <a:avLst/>
            </a:prstGeom>
          </p:spPr>
          <p:txBody>
            <a:bodyPr wrap="none">
              <a:spAutoFit/>
            </a:bodyPr>
            <a:lstStyle/>
            <a:p>
              <a:pPr lvl="0" algn="ctr" fontAlgn="auto">
                <a:spcBef>
                  <a:spcPts val="0"/>
                </a:spcBef>
                <a:spcAft>
                  <a:spcPts val="0"/>
                </a:spcAft>
                <a:defRPr/>
              </a:pPr>
              <a:r>
                <a:rPr lang="en-US" sz="1200" dirty="0" smtClean="0">
                  <a:solidFill>
                    <a:prstClr val="black"/>
                  </a:solidFill>
                  <a:latin typeface="Calibri"/>
                  <a:cs typeface="+mn-cs"/>
                </a:rPr>
                <a:t>Sensory Signals</a:t>
              </a:r>
              <a:endParaRPr lang="en-US" sz="1200" dirty="0">
                <a:solidFill>
                  <a:prstClr val="black"/>
                </a:solidFill>
                <a:latin typeface="Calibri"/>
                <a:cs typeface="+mn-cs"/>
              </a:endParaRPr>
            </a:p>
          </p:txBody>
        </p:sp>
        <p:grpSp>
          <p:nvGrpSpPr>
            <p:cNvPr id="367" name="Group 422"/>
            <p:cNvGrpSpPr>
              <a:grpSpLocks noChangeAspect="1"/>
            </p:cNvGrpSpPr>
            <p:nvPr/>
          </p:nvGrpSpPr>
          <p:grpSpPr>
            <a:xfrm>
              <a:off x="4633551" y="3360433"/>
              <a:ext cx="1491023" cy="1034436"/>
              <a:chOff x="5549650" y="4172808"/>
              <a:chExt cx="2744681" cy="1904186"/>
            </a:xfrm>
          </p:grpSpPr>
          <p:pic>
            <p:nvPicPr>
              <p:cNvPr id="373" name="Picture 11" descr="7_7"/>
              <p:cNvPicPr>
                <a:picLocks noChangeAspect="1" noChangeArrowheads="1"/>
              </p:cNvPicPr>
              <p:nvPr/>
            </p:nvPicPr>
            <p:blipFill>
              <a:blip r:embed="rId10" cstate="print"/>
              <a:srcRect/>
              <a:stretch>
                <a:fillRect/>
              </a:stretch>
            </p:blipFill>
            <p:spPr bwMode="auto">
              <a:xfrm>
                <a:off x="6770331" y="4172808"/>
                <a:ext cx="1524000" cy="897718"/>
              </a:xfrm>
              <a:prstGeom prst="rect">
                <a:avLst/>
              </a:prstGeom>
              <a:noFill/>
              <a:ln w="9525">
                <a:noFill/>
                <a:miter lim="800000"/>
                <a:headEnd/>
                <a:tailEnd/>
              </a:ln>
            </p:spPr>
          </p:pic>
          <p:pic>
            <p:nvPicPr>
              <p:cNvPr id="374" name="Picture 20" descr="Sensor2.tif"/>
              <p:cNvPicPr>
                <a:picLocks noChangeAspect="1"/>
              </p:cNvPicPr>
              <p:nvPr/>
            </p:nvPicPr>
            <p:blipFill>
              <a:blip r:embed="rId11" cstate="print"/>
              <a:srcRect l="3345" t="4861" r="6970"/>
              <a:stretch>
                <a:fillRect/>
              </a:stretch>
            </p:blipFill>
            <p:spPr bwMode="auto">
              <a:xfrm>
                <a:off x="5566902" y="4240381"/>
                <a:ext cx="1295400" cy="830144"/>
              </a:xfrm>
              <a:prstGeom prst="rect">
                <a:avLst/>
              </a:prstGeom>
              <a:noFill/>
              <a:ln w="9525">
                <a:noFill/>
                <a:miter lim="800000"/>
                <a:headEnd/>
                <a:tailEnd/>
              </a:ln>
            </p:spPr>
          </p:pic>
          <p:pic>
            <p:nvPicPr>
              <p:cNvPr id="375" name="Picture 37" descr="Sensor12.tif"/>
              <p:cNvPicPr>
                <a:picLocks noChangeAspect="1"/>
              </p:cNvPicPr>
              <p:nvPr/>
            </p:nvPicPr>
            <p:blipFill>
              <a:blip r:embed="rId12" cstate="print"/>
              <a:srcRect l="1945" t="4301" r="7210"/>
              <a:stretch>
                <a:fillRect/>
              </a:stretch>
            </p:blipFill>
            <p:spPr bwMode="auto">
              <a:xfrm>
                <a:off x="6984522" y="5181599"/>
                <a:ext cx="1295400" cy="844359"/>
              </a:xfrm>
              <a:prstGeom prst="rect">
                <a:avLst/>
              </a:prstGeom>
              <a:noFill/>
              <a:ln w="9525">
                <a:noFill/>
                <a:miter lim="800000"/>
                <a:headEnd/>
                <a:tailEnd/>
              </a:ln>
            </p:spPr>
          </p:pic>
          <p:pic>
            <p:nvPicPr>
              <p:cNvPr id="376" name="Picture 50" descr="Vibration"/>
              <p:cNvPicPr>
                <a:picLocks noChangeAspect="1" noChangeArrowheads="1"/>
              </p:cNvPicPr>
              <p:nvPr/>
            </p:nvPicPr>
            <p:blipFill>
              <a:blip r:embed="rId13" cstate="print"/>
              <a:srcRect l="3191" t="4855" r="7747" b="1494"/>
              <a:stretch>
                <a:fillRect/>
              </a:stretch>
            </p:blipFill>
            <p:spPr bwMode="auto">
              <a:xfrm>
                <a:off x="5549650" y="5172975"/>
                <a:ext cx="1295400" cy="904019"/>
              </a:xfrm>
              <a:prstGeom prst="rect">
                <a:avLst/>
              </a:prstGeom>
              <a:noFill/>
            </p:spPr>
          </p:pic>
        </p:grpSp>
        <p:sp>
          <p:nvSpPr>
            <p:cNvPr id="368" name="Right Arrow 367"/>
            <p:cNvSpPr/>
            <p:nvPr/>
          </p:nvSpPr>
          <p:spPr>
            <a:xfrm>
              <a:off x="6172200" y="3733800"/>
              <a:ext cx="180000" cy="180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369" name="Rectangle 368"/>
            <p:cNvSpPr/>
            <p:nvPr/>
          </p:nvSpPr>
          <p:spPr>
            <a:xfrm>
              <a:off x="6541559" y="2954866"/>
              <a:ext cx="1260000" cy="972000"/>
            </a:xfrm>
            <a:prstGeom prst="rect">
              <a:avLst/>
            </a:prstGeom>
            <a:gradFill>
              <a:gsLst>
                <a:gs pos="0">
                  <a:srgbClr val="5E9EFF"/>
                </a:gs>
                <a:gs pos="39999">
                  <a:srgbClr val="85C2FF"/>
                </a:gs>
                <a:gs pos="70000">
                  <a:srgbClr val="C4D6EB"/>
                </a:gs>
                <a:gs pos="100000">
                  <a:srgbClr val="FFEBFA"/>
                </a:gs>
              </a:gsLst>
              <a:lin ang="16200000" scaled="0"/>
            </a:gradFill>
            <a:ln w="19050">
              <a:solidFill>
                <a:schemeClr val="tx2">
                  <a:lumMod val="60000"/>
                  <a:lumOff val="40000"/>
                  <a:alpha val="0"/>
                </a:schemeClr>
              </a:solidFill>
            </a:ln>
            <a:scene3d>
              <a:camera prst="isometricTopUp">
                <a:rot lat="20448049" lon="18313992" rev="4587606"/>
              </a:camera>
              <a:lightRig rig="threePt" dir="t"/>
            </a:scene3d>
            <a:sp3d prstMaterial="matte">
              <a:bevelB w="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0" name="TextBox 369"/>
            <p:cNvSpPr txBox="1"/>
            <p:nvPr/>
          </p:nvSpPr>
          <p:spPr bwMode="auto">
            <a:xfrm>
              <a:off x="6400800" y="3726067"/>
              <a:ext cx="1159934" cy="276999"/>
            </a:xfrm>
            <a:prstGeom prst="rect">
              <a:avLst/>
            </a:prstGeom>
            <a:noFill/>
            <a:scene3d>
              <a:camera prst="isometricOffAxis1Right">
                <a:rot lat="19800000" lon="20039998" rev="0"/>
              </a:camera>
              <a:lightRig rig="threePt" dir="t"/>
            </a:scene3d>
          </p:spPr>
          <p:txBody>
            <a:bodyPr wrap="square">
              <a:spAutoFit/>
            </a:bodyPr>
            <a:lstStyle/>
            <a:p>
              <a:pPr fontAlgn="auto">
                <a:spcBef>
                  <a:spcPts val="0"/>
                </a:spcBef>
                <a:spcAft>
                  <a:spcPts val="0"/>
                </a:spcAft>
                <a:defRPr/>
              </a:pPr>
              <a:r>
                <a:rPr lang="en-US" sz="1200" dirty="0" smtClean="0">
                  <a:latin typeface="+mn-lt"/>
                  <a:cs typeface="+mn-cs"/>
                </a:rPr>
                <a:t>Health Grade</a:t>
              </a:r>
              <a:endParaRPr lang="en-US" sz="1200" dirty="0">
                <a:latin typeface="+mn-lt"/>
                <a:cs typeface="+mn-cs"/>
              </a:endParaRPr>
            </a:p>
          </p:txBody>
        </p:sp>
        <p:sp>
          <p:nvSpPr>
            <p:cNvPr id="371" name="TextBox 370"/>
            <p:cNvSpPr txBox="1"/>
            <p:nvPr/>
          </p:nvSpPr>
          <p:spPr bwMode="auto">
            <a:xfrm>
              <a:off x="7069666" y="4163342"/>
              <a:ext cx="1066800" cy="276999"/>
            </a:xfrm>
            <a:prstGeom prst="rect">
              <a:avLst/>
            </a:prstGeom>
            <a:noFill/>
            <a:scene3d>
              <a:camera prst="isometricOffAxis1Right">
                <a:rot lat="19800000" lon="20039998" rev="0"/>
              </a:camera>
              <a:lightRig rig="threePt" dir="t"/>
            </a:scene3d>
          </p:spPr>
          <p:txBody>
            <a:bodyPr wrap="square">
              <a:spAutoFit/>
            </a:bodyPr>
            <a:lstStyle/>
            <a:p>
              <a:pPr fontAlgn="auto">
                <a:spcBef>
                  <a:spcPts val="0"/>
                </a:spcBef>
                <a:spcAft>
                  <a:spcPts val="0"/>
                </a:spcAft>
                <a:defRPr/>
              </a:pPr>
              <a:r>
                <a:rPr lang="en-US" sz="1200" dirty="0" smtClean="0">
                  <a:latin typeface="+mn-lt"/>
                  <a:cs typeface="+mn-cs"/>
                </a:rPr>
                <a:t>Health Index</a:t>
              </a:r>
              <a:endParaRPr lang="en-US" sz="1200" dirty="0">
                <a:latin typeface="+mn-lt"/>
                <a:cs typeface="+mn-cs"/>
              </a:endParaRPr>
            </a:p>
          </p:txBody>
        </p:sp>
        <p:pic>
          <p:nvPicPr>
            <p:cNvPr id="372" name="Picture 1"/>
            <p:cNvPicPr>
              <a:picLocks noChangeAspect="1" noChangeArrowheads="1"/>
            </p:cNvPicPr>
            <p:nvPr/>
          </p:nvPicPr>
          <p:blipFill>
            <a:blip r:embed="rId14" cstate="print"/>
            <a:srcRect/>
            <a:stretch>
              <a:fillRect/>
            </a:stretch>
          </p:blipFill>
          <p:spPr bwMode="auto">
            <a:xfrm>
              <a:off x="6609146" y="2973918"/>
              <a:ext cx="1188720" cy="911778"/>
            </a:xfrm>
            <a:prstGeom prst="rect">
              <a:avLst/>
            </a:prstGeom>
            <a:gradFill>
              <a:gsLst>
                <a:gs pos="0">
                  <a:srgbClr val="5E9EFF"/>
                </a:gs>
                <a:gs pos="39999">
                  <a:srgbClr val="85C2FF"/>
                </a:gs>
                <a:gs pos="70000">
                  <a:srgbClr val="C4D6EB"/>
                </a:gs>
                <a:gs pos="100000">
                  <a:srgbClr val="FFEBFA"/>
                </a:gs>
              </a:gsLst>
              <a:lin ang="16200000" scaled="0"/>
            </a:gradFill>
            <a:ln>
              <a:solidFill>
                <a:schemeClr val="tx2">
                  <a:lumMod val="60000"/>
                  <a:lumOff val="40000"/>
                </a:schemeClr>
              </a:solidFill>
            </a:ln>
            <a:scene3d>
              <a:camera prst="isometricTopUp">
                <a:rot lat="20448014" lon="18313969" rev="4587607"/>
              </a:camera>
              <a:lightRig rig="threePt" dir="t"/>
            </a:scene3d>
            <a:sp3d prstMaterial="matte">
              <a:bevelB w="0" h="0"/>
            </a:sp3d>
          </p:spPr>
        </p:pic>
      </p:grpSp>
      <p:grpSp>
        <p:nvGrpSpPr>
          <p:cNvPr id="3" name="Group 2"/>
          <p:cNvGrpSpPr/>
          <p:nvPr/>
        </p:nvGrpSpPr>
        <p:grpSpPr>
          <a:xfrm>
            <a:off x="4163249" y="4461015"/>
            <a:ext cx="4294144" cy="1509289"/>
            <a:chOff x="5267985" y="416054"/>
            <a:chExt cx="4294144" cy="1509289"/>
          </a:xfrm>
        </p:grpSpPr>
        <p:sp>
          <p:nvSpPr>
            <p:cNvPr id="126" name="Rectangle 4"/>
            <p:cNvSpPr/>
            <p:nvPr/>
          </p:nvSpPr>
          <p:spPr>
            <a:xfrm>
              <a:off x="5447329" y="416054"/>
              <a:ext cx="4114800" cy="1488585"/>
            </a:xfrm>
            <a:prstGeom prst="rect">
              <a:avLst/>
            </a:prstGeom>
            <a:solidFill>
              <a:sysClr val="window" lastClr="FFFFFF"/>
            </a:solidFill>
            <a:ln w="3175"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algn="ctr" fontAlgn="auto" latinLnBrk="0">
                <a:spcBef>
                  <a:spcPts val="0"/>
                </a:spcBef>
                <a:spcAft>
                  <a:spcPts val="0"/>
                </a:spcAft>
                <a:defRPr/>
              </a:pPr>
              <a:endParaRPr kumimoji="0" lang="en-US" kern="0" dirty="0">
                <a:solidFill>
                  <a:sysClr val="windowText" lastClr="000000"/>
                </a:solidFill>
                <a:latin typeface="Calibri"/>
                <a:ea typeface="+mn-ea"/>
              </a:endParaRPr>
            </a:p>
          </p:txBody>
        </p:sp>
        <p:sp>
          <p:nvSpPr>
            <p:cNvPr id="127" name="Rectangle 126"/>
            <p:cNvSpPr/>
            <p:nvPr/>
          </p:nvSpPr>
          <p:spPr>
            <a:xfrm rot="16200000">
              <a:off x="4656856" y="1037215"/>
              <a:ext cx="1499257" cy="276999"/>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ko-KR" sz="1200" b="1" dirty="0" smtClean="0">
                  <a:solidFill>
                    <a:schemeClr val="bg1"/>
                  </a:solidFill>
                  <a:latin typeface="Calibri" pitchFamily="34" charset="0"/>
                  <a:ea typeface="굴림" pitchFamily="34" charset="-127"/>
                </a:rPr>
                <a:t>Health Management</a:t>
              </a:r>
              <a:endParaRPr lang="ko-KR" altLang="en-US" sz="1200" b="1" dirty="0">
                <a:solidFill>
                  <a:schemeClr val="bg1"/>
                </a:solidFill>
              </a:endParaRPr>
            </a:p>
          </p:txBody>
        </p:sp>
        <p:pic>
          <p:nvPicPr>
            <p:cNvPr id="128" name="Picture 6"/>
            <p:cNvPicPr>
              <a:picLocks noChangeAspect="1" noChangeArrowheads="1"/>
            </p:cNvPicPr>
            <p:nvPr/>
          </p:nvPicPr>
          <p:blipFill>
            <a:blip r:embed="rId7" cstate="print"/>
            <a:srcRect/>
            <a:stretch>
              <a:fillRect/>
            </a:stretch>
          </p:blipFill>
          <p:spPr bwMode="auto">
            <a:xfrm>
              <a:off x="5703660" y="615388"/>
              <a:ext cx="1524000" cy="1176400"/>
            </a:xfrm>
            <a:prstGeom prst="rect">
              <a:avLst/>
            </a:prstGeom>
            <a:noFill/>
            <a:ln w="9525">
              <a:noFill/>
              <a:miter lim="800000"/>
              <a:headEnd/>
              <a:tailEnd/>
            </a:ln>
            <a:effectLst/>
          </p:spPr>
        </p:pic>
        <p:sp>
          <p:nvSpPr>
            <p:cNvPr id="130" name="Rectangle 129"/>
            <p:cNvSpPr/>
            <p:nvPr/>
          </p:nvSpPr>
          <p:spPr>
            <a:xfrm>
              <a:off x="5883446" y="457606"/>
              <a:ext cx="1204049" cy="276999"/>
            </a:xfrm>
            <a:prstGeom prst="rect">
              <a:avLst/>
            </a:prstGeom>
          </p:spPr>
          <p:txBody>
            <a:bodyPr wrap="none">
              <a:spAutoFit/>
            </a:bodyPr>
            <a:lstStyle/>
            <a:p>
              <a:pPr lvl="0" algn="ctr" fontAlgn="auto">
                <a:spcBef>
                  <a:spcPts val="0"/>
                </a:spcBef>
                <a:spcAft>
                  <a:spcPts val="0"/>
                </a:spcAft>
                <a:defRPr/>
              </a:pPr>
              <a:r>
                <a:rPr lang="en-US" sz="1200" dirty="0" smtClean="0">
                  <a:solidFill>
                    <a:prstClr val="black"/>
                  </a:solidFill>
                  <a:latin typeface="Calibri"/>
                  <a:cs typeface="+mn-cs"/>
                </a:rPr>
                <a:t>RUL Distribution</a:t>
              </a:r>
              <a:endParaRPr lang="en-US" sz="1200" dirty="0">
                <a:solidFill>
                  <a:prstClr val="black"/>
                </a:solidFill>
                <a:latin typeface="Calibri"/>
                <a:cs typeface="+mn-cs"/>
              </a:endParaRPr>
            </a:p>
          </p:txBody>
        </p:sp>
        <p:sp>
          <p:nvSpPr>
            <p:cNvPr id="132" name="Right Arrow 131"/>
            <p:cNvSpPr/>
            <p:nvPr/>
          </p:nvSpPr>
          <p:spPr>
            <a:xfrm>
              <a:off x="7304016" y="1071692"/>
              <a:ext cx="180000" cy="180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133" name="Rectangle 132"/>
            <p:cNvSpPr/>
            <p:nvPr/>
          </p:nvSpPr>
          <p:spPr>
            <a:xfrm>
              <a:off x="6274369" y="1731338"/>
              <a:ext cx="457200"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RUL</a:t>
              </a:r>
              <a:endParaRPr lang="en-US" sz="1000" b="1" dirty="0"/>
            </a:p>
          </p:txBody>
        </p:sp>
        <p:sp>
          <p:nvSpPr>
            <p:cNvPr id="134" name="Rectangle 133"/>
            <p:cNvSpPr/>
            <p:nvPr/>
          </p:nvSpPr>
          <p:spPr>
            <a:xfrm rot="16200000">
              <a:off x="5171350" y="1084748"/>
              <a:ext cx="1066799"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Probability Density</a:t>
              </a:r>
              <a:endParaRPr lang="en-US" sz="1000" b="1" dirty="0"/>
            </a:p>
          </p:txBody>
        </p:sp>
        <p:pic>
          <p:nvPicPr>
            <p:cNvPr id="168" name="Picture 2"/>
            <p:cNvPicPr>
              <a:picLocks noChangeAspect="1" noChangeArrowheads="1"/>
            </p:cNvPicPr>
            <p:nvPr>
              <p:custDataLst>
                <p:tags r:id="rId1"/>
              </p:custDataLst>
            </p:nvPr>
          </p:nvPicPr>
          <p:blipFill>
            <a:blip r:embed="rId15" cstate="print"/>
            <a:srcRect l="8366" t="5783" r="7587" b="6361"/>
            <a:stretch>
              <a:fillRect/>
            </a:stretch>
          </p:blipFill>
          <p:spPr bwMode="auto">
            <a:xfrm>
              <a:off x="7675044" y="542327"/>
              <a:ext cx="1771950" cy="1197938"/>
            </a:xfrm>
            <a:prstGeom prst="rect">
              <a:avLst/>
            </a:prstGeom>
            <a:noFill/>
            <a:ln w="9525">
              <a:noFill/>
              <a:miter lim="800000"/>
              <a:headEnd/>
              <a:tailEnd/>
            </a:ln>
          </p:spPr>
        </p:pic>
        <p:sp>
          <p:nvSpPr>
            <p:cNvPr id="169" name="Rectangle 168"/>
            <p:cNvSpPr/>
            <p:nvPr/>
          </p:nvSpPr>
          <p:spPr>
            <a:xfrm>
              <a:off x="8353424" y="1711690"/>
              <a:ext cx="714375"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Design Life</a:t>
              </a:r>
              <a:endParaRPr lang="en-US" sz="1000" b="1" dirty="0"/>
            </a:p>
          </p:txBody>
        </p:sp>
        <p:sp>
          <p:nvSpPr>
            <p:cNvPr id="170" name="Rectangle 169"/>
            <p:cNvSpPr/>
            <p:nvPr/>
          </p:nvSpPr>
          <p:spPr>
            <a:xfrm rot="16200000">
              <a:off x="6969065" y="1045940"/>
              <a:ext cx="1253810" cy="153888"/>
            </a:xfrm>
            <a:prstGeom prst="rect">
              <a:avLst/>
            </a:prstGeom>
            <a:solidFill>
              <a:schemeClr val="bg1"/>
            </a:solidFill>
          </p:spPr>
          <p:txBody>
            <a:bodyPr wrap="square" lIns="0" tIns="0" rIns="0" bIns="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1000" b="1" dirty="0" smtClean="0">
                  <a:solidFill>
                    <a:prstClr val="black"/>
                  </a:solidFill>
                  <a:latin typeface="Calibri"/>
                </a:rPr>
                <a:t>Probability of Failure</a:t>
              </a:r>
              <a:endParaRPr lang="en-US" sz="1000" b="1" dirty="0"/>
            </a:p>
          </p:txBody>
        </p:sp>
      </p:grpSp>
      <p:sp>
        <p:nvSpPr>
          <p:cNvPr id="129" name="AutoShape 6"/>
          <p:cNvSpPr>
            <a:spLocks noChangeArrowheads="1"/>
          </p:cNvSpPr>
          <p:nvPr/>
        </p:nvSpPr>
        <p:spPr bwMode="blackWhite">
          <a:xfrm>
            <a:off x="457200" y="1143000"/>
            <a:ext cx="2895600" cy="533400"/>
          </a:xfrm>
          <a:prstGeom prst="roundRect">
            <a:avLst>
              <a:gd name="adj" fmla="val 9106"/>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2400" b="1" dirty="0" smtClean="0">
                <a:solidFill>
                  <a:schemeClr val="bg1"/>
                </a:solidFill>
              </a:rPr>
              <a:t>Essential Tasks</a:t>
            </a:r>
            <a:endParaRPr lang="en-US" sz="2400" b="1" dirty="0">
              <a:solidFill>
                <a:schemeClr val="bg1"/>
              </a:solidFill>
            </a:endParaRPr>
          </a:p>
        </p:txBody>
      </p:sp>
      <p:sp>
        <p:nvSpPr>
          <p:cNvPr id="123"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a:solidFill>
                  <a:schemeClr val="tx2"/>
                </a:solidFill>
              </a:rPr>
              <a:t>Failure Prognosis</a:t>
            </a:r>
          </a:p>
        </p:txBody>
      </p:sp>
    </p:spTree>
    <p:extLst>
      <p:ext uri="{BB962C8B-B14F-4D97-AF65-F5344CB8AC3E}">
        <p14:creationId xmlns:p14="http://schemas.microsoft.com/office/powerpoint/2010/main" val="42135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wipe(down)">
                                      <p:cBhvr>
                                        <p:cTn id="7" dur="500"/>
                                        <p:tgtEl>
                                          <p:spTgt spid="26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9">
                                            <p:txEl>
                                              <p:pRg st="1" end="1"/>
                                            </p:txEl>
                                          </p:spTgt>
                                        </p:tgtEl>
                                        <p:attrNameLst>
                                          <p:attrName>style.visibility</p:attrName>
                                        </p:attrNameLst>
                                      </p:cBhvr>
                                      <p:to>
                                        <p:strVal val="visible"/>
                                      </p:to>
                                    </p:set>
                                    <p:animEffect transition="in" filter="wipe(down)">
                                      <p:cBhvr>
                                        <p:cTn id="10" dur="500"/>
                                        <p:tgtEl>
                                          <p:spTgt spid="26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9">
                                            <p:txEl>
                                              <p:pRg st="2" end="2"/>
                                            </p:txEl>
                                          </p:spTgt>
                                        </p:tgtEl>
                                        <p:attrNameLst>
                                          <p:attrName>style.visibility</p:attrName>
                                        </p:attrNameLst>
                                      </p:cBhvr>
                                      <p:to>
                                        <p:strVal val="visible"/>
                                      </p:to>
                                    </p:set>
                                    <p:animEffect transition="in" filter="wipe(down)">
                                      <p:cBhvr>
                                        <p:cTn id="13" dur="500"/>
                                        <p:tgtEl>
                                          <p:spTgt spid="26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69">
                                            <p:txEl>
                                              <p:pRg st="3" end="3"/>
                                            </p:txEl>
                                          </p:spTgt>
                                        </p:tgtEl>
                                        <p:attrNameLst>
                                          <p:attrName>style.visibility</p:attrName>
                                        </p:attrNameLst>
                                      </p:cBhvr>
                                      <p:to>
                                        <p:strVal val="visible"/>
                                      </p:to>
                                    </p:set>
                                    <p:animEffect transition="in" filter="wipe(down)">
                                      <p:cBhvr>
                                        <p:cTn id="16" dur="500"/>
                                        <p:tgtEl>
                                          <p:spTgt spid="26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9">
                                            <p:txEl>
                                              <p:pRg st="4" end="4"/>
                                            </p:txEl>
                                          </p:spTgt>
                                        </p:tgtEl>
                                        <p:attrNameLst>
                                          <p:attrName>style.visibility</p:attrName>
                                        </p:attrNameLst>
                                      </p:cBhvr>
                                      <p:to>
                                        <p:strVal val="visible"/>
                                      </p:to>
                                    </p:set>
                                    <p:animEffect transition="in" filter="wipe(down)">
                                      <p:cBhvr>
                                        <p:cTn id="19" dur="500"/>
                                        <p:tgtEl>
                                          <p:spTgt spid="26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9">
                                            <p:txEl>
                                              <p:pRg st="5" end="5"/>
                                            </p:txEl>
                                          </p:spTgt>
                                        </p:tgtEl>
                                        <p:attrNameLst>
                                          <p:attrName>style.visibility</p:attrName>
                                        </p:attrNameLst>
                                      </p:cBhvr>
                                      <p:to>
                                        <p:strVal val="visible"/>
                                      </p:to>
                                    </p:set>
                                    <p:animEffect transition="in" filter="wipe(down)">
                                      <p:cBhvr>
                                        <p:cTn id="22" dur="500"/>
                                        <p:tgtEl>
                                          <p:spTgt spid="26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9">
                                            <p:txEl>
                                              <p:pRg st="6" end="6"/>
                                            </p:txEl>
                                          </p:spTgt>
                                        </p:tgtEl>
                                        <p:attrNameLst>
                                          <p:attrName>style.visibility</p:attrName>
                                        </p:attrNameLst>
                                      </p:cBhvr>
                                      <p:to>
                                        <p:strVal val="visible"/>
                                      </p:to>
                                    </p:set>
                                    <p:animEffect transition="in" filter="wipe(down)">
                                      <p:cBhvr>
                                        <p:cTn id="25" dur="500"/>
                                        <p:tgtEl>
                                          <p:spTgt spid="26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9">
                                            <p:txEl>
                                              <p:pRg st="7" end="7"/>
                                            </p:txEl>
                                          </p:spTgt>
                                        </p:tgtEl>
                                        <p:attrNameLst>
                                          <p:attrName>style.visibility</p:attrName>
                                        </p:attrNameLst>
                                      </p:cBhvr>
                                      <p:to>
                                        <p:strVal val="visible"/>
                                      </p:to>
                                    </p:set>
                                    <p:animEffect transition="in" filter="wipe(down)">
                                      <p:cBhvr>
                                        <p:cTn id="28" dur="500"/>
                                        <p:tgtEl>
                                          <p:spTgt spid="269">
                                            <p:txEl>
                                              <p:pRg st="7" end="7"/>
                                            </p:txEl>
                                          </p:spTgt>
                                        </p:tgtEl>
                                      </p:cBhvr>
                                    </p:animEffect>
                                  </p:childTnLst>
                                </p:cTn>
                              </p:par>
                              <p:par>
                                <p:cTn id="29" presetID="22" presetClass="entr" presetSubtype="4" fill="hold" grpId="2" nodeType="withEffect">
                                  <p:stCondLst>
                                    <p:cond delay="0"/>
                                  </p:stCondLst>
                                  <p:childTnLst>
                                    <p:set>
                                      <p:cBhvr>
                                        <p:cTn id="30" dur="1" fill="hold">
                                          <p:stCondLst>
                                            <p:cond delay="0"/>
                                          </p:stCondLst>
                                        </p:cTn>
                                        <p:tgtEl>
                                          <p:spTgt spid="270"/>
                                        </p:tgtEl>
                                        <p:attrNameLst>
                                          <p:attrName>style.visibility</p:attrName>
                                        </p:attrNameLst>
                                      </p:cBhvr>
                                      <p:to>
                                        <p:strVal val="visible"/>
                                      </p:to>
                                    </p:set>
                                    <p:animEffect transition="in" filter="wipe(down)">
                                      <p:cBhvr>
                                        <p:cTn id="31" dur="500"/>
                                        <p:tgtEl>
                                          <p:spTgt spid="270"/>
                                        </p:tgtEl>
                                      </p:cBhvr>
                                    </p:animEffect>
                                  </p:childTnLst>
                                </p:cTn>
                              </p:par>
                              <p:par>
                                <p:cTn id="32" presetID="22" presetClass="entr" presetSubtype="4" fill="hold" nodeType="withEffect">
                                  <p:stCondLst>
                                    <p:cond delay="0"/>
                                  </p:stCondLst>
                                  <p:childTnLst>
                                    <p:set>
                                      <p:cBhvr>
                                        <p:cTn id="33" dur="1" fill="hold">
                                          <p:stCondLst>
                                            <p:cond delay="0"/>
                                          </p:stCondLst>
                                        </p:cTn>
                                        <p:tgtEl>
                                          <p:spTgt spid="271"/>
                                        </p:tgtEl>
                                        <p:attrNameLst>
                                          <p:attrName>style.visibility</p:attrName>
                                        </p:attrNameLst>
                                      </p:cBhvr>
                                      <p:to>
                                        <p:strVal val="visible"/>
                                      </p:to>
                                    </p:set>
                                    <p:animEffect transition="in" filter="wipe(down)">
                                      <p:cBhvr>
                                        <p:cTn id="34" dur="500"/>
                                        <p:tgtEl>
                                          <p:spTgt spid="27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269">
                                            <p:txEl>
                                              <p:pRg st="2" end="2"/>
                                            </p:txEl>
                                          </p:spTgt>
                                        </p:tgtEl>
                                        <p:attrNameLst>
                                          <p:attrName>style.color</p:attrName>
                                        </p:attrNameLst>
                                      </p:cBhvr>
                                      <p:to>
                                        <a:srgbClr val="0000FF"/>
                                      </p:to>
                                    </p:animClr>
                                  </p:childTnLst>
                                </p:cTn>
                              </p:par>
                              <p:par>
                                <p:cTn id="39" presetID="42" presetClass="path" presetSubtype="0" accel="50000" decel="50000" fill="hold" grpId="0" nodeType="withEffect">
                                  <p:stCondLst>
                                    <p:cond delay="0"/>
                                  </p:stCondLst>
                                  <p:childTnLst>
                                    <p:animMotion origin="layout" path="M 2.77556E-17 -0.00347 L 2.77556E-17 0.14722 " pathEditMode="relative" rAng="0" ptsTypes="AA">
                                      <p:cBhvr>
                                        <p:cTn id="40" dur="1000" fill="hold"/>
                                        <p:tgtEl>
                                          <p:spTgt spid="270"/>
                                        </p:tgtEl>
                                        <p:attrNameLst>
                                          <p:attrName>ppt_x</p:attrName>
                                          <p:attrName>ppt_y</p:attrName>
                                        </p:attrNameLst>
                                      </p:cBhvr>
                                      <p:rCtr x="0" y="7523"/>
                                    </p:animMotion>
                                  </p:childTnLst>
                                </p:cTn>
                              </p:par>
                              <p:par>
                                <p:cTn id="41" presetID="3" presetClass="emph" presetSubtype="2" fill="hold" nodeType="withEffect">
                                  <p:stCondLst>
                                    <p:cond delay="0"/>
                                  </p:stCondLst>
                                  <p:childTnLst>
                                    <p:animClr clrSpc="rgb" dir="cw">
                                      <p:cBhvr override="childStyle">
                                        <p:cTn id="42" dur="2000" fill="hold"/>
                                        <p:tgtEl>
                                          <p:spTgt spid="269">
                                            <p:txEl>
                                              <p:pRg st="3" end="3"/>
                                            </p:txEl>
                                          </p:spTgt>
                                        </p:tgtEl>
                                        <p:attrNameLst>
                                          <p:attrName>style.color</p:attrName>
                                        </p:attrNameLst>
                                      </p:cBhvr>
                                      <p:to>
                                        <a:schemeClr val="tx1"/>
                                      </p:to>
                                    </p:animClr>
                                  </p:childTnLst>
                                </p:cTn>
                              </p:par>
                              <p:par>
                                <p:cTn id="43" presetID="10" presetClass="entr" presetSubtype="0" fill="hold" nodeType="withEffect">
                                  <p:stCondLst>
                                    <p:cond delay="0"/>
                                  </p:stCondLst>
                                  <p:childTnLst>
                                    <p:set>
                                      <p:cBhvr>
                                        <p:cTn id="44" dur="1" fill="hold">
                                          <p:stCondLst>
                                            <p:cond delay="0"/>
                                          </p:stCondLst>
                                        </p:cTn>
                                        <p:tgtEl>
                                          <p:spTgt spid="361"/>
                                        </p:tgtEl>
                                        <p:attrNameLst>
                                          <p:attrName>style.visibility</p:attrName>
                                        </p:attrNameLst>
                                      </p:cBhvr>
                                      <p:to>
                                        <p:strVal val="visible"/>
                                      </p:to>
                                    </p:set>
                                    <p:animEffect transition="in" filter="fade">
                                      <p:cBhvr>
                                        <p:cTn id="45" dur="500"/>
                                        <p:tgtEl>
                                          <p:spTgt spid="361"/>
                                        </p:tgtEl>
                                      </p:cBhvr>
                                    </p:animEffect>
                                  </p:childTnLst>
                                </p:cTn>
                              </p:par>
                              <p:par>
                                <p:cTn id="46" presetID="3" presetClass="emph" presetSubtype="2" fill="hold" nodeType="withEffect">
                                  <p:stCondLst>
                                    <p:cond delay="0"/>
                                  </p:stCondLst>
                                  <p:childTnLst>
                                    <p:animClr clrSpc="rgb" dir="cw">
                                      <p:cBhvr override="childStyle">
                                        <p:cTn id="47" dur="500" fill="hold"/>
                                        <p:tgtEl>
                                          <p:spTgt spid="269">
                                            <p:txEl>
                                              <p:pRg st="0" end="0"/>
                                            </p:txEl>
                                          </p:spTgt>
                                        </p:tgtEl>
                                        <p:attrNameLst>
                                          <p:attrName>style.color</p:attrName>
                                        </p:attrNameLst>
                                      </p:cBhvr>
                                      <p:to>
                                        <a:srgbClr val="969696"/>
                                      </p:to>
                                    </p:animClr>
                                  </p:childTnLst>
                                </p:cTn>
                              </p:par>
                              <p:par>
                                <p:cTn id="48" presetID="3" presetClass="emph" presetSubtype="2" fill="hold" nodeType="withEffect">
                                  <p:stCondLst>
                                    <p:cond delay="0"/>
                                  </p:stCondLst>
                                  <p:childTnLst>
                                    <p:animClr clrSpc="rgb" dir="cw">
                                      <p:cBhvr override="childStyle">
                                        <p:cTn id="49" dur="500" fill="hold"/>
                                        <p:tgtEl>
                                          <p:spTgt spid="269">
                                            <p:txEl>
                                              <p:pRg st="1" end="1"/>
                                            </p:txEl>
                                          </p:spTgt>
                                        </p:tgtEl>
                                        <p:attrNameLst>
                                          <p:attrName>style.color</p:attrName>
                                        </p:attrNameLst>
                                      </p:cBhvr>
                                      <p:to>
                                        <a:srgbClr val="969696"/>
                                      </p:to>
                                    </p:animClr>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269">
                                            <p:txEl>
                                              <p:pRg st="4" end="4"/>
                                            </p:txEl>
                                          </p:spTgt>
                                        </p:tgtEl>
                                        <p:attrNameLst>
                                          <p:attrName>style.color</p:attrName>
                                        </p:attrNameLst>
                                      </p:cBhvr>
                                      <p:to>
                                        <a:srgbClr val="0000FF"/>
                                      </p:to>
                                    </p:animClr>
                                  </p:childTnLst>
                                </p:cTn>
                              </p:par>
                              <p:par>
                                <p:cTn id="54" presetID="3" presetClass="emph" presetSubtype="2" fill="hold" nodeType="withEffect">
                                  <p:stCondLst>
                                    <p:cond delay="0"/>
                                  </p:stCondLst>
                                  <p:childTnLst>
                                    <p:animClr clrSpc="rgb" dir="cw">
                                      <p:cBhvr override="childStyle">
                                        <p:cTn id="55" dur="500" fill="hold"/>
                                        <p:tgtEl>
                                          <p:spTgt spid="269">
                                            <p:txEl>
                                              <p:pRg st="5" end="5"/>
                                            </p:txEl>
                                          </p:spTgt>
                                        </p:tgtEl>
                                        <p:attrNameLst>
                                          <p:attrName>style.color</p:attrName>
                                        </p:attrNameLst>
                                      </p:cBhvr>
                                      <p:to>
                                        <a:schemeClr val="tx1"/>
                                      </p:to>
                                    </p:animClr>
                                  </p:childTnLst>
                                </p:cTn>
                              </p:par>
                              <p:par>
                                <p:cTn id="56" presetID="42" presetClass="path" presetSubtype="0" accel="50000" decel="50000" fill="hold" nodeType="withEffect">
                                  <p:stCondLst>
                                    <p:cond delay="0"/>
                                  </p:stCondLst>
                                  <p:childTnLst>
                                    <p:animMotion origin="layout" path="M 2.77556E-17 0.14722 L 2.77556E-17 0.29236 " pathEditMode="relative" rAng="0" ptsTypes="AA">
                                      <p:cBhvr>
                                        <p:cTn id="57" dur="1000" fill="hold"/>
                                        <p:tgtEl>
                                          <p:spTgt spid="270"/>
                                        </p:tgtEl>
                                        <p:attrNameLst>
                                          <p:attrName>ppt_x</p:attrName>
                                          <p:attrName>ppt_y</p:attrName>
                                        </p:attrNameLst>
                                      </p:cBhvr>
                                      <p:rCtr x="0" y="7245"/>
                                    </p:animMotion>
                                  </p:childTnLst>
                                </p:cTn>
                              </p:par>
                              <p:par>
                                <p:cTn id="58" presetID="10" presetClass="entr" presetSubtype="0" fill="hold" nodeType="withEffect">
                                  <p:stCondLst>
                                    <p:cond delay="0"/>
                                  </p:stCondLst>
                                  <p:childTnLst>
                                    <p:set>
                                      <p:cBhvr>
                                        <p:cTn id="59" dur="1" fill="hold">
                                          <p:stCondLst>
                                            <p:cond delay="0"/>
                                          </p:stCondLst>
                                        </p:cTn>
                                        <p:tgtEl>
                                          <p:spTgt spid="318"/>
                                        </p:tgtEl>
                                        <p:attrNameLst>
                                          <p:attrName>style.visibility</p:attrName>
                                        </p:attrNameLst>
                                      </p:cBhvr>
                                      <p:to>
                                        <p:strVal val="visible"/>
                                      </p:to>
                                    </p:set>
                                    <p:animEffect transition="in" filter="fade">
                                      <p:cBhvr>
                                        <p:cTn id="60" dur="500"/>
                                        <p:tgtEl>
                                          <p:spTgt spid="318"/>
                                        </p:tgtEl>
                                      </p:cBhvr>
                                    </p:animEffect>
                                  </p:childTnLst>
                                </p:cTn>
                              </p:par>
                              <p:par>
                                <p:cTn id="61" presetID="3" presetClass="emph" presetSubtype="2" fill="hold" nodeType="withEffect">
                                  <p:stCondLst>
                                    <p:cond delay="0"/>
                                  </p:stCondLst>
                                  <p:childTnLst>
                                    <p:animClr clrSpc="rgb" dir="cw">
                                      <p:cBhvr override="childStyle">
                                        <p:cTn id="62" dur="500" fill="hold"/>
                                        <p:tgtEl>
                                          <p:spTgt spid="269">
                                            <p:txEl>
                                              <p:pRg st="2" end="2"/>
                                            </p:txEl>
                                          </p:spTgt>
                                        </p:tgtEl>
                                        <p:attrNameLst>
                                          <p:attrName>style.color</p:attrName>
                                        </p:attrNameLst>
                                      </p:cBhvr>
                                      <p:to>
                                        <a:srgbClr val="969696"/>
                                      </p:to>
                                    </p:animClr>
                                  </p:childTnLst>
                                </p:cTn>
                              </p:par>
                              <p:par>
                                <p:cTn id="63" presetID="3" presetClass="emph" presetSubtype="2" fill="hold" nodeType="withEffect">
                                  <p:stCondLst>
                                    <p:cond delay="0"/>
                                  </p:stCondLst>
                                  <p:childTnLst>
                                    <p:animClr clrSpc="rgb" dir="cw">
                                      <p:cBhvr override="childStyle">
                                        <p:cTn id="64" dur="500" fill="hold"/>
                                        <p:tgtEl>
                                          <p:spTgt spid="269">
                                            <p:txEl>
                                              <p:pRg st="3" end="3"/>
                                            </p:txEl>
                                          </p:spTgt>
                                        </p:tgtEl>
                                        <p:attrNameLst>
                                          <p:attrName>style.color</p:attrName>
                                        </p:attrNameLst>
                                      </p:cBhvr>
                                      <p:to>
                                        <a:srgbClr val="969696"/>
                                      </p:to>
                                    </p:animClr>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2.77556E-17 0.29954 L 2.77556E-17 0.43727 " pathEditMode="relative" rAng="0" ptsTypes="AA">
                                      <p:cBhvr>
                                        <p:cTn id="68" dur="1000" fill="hold"/>
                                        <p:tgtEl>
                                          <p:spTgt spid="270"/>
                                        </p:tgtEl>
                                        <p:attrNameLst>
                                          <p:attrName>ppt_x</p:attrName>
                                          <p:attrName>ppt_y</p:attrName>
                                        </p:attrNameLst>
                                      </p:cBhvr>
                                      <p:rCtr x="0" y="6875"/>
                                    </p:animMotion>
                                  </p:childTnLst>
                                </p:cTn>
                              </p:par>
                              <p:par>
                                <p:cTn id="69" presetID="3" presetClass="emph" presetSubtype="2" fill="hold" nodeType="withEffect">
                                  <p:stCondLst>
                                    <p:cond delay="0"/>
                                  </p:stCondLst>
                                  <p:childTnLst>
                                    <p:animClr clrSpc="rgb" dir="cw">
                                      <p:cBhvr override="childStyle">
                                        <p:cTn id="70" dur="500" fill="hold"/>
                                        <p:tgtEl>
                                          <p:spTgt spid="269">
                                            <p:txEl>
                                              <p:pRg st="4" end="4"/>
                                            </p:txEl>
                                          </p:spTgt>
                                        </p:tgtEl>
                                        <p:attrNameLst>
                                          <p:attrName>style.color</p:attrName>
                                        </p:attrNameLst>
                                      </p:cBhvr>
                                      <p:to>
                                        <a:srgbClr val="969696"/>
                                      </p:to>
                                    </p:animClr>
                                  </p:childTnLst>
                                </p:cTn>
                              </p:par>
                              <p:par>
                                <p:cTn id="71" presetID="3" presetClass="emph" presetSubtype="2" fill="hold" nodeType="withEffect">
                                  <p:stCondLst>
                                    <p:cond delay="0"/>
                                  </p:stCondLst>
                                  <p:childTnLst>
                                    <p:animClr clrSpc="rgb" dir="cw">
                                      <p:cBhvr override="childStyle">
                                        <p:cTn id="72" dur="500" fill="hold"/>
                                        <p:tgtEl>
                                          <p:spTgt spid="269">
                                            <p:txEl>
                                              <p:pRg st="5" end="5"/>
                                            </p:txEl>
                                          </p:spTgt>
                                        </p:tgtEl>
                                        <p:attrNameLst>
                                          <p:attrName>style.color</p:attrName>
                                        </p:attrNameLst>
                                      </p:cBhvr>
                                      <p:to>
                                        <a:srgbClr val="969696"/>
                                      </p:to>
                                    </p:animClr>
                                  </p:childTnLst>
                                </p:cTn>
                              </p:par>
                              <p:par>
                                <p:cTn id="73" presetID="3" presetClass="emph" presetSubtype="2" fill="hold" nodeType="withEffect">
                                  <p:stCondLst>
                                    <p:cond delay="0"/>
                                  </p:stCondLst>
                                  <p:childTnLst>
                                    <p:animClr clrSpc="rgb" dir="cw">
                                      <p:cBhvr override="childStyle">
                                        <p:cTn id="74" dur="1000" fill="hold"/>
                                        <p:tgtEl>
                                          <p:spTgt spid="269">
                                            <p:txEl>
                                              <p:pRg st="6" end="6"/>
                                            </p:txEl>
                                          </p:spTgt>
                                        </p:tgtEl>
                                        <p:attrNameLst>
                                          <p:attrName>style.color</p:attrName>
                                        </p:attrNameLst>
                                      </p:cBhvr>
                                      <p:to>
                                        <a:schemeClr val="hlink"/>
                                      </p:to>
                                    </p:animClr>
                                  </p:childTnLst>
                                </p:cTn>
                              </p:par>
                              <p:par>
                                <p:cTn id="75" presetID="3" presetClass="emph" presetSubtype="2" fill="hold" nodeType="withEffect">
                                  <p:stCondLst>
                                    <p:cond delay="0"/>
                                  </p:stCondLst>
                                  <p:childTnLst>
                                    <p:animClr clrSpc="rgb" dir="cw">
                                      <p:cBhvr override="childStyle">
                                        <p:cTn id="76" dur="1000" fill="hold"/>
                                        <p:tgtEl>
                                          <p:spTgt spid="269">
                                            <p:txEl>
                                              <p:pRg st="7" end="7"/>
                                            </p:txEl>
                                          </p:spTgt>
                                        </p:tgtEl>
                                        <p:attrNameLst>
                                          <p:attrName>style.color</p:attrName>
                                        </p:attrNameLst>
                                      </p:cBhvr>
                                      <p:to>
                                        <a:schemeClr val="tx1"/>
                                      </p:to>
                                    </p:animClr>
                                  </p:childTnLst>
                                </p:cTn>
                              </p:par>
                              <p:par>
                                <p:cTn id="77" presetID="2" presetClass="exit" presetSubtype="4" fill="hold" nodeType="withEffect">
                                  <p:stCondLst>
                                    <p:cond delay="0"/>
                                  </p:stCondLst>
                                  <p:childTnLst>
                                    <p:anim calcmode="lin" valueType="num">
                                      <p:cBhvr additive="base">
                                        <p:cTn id="78" dur="500"/>
                                        <p:tgtEl>
                                          <p:spTgt spid="318"/>
                                        </p:tgtEl>
                                        <p:attrNameLst>
                                          <p:attrName>ppt_x</p:attrName>
                                        </p:attrNameLst>
                                      </p:cBhvr>
                                      <p:tavLst>
                                        <p:tav tm="0">
                                          <p:val>
                                            <p:strVal val="ppt_x"/>
                                          </p:val>
                                        </p:tav>
                                        <p:tav tm="100000">
                                          <p:val>
                                            <p:strVal val="ppt_x"/>
                                          </p:val>
                                        </p:tav>
                                      </p:tavLst>
                                    </p:anim>
                                    <p:anim calcmode="lin" valueType="num">
                                      <p:cBhvr additive="base">
                                        <p:cTn id="79" dur="500"/>
                                        <p:tgtEl>
                                          <p:spTgt spid="318"/>
                                        </p:tgtEl>
                                        <p:attrNameLst>
                                          <p:attrName>ppt_y</p:attrName>
                                        </p:attrNameLst>
                                      </p:cBhvr>
                                      <p:tavLst>
                                        <p:tav tm="0">
                                          <p:val>
                                            <p:strVal val="ppt_y"/>
                                          </p:val>
                                        </p:tav>
                                        <p:tav tm="100000">
                                          <p:val>
                                            <p:strVal val="1+ppt_h/2"/>
                                          </p:val>
                                        </p:tav>
                                      </p:tavLst>
                                    </p:anim>
                                    <p:set>
                                      <p:cBhvr>
                                        <p:cTn id="80" dur="1" fill="hold">
                                          <p:stCondLst>
                                            <p:cond delay="499"/>
                                          </p:stCondLst>
                                        </p:cTn>
                                        <p:tgtEl>
                                          <p:spTgt spid="318"/>
                                        </p:tgtEl>
                                        <p:attrNameLst>
                                          <p:attrName>style.visibility</p:attrName>
                                        </p:attrNameLst>
                                      </p:cBhvr>
                                      <p:to>
                                        <p:strVal val="hidden"/>
                                      </p:to>
                                    </p:set>
                                  </p:childTnLst>
                                </p:cTn>
                              </p:par>
                            </p:childTnLst>
                          </p:cTn>
                        </p:par>
                        <p:par>
                          <p:cTn id="81" fill="hold">
                            <p:stCondLst>
                              <p:cond delay="1000"/>
                            </p:stCondLst>
                            <p:childTnLst>
                              <p:par>
                                <p:cTn id="82" presetID="2" presetClass="entr" presetSubtype="4"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500" fill="hold"/>
                                        <p:tgtEl>
                                          <p:spTgt spid="3"/>
                                        </p:tgtEl>
                                        <p:attrNameLst>
                                          <p:attrName>ppt_x</p:attrName>
                                        </p:attrNameLst>
                                      </p:cBhvr>
                                      <p:tavLst>
                                        <p:tav tm="0">
                                          <p:val>
                                            <p:strVal val="#ppt_x"/>
                                          </p:val>
                                        </p:tav>
                                        <p:tav tm="100000">
                                          <p:val>
                                            <p:strVal val="#ppt_x"/>
                                          </p:val>
                                        </p:tav>
                                      </p:tavLst>
                                    </p:anim>
                                    <p:anim calcmode="lin" valueType="num">
                                      <p:cBhvr additive="base">
                                        <p:cTn id="8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allAtOnce"/>
      <p:bldP spid="270" grpId="0" animBg="1"/>
      <p:bldP spid="270" grpId="1" animBg="1"/>
      <p:bldP spid="270" grpId="2"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600200"/>
            <a:ext cx="4419600" cy="3886200"/>
          </a:xfrm>
          <a:prstGeom prst="rect">
            <a:avLst/>
          </a:prstGeom>
          <a:noFill/>
          <a:ln>
            <a:noFill/>
          </a:ln>
        </p:spPr>
      </p:pic>
      <p:sp>
        <p:nvSpPr>
          <p:cNvPr id="5" name="TextBox 4"/>
          <p:cNvSpPr txBox="1"/>
          <p:nvPr/>
        </p:nvSpPr>
        <p:spPr>
          <a:xfrm>
            <a:off x="4800600" y="1371600"/>
            <a:ext cx="4191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Step 1 : selecting an appropriate degradation model, and prior. </a:t>
            </a:r>
          </a:p>
        </p:txBody>
      </p:sp>
      <p:sp>
        <p:nvSpPr>
          <p:cNvPr id="6" name="TextBox 5"/>
          <p:cNvSpPr txBox="1"/>
          <p:nvPr/>
        </p:nvSpPr>
        <p:spPr>
          <a:xfrm>
            <a:off x="4821085" y="2196516"/>
            <a:ext cx="4191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Step 2 : building a likelihood function, with the new data. </a:t>
            </a:r>
          </a:p>
        </p:txBody>
      </p:sp>
      <p:sp>
        <p:nvSpPr>
          <p:cNvPr id="7" name="TextBox 6"/>
          <p:cNvSpPr txBox="1"/>
          <p:nvPr/>
        </p:nvSpPr>
        <p:spPr>
          <a:xfrm>
            <a:off x="4800600" y="3101925"/>
            <a:ext cx="4114800" cy="120032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latin typeface="Times New Roman" pitchFamily="18" charset="0"/>
                <a:cs typeface="Times New Roman" pitchFamily="18" charset="0"/>
              </a:rPr>
              <a:t>Step 3 : updating the joint probability distributions of the model parameters. </a:t>
            </a:r>
          </a:p>
        </p:txBody>
      </p:sp>
      <p:sp>
        <p:nvSpPr>
          <p:cNvPr id="8" name="TextBox 7"/>
          <p:cNvSpPr txBox="1"/>
          <p:nvPr/>
        </p:nvSpPr>
        <p:spPr>
          <a:xfrm>
            <a:off x="4800600" y="4360644"/>
            <a:ext cx="4191000" cy="1569660"/>
          </a:xfrm>
          <a:prstGeom prst="rect">
            <a:avLst/>
          </a:prstGeom>
          <a:noFill/>
        </p:spPr>
        <p:txBody>
          <a:bodyPr wrap="square" rtlCol="0">
            <a:spAutoFit/>
          </a:bodyPr>
          <a:lstStyle/>
          <a:p>
            <a:r>
              <a:rPr lang="en-US" sz="2400" dirty="0" smtClean="0">
                <a:latin typeface="Times New Roman" pitchFamily="18" charset="0"/>
                <a:cs typeface="Times New Roman" pitchFamily="18" charset="0"/>
              </a:rPr>
              <a:t>Step 4 : updating the lifetime distribution based on the updated degradation model parameters.</a:t>
            </a:r>
          </a:p>
        </p:txBody>
      </p:sp>
      <p:sp>
        <p:nvSpPr>
          <p:cNvPr id="9"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a:solidFill>
                  <a:schemeClr val="tx2"/>
                </a:solidFill>
              </a:rPr>
              <a:t>A Generic Bayesian </a:t>
            </a:r>
            <a:r>
              <a:rPr lang="en-US" sz="3600" b="1" dirty="0" smtClean="0">
                <a:solidFill>
                  <a:schemeClr val="tx2"/>
                </a:solidFill>
              </a:rPr>
              <a:t>Prognosis</a:t>
            </a:r>
            <a:endParaRPr lang="en-US" sz="36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133"/>
          <p:cNvGrpSpPr>
            <a:grpSpLocks/>
          </p:cNvGrpSpPr>
          <p:nvPr/>
        </p:nvGrpSpPr>
        <p:grpSpPr bwMode="auto">
          <a:xfrm>
            <a:off x="533400" y="1371600"/>
            <a:ext cx="8016875" cy="1598612"/>
            <a:chOff x="266" y="939"/>
            <a:chExt cx="3502" cy="868"/>
          </a:xfrm>
        </p:grpSpPr>
        <p:sp>
          <p:nvSpPr>
            <p:cNvPr id="5" name="Oval 6"/>
            <p:cNvSpPr>
              <a:spLocks noChangeArrowheads="1"/>
            </p:cNvSpPr>
            <p:nvPr/>
          </p:nvSpPr>
          <p:spPr bwMode="auto">
            <a:xfrm>
              <a:off x="934" y="1053"/>
              <a:ext cx="31" cy="29"/>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 name="Oval 7"/>
            <p:cNvSpPr>
              <a:spLocks noChangeArrowheads="1"/>
            </p:cNvSpPr>
            <p:nvPr/>
          </p:nvSpPr>
          <p:spPr bwMode="auto">
            <a:xfrm>
              <a:off x="582" y="948"/>
              <a:ext cx="31" cy="29"/>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 name="Oval 11"/>
            <p:cNvSpPr>
              <a:spLocks noChangeArrowheads="1"/>
            </p:cNvSpPr>
            <p:nvPr/>
          </p:nvSpPr>
          <p:spPr bwMode="auto">
            <a:xfrm>
              <a:off x="1149" y="1028"/>
              <a:ext cx="31" cy="29"/>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8" name="Oval 12"/>
            <p:cNvSpPr>
              <a:spLocks noChangeArrowheads="1"/>
            </p:cNvSpPr>
            <p:nvPr/>
          </p:nvSpPr>
          <p:spPr bwMode="auto">
            <a:xfrm>
              <a:off x="1149" y="1290"/>
              <a:ext cx="31" cy="29"/>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9" name="AutoShape 13"/>
            <p:cNvSpPr>
              <a:spLocks noChangeArrowheads="1"/>
            </p:cNvSpPr>
            <p:nvPr/>
          </p:nvSpPr>
          <p:spPr bwMode="auto">
            <a:xfrm>
              <a:off x="1149" y="1115"/>
              <a:ext cx="31" cy="117"/>
            </a:xfrm>
            <a:prstGeom prst="roundRect">
              <a:avLst>
                <a:gd name="adj" fmla="val 16667"/>
              </a:avLst>
            </a:prstGeom>
            <a:solidFill>
              <a:srgbClr val="CCCCFF"/>
            </a:solidFill>
            <a:ln w="9525">
              <a:solidFill>
                <a:schemeClr val="tx1"/>
              </a:solidFill>
              <a:round/>
              <a:headEnd/>
              <a:tailEnd/>
            </a:ln>
            <a:effectLst/>
          </p:spPr>
          <p:txBody>
            <a:bodyPr wrap="none" anchor="ctr"/>
            <a:lstStyle/>
            <a:p>
              <a:endParaRPr lang="en-US"/>
            </a:p>
          </p:txBody>
        </p:sp>
        <p:sp>
          <p:nvSpPr>
            <p:cNvPr id="10" name="Line 16"/>
            <p:cNvSpPr>
              <a:spLocks noChangeShapeType="1"/>
            </p:cNvSpPr>
            <p:nvPr/>
          </p:nvSpPr>
          <p:spPr bwMode="auto">
            <a:xfrm>
              <a:off x="1164" y="1057"/>
              <a:ext cx="1" cy="58"/>
            </a:xfrm>
            <a:prstGeom prst="line">
              <a:avLst/>
            </a:prstGeom>
            <a:noFill/>
            <a:ln w="9525">
              <a:solidFill>
                <a:schemeClr val="tx1"/>
              </a:solidFill>
              <a:round/>
              <a:headEnd/>
              <a:tailEnd/>
            </a:ln>
            <a:effectLst/>
          </p:spPr>
          <p:txBody>
            <a:bodyPr/>
            <a:lstStyle/>
            <a:p>
              <a:endParaRPr lang="en-US"/>
            </a:p>
          </p:txBody>
        </p:sp>
        <p:sp>
          <p:nvSpPr>
            <p:cNvPr id="11" name="Line 17"/>
            <p:cNvSpPr>
              <a:spLocks noChangeShapeType="1"/>
            </p:cNvSpPr>
            <p:nvPr/>
          </p:nvSpPr>
          <p:spPr bwMode="auto">
            <a:xfrm>
              <a:off x="1164" y="1232"/>
              <a:ext cx="1" cy="58"/>
            </a:xfrm>
            <a:prstGeom prst="line">
              <a:avLst/>
            </a:prstGeom>
            <a:noFill/>
            <a:ln w="9525">
              <a:solidFill>
                <a:schemeClr val="tx1"/>
              </a:solidFill>
              <a:round/>
              <a:headEnd/>
              <a:tailEnd/>
            </a:ln>
            <a:effectLst/>
          </p:spPr>
          <p:txBody>
            <a:bodyPr/>
            <a:lstStyle/>
            <a:p>
              <a:endParaRPr lang="en-US"/>
            </a:p>
          </p:txBody>
        </p:sp>
        <p:sp>
          <p:nvSpPr>
            <p:cNvPr id="12" name="Line 94"/>
            <p:cNvSpPr>
              <a:spLocks noChangeShapeType="1"/>
            </p:cNvSpPr>
            <p:nvPr/>
          </p:nvSpPr>
          <p:spPr bwMode="auto">
            <a:xfrm>
              <a:off x="1227" y="1039"/>
              <a:ext cx="62" cy="0"/>
            </a:xfrm>
            <a:prstGeom prst="line">
              <a:avLst/>
            </a:prstGeom>
            <a:noFill/>
            <a:ln w="19050">
              <a:solidFill>
                <a:schemeClr val="tx1"/>
              </a:solidFill>
              <a:round/>
              <a:headEnd/>
              <a:tailEnd/>
            </a:ln>
            <a:effectLst/>
          </p:spPr>
          <p:txBody>
            <a:bodyPr/>
            <a:lstStyle/>
            <a:p>
              <a:endParaRPr lang="en-US"/>
            </a:p>
          </p:txBody>
        </p:sp>
        <p:sp>
          <p:nvSpPr>
            <p:cNvPr id="13" name="Line 95"/>
            <p:cNvSpPr>
              <a:spLocks noChangeShapeType="1"/>
            </p:cNvSpPr>
            <p:nvPr/>
          </p:nvSpPr>
          <p:spPr bwMode="auto">
            <a:xfrm>
              <a:off x="1259" y="1010"/>
              <a:ext cx="0" cy="58"/>
            </a:xfrm>
            <a:prstGeom prst="line">
              <a:avLst/>
            </a:prstGeom>
            <a:noFill/>
            <a:ln w="19050">
              <a:solidFill>
                <a:schemeClr val="tx1"/>
              </a:solidFill>
              <a:round/>
              <a:headEnd/>
              <a:tailEnd/>
            </a:ln>
            <a:effectLst/>
          </p:spPr>
          <p:txBody>
            <a:bodyPr/>
            <a:lstStyle/>
            <a:p>
              <a:endParaRPr lang="en-US"/>
            </a:p>
          </p:txBody>
        </p:sp>
        <p:sp>
          <p:nvSpPr>
            <p:cNvPr id="14" name="Line 96"/>
            <p:cNvSpPr>
              <a:spLocks noChangeShapeType="1"/>
            </p:cNvSpPr>
            <p:nvPr/>
          </p:nvSpPr>
          <p:spPr bwMode="auto">
            <a:xfrm>
              <a:off x="1235" y="1323"/>
              <a:ext cx="62" cy="0"/>
            </a:xfrm>
            <a:prstGeom prst="line">
              <a:avLst/>
            </a:prstGeom>
            <a:noFill/>
            <a:ln w="19050">
              <a:solidFill>
                <a:schemeClr val="tx1"/>
              </a:solidFill>
              <a:round/>
              <a:headEnd/>
              <a:tailEnd/>
            </a:ln>
            <a:effectLst/>
          </p:spPr>
          <p:txBody>
            <a:bodyPr/>
            <a:lstStyle/>
            <a:p>
              <a:endParaRPr lang="en-US"/>
            </a:p>
          </p:txBody>
        </p:sp>
        <p:sp>
          <p:nvSpPr>
            <p:cNvPr id="15" name="Text Box 105"/>
            <p:cNvSpPr txBox="1">
              <a:spLocks noChangeArrowheads="1"/>
            </p:cNvSpPr>
            <p:nvPr/>
          </p:nvSpPr>
          <p:spPr bwMode="auto">
            <a:xfrm>
              <a:off x="1428" y="1366"/>
              <a:ext cx="678" cy="165"/>
            </a:xfrm>
            <a:prstGeom prst="rect">
              <a:avLst/>
            </a:prstGeom>
            <a:noFill/>
            <a:ln w="9525">
              <a:noFill/>
              <a:miter lim="800000"/>
              <a:headEnd/>
              <a:tailEnd/>
            </a:ln>
            <a:effectLst/>
          </p:spPr>
          <p:txBody>
            <a:bodyPr>
              <a:spAutoFit/>
            </a:bodyPr>
            <a:lstStyle/>
            <a:p>
              <a:pPr algn="ctr" eaLnBrk="1" hangingPunct="1">
                <a:spcBef>
                  <a:spcPct val="50000"/>
                </a:spcBef>
              </a:pPr>
              <a:r>
                <a:rPr lang="en-US" altLang="zh-CN" sz="1400">
                  <a:latin typeface="Arial" charset="0"/>
                  <a:ea typeface="宋体" pitchFamily="2" charset="-122"/>
                  <a:cs typeface="Arial" charset="0"/>
                </a:rPr>
                <a:t>Connector</a:t>
              </a:r>
            </a:p>
          </p:txBody>
        </p:sp>
        <p:sp>
          <p:nvSpPr>
            <p:cNvPr id="16" name="Text Box 107"/>
            <p:cNvSpPr txBox="1">
              <a:spLocks noChangeArrowheads="1"/>
            </p:cNvSpPr>
            <p:nvPr/>
          </p:nvSpPr>
          <p:spPr bwMode="auto">
            <a:xfrm>
              <a:off x="2071" y="1370"/>
              <a:ext cx="1064" cy="165"/>
            </a:xfrm>
            <a:prstGeom prst="rect">
              <a:avLst/>
            </a:prstGeom>
            <a:noFill/>
            <a:ln w="9525">
              <a:noFill/>
              <a:miter lim="800000"/>
              <a:headEnd/>
              <a:tailEnd/>
            </a:ln>
            <a:effectLst/>
          </p:spPr>
          <p:txBody>
            <a:bodyPr>
              <a:spAutoFit/>
            </a:bodyPr>
            <a:lstStyle/>
            <a:p>
              <a:pPr algn="ctr" eaLnBrk="1" hangingPunct="1">
                <a:spcBef>
                  <a:spcPct val="50000"/>
                </a:spcBef>
              </a:pPr>
              <a:r>
                <a:rPr lang="en-US" altLang="zh-CN" sz="1400">
                  <a:latin typeface="Arial" charset="0"/>
                  <a:ea typeface="宋体" pitchFamily="2" charset="-122"/>
                  <a:cs typeface="Arial" charset="0"/>
                </a:rPr>
                <a:t>Data Acquisition</a:t>
              </a:r>
              <a:endParaRPr lang="en-US" altLang="zh-CN" sz="1600">
                <a:latin typeface="Arial" charset="0"/>
                <a:ea typeface="宋体" pitchFamily="2" charset="-122"/>
                <a:cs typeface="Arial" charset="0"/>
              </a:endParaRPr>
            </a:p>
          </p:txBody>
        </p:sp>
        <p:pic>
          <p:nvPicPr>
            <p:cNvPr id="17" name="Picture 108"/>
            <p:cNvPicPr>
              <a:picLocks noChangeAspect="1" noChangeArrowheads="1"/>
            </p:cNvPicPr>
            <p:nvPr/>
          </p:nvPicPr>
          <p:blipFill>
            <a:blip r:embed="rId2" cstate="print"/>
            <a:srcRect/>
            <a:stretch>
              <a:fillRect/>
            </a:stretch>
          </p:blipFill>
          <p:spPr bwMode="auto">
            <a:xfrm>
              <a:off x="2999" y="973"/>
              <a:ext cx="683" cy="451"/>
            </a:xfrm>
            <a:prstGeom prst="rect">
              <a:avLst/>
            </a:prstGeom>
            <a:noFill/>
          </p:spPr>
        </p:pic>
        <p:sp>
          <p:nvSpPr>
            <p:cNvPr id="18" name="Text Box 110"/>
            <p:cNvSpPr txBox="1">
              <a:spLocks noChangeArrowheads="1"/>
            </p:cNvSpPr>
            <p:nvPr/>
          </p:nvSpPr>
          <p:spPr bwMode="auto">
            <a:xfrm>
              <a:off x="2986" y="1391"/>
              <a:ext cx="782" cy="165"/>
            </a:xfrm>
            <a:prstGeom prst="rect">
              <a:avLst/>
            </a:prstGeom>
            <a:noFill/>
            <a:ln w="9525">
              <a:noFill/>
              <a:miter lim="800000"/>
              <a:headEnd/>
              <a:tailEnd/>
            </a:ln>
            <a:effectLst/>
          </p:spPr>
          <p:txBody>
            <a:bodyPr>
              <a:spAutoFit/>
            </a:bodyPr>
            <a:lstStyle/>
            <a:p>
              <a:pPr algn="ctr" eaLnBrk="1" hangingPunct="1">
                <a:spcBef>
                  <a:spcPct val="50000"/>
                </a:spcBef>
              </a:pPr>
              <a:r>
                <a:rPr lang="en-US" altLang="zh-CN" sz="1400">
                  <a:latin typeface="Arial" charset="0"/>
                  <a:ea typeface="宋体" pitchFamily="2" charset="-122"/>
                  <a:cs typeface="Arial" charset="0"/>
                </a:rPr>
                <a:t>PC</a:t>
              </a:r>
            </a:p>
          </p:txBody>
        </p:sp>
        <p:sp>
          <p:nvSpPr>
            <p:cNvPr id="19" name="Rectangle 111"/>
            <p:cNvSpPr>
              <a:spLocks noChangeArrowheads="1"/>
            </p:cNvSpPr>
            <p:nvPr/>
          </p:nvSpPr>
          <p:spPr bwMode="auto">
            <a:xfrm>
              <a:off x="266" y="1452"/>
              <a:ext cx="1092" cy="165"/>
            </a:xfrm>
            <a:prstGeom prst="rect">
              <a:avLst/>
            </a:prstGeom>
            <a:noFill/>
            <a:ln w="9525">
              <a:noFill/>
              <a:miter lim="800000"/>
              <a:headEnd/>
              <a:tailEnd/>
            </a:ln>
            <a:effectLst/>
          </p:spPr>
          <p:txBody>
            <a:bodyPr>
              <a:spAutoFit/>
            </a:bodyPr>
            <a:lstStyle/>
            <a:p>
              <a:pPr algn="ctr" eaLnBrk="1" hangingPunct="1"/>
              <a:r>
                <a:rPr lang="en-US" altLang="zh-CN" sz="1400">
                  <a:latin typeface="Arial" charset="0"/>
                  <a:ea typeface="宋体" pitchFamily="2" charset="-122"/>
                  <a:cs typeface="Arial" charset="0"/>
                </a:rPr>
                <a:t>Regulated Power Supply</a:t>
              </a:r>
            </a:p>
          </p:txBody>
        </p:sp>
        <p:sp>
          <p:nvSpPr>
            <p:cNvPr id="20" name="Line 112"/>
            <p:cNvSpPr>
              <a:spLocks noChangeShapeType="1"/>
            </p:cNvSpPr>
            <p:nvPr/>
          </p:nvSpPr>
          <p:spPr bwMode="auto">
            <a:xfrm>
              <a:off x="1560" y="1587"/>
              <a:ext cx="1865" cy="0"/>
            </a:xfrm>
            <a:prstGeom prst="line">
              <a:avLst/>
            </a:prstGeom>
            <a:noFill/>
            <a:ln w="57150">
              <a:solidFill>
                <a:schemeClr val="hlink"/>
              </a:solidFill>
              <a:round/>
              <a:headEnd/>
              <a:tailEnd/>
            </a:ln>
            <a:effectLst/>
          </p:spPr>
          <p:txBody>
            <a:bodyPr lIns="90488" tIns="44450" rIns="90488" bIns="44450"/>
            <a:lstStyle/>
            <a:p>
              <a:endParaRPr lang="en-US"/>
            </a:p>
          </p:txBody>
        </p:sp>
        <p:sp>
          <p:nvSpPr>
            <p:cNvPr id="21" name="Line 113"/>
            <p:cNvSpPr>
              <a:spLocks noChangeShapeType="1"/>
            </p:cNvSpPr>
            <p:nvPr/>
          </p:nvSpPr>
          <p:spPr bwMode="auto">
            <a:xfrm>
              <a:off x="1423" y="1493"/>
              <a:ext cx="137" cy="94"/>
            </a:xfrm>
            <a:prstGeom prst="line">
              <a:avLst/>
            </a:prstGeom>
            <a:noFill/>
            <a:ln w="57150">
              <a:solidFill>
                <a:schemeClr val="hlink"/>
              </a:solidFill>
              <a:round/>
              <a:headEnd/>
              <a:tailEnd/>
            </a:ln>
            <a:effectLst/>
          </p:spPr>
          <p:txBody>
            <a:bodyPr lIns="90488" tIns="44450" rIns="90488" bIns="44450"/>
            <a:lstStyle/>
            <a:p>
              <a:endParaRPr lang="en-US"/>
            </a:p>
          </p:txBody>
        </p:sp>
        <p:sp>
          <p:nvSpPr>
            <p:cNvPr id="22" name="Line 114"/>
            <p:cNvSpPr>
              <a:spLocks noChangeShapeType="1"/>
            </p:cNvSpPr>
            <p:nvPr/>
          </p:nvSpPr>
          <p:spPr bwMode="auto">
            <a:xfrm flipV="1">
              <a:off x="3421" y="1511"/>
              <a:ext cx="105" cy="76"/>
            </a:xfrm>
            <a:prstGeom prst="line">
              <a:avLst/>
            </a:prstGeom>
            <a:noFill/>
            <a:ln w="57150">
              <a:solidFill>
                <a:schemeClr val="hlink"/>
              </a:solidFill>
              <a:round/>
              <a:headEnd/>
              <a:tailEnd/>
            </a:ln>
            <a:effectLst/>
          </p:spPr>
          <p:txBody>
            <a:bodyPr lIns="90488" tIns="44450" rIns="90488" bIns="44450"/>
            <a:lstStyle/>
            <a:p>
              <a:endParaRPr lang="en-US"/>
            </a:p>
          </p:txBody>
        </p:sp>
        <p:sp>
          <p:nvSpPr>
            <p:cNvPr id="23" name="Rectangle 115"/>
            <p:cNvSpPr>
              <a:spLocks noChangeArrowheads="1"/>
            </p:cNvSpPr>
            <p:nvPr/>
          </p:nvSpPr>
          <p:spPr bwMode="auto">
            <a:xfrm>
              <a:off x="2026" y="1624"/>
              <a:ext cx="1110" cy="183"/>
            </a:xfrm>
            <a:prstGeom prst="rect">
              <a:avLst/>
            </a:prstGeom>
            <a:noFill/>
            <a:ln w="9525">
              <a:noFill/>
              <a:miter lim="800000"/>
              <a:headEnd/>
              <a:tailEnd/>
            </a:ln>
            <a:effectLst/>
          </p:spPr>
          <p:txBody>
            <a:bodyPr>
              <a:spAutoFit/>
            </a:bodyPr>
            <a:lstStyle/>
            <a:p>
              <a:pPr algn="ctr" eaLnBrk="1" hangingPunct="1"/>
              <a:r>
                <a:rPr lang="en-US" altLang="zh-CN" sz="1600">
                  <a:latin typeface="Arial" charset="0"/>
                  <a:ea typeface="宋体" pitchFamily="2" charset="-122"/>
                  <a:cs typeface="Arial" charset="0"/>
                </a:rPr>
                <a:t>DAQ System</a:t>
              </a:r>
            </a:p>
          </p:txBody>
        </p:sp>
        <p:pic>
          <p:nvPicPr>
            <p:cNvPr id="24" name="Picture 117"/>
            <p:cNvPicPr>
              <a:picLocks noChangeAspect="1" noChangeArrowheads="1"/>
            </p:cNvPicPr>
            <p:nvPr/>
          </p:nvPicPr>
          <p:blipFill>
            <a:blip r:embed="rId3" cstate="print"/>
            <a:srcRect/>
            <a:stretch>
              <a:fillRect/>
            </a:stretch>
          </p:blipFill>
          <p:spPr bwMode="auto">
            <a:xfrm>
              <a:off x="2318" y="1044"/>
              <a:ext cx="384" cy="266"/>
            </a:xfrm>
            <a:prstGeom prst="rect">
              <a:avLst/>
            </a:prstGeom>
            <a:noFill/>
          </p:spPr>
        </p:pic>
        <p:pic>
          <p:nvPicPr>
            <p:cNvPr id="25" name="Picture 118"/>
            <p:cNvPicPr>
              <a:picLocks noChangeAspect="1" noChangeArrowheads="1"/>
            </p:cNvPicPr>
            <p:nvPr/>
          </p:nvPicPr>
          <p:blipFill>
            <a:blip r:embed="rId4" cstate="print"/>
            <a:srcRect/>
            <a:stretch>
              <a:fillRect/>
            </a:stretch>
          </p:blipFill>
          <p:spPr bwMode="auto">
            <a:xfrm>
              <a:off x="402" y="939"/>
              <a:ext cx="631" cy="440"/>
            </a:xfrm>
            <a:prstGeom prst="rect">
              <a:avLst/>
            </a:prstGeom>
            <a:noFill/>
            <a:ln w="12700">
              <a:noFill/>
              <a:miter lim="800000"/>
              <a:headEnd/>
              <a:tailEnd/>
            </a:ln>
            <a:effectLst/>
          </p:spPr>
        </p:pic>
        <p:pic>
          <p:nvPicPr>
            <p:cNvPr id="26" name="Picture 122"/>
            <p:cNvPicPr>
              <a:picLocks noChangeAspect="1" noChangeArrowheads="1"/>
            </p:cNvPicPr>
            <p:nvPr/>
          </p:nvPicPr>
          <p:blipFill>
            <a:blip r:embed="rId5" cstate="print"/>
            <a:srcRect/>
            <a:stretch>
              <a:fillRect/>
            </a:stretch>
          </p:blipFill>
          <p:spPr bwMode="auto">
            <a:xfrm>
              <a:off x="1442" y="983"/>
              <a:ext cx="571" cy="400"/>
            </a:xfrm>
            <a:prstGeom prst="rect">
              <a:avLst/>
            </a:prstGeom>
            <a:noFill/>
            <a:ln w="12700">
              <a:noFill/>
              <a:miter lim="800000"/>
              <a:headEnd/>
              <a:tailEnd/>
            </a:ln>
            <a:effectLst/>
          </p:spPr>
        </p:pic>
        <p:cxnSp>
          <p:nvCxnSpPr>
            <p:cNvPr id="27" name="AutoShape 124"/>
            <p:cNvCxnSpPr>
              <a:cxnSpLocks noChangeShapeType="1"/>
              <a:endCxn id="8" idx="3"/>
            </p:cNvCxnSpPr>
            <p:nvPr/>
          </p:nvCxnSpPr>
          <p:spPr bwMode="auto">
            <a:xfrm>
              <a:off x="761" y="1270"/>
              <a:ext cx="393" cy="45"/>
            </a:xfrm>
            <a:prstGeom prst="curvedConnector4">
              <a:avLst>
                <a:gd name="adj1" fmla="val 49421"/>
                <a:gd name="adj2" fmla="val 304056"/>
              </a:avLst>
            </a:prstGeom>
            <a:noFill/>
            <a:ln w="12700">
              <a:solidFill>
                <a:schemeClr val="tx1"/>
              </a:solidFill>
              <a:round/>
              <a:headEnd/>
              <a:tailEnd/>
            </a:ln>
            <a:effectLst/>
          </p:spPr>
        </p:cxnSp>
        <p:cxnSp>
          <p:nvCxnSpPr>
            <p:cNvPr id="28" name="AutoShape 126"/>
            <p:cNvCxnSpPr>
              <a:cxnSpLocks noChangeShapeType="1"/>
              <a:endCxn id="7" idx="1"/>
            </p:cNvCxnSpPr>
            <p:nvPr/>
          </p:nvCxnSpPr>
          <p:spPr bwMode="auto">
            <a:xfrm flipV="1">
              <a:off x="710" y="1032"/>
              <a:ext cx="444" cy="256"/>
            </a:xfrm>
            <a:prstGeom prst="curvedConnector4">
              <a:avLst>
                <a:gd name="adj1" fmla="val 49486"/>
                <a:gd name="adj2" fmla="val 135782"/>
              </a:avLst>
            </a:prstGeom>
            <a:noFill/>
            <a:ln w="12700">
              <a:solidFill>
                <a:schemeClr val="hlink"/>
              </a:solidFill>
              <a:round/>
              <a:headEnd/>
              <a:tailEnd/>
            </a:ln>
            <a:effectLst/>
          </p:spPr>
        </p:cxnSp>
        <p:sp>
          <p:nvSpPr>
            <p:cNvPr id="29" name="AutoShape 127"/>
            <p:cNvSpPr>
              <a:spLocks noChangeArrowheads="1"/>
            </p:cNvSpPr>
            <p:nvPr/>
          </p:nvSpPr>
          <p:spPr bwMode="auto">
            <a:xfrm>
              <a:off x="1336" y="1166"/>
              <a:ext cx="81" cy="73"/>
            </a:xfrm>
            <a:prstGeom prst="rightArrow">
              <a:avLst>
                <a:gd name="adj1" fmla="val 50000"/>
                <a:gd name="adj2" fmla="val 27740"/>
              </a:avLst>
            </a:prstGeom>
            <a:noFill/>
            <a:ln w="25400">
              <a:solidFill>
                <a:schemeClr val="accent1"/>
              </a:solidFill>
              <a:miter lim="800000"/>
              <a:headEnd/>
              <a:tailEnd/>
            </a:ln>
            <a:effectLst/>
          </p:spPr>
          <p:txBody>
            <a:bodyPr wrap="none" lIns="90488" tIns="44450" rIns="90488" bIns="44450" anchor="ctr"/>
            <a:lstStyle/>
            <a:p>
              <a:endParaRPr lang="en-US"/>
            </a:p>
          </p:txBody>
        </p:sp>
        <p:sp>
          <p:nvSpPr>
            <p:cNvPr id="30" name="AutoShape 130"/>
            <p:cNvSpPr>
              <a:spLocks noChangeArrowheads="1"/>
            </p:cNvSpPr>
            <p:nvPr/>
          </p:nvSpPr>
          <p:spPr bwMode="auto">
            <a:xfrm>
              <a:off x="2128" y="1170"/>
              <a:ext cx="85" cy="90"/>
            </a:xfrm>
            <a:prstGeom prst="rightArrow">
              <a:avLst>
                <a:gd name="adj1" fmla="val 50000"/>
                <a:gd name="adj2" fmla="val 25000"/>
              </a:avLst>
            </a:prstGeom>
            <a:noFill/>
            <a:ln w="25400">
              <a:solidFill>
                <a:schemeClr val="accent1"/>
              </a:solidFill>
              <a:miter lim="800000"/>
              <a:headEnd/>
              <a:tailEnd/>
            </a:ln>
            <a:effectLst/>
          </p:spPr>
          <p:txBody>
            <a:bodyPr wrap="none" lIns="90488" tIns="44450" rIns="90488" bIns="44450" anchor="ctr"/>
            <a:lstStyle/>
            <a:p>
              <a:endParaRPr lang="en-US"/>
            </a:p>
          </p:txBody>
        </p:sp>
        <p:sp>
          <p:nvSpPr>
            <p:cNvPr id="31" name="AutoShape 131"/>
            <p:cNvSpPr>
              <a:spLocks noChangeArrowheads="1"/>
            </p:cNvSpPr>
            <p:nvPr/>
          </p:nvSpPr>
          <p:spPr bwMode="auto">
            <a:xfrm>
              <a:off x="2835" y="1156"/>
              <a:ext cx="85" cy="90"/>
            </a:xfrm>
            <a:prstGeom prst="rightArrow">
              <a:avLst>
                <a:gd name="adj1" fmla="val 50000"/>
                <a:gd name="adj2" fmla="val 25000"/>
              </a:avLst>
            </a:prstGeom>
            <a:noFill/>
            <a:ln w="25400">
              <a:solidFill>
                <a:schemeClr val="accent1"/>
              </a:solidFill>
              <a:miter lim="800000"/>
              <a:headEnd/>
              <a:tailEnd/>
            </a:ln>
            <a:effectLst/>
          </p:spPr>
          <p:txBody>
            <a:bodyPr wrap="none" lIns="90488" tIns="44450" rIns="90488" bIns="44450" anchor="ctr"/>
            <a:lstStyle/>
            <a:p>
              <a:endParaRPr lang="en-US"/>
            </a:p>
          </p:txBody>
        </p:sp>
      </p:grpSp>
      <p:pic>
        <p:nvPicPr>
          <p:cNvPr id="32" name="Picture 149" descr="Data"/>
          <p:cNvPicPr>
            <a:picLocks noChangeAspect="1" noChangeArrowheads="1"/>
          </p:cNvPicPr>
          <p:nvPr/>
        </p:nvPicPr>
        <p:blipFill>
          <a:blip r:embed="rId6" cstate="print"/>
          <a:srcRect/>
          <a:stretch>
            <a:fillRect/>
          </a:stretch>
        </p:blipFill>
        <p:spPr bwMode="auto">
          <a:xfrm>
            <a:off x="2133600" y="2971800"/>
            <a:ext cx="4724400" cy="3350699"/>
          </a:xfrm>
          <a:prstGeom prst="rect">
            <a:avLst/>
          </a:prstGeom>
          <a:noFill/>
        </p:spPr>
      </p:pic>
      <p:sp>
        <p:nvSpPr>
          <p:cNvPr id="34"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a:solidFill>
                  <a:schemeClr val="tx2"/>
                </a:solidFill>
              </a:rPr>
              <a:t>Prognosis Case Study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2" cstate="print"/>
          <a:srcRect/>
          <a:stretch>
            <a:fillRect/>
          </a:stretch>
        </p:blipFill>
        <p:spPr bwMode="auto">
          <a:xfrm>
            <a:off x="1524000" y="1066800"/>
            <a:ext cx="6219825" cy="4495800"/>
          </a:xfrm>
          <a:prstGeom prst="rect">
            <a:avLst/>
          </a:prstGeom>
          <a:noFill/>
          <a:ln w="9525">
            <a:noFill/>
            <a:miter lim="800000"/>
            <a:headEnd/>
            <a:tailEnd/>
          </a:ln>
          <a:effectLst/>
        </p:spPr>
      </p:pic>
      <p:pic>
        <p:nvPicPr>
          <p:cNvPr id="6" name="Picture 5"/>
          <p:cNvPicPr/>
          <p:nvPr/>
        </p:nvPicPr>
        <p:blipFill>
          <a:blip r:embed="rId3" cstate="print"/>
          <a:srcRect/>
          <a:stretch>
            <a:fillRect/>
          </a:stretch>
        </p:blipFill>
        <p:spPr bwMode="auto">
          <a:xfrm>
            <a:off x="914400" y="1219200"/>
            <a:ext cx="7315200" cy="4191000"/>
          </a:xfrm>
          <a:prstGeom prst="rect">
            <a:avLst/>
          </a:prstGeom>
          <a:noFill/>
          <a:ln w="9525">
            <a:noFill/>
            <a:miter lim="800000"/>
            <a:headEnd/>
            <a:tailEnd/>
          </a:ln>
        </p:spPr>
      </p:pic>
      <p:sp>
        <p:nvSpPr>
          <p:cNvPr id="5" name="Rounded Rectangle 4"/>
          <p:cNvSpPr/>
          <p:nvPr/>
        </p:nvSpPr>
        <p:spPr>
          <a:xfrm>
            <a:off x="1371600" y="1524000"/>
            <a:ext cx="9144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733800" y="1524000"/>
            <a:ext cx="9144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96000" y="1600200"/>
            <a:ext cx="9144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47800" y="1676400"/>
            <a:ext cx="1143000" cy="369332"/>
          </a:xfrm>
          <a:prstGeom prst="rect">
            <a:avLst/>
          </a:prstGeom>
          <a:noFill/>
        </p:spPr>
        <p:txBody>
          <a:bodyPr wrap="square" rtlCol="0">
            <a:spAutoFit/>
          </a:bodyPr>
          <a:lstStyle/>
          <a:p>
            <a:r>
              <a:rPr lang="en-US" dirty="0" smtClean="0"/>
              <a:t>T= 500</a:t>
            </a:r>
            <a:endParaRPr lang="en-US" dirty="0"/>
          </a:p>
        </p:txBody>
      </p:sp>
      <p:sp>
        <p:nvSpPr>
          <p:cNvPr id="10" name="Rounded Rectangle 9"/>
          <p:cNvSpPr/>
          <p:nvPr/>
        </p:nvSpPr>
        <p:spPr>
          <a:xfrm>
            <a:off x="3886200" y="1676400"/>
            <a:ext cx="9144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1676400"/>
            <a:ext cx="1143000" cy="369332"/>
          </a:xfrm>
          <a:prstGeom prst="rect">
            <a:avLst/>
          </a:prstGeom>
          <a:noFill/>
        </p:spPr>
        <p:txBody>
          <a:bodyPr wrap="square" rtlCol="0">
            <a:spAutoFit/>
          </a:bodyPr>
          <a:lstStyle/>
          <a:p>
            <a:r>
              <a:rPr lang="en-US" dirty="0" smtClean="0"/>
              <a:t>T= 600</a:t>
            </a:r>
            <a:endParaRPr lang="en-US" dirty="0"/>
          </a:p>
        </p:txBody>
      </p:sp>
      <p:sp>
        <p:nvSpPr>
          <p:cNvPr id="12" name="TextBox 11"/>
          <p:cNvSpPr txBox="1"/>
          <p:nvPr/>
        </p:nvSpPr>
        <p:spPr>
          <a:xfrm>
            <a:off x="6172200" y="1611868"/>
            <a:ext cx="1143000" cy="369332"/>
          </a:xfrm>
          <a:prstGeom prst="rect">
            <a:avLst/>
          </a:prstGeom>
          <a:noFill/>
        </p:spPr>
        <p:txBody>
          <a:bodyPr wrap="square" rtlCol="0">
            <a:spAutoFit/>
          </a:bodyPr>
          <a:lstStyle/>
          <a:p>
            <a:r>
              <a:rPr lang="en-US" dirty="0" smtClean="0"/>
              <a:t>T= 650</a:t>
            </a:r>
            <a:endParaRPr lang="en-US" dirty="0"/>
          </a:p>
        </p:txBody>
      </p:sp>
      <p:sp>
        <p:nvSpPr>
          <p:cNvPr id="14" name="Title 1"/>
          <p:cNvSpPr txBox="1">
            <a:spLocks/>
          </p:cNvSpPr>
          <p:nvPr/>
        </p:nvSpPr>
        <p:spPr bwMode="auto">
          <a:xfrm>
            <a:off x="1659490" y="-34273"/>
            <a:ext cx="7543800"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0" hangingPunct="0"/>
            <a:r>
              <a:rPr lang="en-US" sz="3600" b="1" dirty="0">
                <a:solidFill>
                  <a:schemeClr val="tx2"/>
                </a:solidFill>
              </a:rPr>
              <a:t>Prognosis Case Study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4628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mplate_You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Template_Youn</Template>
  <TotalTime>16653</TotalTime>
  <Words>580</Words>
  <Application>Microsoft Office PowerPoint</Application>
  <PresentationFormat>On-screen Show (4:3)</PresentationFormat>
  <Paragraphs>104</Paragraphs>
  <Slides>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굴림</vt:lpstr>
      <vt:lpstr>맑은 고딕</vt:lpstr>
      <vt:lpstr>宋体</vt:lpstr>
      <vt:lpstr>华文行楷</vt:lpstr>
      <vt:lpstr>Arial</vt:lpstr>
      <vt:lpstr>Arial Narrow</vt:lpstr>
      <vt:lpstr>Broadway</vt:lpstr>
      <vt:lpstr>Brush Script MT</vt:lpstr>
      <vt:lpstr>Calibri</vt:lpstr>
      <vt:lpstr>Times New Roman</vt:lpstr>
      <vt:lpstr>Wingdings</vt:lpstr>
      <vt:lpstr>Template_Youn</vt:lpstr>
      <vt:lpstr>Personal Experience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UMCP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Prognostics &amp; (PHM)</dc:title>
  <dc:creator>PING</dc:creator>
  <cp:lastModifiedBy>Liang Xu</cp:lastModifiedBy>
  <cp:revision>237</cp:revision>
  <cp:lastPrinted>2014-05-19T22:19:30Z</cp:lastPrinted>
  <dcterms:created xsi:type="dcterms:W3CDTF">2009-11-10T20:11:41Z</dcterms:created>
  <dcterms:modified xsi:type="dcterms:W3CDTF">2016-01-21T18:13:15Z</dcterms:modified>
</cp:coreProperties>
</file>