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08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</p:sldIdLst>
  <p:sldSz cx="9144000" cy="6858000" type="screen4x3"/>
  <p:notesSz cx="7010400" cy="92964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83285" autoAdjust="0"/>
  </p:normalViewPr>
  <p:slideViewPr>
    <p:cSldViewPr>
      <p:cViewPr varScale="1">
        <p:scale>
          <a:sx n="96" d="100"/>
          <a:sy n="96" d="100"/>
        </p:scale>
        <p:origin x="195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8" d="100"/>
          <a:sy n="38" d="100"/>
        </p:scale>
        <p:origin x="-2395" y="-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8145" cy="464205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0734" y="2"/>
            <a:ext cx="3038145" cy="464205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E6E35F34-B8D7-4F31-B597-E65B900935D9}" type="datetimeFigureOut">
              <a:rPr lang="zh-CN" altLang="en-US" smtClean="0"/>
              <a:pPr/>
              <a:t>2016/1/21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30660"/>
            <a:ext cx="3038145" cy="464205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0734" y="8830660"/>
            <a:ext cx="3038145" cy="464205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22D28838-C522-4FC5-A625-CA0964FA63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4111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r">
              <a:defRPr sz="1200"/>
            </a:lvl1pPr>
          </a:lstStyle>
          <a:p>
            <a:fld id="{6E86C59D-D3D0-49B9-B8D3-E7A881D26DC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9788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2" tIns="46151" rIns="92302" bIns="461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2302" tIns="46151" rIns="92302" bIns="461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r">
              <a:defRPr sz="1200"/>
            </a:lvl1pPr>
          </a:lstStyle>
          <a:p>
            <a:fld id="{090EA776-3754-49ED-BDDC-96A979653B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56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Wisdom</a:t>
            </a:r>
            <a:r>
              <a:rPr lang="en-US" baseline="0" dirty="0" smtClean="0"/>
              <a:t>, knowledge, and commitment, inspired and motivated. </a:t>
            </a:r>
          </a:p>
          <a:p>
            <a:r>
              <a:rPr lang="en-US" baseline="0" dirty="0" smtClean="0"/>
              <a:t>All the guidance and encouragement to support me to finish my master period of study.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also want to thank Dr. A for his valuable time to attend this presentation.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EA776-3754-49ED-BDDC-96A979653B5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56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EA776-3754-49ED-BDDC-96A979653B5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20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6386" name="Picture 2" descr="Logo"/>
          <p:cNvPicPr>
            <a:picLocks noChangeAspect="1" noChangeArrowheads="1"/>
          </p:cNvPicPr>
          <p:nvPr userDrawn="1"/>
        </p:nvPicPr>
        <p:blipFill>
          <a:blip r:embed="rId3" cstate="print"/>
          <a:srcRect r="65290"/>
          <a:stretch>
            <a:fillRect/>
          </a:stretch>
        </p:blipFill>
        <p:spPr bwMode="auto">
          <a:xfrm>
            <a:off x="35437" y="175435"/>
            <a:ext cx="1107563" cy="723900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239000" y="142888"/>
            <a:ext cx="174196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Brush Script MT" pitchFamily="66" charset="0"/>
                <a:ea typeface="华文行楷" pitchFamily="2" charset="-122"/>
                <a:cs typeface="Times New Roman" pitchFamily="18" charset="0"/>
              </a:rPr>
              <a:t>REAL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rush Script MT" pitchFamily="66" charset="0"/>
              <a:ea typeface="华文行楷" pitchFamily="2" charset="-122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6629400" cy="715962"/>
          </a:xfrm>
          <a:prstGeom prst="rect">
            <a:avLst/>
          </a:prstGeom>
        </p:spPr>
        <p:txBody>
          <a:bodyPr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2" descr="Logo"/>
          <p:cNvPicPr>
            <a:picLocks noChangeAspect="1" noChangeArrowheads="1"/>
          </p:cNvPicPr>
          <p:nvPr userDrawn="1"/>
        </p:nvPicPr>
        <p:blipFill>
          <a:blip r:embed="rId2" cstate="print"/>
          <a:srcRect r="65290"/>
          <a:stretch>
            <a:fillRect/>
          </a:stretch>
        </p:blipFill>
        <p:spPr bwMode="auto">
          <a:xfrm>
            <a:off x="35437" y="175435"/>
            <a:ext cx="1107563" cy="723900"/>
          </a:xfrm>
          <a:prstGeom prst="rect">
            <a:avLst/>
          </a:prstGeom>
          <a:noFill/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6629400" cy="715962"/>
          </a:xfrm>
          <a:prstGeom prst="rect">
            <a:avLst/>
          </a:prstGeom>
        </p:spPr>
        <p:txBody>
          <a:bodyPr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06A4DF92-2A88-470C-8B4E-EA829BB88523}" type="datetimeFigureOut">
              <a:rPr lang="en-US" smtClean="0"/>
              <a:pPr>
                <a:defRPr/>
              </a:pPr>
              <a:t>1/21/2016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485618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dirty="0" smtClean="0"/>
              <a:t>University of Maryland, </a:t>
            </a:r>
            <a:r>
              <a:rPr lang="en-US" dirty="0" err="1" smtClean="0"/>
              <a:t>iSYS</a:t>
            </a:r>
            <a:r>
              <a:rPr lang="en-US" dirty="0" smtClean="0"/>
              <a:t> R&amp;D Lab.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291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E1B101B9-F173-4261-8901-961C625533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7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 rot="5400000">
            <a:off x="5775325" y="3352800"/>
            <a:ext cx="658495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Logo"/>
          <p:cNvPicPr>
            <a:picLocks noChangeAspect="1" noChangeArrowheads="1"/>
          </p:cNvPicPr>
          <p:nvPr userDrawn="1"/>
        </p:nvPicPr>
        <p:blipFill>
          <a:blip r:embed="rId7" cstate="print"/>
          <a:srcRect r="65290"/>
          <a:stretch>
            <a:fillRect/>
          </a:stretch>
        </p:blipFill>
        <p:spPr bwMode="auto">
          <a:xfrm>
            <a:off x="35437" y="175435"/>
            <a:ext cx="1107563" cy="723900"/>
          </a:xfrm>
          <a:prstGeom prst="rect">
            <a:avLst/>
          </a:prstGeom>
          <a:noFill/>
        </p:spPr>
      </p:pic>
      <p:sp>
        <p:nvSpPr>
          <p:cNvPr id="7" name="Footer Placeholder 4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0" y="6524774"/>
            <a:ext cx="6019800" cy="365125"/>
          </a:xfrm>
          <a:prstGeom prst="rect">
            <a:avLst/>
          </a:prstGeom>
        </p:spPr>
        <p:txBody>
          <a:bodyPr/>
          <a:lstStyle>
            <a:lvl1pPr algn="l">
              <a:defRPr sz="160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Arial" pitchFamily="34" charset="0"/>
              </a:rPr>
              <a:t>Reliability Engineering Automation Laboratory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Broadway" pitchFamily="82" charset="0"/>
                <a:ea typeface="+mn-ea"/>
                <a:cs typeface="Arial" pitchFamily="34" charset="0"/>
              </a:rPr>
              <a:t>(REAL)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60000"/>
                  <a:lumOff val="40000"/>
                </a:schemeClr>
              </a:solidFill>
              <a:effectLst/>
              <a:uLnTx/>
              <a:uFillTx/>
              <a:latin typeface="Broadway" pitchFamily="82" charset="0"/>
              <a:ea typeface="+mn-ea"/>
              <a:cs typeface="Arial" pitchFamily="34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138160" y="650532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1A709C7-4AED-43B3-9DC4-5FCF1E0DDEFA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notesSlide" Target="../notesSlides/notesSlide1.xml"/><Relationship Id="rId18" Type="http://schemas.openxmlformats.org/officeDocument/2006/relationships/image" Target="../media/image7.jpeg"/><Relationship Id="rId3" Type="http://schemas.openxmlformats.org/officeDocument/2006/relationships/tags" Target="../tags/tag6.xml"/><Relationship Id="rId21" Type="http://schemas.openxmlformats.org/officeDocument/2006/relationships/image" Target="../media/image10.jpeg"/><Relationship Id="rId7" Type="http://schemas.openxmlformats.org/officeDocument/2006/relationships/tags" Target="../tags/tag10.xml"/><Relationship Id="rId12" Type="http://schemas.openxmlformats.org/officeDocument/2006/relationships/slideLayout" Target="../slideLayouts/slideLayout1.xml"/><Relationship Id="rId17" Type="http://schemas.openxmlformats.org/officeDocument/2006/relationships/image" Target="../media/image6.jpeg"/><Relationship Id="rId2" Type="http://schemas.openxmlformats.org/officeDocument/2006/relationships/tags" Target="../tags/tag5.xml"/><Relationship Id="rId16" Type="http://schemas.openxmlformats.org/officeDocument/2006/relationships/image" Target="../media/image5.jpeg"/><Relationship Id="rId20" Type="http://schemas.openxmlformats.org/officeDocument/2006/relationships/image" Target="../media/image9.pn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image" Target="../media/image4.jpeg"/><Relationship Id="rId10" Type="http://schemas.openxmlformats.org/officeDocument/2006/relationships/tags" Target="../tags/tag13.xml"/><Relationship Id="rId19" Type="http://schemas.openxmlformats.org/officeDocument/2006/relationships/image" Target="../media/image8.jpeg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533400" y="3124200"/>
            <a:ext cx="7543800" cy="1506756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1200"/>
              </a:spcAft>
              <a:defRPr/>
            </a:pPr>
            <a:endParaRPr lang="en-US" sz="2400" b="1" i="1" dirty="0" smtClean="0">
              <a:solidFill>
                <a:srgbClr val="40404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400" b="1" i="1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Liang Xu</a:t>
            </a:r>
            <a:r>
              <a:rPr lang="en-US" sz="2400" i="1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i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019300" y="131697"/>
            <a:ext cx="4572000" cy="5334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0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01</a:t>
            </a:r>
            <a:r>
              <a:rPr lang="en-US" sz="20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-21-2016</a:t>
            </a: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7414" name="Picture 11" descr="2006120202.jp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rcRect b="11429"/>
          <a:stretch>
            <a:fillRect/>
          </a:stretch>
        </p:blipFill>
        <p:spPr bwMode="auto">
          <a:xfrm>
            <a:off x="4648200" y="1006475"/>
            <a:ext cx="12382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13" descr="F9X4CCA7M7QPWCA2ZH2VECAS07UX2CAKSPD77CABZNOH9CA44QUNXCA594Q0PCAU7U1LCCAGVY8HICAYTAJDHCACABEXJCAY955DSCAFQ7VLBCAF900WQCAVJDLGVCAKI2YI8CAGOULBOCAGHIQDE.jp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198688" y="1006475"/>
            <a:ext cx="12350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14" descr="NUDCLCAY5KG0VCABY4KB2CASJTYTSCADJOYK6CA6L82B3CALSSNQQCANCGLTHCAVLFHJECA04LIMICABBUBK5CADA27O3CA7P3A81CADGZ4BCCA1B2RNLCAE7JZ2UCAMCO57VCAK1U9Z5CAFWZOCJ.jp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952500" y="1006475"/>
            <a:ext cx="12461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7" name="Picture 15" descr="HSFURCADHHVSPCACMZQPECAF8I6YECAD8MATFCAGC97J5CAUZP5UCCA9OHHKQCAQ1YWH8CAJFDMQ9CAEHO9LBCALCPRQ3CAS7QP6ICALOQ2QNCAYU5LLLCA3W3LWTCAJ1HTTACAJ9P0Q3CAUSZYMJ.jp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867400" y="1003300"/>
            <a:ext cx="914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8" name="Picture 16" descr="6HMQSCAWU288BCAHK9SRTCAH52CRBCAIOG092CACXB2PBCASK06Q1CAK9APMKCAJB2SJLCAP5UJALCAUWO8HNCAGFWYF0CA4YEQARCAMIMD3YCA5K0F1UCAFFYZEDCAWOJCZ2CAN6KJ8KCAW1SJAH.jp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438525" y="1006475"/>
            <a:ext cx="12303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9" name="Picture 20" descr="power plant.b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rcRect t="25555" b="15555"/>
          <a:stretch>
            <a:fillRect/>
          </a:stretch>
        </p:blipFill>
        <p:spPr bwMode="auto">
          <a:xfrm>
            <a:off x="0" y="1006475"/>
            <a:ext cx="9636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0" name="Picture 8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6783388" y="1006475"/>
            <a:ext cx="11890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1" name="Picture 22" descr="200px-Dampfturbine_Laeufer01.jp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7972425" y="1006475"/>
            <a:ext cx="10191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3"/>
          <p:cNvSpPr>
            <a:spLocks noGrp="1"/>
          </p:cNvSpPr>
          <p:nvPr>
            <p:ph type="ctrTitle"/>
            <p:custDataLst>
              <p:tags r:id="rId11"/>
            </p:custDataLst>
          </p:nvPr>
        </p:nvSpPr>
        <p:spPr>
          <a:xfrm>
            <a:off x="0" y="2197318"/>
            <a:ext cx="8991600" cy="1527175"/>
          </a:xfrm>
        </p:spPr>
        <p:txBody>
          <a:bodyPr/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AEROSOL Package User Manual (1)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B101B9-F173-4261-8901-961C625533F8}" type="slidenum">
              <a:rPr lang="en-US" sz="1600" smtClean="0"/>
              <a:pPr>
                <a:defRPr/>
              </a:pPr>
              <a:t>10</a:t>
            </a:fld>
            <a:endParaRPr lang="en-US" sz="1600"/>
          </a:p>
        </p:txBody>
      </p:sp>
      <p:sp>
        <p:nvSpPr>
          <p:cNvPr id="4" name="Rectangle 3"/>
          <p:cNvSpPr/>
          <p:nvPr/>
        </p:nvSpPr>
        <p:spPr>
          <a:xfrm>
            <a:off x="457200" y="704881"/>
            <a:ext cx="1499152" cy="5209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 smtClean="0"/>
              <a:t>Output Data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659490" y="-34273"/>
            <a:ext cx="7543800" cy="71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sz="3600" b="1" dirty="0">
                <a:solidFill>
                  <a:schemeClr val="tx2"/>
                </a:solidFill>
              </a:rPr>
              <a:t>How to Use the Package</a:t>
            </a:r>
            <a:endParaRPr lang="en-US" sz="3600" b="1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7800"/>
            <a:ext cx="7672387" cy="433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3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B101B9-F173-4261-8901-961C625533F8}" type="slidenum">
              <a:rPr lang="en-US" sz="1600" smtClean="0"/>
              <a:pPr>
                <a:defRPr/>
              </a:pPr>
              <a:t>11</a:t>
            </a:fld>
            <a:endParaRPr lang="en-US" sz="160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659490" y="-34273"/>
            <a:ext cx="7543800" cy="71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sz="3600" b="1" dirty="0">
                <a:solidFill>
                  <a:schemeClr val="tx2"/>
                </a:solidFill>
              </a:rPr>
              <a:t>Example Experiments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838200"/>
            <a:ext cx="746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manual, the author give us 9 experiments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Input Errors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Simple Coagulation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Coagulation and Sources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Add Grid Points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Add Descending Grid Points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Input Error to DC CGE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DC GDE with Source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DC GDE and Steady 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B101B9-F173-4261-8901-961C625533F8}" type="slidenum">
              <a:rPr lang="en-US" sz="1600" smtClean="0"/>
              <a:pPr>
                <a:defRPr/>
              </a:pPr>
              <a:t>12</a:t>
            </a:fld>
            <a:endParaRPr lang="en-US" sz="160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659490" y="-34273"/>
            <a:ext cx="7543800" cy="71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sz="3600" b="1" dirty="0" smtClean="0">
                <a:solidFill>
                  <a:schemeClr val="tx2"/>
                </a:solidFill>
              </a:rPr>
              <a:t>Future Work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838200"/>
            <a:ext cx="746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Try some other example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Learn some basic knowledge about Aerosol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Learn to use the O.D.E. package separately</a:t>
            </a:r>
          </a:p>
        </p:txBody>
      </p:sp>
    </p:spTree>
    <p:extLst>
      <p:ext uri="{BB962C8B-B14F-4D97-AF65-F5344CB8AC3E}">
        <p14:creationId xmlns:p14="http://schemas.microsoft.com/office/powerpoint/2010/main" val="28835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 txBox="1">
            <a:spLocks/>
          </p:cNvSpPr>
          <p:nvPr/>
        </p:nvSpPr>
        <p:spPr bwMode="auto">
          <a:xfrm>
            <a:off x="6553200" y="6492875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3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4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AutoShape 48"/>
          <p:cNvSpPr>
            <a:spLocks noChangeArrowheads="1"/>
          </p:cNvSpPr>
          <p:nvPr/>
        </p:nvSpPr>
        <p:spPr bwMode="gray">
          <a:xfrm>
            <a:off x="1905000" y="5130800"/>
            <a:ext cx="62484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00B0F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>
                <a:solidFill>
                  <a:schemeClr val="tx2"/>
                </a:solidFill>
              </a:rPr>
              <a:t>Future Work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06" name="AutoShape 49"/>
          <p:cNvSpPr>
            <a:spLocks noChangeArrowheads="1"/>
          </p:cNvSpPr>
          <p:nvPr/>
        </p:nvSpPr>
        <p:spPr bwMode="gray">
          <a:xfrm>
            <a:off x="2317750" y="4271963"/>
            <a:ext cx="61404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00B0F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smtClean="0">
                <a:solidFill>
                  <a:schemeClr val="tx2"/>
                </a:solidFill>
              </a:rPr>
              <a:t>Example Experiments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07" name="AutoShape 50"/>
          <p:cNvSpPr>
            <a:spLocks noChangeArrowheads="1"/>
          </p:cNvSpPr>
          <p:nvPr/>
        </p:nvSpPr>
        <p:spPr bwMode="gray">
          <a:xfrm>
            <a:off x="2438400" y="3459163"/>
            <a:ext cx="62484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00B0F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smtClean="0">
                <a:solidFill>
                  <a:schemeClr val="tx2"/>
                </a:solidFill>
              </a:rPr>
              <a:t>How to Use the Package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08" name="AutoShape 51"/>
          <p:cNvSpPr>
            <a:spLocks noChangeArrowheads="1"/>
          </p:cNvSpPr>
          <p:nvPr/>
        </p:nvSpPr>
        <p:spPr bwMode="gray">
          <a:xfrm>
            <a:off x="2286000" y="2590800"/>
            <a:ext cx="6172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00B0F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smtClean="0">
                <a:solidFill>
                  <a:schemeClr val="tx2"/>
                </a:solidFill>
              </a:rPr>
              <a:t>AEROSOL Package Overview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09" name="AutoShape 52"/>
          <p:cNvSpPr>
            <a:spLocks noChangeArrowheads="1"/>
          </p:cNvSpPr>
          <p:nvPr/>
        </p:nvSpPr>
        <p:spPr bwMode="gray">
          <a:xfrm>
            <a:off x="1765300" y="1820863"/>
            <a:ext cx="63881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00B0F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smtClean="0">
                <a:solidFill>
                  <a:schemeClr val="tx2"/>
                </a:solidFill>
              </a:rPr>
              <a:t>Personal Statement ( </a:t>
            </a:r>
            <a:r>
              <a:rPr lang="en-US" b="1" dirty="0" smtClean="0">
                <a:solidFill>
                  <a:schemeClr val="tx2"/>
                </a:solidFill>
              </a:rPr>
              <a:t>Introduce my self)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10" name="Group 53"/>
          <p:cNvGrpSpPr>
            <a:grpSpLocks/>
          </p:cNvGrpSpPr>
          <p:nvPr/>
        </p:nvGrpSpPr>
        <p:grpSpPr bwMode="auto">
          <a:xfrm>
            <a:off x="1447800" y="1909763"/>
            <a:ext cx="381000" cy="381000"/>
            <a:chOff x="2078" y="1680"/>
            <a:chExt cx="1615" cy="1615"/>
          </a:xfrm>
        </p:grpSpPr>
        <p:sp>
          <p:nvSpPr>
            <p:cNvPr id="111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4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5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6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7" name="Group 60"/>
          <p:cNvGrpSpPr>
            <a:grpSpLocks/>
          </p:cNvGrpSpPr>
          <p:nvPr/>
        </p:nvGrpSpPr>
        <p:grpSpPr bwMode="auto">
          <a:xfrm>
            <a:off x="1981200" y="2697163"/>
            <a:ext cx="381000" cy="381000"/>
            <a:chOff x="2078" y="1680"/>
            <a:chExt cx="1615" cy="1615"/>
          </a:xfrm>
        </p:grpSpPr>
        <p:sp>
          <p:nvSpPr>
            <p:cNvPr id="118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1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2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24" name="Group 67"/>
          <p:cNvGrpSpPr>
            <a:grpSpLocks/>
          </p:cNvGrpSpPr>
          <p:nvPr/>
        </p:nvGrpSpPr>
        <p:grpSpPr bwMode="auto">
          <a:xfrm>
            <a:off x="2133600" y="3535363"/>
            <a:ext cx="381000" cy="381000"/>
            <a:chOff x="2078" y="1680"/>
            <a:chExt cx="1615" cy="1615"/>
          </a:xfrm>
        </p:grpSpPr>
        <p:sp>
          <p:nvSpPr>
            <p:cNvPr id="125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8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0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31" name="Group 74"/>
          <p:cNvGrpSpPr>
            <a:grpSpLocks/>
          </p:cNvGrpSpPr>
          <p:nvPr/>
        </p:nvGrpSpPr>
        <p:grpSpPr bwMode="auto">
          <a:xfrm>
            <a:off x="2057400" y="4312920"/>
            <a:ext cx="381000" cy="381000"/>
            <a:chOff x="2078" y="1680"/>
            <a:chExt cx="1615" cy="1615"/>
          </a:xfrm>
        </p:grpSpPr>
        <p:sp>
          <p:nvSpPr>
            <p:cNvPr id="132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5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6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7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38" name="Group 81"/>
          <p:cNvGrpSpPr>
            <a:grpSpLocks/>
          </p:cNvGrpSpPr>
          <p:nvPr/>
        </p:nvGrpSpPr>
        <p:grpSpPr bwMode="auto">
          <a:xfrm>
            <a:off x="1645920" y="5178743"/>
            <a:ext cx="355600" cy="381000"/>
            <a:chOff x="2078" y="1680"/>
            <a:chExt cx="1615" cy="1615"/>
          </a:xfrm>
        </p:grpSpPr>
        <p:sp>
          <p:nvSpPr>
            <p:cNvPr id="139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2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8" name="Title 1"/>
          <p:cNvSpPr txBox="1">
            <a:spLocks/>
          </p:cNvSpPr>
          <p:nvPr/>
        </p:nvSpPr>
        <p:spPr bwMode="auto">
          <a:xfrm>
            <a:off x="1659490" y="-34273"/>
            <a:ext cx="7543800" cy="71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sz="3600" b="1" dirty="0" smtClean="0">
                <a:solidFill>
                  <a:schemeClr val="tx2"/>
                </a:solidFill>
              </a:rPr>
              <a:t>Content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46" name="Slide Number Placeholder 2"/>
          <p:cNvSpPr txBox="1">
            <a:spLocks/>
          </p:cNvSpPr>
          <p:nvPr/>
        </p:nvSpPr>
        <p:spPr>
          <a:xfrm>
            <a:off x="6553200" y="647291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1600" dirty="0" smtClean="0"/>
              <a:t>2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066800"/>
            <a:ext cx="1543050" cy="1514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000" y="1066800"/>
            <a:ext cx="55626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Name: Liang XU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Education: </a:t>
            </a:r>
          </a:p>
          <a:p>
            <a:r>
              <a:rPr lang="en-US" sz="2000" dirty="0" smtClean="0"/>
              <a:t>Wichita State University </a:t>
            </a:r>
            <a:r>
              <a:rPr lang="en-US" sz="2000" dirty="0" smtClean="0"/>
              <a:t>(Graduate 2013</a:t>
            </a:r>
            <a:r>
              <a:rPr lang="en-US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Master of Science in Mechanical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Research assistant in Reliability Engineering Automation Laboratory (REAL)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Thesis: A Generic Bayesian Approach for Model Based Failure </a:t>
            </a:r>
            <a:r>
              <a:rPr lang="en-US" sz="1600" dirty="0" smtClean="0"/>
              <a:t>Prognosis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Work: </a:t>
            </a:r>
          </a:p>
          <a:p>
            <a:r>
              <a:rPr lang="en-US" sz="2000" dirty="0" smtClean="0"/>
              <a:t>SpectraQuest, </a:t>
            </a:r>
            <a:r>
              <a:rPr lang="en-US" sz="2000" dirty="0" err="1" smtClean="0"/>
              <a:t>Inc</a:t>
            </a:r>
            <a:r>
              <a:rPr lang="en-US" sz="2000" dirty="0" smtClean="0"/>
              <a:t> </a:t>
            </a:r>
            <a:r>
              <a:rPr lang="en-US" sz="2000" dirty="0" smtClean="0"/>
              <a:t>(2013 </a:t>
            </a:r>
            <a:r>
              <a:rPr lang="en-US" sz="2000" dirty="0" smtClean="0"/>
              <a:t>to </a:t>
            </a:r>
            <a:r>
              <a:rPr lang="en-US" sz="2000" dirty="0" smtClean="0"/>
              <a:t>2015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Rotational Machinery Diagnostic Software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Expert in Vibration Analysis, Signal Processing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Matlab</a:t>
            </a:r>
            <a:r>
              <a:rPr lang="en-US" sz="1600" dirty="0" smtClean="0"/>
              <a:t>/</a:t>
            </a:r>
            <a:r>
              <a:rPr lang="en-US" sz="1600" dirty="0" err="1" smtClean="0"/>
              <a:t>Labview</a:t>
            </a:r>
            <a:r>
              <a:rPr lang="en-US" sz="1600" dirty="0" smtClean="0"/>
              <a:t>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Hand on experience with Testing, Data Acquisition. 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363" y="2708335"/>
            <a:ext cx="1584723" cy="11029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7960" y="3931181"/>
            <a:ext cx="2482230" cy="484500"/>
          </a:xfrm>
          <a:prstGeom prst="rect">
            <a:avLst/>
          </a:prstGeom>
        </p:spPr>
      </p:pic>
      <p:pic>
        <p:nvPicPr>
          <p:cNvPr id="46082" name="Picture 2" descr="http://spectraquest.com/spectraquest/images/logo-spectraquest_sm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072" y="4953000"/>
            <a:ext cx="2191305" cy="89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1659490" y="-34273"/>
            <a:ext cx="7543800" cy="71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sz="3600" b="1" dirty="0">
                <a:solidFill>
                  <a:schemeClr val="tx2"/>
                </a:solidFill>
              </a:rPr>
              <a:t>Personal Statement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6571456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1600" dirty="0" smtClean="0"/>
              <a:t>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724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1659490" y="-34273"/>
            <a:ext cx="7543800" cy="71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sz="3600" b="1" dirty="0">
                <a:solidFill>
                  <a:schemeClr val="tx2"/>
                </a:solidFill>
              </a:rPr>
              <a:t>AEROSOL Package Overview</a:t>
            </a:r>
            <a:endParaRPr lang="en-US" sz="3600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762000"/>
            <a:ext cx="1905000" cy="10336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95600" y="990600"/>
            <a:ext cx="2819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AEROSOL Package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95400" y="2552700"/>
            <a:ext cx="2743200" cy="56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AEROSOL Modeling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05300" y="2552701"/>
            <a:ext cx="2781300" cy="56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Sandia O.D.E  Package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6639" y="4163220"/>
            <a:ext cx="2362200" cy="520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Discrete Regime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95600" y="4163220"/>
            <a:ext cx="2362200" cy="520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Continuous Regime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229100" y="1676400"/>
            <a:ext cx="0" cy="457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276600" y="2133600"/>
            <a:ext cx="1828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76600" y="2133600"/>
            <a:ext cx="0" cy="419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105400" y="2133600"/>
            <a:ext cx="0" cy="419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784613" y="3122100"/>
            <a:ext cx="0" cy="6117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90700" y="3733800"/>
            <a:ext cx="1828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790700" y="3733800"/>
            <a:ext cx="0" cy="419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619500" y="3733800"/>
            <a:ext cx="0" cy="419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6639" y="4800600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Particles size &lt; = k-</a:t>
            </a:r>
            <a:r>
              <a:rPr lang="en-US" sz="1600" dirty="0" err="1" smtClean="0"/>
              <a:t>mer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2895600" y="48006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Particles size &lt; = k+1-mer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4495799" y="3259132"/>
            <a:ext cx="2933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General Package Solve Ordinary Different Equation</a:t>
            </a:r>
            <a:endParaRPr lang="en-US" sz="1600" dirty="0"/>
          </a:p>
        </p:txBody>
      </p:sp>
      <p:sp>
        <p:nvSpPr>
          <p:cNvPr id="28" name="Rounded Rectangle 27"/>
          <p:cNvSpPr/>
          <p:nvPr/>
        </p:nvSpPr>
        <p:spPr>
          <a:xfrm>
            <a:off x="276639" y="4800600"/>
            <a:ext cx="2237961" cy="3385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919619" y="4813165"/>
            <a:ext cx="2490581" cy="3385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532242" y="3229937"/>
            <a:ext cx="2554358" cy="6491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7291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z="1600" dirty="0" smtClean="0"/>
              <a:t>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3446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B101B9-F173-4261-8901-961C625533F8}" type="slidenum">
              <a:rPr lang="en-US" sz="1600" smtClean="0"/>
              <a:pPr>
                <a:defRPr/>
              </a:pPr>
              <a:t>5</a:t>
            </a:fld>
            <a:endParaRPr lang="en-US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659490" y="-34273"/>
            <a:ext cx="7543800" cy="71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sz="3600" b="1" dirty="0">
                <a:solidFill>
                  <a:schemeClr val="tx2"/>
                </a:solidFill>
              </a:rPr>
              <a:t>AEROSOL Package Overview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96078" y="731387"/>
            <a:ext cx="3866322" cy="4116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sz="2000" b="1" dirty="0" smtClean="0">
                <a:solidFill>
                  <a:schemeClr val="tx2"/>
                </a:solidFill>
              </a:rPr>
              <a:t>Aerosol Modeling ( 4 Equations ) </a:t>
            </a:r>
            <a:endParaRPr lang="en-US" sz="2000" b="1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4000"/>
            <a:ext cx="3800475" cy="20709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59490" y="1133713"/>
            <a:ext cx="931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11430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&lt;=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/>
              <a:t> &lt;=k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479" y="1604665"/>
            <a:ext cx="4233441" cy="191407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8858" y="3622881"/>
            <a:ext cx="1780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K+1</a:t>
            </a:r>
            <a:r>
              <a:rPr lang="en-US" dirty="0" smtClean="0"/>
              <a:t> &lt;=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&lt;=x</a:t>
            </a:r>
            <a:r>
              <a:rPr lang="en-US" baseline="-25000" dirty="0" smtClean="0"/>
              <a:t>2k</a:t>
            </a:r>
            <a:endParaRPr lang="en-US" baseline="-25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" y="4084192"/>
            <a:ext cx="3800475" cy="23166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74709" y="3617625"/>
            <a:ext cx="1118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&gt; x</a:t>
            </a:r>
            <a:r>
              <a:rPr lang="en-US" baseline="-25000" dirty="0" smtClean="0"/>
              <a:t>2k</a:t>
            </a:r>
            <a:endParaRPr lang="en-US" baseline="-25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479" y="4178171"/>
            <a:ext cx="4233441" cy="2362991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138857" y="3617625"/>
            <a:ext cx="1780761" cy="46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943600" y="1128200"/>
            <a:ext cx="1780761" cy="46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234764" y="1138535"/>
            <a:ext cx="1780761" cy="46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1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B101B9-F173-4261-8901-961C625533F8}" type="slidenum">
              <a:rPr lang="en-US" sz="1600" smtClean="0"/>
              <a:pPr>
                <a:defRPr/>
              </a:pPr>
              <a:t>6</a:t>
            </a:fld>
            <a:endParaRPr lang="en-US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96078" y="731387"/>
            <a:ext cx="3866322" cy="4116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sz="2000" b="1" dirty="0" smtClean="0">
                <a:solidFill>
                  <a:schemeClr val="tx2"/>
                </a:solidFill>
              </a:rPr>
              <a:t>Numerical Techniques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659490" y="-34273"/>
            <a:ext cx="7543800" cy="71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sz="3600" b="1" dirty="0">
                <a:solidFill>
                  <a:schemeClr val="tx2"/>
                </a:solidFill>
              </a:rPr>
              <a:t>AEROSOL Package Overview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192698"/>
            <a:ext cx="2362200" cy="520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Discrete Regime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4044601"/>
            <a:ext cx="2362200" cy="520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Continuous Regime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847671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continuous regime, n( x , t ) is assumed to be a </a:t>
            </a:r>
            <a:r>
              <a:rPr lang="en-US" dirty="0" smtClean="0">
                <a:solidFill>
                  <a:srgbClr val="FF0000"/>
                </a:solidFill>
              </a:rPr>
              <a:t>continuous function</a:t>
            </a:r>
            <a:r>
              <a:rPr lang="en-US" dirty="0" smtClean="0"/>
              <a:t> of x.</a:t>
            </a:r>
          </a:p>
          <a:p>
            <a:r>
              <a:rPr lang="en-US" dirty="0" smtClean="0"/>
              <a:t>Therefore, by determining the temporal variations of n( x , t ) at a </a:t>
            </a:r>
            <a:r>
              <a:rPr lang="en-US" dirty="0" smtClean="0">
                <a:solidFill>
                  <a:srgbClr val="FF0000"/>
                </a:solidFill>
              </a:rPr>
              <a:t>finite number of grid points</a:t>
            </a:r>
            <a:r>
              <a:rPr lang="en-US" dirty="0" smtClean="0"/>
              <a:t> in x, the value of n( x, t ) at intermediate points can be determined by </a:t>
            </a:r>
            <a:r>
              <a:rPr lang="en-US" dirty="0" smtClean="0">
                <a:solidFill>
                  <a:srgbClr val="FF0000"/>
                </a:solidFill>
              </a:rPr>
              <a:t>interpolation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866900" y="2710540"/>
            <a:ext cx="1295400" cy="2977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62300" y="3001398"/>
            <a:ext cx="1562100" cy="4277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885911" y="2822659"/>
            <a:ext cx="1974574" cy="39096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Linear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879285" y="3339698"/>
            <a:ext cx="1981200" cy="39096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Logarithmic Spline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885911" y="3884047"/>
            <a:ext cx="1974574" cy="39096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Cubic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724400" y="2713591"/>
            <a:ext cx="2286000" cy="17526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4800" y="4694872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discrete regime N</a:t>
            </a:r>
            <a:r>
              <a:rPr lang="en-US" baseline="-25000" dirty="0" smtClean="0"/>
              <a:t>i</a:t>
            </a:r>
            <a:r>
              <a:rPr lang="en-US" dirty="0" smtClean="0"/>
              <a:t>, (</a:t>
            </a:r>
            <a:r>
              <a:rPr lang="en-US" dirty="0" err="1" smtClean="0"/>
              <a:t>i</a:t>
            </a:r>
            <a:r>
              <a:rPr lang="en-US" dirty="0" smtClean="0"/>
              <a:t> = 1, …..,k) is governed by solving a set of k </a:t>
            </a:r>
            <a:r>
              <a:rPr lang="en-US" dirty="0" smtClean="0">
                <a:solidFill>
                  <a:srgbClr val="FF0000"/>
                </a:solidFill>
              </a:rPr>
              <a:t>ordinary differential equations</a:t>
            </a:r>
            <a:r>
              <a:rPr lang="en-US" dirty="0" smtClean="0"/>
              <a:t>. The user need only specify the </a:t>
            </a:r>
            <a:r>
              <a:rPr lang="en-US" dirty="0" smtClean="0">
                <a:solidFill>
                  <a:srgbClr val="FF0000"/>
                </a:solidFill>
              </a:rPr>
              <a:t>number of discrete sizes</a:t>
            </a:r>
            <a:r>
              <a:rPr lang="en-US" dirty="0" smtClean="0"/>
              <a:t> and based on the size of the monomer, the code will determine all the cluster sizes and the smallest particle point locations in the continuous regime in the rage x</a:t>
            </a:r>
            <a:r>
              <a:rPr lang="en-US" baseline="-25000" dirty="0" smtClean="0"/>
              <a:t>k+1</a:t>
            </a:r>
            <a:r>
              <a:rPr lang="en-US" dirty="0" smtClean="0"/>
              <a:t> &lt;= x &lt;= x</a:t>
            </a:r>
            <a:r>
              <a:rPr lang="en-US" baseline="-25000" dirty="0" smtClean="0"/>
              <a:t>2k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3694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B101B9-F173-4261-8901-961C625533F8}" type="slidenum">
              <a:rPr lang="en-US" sz="1600" smtClean="0"/>
              <a:pPr>
                <a:defRPr/>
              </a:pPr>
              <a:t>7</a:t>
            </a:fld>
            <a:endParaRPr lang="en-US" sz="160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96078" y="731387"/>
            <a:ext cx="3866322" cy="4116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sz="2000" b="1" dirty="0" smtClean="0">
                <a:solidFill>
                  <a:schemeClr val="tx2"/>
                </a:solidFill>
              </a:rPr>
              <a:t>Subroutines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659490" y="-34273"/>
            <a:ext cx="7543800" cy="71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sz="3600" b="1" dirty="0">
                <a:solidFill>
                  <a:schemeClr val="tx2"/>
                </a:solidFill>
              </a:rPr>
              <a:t>AEROSOL Package Overview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123123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Excluding the O.D.E. Package, AEROSOL package consists of 20 routines which can be divided into four categories.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900700"/>
            <a:ext cx="3810000" cy="520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 smtClean="0"/>
              <a:t>1, Coefficients Specification Routines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8187" y="2587929"/>
            <a:ext cx="678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Specify the kinetic coefficients and initial conditions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0" y="3123510"/>
            <a:ext cx="3810000" cy="520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 smtClean="0"/>
              <a:t>2, Interpolation, Integration and output Routines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393652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Determine the interpolation and integration method, and the form of the output.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3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B101B9-F173-4261-8901-961C625533F8}" type="slidenum">
              <a:rPr lang="en-US" sz="1600" smtClean="0"/>
              <a:pPr>
                <a:defRPr/>
              </a:pPr>
              <a:t>8</a:t>
            </a:fld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558248" y="990600"/>
            <a:ext cx="3810000" cy="520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 smtClean="0"/>
              <a:t>3, Convenience Routines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4035" y="1686965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Diagnose input error.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Check interpolation 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Computer the first moment of the distribution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Compute the steady state approximation solution for the discrete regime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659490" y="-34273"/>
            <a:ext cx="7543800" cy="71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sz="3600" b="1" dirty="0">
                <a:solidFill>
                  <a:schemeClr val="tx2"/>
                </a:solidFill>
              </a:rPr>
              <a:t>AEROSOL Package Overview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309" y="3095809"/>
            <a:ext cx="3810000" cy="520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 smtClean="0"/>
              <a:t>4, Central Routines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4096" y="3792174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the code by reading the input data, calculating coefficients, storing values and provide the derivatives needed for O.D.E. package</a:t>
            </a:r>
          </a:p>
        </p:txBody>
      </p:sp>
    </p:spTree>
    <p:extLst>
      <p:ext uri="{BB962C8B-B14F-4D97-AF65-F5344CB8AC3E}">
        <p14:creationId xmlns:p14="http://schemas.microsoft.com/office/powerpoint/2010/main" val="38941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B101B9-F173-4261-8901-961C625533F8}" type="slidenum">
              <a:rPr lang="en-US" sz="1600" smtClean="0"/>
              <a:pPr>
                <a:defRPr/>
              </a:pPr>
              <a:t>9</a:t>
            </a:fld>
            <a:endParaRPr lang="en-US" sz="160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659490" y="-34273"/>
            <a:ext cx="7543800" cy="71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sz="3600" b="1" dirty="0">
                <a:solidFill>
                  <a:schemeClr val="tx2"/>
                </a:solidFill>
              </a:rPr>
              <a:t>How to Use the Package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704881"/>
            <a:ext cx="1499152" cy="5209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 smtClean="0"/>
              <a:t>Input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117606"/>
            <a:ext cx="3581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Particle Size Domain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Error Tolerances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Number of Grid Points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Number of Discrete Multiplets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Number of Outputs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Steady State Approximation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Grid Point Selection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Number of Interpolating points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Interpolation Method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371600"/>
            <a:ext cx="4921244" cy="87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9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emplate_You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Template_Youn</Template>
  <TotalTime>16807</TotalTime>
  <Words>582</Words>
  <Application>Microsoft Office PowerPoint</Application>
  <PresentationFormat>On-screen Show (4:3)</PresentationFormat>
  <Paragraphs>109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宋体</vt:lpstr>
      <vt:lpstr>华文行楷</vt:lpstr>
      <vt:lpstr>Arial</vt:lpstr>
      <vt:lpstr>Arial Narrow</vt:lpstr>
      <vt:lpstr>Broadway</vt:lpstr>
      <vt:lpstr>Brush Script MT</vt:lpstr>
      <vt:lpstr>Calibri</vt:lpstr>
      <vt:lpstr>Courier New</vt:lpstr>
      <vt:lpstr>Times New Roman</vt:lpstr>
      <vt:lpstr>Template_Youn</vt:lpstr>
      <vt:lpstr>AEROSOL Package User Manual 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UMCP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Prognostics &amp; (PHM)</dc:title>
  <dc:creator>PING</dc:creator>
  <cp:lastModifiedBy>Liang Xu</cp:lastModifiedBy>
  <cp:revision>250</cp:revision>
  <cp:lastPrinted>2014-05-19T22:19:30Z</cp:lastPrinted>
  <dcterms:created xsi:type="dcterms:W3CDTF">2009-11-10T20:11:41Z</dcterms:created>
  <dcterms:modified xsi:type="dcterms:W3CDTF">2016-01-21T20:47:03Z</dcterms:modified>
</cp:coreProperties>
</file>