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F9C7EB-2C7D-42FE-BBA0-38CD5E01D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FC4B2B-158A-4E7F-8BDF-675128A2A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6945C2-C976-464F-ADD3-6FAE826C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97FB-75AF-47EA-8AB1-B6A74DF6B2BC}" type="datetimeFigureOut">
              <a:rPr lang="fr-BE" smtClean="0"/>
              <a:t>03-02-20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90C9C3-6339-4B24-9AF7-181A4790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C0E21-E89F-4C84-BA79-1FD775B7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F91C-F966-4A93-8391-A24464738A1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2537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97713-D1EA-4BD4-A853-08A1C050E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88366A-7A5A-41BB-8336-B104AE731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C20216-77D8-41D0-B872-8E7C87F3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97FB-75AF-47EA-8AB1-B6A74DF6B2BC}" type="datetimeFigureOut">
              <a:rPr lang="fr-BE" smtClean="0"/>
              <a:t>03-02-20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F5B4EE-1527-40FF-873C-96DD1AE7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50555F-D760-4528-96F3-6885161F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F91C-F966-4A93-8391-A24464738A1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129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A973B63-1B92-4A8B-88F2-9CA8BF333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865FC0-A742-406C-94CC-F4ED714F7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157D9D-3236-4C0C-B398-F1D8EA1A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97FB-75AF-47EA-8AB1-B6A74DF6B2BC}" type="datetimeFigureOut">
              <a:rPr lang="fr-BE" smtClean="0"/>
              <a:t>03-02-20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B1C845-F08B-410A-B031-19DE6013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FC9E4E-B81B-400D-9E38-E1D424E5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F91C-F966-4A93-8391-A24464738A1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803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F9B558-F644-4751-BF3D-D54F67E7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3D2354-8A0A-4A04-A8FC-9E884F786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28DFDB-B0A1-4A1C-80A4-091C7656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97FB-75AF-47EA-8AB1-B6A74DF6B2BC}" type="datetimeFigureOut">
              <a:rPr lang="fr-BE" smtClean="0"/>
              <a:t>03-02-20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395F4C-A6C4-4E8C-8EB7-2CAF9A0F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6886C0-22CC-49CC-A8A1-14AC5916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F91C-F966-4A93-8391-A24464738A1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6936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111ABC-3271-44A6-AFED-F25847014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96E3B7-8373-4286-AE23-25F012223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3A4D11-E6CF-43E9-B0C2-BA64347C8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97FB-75AF-47EA-8AB1-B6A74DF6B2BC}" type="datetimeFigureOut">
              <a:rPr lang="fr-BE" smtClean="0"/>
              <a:t>03-02-20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C41F78-1232-4743-8492-0E757E97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B42A84-A232-4CE5-A92A-55746533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F91C-F966-4A93-8391-A24464738A1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2337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9404F-7B6C-4113-AA56-CB185F06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2F149F-2D7F-4C01-B906-90B7AEDE8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4C915D-C255-4A15-8EA7-FDEFF8D88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BD6DF6-2F0E-4B1F-BE5D-0E912441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97FB-75AF-47EA-8AB1-B6A74DF6B2BC}" type="datetimeFigureOut">
              <a:rPr lang="fr-BE" smtClean="0"/>
              <a:t>03-02-20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33EC2A-2BA2-44EF-BED1-CB9D3585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8B388F-9151-416D-9DCC-DE4744E7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F91C-F966-4A93-8391-A24464738A1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249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93E636-885F-4EBF-BB32-2F45F983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3FB215-3795-4376-9425-3500F7874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BF7DB5-DF6C-421E-AB12-574A5D19D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9F05F24-38FB-4E21-8874-378710D1C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5BB923F-7025-49A1-9067-D76652C57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2EC07D0-3CFD-4EAF-A59D-44167BBC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97FB-75AF-47EA-8AB1-B6A74DF6B2BC}" type="datetimeFigureOut">
              <a:rPr lang="fr-BE" smtClean="0"/>
              <a:t>03-02-20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112C8A2-DC35-430E-BE1A-1355065E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F6BE345-9899-4B3B-8645-11A6D790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F91C-F966-4A93-8391-A24464738A1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8892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E2641-470D-44DF-968D-E6DC5DDB4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B27DF83-4562-4CBF-B23C-97AA5A32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97FB-75AF-47EA-8AB1-B6A74DF6B2BC}" type="datetimeFigureOut">
              <a:rPr lang="fr-BE" smtClean="0"/>
              <a:t>03-02-20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31AF29-287C-4D8D-8C0F-C85BE28B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F92CED-7EE3-410B-B843-DEB5BDDF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F91C-F966-4A93-8391-A24464738A1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2879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EEA1C50-D842-412F-A0E6-48AAD047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97FB-75AF-47EA-8AB1-B6A74DF6B2BC}" type="datetimeFigureOut">
              <a:rPr lang="fr-BE" smtClean="0"/>
              <a:t>03-02-20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269C3E3-B47B-4EB3-A35C-0F65A29A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65C65E-0909-4A0C-80C4-B4AFBBF1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F91C-F966-4A93-8391-A24464738A1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2159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9238A-A85D-4214-A2B7-F9A659FF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57457F-CF59-431F-9F2B-856DE3021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F4A11F-81D9-4357-B4F3-493FD7890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FCE681-EA90-428C-8950-8AABBAEF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97FB-75AF-47EA-8AB1-B6A74DF6B2BC}" type="datetimeFigureOut">
              <a:rPr lang="fr-BE" smtClean="0"/>
              <a:t>03-02-20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A05AF7-8B7F-4A7F-BA3F-4F758186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26DDC3-1D6D-4536-B182-4645C195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F91C-F966-4A93-8391-A24464738A1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3411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87C8C8-EC4F-4271-817D-5EFF4ABBA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567F98-5A0C-4B58-B3B6-47C39B324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108B26-B7A1-4F93-B592-8FCFB2B46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D11BB7-0DF9-4911-A29A-81C2ED71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97FB-75AF-47EA-8AB1-B6A74DF6B2BC}" type="datetimeFigureOut">
              <a:rPr lang="fr-BE" smtClean="0"/>
              <a:t>03-02-20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061956-5BA3-4001-8EAE-D5863489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245DD1-0915-4411-826C-C8A9F8E6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F91C-F966-4A93-8391-A24464738A1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0475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F7AA25-49D3-463A-9E04-6FF47ECD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7639B7-0683-4D3A-99DB-F84E37CB7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6E93F8-9CB2-4F2C-AF5B-6E0289156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E97FB-75AF-47EA-8AB1-B6A74DF6B2BC}" type="datetimeFigureOut">
              <a:rPr lang="fr-BE" smtClean="0"/>
              <a:t>03-02-20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82B838-68BE-48B3-B660-B691B5A22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42BA08-0077-43F4-A27A-B2502875A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FF91C-F966-4A93-8391-A24464738A1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4651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thinkbig.com/security-day-cibersegurida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thinkbig.com/security-day-cibersegurida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thinkbig.com/security-day-cibersegurida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thinkbig.com/security-day-cibersegurida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thinkbig.com/security-day-cibersegurida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thinkbig.com/security-day-cibersegurida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thinkbig.com/security-day-cibersegurida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thinkbig.com/security-day-cibersegurida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thinkbig.com/security-day-cibersegurida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thinkbig.com/security-day-cibersegurida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blog-sti.fr/mails-faute-5-erreurs-dabreviation-a-ne-commettre/215069-redaction-ordi-590x_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thinkbig.com/security-day-cibersegurida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thinkbig.com/security-day-cibersegurida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thinkbig.com/security-day-cibersegurida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d/3.0/" TargetMode="External"/><Relationship Id="rId4" Type="http://schemas.openxmlformats.org/officeDocument/2006/relationships/hyperlink" Target="http://belgiquesets.servemp3.com:8000/autoblog/planet.ubuntu-fr/?fe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thinkbig.com/security-day-cibersegurida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thinkbig.com/security-day-cibersegurida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thinkbig.com/security-day-cibersegurida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thinkbig.com/security-day-cibersegurida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thinkbig.com/security-day-cibersegurida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équipement électronique&#10;&#10;Description générée avec un niveau de confiance très élevé">
            <a:extLst>
              <a:ext uri="{FF2B5EF4-FFF2-40B4-BE49-F238E27FC236}">
                <a16:creationId xmlns:a16="http://schemas.microsoft.com/office/drawing/2014/main" id="{75E98863-FA28-492D-9E5B-D9560A0AB7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B025930-47C0-40AE-9178-8023EFECE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Réseau d’entreprise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5D5414-51F1-4E30-BEDA-11E0C48DE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Du lundi 3 au vendredi 7 février 2020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07323A1-7BA7-477E-8C78-74F36FA64F36}"/>
              </a:ext>
            </a:extLst>
          </p:cNvPr>
          <p:cNvSpPr txBox="1"/>
          <p:nvPr/>
        </p:nvSpPr>
        <p:spPr>
          <a:xfrm>
            <a:off x="9654126" y="6657945"/>
            <a:ext cx="253787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BE" sz="700">
                <a:solidFill>
                  <a:srgbClr val="FFFFFF"/>
                </a:solidFill>
                <a:hlinkClick r:id="rId3" tooltip="https://blogthinkbig.com/security-day-cibersegurida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Cette photo</a:t>
            </a:r>
            <a:r>
              <a:rPr lang="fr-BE" sz="700">
                <a:solidFill>
                  <a:srgbClr val="FFFFFF"/>
                </a:solidFill>
              </a:rPr>
              <a:t> par Auteur inconnu est soumis à la licence </a:t>
            </a:r>
            <a:r>
              <a:rPr lang="fr-BE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fr-B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733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A5470-181D-48F3-8187-1DFF5317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8" y="5110423"/>
            <a:ext cx="10906061" cy="67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/>
              <a:t>Groupe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9A5D960A-F20B-4D3F-8FBE-89A53C725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724442"/>
              </p:ext>
            </p:extLst>
          </p:nvPr>
        </p:nvGraphicFramePr>
        <p:xfrm>
          <a:off x="2623930" y="747430"/>
          <a:ext cx="7255568" cy="3666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1053">
                  <a:extLst>
                    <a:ext uri="{9D8B030D-6E8A-4147-A177-3AD203B41FA5}">
                      <a16:colId xmlns:a16="http://schemas.microsoft.com/office/drawing/2014/main" val="2604303914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07149889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808180407"/>
                    </a:ext>
                  </a:extLst>
                </a:gridCol>
                <a:gridCol w="1679715">
                  <a:extLst>
                    <a:ext uri="{9D8B030D-6E8A-4147-A177-3AD203B41FA5}">
                      <a16:colId xmlns:a16="http://schemas.microsoft.com/office/drawing/2014/main" val="2231731482"/>
                    </a:ext>
                  </a:extLst>
                </a:gridCol>
              </a:tblGrid>
              <a:tr h="333312"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ALLARD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Renaud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MOSTIN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Ambroise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12207400"/>
                  </a:ext>
                </a:extLst>
              </a:tr>
              <a:tr h="333312"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AZZOUZ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Souhaïb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PAQUET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Robin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36347699"/>
                  </a:ext>
                </a:extLst>
              </a:tr>
              <a:tr h="333312"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BERGER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Romain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PONJEE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Aymeric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9581102"/>
                  </a:ext>
                </a:extLst>
              </a:tr>
              <a:tr h="333312"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BILONGO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Darryl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QUIRYNEN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Gilles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94407056"/>
                  </a:ext>
                </a:extLst>
              </a:tr>
              <a:tr h="333312"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BOHYN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Gauthier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SCORNICIEL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Maxence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42088781"/>
                  </a:ext>
                </a:extLst>
              </a:tr>
              <a:tr h="333312"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CONOTTE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Sébastien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SEMET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Jérôme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90905506"/>
                  </a:ext>
                </a:extLst>
              </a:tr>
              <a:tr h="333312"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DE MAL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Raphaël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TONGRES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Cyril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0832730"/>
                  </a:ext>
                </a:extLst>
              </a:tr>
              <a:tr h="333312"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FIEDORCZUK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Dominik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VAN DE WALLE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Hubert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71653334"/>
                  </a:ext>
                </a:extLst>
              </a:tr>
              <a:tr h="333312"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HOEBAER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Antoine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VANDEN HERREWEGEN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Guillaume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63887632"/>
                  </a:ext>
                </a:extLst>
              </a:tr>
              <a:tr h="333312"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LIBER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Maxime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VAREWYCK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Tom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7058647"/>
                  </a:ext>
                </a:extLst>
              </a:tr>
              <a:tr h="333312"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MIRICÃ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Constantin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VASE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 dirty="0">
                          <a:effectLst/>
                        </a:rPr>
                        <a:t>Rémy</a:t>
                      </a:r>
                      <a:endParaRPr lang="fr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5252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093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équipement électronique&#10;&#10;Description générée avec un niveau de confiance très élevé">
            <a:extLst>
              <a:ext uri="{FF2B5EF4-FFF2-40B4-BE49-F238E27FC236}">
                <a16:creationId xmlns:a16="http://schemas.microsoft.com/office/drawing/2014/main" id="{9CAE34BE-3315-4A71-9786-AD81AB9521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0169A63-9E64-4596-B63E-3FA2D150B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Contenu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A06299-4583-4CAA-B557-1A370A7D6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661"/>
            <a:ext cx="10515600" cy="5131214"/>
          </a:xfrm>
        </p:spPr>
        <p:txBody>
          <a:bodyPr>
            <a:normAutofit/>
          </a:bodyPr>
          <a:lstStyle/>
          <a:p>
            <a:pPr fontAlgn="base"/>
            <a:r>
              <a:rPr lang="fr-BE" sz="2000" dirty="0">
                <a:solidFill>
                  <a:srgbClr val="FFFFFF"/>
                </a:solidFill>
              </a:rPr>
              <a:t>Un service d’annuaire LDAP/AD avec les rôles de DNS, DHCP, File Server. </a:t>
            </a:r>
          </a:p>
          <a:p>
            <a:pPr fontAlgn="base"/>
            <a:r>
              <a:rPr lang="fr-BE" sz="2000" dirty="0">
                <a:solidFill>
                  <a:srgbClr val="FFFFFF"/>
                </a:solidFill>
              </a:rPr>
              <a:t>Une solution de mise à jour centralisée des OS. L’exploitation de PXE est un plus. </a:t>
            </a:r>
          </a:p>
          <a:p>
            <a:pPr fontAlgn="base"/>
            <a:r>
              <a:rPr lang="fr-BE" sz="2000" dirty="0">
                <a:solidFill>
                  <a:srgbClr val="FFFFFF"/>
                </a:solidFill>
              </a:rPr>
              <a:t>Un serveur de mail, un relais </a:t>
            </a:r>
            <a:r>
              <a:rPr lang="fr-BE" sz="2000" dirty="0" err="1">
                <a:solidFill>
                  <a:srgbClr val="FFFFFF"/>
                </a:solidFill>
              </a:rPr>
              <a:t>smtp</a:t>
            </a:r>
            <a:r>
              <a:rPr lang="fr-BE" sz="2000" dirty="0">
                <a:solidFill>
                  <a:srgbClr val="FFFFFF"/>
                </a:solidFill>
              </a:rPr>
              <a:t>. </a:t>
            </a:r>
          </a:p>
          <a:p>
            <a:pPr fontAlgn="base"/>
            <a:r>
              <a:rPr lang="fr-BE" sz="2000" dirty="0">
                <a:solidFill>
                  <a:srgbClr val="FFFFFF"/>
                </a:solidFill>
              </a:rPr>
              <a:t>Un site web. </a:t>
            </a:r>
          </a:p>
          <a:p>
            <a:pPr fontAlgn="base"/>
            <a:r>
              <a:rPr lang="fr-BE" sz="2000" dirty="0">
                <a:solidFill>
                  <a:srgbClr val="FFFFFF"/>
                </a:solidFill>
              </a:rPr>
              <a:t>Un serveur proxy avec authentification avec l’AD </a:t>
            </a:r>
          </a:p>
          <a:p>
            <a:pPr fontAlgn="base"/>
            <a:r>
              <a:rPr lang="fr-BE" sz="2000" dirty="0">
                <a:solidFill>
                  <a:srgbClr val="FFFFFF"/>
                </a:solidFill>
              </a:rPr>
              <a:t>Un reverse proxy pour l’accès aux sites web. </a:t>
            </a:r>
          </a:p>
          <a:p>
            <a:pPr fontAlgn="base"/>
            <a:r>
              <a:rPr lang="fr-BE" sz="2000" dirty="0">
                <a:solidFill>
                  <a:srgbClr val="FFFFFF"/>
                </a:solidFill>
              </a:rPr>
              <a:t>Un firewall sur les deux sites. </a:t>
            </a:r>
          </a:p>
          <a:p>
            <a:pPr fontAlgn="base"/>
            <a:r>
              <a:rPr lang="fr-BE" sz="2000" dirty="0">
                <a:solidFill>
                  <a:srgbClr val="FFFFFF"/>
                </a:solidFill>
              </a:rPr>
              <a:t>Un point d’accès Wifi. </a:t>
            </a:r>
          </a:p>
          <a:p>
            <a:pPr fontAlgn="base"/>
            <a:r>
              <a:rPr lang="fr-BE" sz="2000" dirty="0">
                <a:solidFill>
                  <a:srgbClr val="FFFFFF"/>
                </a:solidFill>
              </a:rPr>
              <a:t>Une centralisation des fichiers logs des différents serveurs et périphériques réseaux. </a:t>
            </a:r>
          </a:p>
          <a:p>
            <a:pPr fontAlgn="base"/>
            <a:r>
              <a:rPr lang="fr-BE" sz="2000" dirty="0">
                <a:solidFill>
                  <a:srgbClr val="FFFFFF"/>
                </a:solidFill>
              </a:rPr>
              <a:t>Un outil de monitoring des ressources serveurs et réseaux </a:t>
            </a:r>
          </a:p>
          <a:p>
            <a:pPr fontAlgn="base"/>
            <a:r>
              <a:rPr lang="fr-BE" sz="2000" dirty="0">
                <a:solidFill>
                  <a:srgbClr val="FFFFFF"/>
                </a:solidFill>
              </a:rPr>
              <a:t>Une sécurisation / redondance optimisée tant pour les serveurs, les services ou les périphériques réseaux (en tenant compte du matériel disponible) </a:t>
            </a:r>
          </a:p>
          <a:p>
            <a:pPr fontAlgn="base"/>
            <a:r>
              <a:rPr lang="fr-BE" sz="2000" dirty="0">
                <a:solidFill>
                  <a:srgbClr val="FFFFFF"/>
                </a:solidFill>
              </a:rPr>
              <a:t>Un routage dynamique (OSPF) pour les réseaux de l’entreprise</a:t>
            </a:r>
          </a:p>
          <a:p>
            <a:endParaRPr lang="fr-BE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423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équipement électronique&#10;&#10;Description générée avec un niveau de confiance très élevé">
            <a:extLst>
              <a:ext uri="{FF2B5EF4-FFF2-40B4-BE49-F238E27FC236}">
                <a16:creationId xmlns:a16="http://schemas.microsoft.com/office/drawing/2014/main" id="{1A03F67C-0E74-4442-9F30-1AA42527E6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BF1F2A5-DF38-42C1-970F-3375FF2A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Matériel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38DBD6-59D4-45BF-B114-1A5134A3F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fontAlgn="base"/>
            <a:r>
              <a:rPr lang="fr-FR">
                <a:solidFill>
                  <a:srgbClr val="FFFFFF"/>
                </a:solidFill>
              </a:rPr>
              <a:t>1x           POWEREDGE R710,  </a:t>
            </a:r>
          </a:p>
          <a:p>
            <a:pPr fontAlgn="base"/>
            <a:r>
              <a:rPr lang="fr-FR">
                <a:solidFill>
                  <a:srgbClr val="FFFFFF"/>
                </a:solidFill>
              </a:rPr>
              <a:t>2x           OPTIPLEX 7040, </a:t>
            </a:r>
          </a:p>
          <a:p>
            <a:pPr fontAlgn="base"/>
            <a:r>
              <a:rPr lang="fr-FR">
                <a:solidFill>
                  <a:srgbClr val="FFFFFF"/>
                </a:solidFill>
              </a:rPr>
              <a:t>2x           écrans, claviers, souris </a:t>
            </a:r>
          </a:p>
          <a:p>
            <a:pPr fontAlgn="base"/>
            <a:r>
              <a:rPr lang="fr-FR">
                <a:solidFill>
                  <a:srgbClr val="FFFFFF"/>
                </a:solidFill>
              </a:rPr>
              <a:t>1x           dérouleurs </a:t>
            </a:r>
          </a:p>
          <a:p>
            <a:pPr fontAlgn="base"/>
            <a:r>
              <a:rPr lang="fr-FR">
                <a:solidFill>
                  <a:srgbClr val="FFFFFF"/>
                </a:solidFill>
              </a:rPr>
              <a:t>4x           multiprises 4 ports </a:t>
            </a:r>
          </a:p>
          <a:p>
            <a:pPr fontAlgn="base"/>
            <a:r>
              <a:rPr lang="fr-FR">
                <a:solidFill>
                  <a:srgbClr val="FFFFFF"/>
                </a:solidFill>
              </a:rPr>
              <a:t>6x           prises d’alimentation </a:t>
            </a:r>
          </a:p>
          <a:p>
            <a:pPr fontAlgn="base"/>
            <a:r>
              <a:rPr lang="fr-FR">
                <a:solidFill>
                  <a:srgbClr val="FFFFFF"/>
                </a:solidFill>
              </a:rPr>
              <a:t>1x           sac de câbles réseau en vrac</a:t>
            </a:r>
          </a:p>
          <a:p>
            <a:endParaRPr lang="fr-B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400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équipement électronique&#10;&#10;Description générée avec un niveau de confiance très élevé">
            <a:extLst>
              <a:ext uri="{FF2B5EF4-FFF2-40B4-BE49-F238E27FC236}">
                <a16:creationId xmlns:a16="http://schemas.microsoft.com/office/drawing/2014/main" id="{92D766EB-5A4B-44AC-B54C-316004598A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D288241-0DD2-4624-8555-07A4A1AC2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Courant électrique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3D8ADD-0CEB-4D45-80EC-024ABEF5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Groupe A – L54</a:t>
            </a:r>
          </a:p>
          <a:p>
            <a:pPr lvl="1"/>
            <a:r>
              <a:rPr lang="fr-BE">
                <a:solidFill>
                  <a:srgbClr val="FFFFFF"/>
                </a:solidFill>
              </a:rPr>
              <a:t>Local + labo d’électronique</a:t>
            </a:r>
          </a:p>
          <a:p>
            <a:r>
              <a:rPr lang="fr-BE">
                <a:solidFill>
                  <a:srgbClr val="FFFFFF"/>
                </a:solidFill>
              </a:rPr>
              <a:t>Groupe B – L62</a:t>
            </a:r>
          </a:p>
          <a:p>
            <a:pPr lvl="1"/>
            <a:r>
              <a:rPr lang="fr-BE">
                <a:solidFill>
                  <a:srgbClr val="FFFFFF"/>
                </a:solidFill>
              </a:rPr>
              <a:t>Local + couloir</a:t>
            </a:r>
          </a:p>
        </p:txBody>
      </p:sp>
    </p:spTree>
    <p:extLst>
      <p:ext uri="{BB962C8B-B14F-4D97-AF65-F5344CB8AC3E}">
        <p14:creationId xmlns:p14="http://schemas.microsoft.com/office/powerpoint/2010/main" val="2878791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BA3478-D2C0-4F13-AFA9-036A87CFF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Cotation</a:t>
            </a: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2B1A478-46FF-4E7B-9D28-7B38DDFC4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98" r="820"/>
          <a:stretch/>
        </p:blipFill>
        <p:spPr>
          <a:xfrm>
            <a:off x="1158240" y="2149222"/>
            <a:ext cx="9875520" cy="37216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51303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équipement électronique&#10;&#10;Description générée avec un niveau de confiance très élevé">
            <a:extLst>
              <a:ext uri="{FF2B5EF4-FFF2-40B4-BE49-F238E27FC236}">
                <a16:creationId xmlns:a16="http://schemas.microsoft.com/office/drawing/2014/main" id="{0EC65614-D847-4C8F-970B-44B562E62B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AD50350-8A85-4B09-9531-5CBA98DD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Lundi 3 février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D16B26-8DEB-4FEE-A04B-ED19E747D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fontAlgn="base"/>
            <a:r>
              <a:rPr lang="fr-BE" sz="2200" dirty="0">
                <a:solidFill>
                  <a:srgbClr val="FFFFFF"/>
                </a:solidFill>
              </a:rPr>
              <a:t>8h30		Accueil au L60, répartition des groupes </a:t>
            </a:r>
          </a:p>
          <a:p>
            <a:pPr fontAlgn="base"/>
            <a:r>
              <a:rPr lang="fr-BE" sz="2200" dirty="0">
                <a:solidFill>
                  <a:srgbClr val="FFFFFF"/>
                </a:solidFill>
              </a:rPr>
              <a:t>9h00		Installation dans les locaux (L54 et L62) </a:t>
            </a:r>
          </a:p>
          <a:p>
            <a:pPr fontAlgn="base"/>
            <a:r>
              <a:rPr lang="fr-BE" sz="2200" dirty="0">
                <a:solidFill>
                  <a:srgbClr val="FFFFFF"/>
                </a:solidFill>
              </a:rPr>
              <a:t>9h05		Election du chef de projet et attribution de tous les rôles </a:t>
            </a:r>
          </a:p>
          <a:p>
            <a:pPr fontAlgn="base"/>
            <a:r>
              <a:rPr lang="fr-BE" sz="2200" dirty="0">
                <a:solidFill>
                  <a:srgbClr val="FFFFFF"/>
                </a:solidFill>
              </a:rPr>
              <a:t>9h20		Rédaction de la charte + nom de la société + logo </a:t>
            </a:r>
          </a:p>
          <a:p>
            <a:pPr fontAlgn="base"/>
            <a:r>
              <a:rPr lang="fr-BE" sz="2200" dirty="0">
                <a:solidFill>
                  <a:srgbClr val="FFFFFF"/>
                </a:solidFill>
              </a:rPr>
              <a:t>9h55		</a:t>
            </a:r>
            <a:r>
              <a:rPr lang="fr-BE" sz="2200" b="1" dirty="0">
                <a:solidFill>
                  <a:srgbClr val="FFFFFF"/>
                </a:solidFill>
              </a:rPr>
              <a:t>Remise du document pour l’emprunt du matériel et de la charte signés </a:t>
            </a:r>
          </a:p>
          <a:p>
            <a:pPr fontAlgn="base"/>
            <a:r>
              <a:rPr lang="fr-BE" sz="2200" dirty="0">
                <a:solidFill>
                  <a:srgbClr val="FFFFFF"/>
                </a:solidFill>
              </a:rPr>
              <a:t>10h00	Prise du matériel – uniquement si les deux documents sont remis  </a:t>
            </a:r>
          </a:p>
          <a:p>
            <a:pPr fontAlgn="base"/>
            <a:r>
              <a:rPr lang="fr-BE" sz="2200" dirty="0">
                <a:solidFill>
                  <a:srgbClr val="FFFFFF"/>
                </a:solidFill>
              </a:rPr>
              <a:t>16h50	Au plus tard, </a:t>
            </a:r>
            <a:r>
              <a:rPr lang="fr-BE" sz="2200" b="1" dirty="0">
                <a:solidFill>
                  <a:srgbClr val="FFFFFF"/>
                </a:solidFill>
              </a:rPr>
              <a:t>infrastructure minimum (accès Internet)</a:t>
            </a:r>
            <a:r>
              <a:rPr lang="fr-BE" sz="2200" dirty="0">
                <a:solidFill>
                  <a:srgbClr val="FFFFFF"/>
                </a:solidFill>
              </a:rPr>
              <a:t> mise en place </a:t>
            </a:r>
          </a:p>
          <a:p>
            <a:pPr fontAlgn="base"/>
            <a:r>
              <a:rPr lang="fr-BE" sz="2200" dirty="0">
                <a:solidFill>
                  <a:srgbClr val="FFFFFF"/>
                </a:solidFill>
              </a:rPr>
              <a:t>17h00	E</a:t>
            </a:r>
            <a:r>
              <a:rPr lang="fr-BE" sz="2200" b="1" dirty="0">
                <a:solidFill>
                  <a:srgbClr val="FFFFFF"/>
                </a:solidFill>
              </a:rPr>
              <a:t>nvoi infrastructure </a:t>
            </a:r>
            <a:r>
              <a:rPr lang="fr-BE" sz="2200" dirty="0">
                <a:solidFill>
                  <a:srgbClr val="FFFFFF"/>
                </a:solidFill>
              </a:rPr>
              <a:t>à M. </a:t>
            </a:r>
            <a:r>
              <a:rPr lang="fr-BE" sz="2200" dirty="0" err="1">
                <a:solidFill>
                  <a:srgbClr val="FFFFFF"/>
                </a:solidFill>
              </a:rPr>
              <a:t>Schalkwijk</a:t>
            </a:r>
            <a:r>
              <a:rPr lang="fr-BE" sz="2200" dirty="0">
                <a:solidFill>
                  <a:srgbClr val="FFFFFF"/>
                </a:solidFill>
              </a:rPr>
              <a:t> et contact </a:t>
            </a:r>
            <a:r>
              <a:rPr lang="fr-BE" sz="2200" b="1" dirty="0">
                <a:solidFill>
                  <a:srgbClr val="FFFFFF"/>
                </a:solidFill>
              </a:rPr>
              <a:t>entre 17h30 et 18h30</a:t>
            </a:r>
            <a:r>
              <a:rPr lang="fr-BE" sz="2200" dirty="0">
                <a:solidFill>
                  <a:srgbClr val="FFFFFF"/>
                </a:solidFill>
              </a:rPr>
              <a:t> </a:t>
            </a:r>
          </a:p>
          <a:p>
            <a:pPr fontAlgn="base"/>
            <a:r>
              <a:rPr lang="fr-BE" sz="2200" dirty="0">
                <a:solidFill>
                  <a:srgbClr val="FFFFFF"/>
                </a:solidFill>
              </a:rPr>
              <a:t>17h20	Réunion collaboration intergroupes  </a:t>
            </a:r>
          </a:p>
          <a:p>
            <a:pPr fontAlgn="base"/>
            <a:r>
              <a:rPr lang="fr-BE" sz="2200" dirty="0">
                <a:solidFill>
                  <a:srgbClr val="FFFFFF"/>
                </a:solidFill>
              </a:rPr>
              <a:t>Envoi par email du TimeSheet et du résumé du jour </a:t>
            </a:r>
          </a:p>
        </p:txBody>
      </p:sp>
    </p:spTree>
    <p:extLst>
      <p:ext uri="{BB962C8B-B14F-4D97-AF65-F5344CB8AC3E}">
        <p14:creationId xmlns:p14="http://schemas.microsoft.com/office/powerpoint/2010/main" val="1285443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équipement électronique&#10;&#10;Description générée avec un niveau de confiance très élevé">
            <a:extLst>
              <a:ext uri="{FF2B5EF4-FFF2-40B4-BE49-F238E27FC236}">
                <a16:creationId xmlns:a16="http://schemas.microsoft.com/office/drawing/2014/main" id="{AACA2657-18EF-4E29-80B7-5D8460A111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4503949-C445-4AAF-B078-9B5BAA3ED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Mardi 4 février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908847-3EC6-4FEE-B41F-BE48C8AD9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BE" dirty="0">
                <a:solidFill>
                  <a:srgbClr val="FFFFFF"/>
                </a:solidFill>
              </a:rPr>
              <a:t>8h30	Projet</a:t>
            </a:r>
          </a:p>
          <a:p>
            <a:r>
              <a:rPr lang="fr-BE" dirty="0">
                <a:solidFill>
                  <a:srgbClr val="FFFFFF"/>
                </a:solidFill>
              </a:rPr>
              <a:t>8h45	Réunion d’équipe</a:t>
            </a:r>
          </a:p>
          <a:p>
            <a:r>
              <a:rPr lang="fr-BE" u="sng" dirty="0">
                <a:solidFill>
                  <a:srgbClr val="FFFFFF"/>
                </a:solidFill>
              </a:rPr>
              <a:t>12h00</a:t>
            </a:r>
            <a:r>
              <a:rPr lang="fr-BE" dirty="0">
                <a:solidFill>
                  <a:srgbClr val="FFFFFF"/>
                </a:solidFill>
              </a:rPr>
              <a:t>	Présentation du </a:t>
            </a:r>
            <a:r>
              <a:rPr lang="fr-BE" u="sng" dirty="0">
                <a:solidFill>
                  <a:srgbClr val="FFFFFF"/>
                </a:solidFill>
              </a:rPr>
              <a:t>Cyber Security Challenge Belgium</a:t>
            </a:r>
            <a:r>
              <a:rPr lang="fr-BE" dirty="0">
                <a:solidFill>
                  <a:srgbClr val="FFFFFF"/>
                </a:solidFill>
              </a:rPr>
              <a:t> au L12</a:t>
            </a:r>
          </a:p>
          <a:p>
            <a:r>
              <a:rPr lang="fr-BE" dirty="0">
                <a:solidFill>
                  <a:srgbClr val="FFFFFF"/>
                </a:solidFill>
              </a:rPr>
              <a:t>17h20	Réunion collaboration intergroupes </a:t>
            </a:r>
          </a:p>
          <a:p>
            <a:r>
              <a:rPr lang="fr-BE" dirty="0">
                <a:solidFill>
                  <a:srgbClr val="FFFFFF"/>
                </a:solidFill>
              </a:rPr>
              <a:t>Envoi par email du TimeSheet et du résumé du jour</a:t>
            </a:r>
          </a:p>
          <a:p>
            <a:endParaRPr lang="fr-B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500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équipement électronique&#10;&#10;Description générée avec un niveau de confiance très élevé">
            <a:extLst>
              <a:ext uri="{FF2B5EF4-FFF2-40B4-BE49-F238E27FC236}">
                <a16:creationId xmlns:a16="http://schemas.microsoft.com/office/drawing/2014/main" id="{A9D89008-F120-42E2-A31F-5B674688D7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20B0F18-5D88-41CA-AEC0-293AE49B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Mercredi 5 février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905F27-650F-42B4-B5A8-96D657737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BE" dirty="0">
                <a:solidFill>
                  <a:srgbClr val="FFFFFF"/>
                </a:solidFill>
              </a:rPr>
              <a:t>8h30	Projet</a:t>
            </a:r>
          </a:p>
          <a:p>
            <a:r>
              <a:rPr lang="fr-BE" dirty="0">
                <a:solidFill>
                  <a:srgbClr val="FFFFFF"/>
                </a:solidFill>
              </a:rPr>
              <a:t>8h45	Réunion d’équipe</a:t>
            </a:r>
          </a:p>
          <a:p>
            <a:r>
              <a:rPr lang="fr-BE" dirty="0">
                <a:solidFill>
                  <a:srgbClr val="FFFFFF"/>
                </a:solidFill>
              </a:rPr>
              <a:t>17h20	Réunion collaboration intergroupes  </a:t>
            </a:r>
          </a:p>
          <a:p>
            <a:r>
              <a:rPr lang="fr-BE" dirty="0">
                <a:solidFill>
                  <a:srgbClr val="FFFFFF"/>
                </a:solidFill>
              </a:rPr>
              <a:t>Envoi par email du TimeSheet et du résumé du jour</a:t>
            </a:r>
          </a:p>
          <a:p>
            <a:pPr marL="0" indent="0">
              <a:buNone/>
            </a:pPr>
            <a:endParaRPr lang="fr-BE" dirty="0">
              <a:solidFill>
                <a:srgbClr val="FFFFFF"/>
              </a:solidFill>
            </a:endParaRPr>
          </a:p>
          <a:p>
            <a:endParaRPr lang="fr-B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474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équipement électronique&#10;&#10;Description générée avec un niveau de confiance très élevé">
            <a:extLst>
              <a:ext uri="{FF2B5EF4-FFF2-40B4-BE49-F238E27FC236}">
                <a16:creationId xmlns:a16="http://schemas.microsoft.com/office/drawing/2014/main" id="{E96FC45B-01E5-48FE-AD99-6355433D00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81B761D-4237-4660-AF3B-A5EAE6F2F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Jeudi 6 février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51414E-ED94-41EC-8A2B-DB3C8AEAC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BE" dirty="0">
                <a:solidFill>
                  <a:srgbClr val="FFFFFF"/>
                </a:solidFill>
              </a:rPr>
              <a:t>8h30	Projet</a:t>
            </a:r>
          </a:p>
          <a:p>
            <a:r>
              <a:rPr lang="fr-BE" dirty="0">
                <a:solidFill>
                  <a:srgbClr val="FFFFFF"/>
                </a:solidFill>
              </a:rPr>
              <a:t>8h45	Réunion d’équipe</a:t>
            </a:r>
          </a:p>
          <a:p>
            <a:r>
              <a:rPr lang="fr-BE" dirty="0">
                <a:solidFill>
                  <a:srgbClr val="FFFFFF"/>
                </a:solidFill>
              </a:rPr>
              <a:t>10h00	</a:t>
            </a:r>
            <a:r>
              <a:rPr lang="fr-BE" b="1" dirty="0">
                <a:solidFill>
                  <a:srgbClr val="FFFFFF"/>
                </a:solidFill>
              </a:rPr>
              <a:t>Information stage au L60</a:t>
            </a:r>
            <a:endParaRPr lang="fr-BE" dirty="0">
              <a:solidFill>
                <a:srgbClr val="FFFFFF"/>
              </a:solidFill>
            </a:endParaRPr>
          </a:p>
          <a:p>
            <a:r>
              <a:rPr lang="fr-BE" dirty="0">
                <a:solidFill>
                  <a:srgbClr val="FFFFFF"/>
                </a:solidFill>
              </a:rPr>
              <a:t>17h20	Réunion collaboration intergroupes </a:t>
            </a:r>
          </a:p>
          <a:p>
            <a:r>
              <a:rPr lang="fr-BE" dirty="0">
                <a:solidFill>
                  <a:srgbClr val="FFFFFF"/>
                </a:solidFill>
              </a:rPr>
              <a:t>Envoi par email du TimeSheet et du résumé du jour</a:t>
            </a:r>
          </a:p>
          <a:p>
            <a:endParaRPr lang="fr-B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48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équipement électronique&#10;&#10;Description générée avec un niveau de confiance très élevé">
            <a:extLst>
              <a:ext uri="{FF2B5EF4-FFF2-40B4-BE49-F238E27FC236}">
                <a16:creationId xmlns:a16="http://schemas.microsoft.com/office/drawing/2014/main" id="{1C7429E3-C1FC-4513-9516-B151EF49F7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7DD007C-D22F-4D22-8723-99997C28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Vendredi 7 février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0F4D8D-F6AC-4B74-AF99-8AC96C033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8h30	Projet</a:t>
            </a:r>
          </a:p>
          <a:p>
            <a:r>
              <a:rPr lang="fr-BE">
                <a:solidFill>
                  <a:srgbClr val="FFFFFF"/>
                </a:solidFill>
              </a:rPr>
              <a:t>8h45	Réunion d’équipe</a:t>
            </a:r>
          </a:p>
          <a:p>
            <a:r>
              <a:rPr lang="fr-BE">
                <a:solidFill>
                  <a:srgbClr val="FFFFFF"/>
                </a:solidFill>
              </a:rPr>
              <a:t>11h00	Remise du dossier final (avec les photos)</a:t>
            </a:r>
          </a:p>
          <a:p>
            <a:r>
              <a:rPr lang="fr-BE">
                <a:solidFill>
                  <a:srgbClr val="FFFFFF"/>
                </a:solidFill>
              </a:rPr>
              <a:t>13h00	Présentations des projets au L61. </a:t>
            </a:r>
          </a:p>
          <a:p>
            <a:r>
              <a:rPr lang="fr-BE">
                <a:solidFill>
                  <a:srgbClr val="FFFFFF"/>
                </a:solidFill>
              </a:rPr>
              <a:t>14h00	Evaluation des groupes en parallèle </a:t>
            </a:r>
          </a:p>
          <a:p>
            <a:r>
              <a:rPr lang="fr-BE">
                <a:solidFill>
                  <a:srgbClr val="FFFFFF"/>
                </a:solidFill>
              </a:rPr>
              <a:t>14h30	</a:t>
            </a:r>
            <a:r>
              <a:rPr lang="fr-BE" b="1">
                <a:solidFill>
                  <a:srgbClr val="FFFFFF"/>
                </a:solidFill>
              </a:rPr>
              <a:t>Rangement du matériel</a:t>
            </a:r>
            <a:r>
              <a:rPr lang="fr-BE">
                <a:solidFill>
                  <a:srgbClr val="FFFFFF"/>
                </a:solidFill>
              </a:rPr>
              <a:t> (présence obligatoire)</a:t>
            </a:r>
          </a:p>
          <a:p>
            <a:r>
              <a:rPr lang="fr-BE">
                <a:solidFill>
                  <a:srgbClr val="FFFFFF"/>
                </a:solidFill>
              </a:rPr>
              <a:t>16h00	Proclamation des résultats, Drink au L52</a:t>
            </a:r>
          </a:p>
          <a:p>
            <a:endParaRPr lang="fr-B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452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 descr="Une image contenant équipement électronique&#10;&#10;Description générée avec un niveau de confiance très élevé">
            <a:extLst>
              <a:ext uri="{FF2B5EF4-FFF2-40B4-BE49-F238E27FC236}">
                <a16:creationId xmlns:a16="http://schemas.microsoft.com/office/drawing/2014/main" id="{BC7665AA-CAE7-4EA0-BEFB-0B36198D6D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1BEAB2C-8276-4C56-99D7-647F99B0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63DEAC-4A00-4A3E-B367-2837F25D7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Avant: Constat stage sans connaissance pratique</a:t>
            </a:r>
          </a:p>
          <a:p>
            <a:r>
              <a:rPr lang="fr-BE">
                <a:solidFill>
                  <a:srgbClr val="FFFFFF"/>
                </a:solidFill>
              </a:rPr>
              <a:t>Solution: Pré-stage</a:t>
            </a:r>
          </a:p>
          <a:p>
            <a:r>
              <a:rPr lang="fr-BE">
                <a:solidFill>
                  <a:srgbClr val="FFFFFF"/>
                </a:solidFill>
              </a:rPr>
              <a:t>Installation from scratch + installation matériel + admin réseau + sécu réseau + gestion de projet + …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3C7BF31-847A-437A-B691-CAB1DCDD4F76}"/>
              </a:ext>
            </a:extLst>
          </p:cNvPr>
          <p:cNvSpPr txBox="1"/>
          <p:nvPr/>
        </p:nvSpPr>
        <p:spPr>
          <a:xfrm>
            <a:off x="9501841" y="6870700"/>
            <a:ext cx="269015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BE" sz="700">
                <a:solidFill>
                  <a:srgbClr val="FFFFFF"/>
                </a:solidFill>
                <a:hlinkClick r:id="rId4" tooltip="http://blog-sti.fr/mails-faute-5-erreurs-dabreviation-a-ne-commettre/215069-redaction-ordi-590x_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Cette photo</a:t>
            </a:r>
            <a:r>
              <a:rPr lang="fr-BE" sz="700">
                <a:solidFill>
                  <a:srgbClr val="FFFFFF"/>
                </a:solidFill>
              </a:rPr>
              <a:t> par Auteur inconnu est soumis à la licence </a:t>
            </a:r>
            <a:r>
              <a:rPr lang="fr-BE" sz="700">
                <a:solidFill>
                  <a:srgbClr val="FFFFFF"/>
                </a:solidFill>
                <a:hlinkClick r:id="rId5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fr-B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116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équipement électronique&#10;&#10;Description générée avec un niveau de confiance très élevé">
            <a:extLst>
              <a:ext uri="{FF2B5EF4-FFF2-40B4-BE49-F238E27FC236}">
                <a16:creationId xmlns:a16="http://schemas.microsoft.com/office/drawing/2014/main" id="{6E3CB3C2-54E0-47F0-BE54-C3D05B6C11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EFCE6DE-8B36-4A25-AE8D-4E487D4FF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Conseils en vrac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140D75-F04F-48B3-882F-E8DD12627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Manger ensemble</a:t>
            </a:r>
          </a:p>
          <a:p>
            <a:r>
              <a:rPr lang="fr-BE">
                <a:solidFill>
                  <a:srgbClr val="FFFFFF"/>
                </a:solidFill>
              </a:rPr>
              <a:t>Organisation au sein du local. Ne pas hésiter à modifier en cours de semaine.</a:t>
            </a:r>
          </a:p>
          <a:p>
            <a:r>
              <a:rPr lang="fr-BE">
                <a:solidFill>
                  <a:srgbClr val="FFFFFF"/>
                </a:solidFill>
              </a:rPr>
              <a:t>Pas logique qu’un étudiant se tourne les pouces</a:t>
            </a:r>
          </a:p>
        </p:txBody>
      </p:sp>
    </p:spTree>
    <p:extLst>
      <p:ext uri="{BB962C8B-B14F-4D97-AF65-F5344CB8AC3E}">
        <p14:creationId xmlns:p14="http://schemas.microsoft.com/office/powerpoint/2010/main" val="3366963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 descr="Une image contenant équipement électronique&#10;&#10;Description générée avec un niveau de confiance très élevé">
            <a:extLst>
              <a:ext uri="{FF2B5EF4-FFF2-40B4-BE49-F238E27FC236}">
                <a16:creationId xmlns:a16="http://schemas.microsoft.com/office/drawing/2014/main" id="{8B0C0982-9F98-499B-879F-83AE3755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DC84914-F3C9-4059-B3F1-142BB2A2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Bon travail à </a:t>
            </a:r>
            <a:r>
              <a:rPr lang="en-US" sz="6000" dirty="0" err="1">
                <a:solidFill>
                  <a:srgbClr val="FFFFFF"/>
                </a:solidFill>
              </a:rPr>
              <a:t>tous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63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 descr="Une image contenant équipement électronique&#10;&#10;Description générée avec un niveau de confiance très élevé">
            <a:extLst>
              <a:ext uri="{FF2B5EF4-FFF2-40B4-BE49-F238E27FC236}">
                <a16:creationId xmlns:a16="http://schemas.microsoft.com/office/drawing/2014/main" id="{9D89F4E6-5E04-4BA7-B5E7-25348FD8F0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ED55BA5-82A1-4070-AD8A-370F118C2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C466DE-CA41-4A83-84F2-1A6DA7E43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FFFFFF"/>
                </a:solidFill>
              </a:rPr>
              <a:t>concevoir</a:t>
            </a:r>
            <a:r>
              <a:rPr lang="en-US">
                <a:solidFill>
                  <a:srgbClr val="FFFFFF"/>
                </a:solidFill>
              </a:rPr>
              <a:t>, </a:t>
            </a:r>
            <a:r>
              <a:rPr lang="en-US" b="1">
                <a:solidFill>
                  <a:srgbClr val="FFFFFF"/>
                </a:solidFill>
              </a:rPr>
              <a:t>installer</a:t>
            </a:r>
            <a:r>
              <a:rPr lang="en-US">
                <a:solidFill>
                  <a:srgbClr val="FFFFFF"/>
                </a:solidFill>
              </a:rPr>
              <a:t>, </a:t>
            </a:r>
            <a:r>
              <a:rPr lang="en-US" b="1">
                <a:solidFill>
                  <a:srgbClr val="FFFFFF"/>
                </a:solidFill>
              </a:rPr>
              <a:t>configurer</a:t>
            </a:r>
            <a:r>
              <a:rPr lang="en-US">
                <a:solidFill>
                  <a:srgbClr val="FFFFFF"/>
                </a:solidFill>
              </a:rPr>
              <a:t>, </a:t>
            </a:r>
            <a:r>
              <a:rPr lang="en-US" b="1">
                <a:solidFill>
                  <a:srgbClr val="FFFFFF"/>
                </a:solidFill>
              </a:rPr>
              <a:t>rendre accessible</a:t>
            </a:r>
            <a:r>
              <a:rPr lang="en-US">
                <a:solidFill>
                  <a:srgbClr val="FFFFFF"/>
                </a:solidFill>
              </a:rPr>
              <a:t> et </a:t>
            </a:r>
            <a:r>
              <a:rPr lang="en-US" b="1">
                <a:solidFill>
                  <a:srgbClr val="FFFFFF"/>
                </a:solidFill>
              </a:rPr>
              <a:t>protéger</a:t>
            </a:r>
            <a:r>
              <a:rPr lang="en-US">
                <a:solidFill>
                  <a:srgbClr val="FFFFFF"/>
                </a:solidFill>
              </a:rPr>
              <a:t> le réseau d’une entreprise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E873CA1-56FF-427D-A47D-1ADE274085B5}"/>
              </a:ext>
            </a:extLst>
          </p:cNvPr>
          <p:cNvSpPr txBox="1"/>
          <p:nvPr/>
        </p:nvSpPr>
        <p:spPr>
          <a:xfrm>
            <a:off x="9634890" y="6870700"/>
            <a:ext cx="255711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BE" sz="700">
                <a:solidFill>
                  <a:srgbClr val="FFFFFF"/>
                </a:solidFill>
                <a:hlinkClick r:id="rId4" tooltip="http://belgiquesets.servemp3.com:8000/autoblog/planet.ubuntu-fr/?fee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Cette photo</a:t>
            </a:r>
            <a:r>
              <a:rPr lang="fr-BE" sz="700">
                <a:solidFill>
                  <a:srgbClr val="FFFFFF"/>
                </a:solidFill>
              </a:rPr>
              <a:t> par Auteur inconnu est soumis à la licence </a:t>
            </a:r>
            <a:r>
              <a:rPr lang="fr-BE" sz="700">
                <a:solidFill>
                  <a:srgbClr val="FFFFFF"/>
                </a:solidFill>
                <a:hlinkClick r:id="rId5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lang="fr-B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836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équipement électronique&#10;&#10;Description générée avec un niveau de confiance très élevé">
            <a:extLst>
              <a:ext uri="{FF2B5EF4-FFF2-40B4-BE49-F238E27FC236}">
                <a16:creationId xmlns:a16="http://schemas.microsoft.com/office/drawing/2014/main" id="{F1EFB527-55DF-4FC7-980A-690D407F6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309F503-4FA0-4396-A091-DA0DF4B52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Gestion de groupe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A80AD3-9A91-41F5-BD0A-9C74438D3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Une charte</a:t>
            </a:r>
          </a:p>
          <a:p>
            <a:pPr lvl="1"/>
            <a:r>
              <a:rPr lang="fr-BE">
                <a:solidFill>
                  <a:srgbClr val="FFFFFF"/>
                </a:solidFill>
              </a:rPr>
              <a:t>Liste matériel + qui va ranger</a:t>
            </a:r>
          </a:p>
          <a:p>
            <a:pPr lvl="1"/>
            <a:r>
              <a:rPr lang="fr-BE">
                <a:solidFill>
                  <a:srgbClr val="FFFFFF"/>
                </a:solidFill>
              </a:rPr>
              <a:t>Règlement</a:t>
            </a:r>
          </a:p>
          <a:p>
            <a:pPr lvl="1"/>
            <a:r>
              <a:rPr lang="fr-BE">
                <a:solidFill>
                  <a:srgbClr val="FFFFFF"/>
                </a:solidFill>
              </a:rPr>
              <a:t>Rôle </a:t>
            </a:r>
          </a:p>
          <a:p>
            <a:r>
              <a:rPr lang="fr-BE">
                <a:solidFill>
                  <a:srgbClr val="FFFFFF"/>
                </a:solidFill>
              </a:rPr>
              <a:t>Bonne ambiance</a:t>
            </a:r>
          </a:p>
          <a:p>
            <a:r>
              <a:rPr lang="fr-BE">
                <a:solidFill>
                  <a:srgbClr val="FFFFFF"/>
                </a:solidFill>
              </a:rPr>
              <a:t>Nom + logo</a:t>
            </a:r>
          </a:p>
        </p:txBody>
      </p:sp>
    </p:spTree>
    <p:extLst>
      <p:ext uri="{BB962C8B-B14F-4D97-AF65-F5344CB8AC3E}">
        <p14:creationId xmlns:p14="http://schemas.microsoft.com/office/powerpoint/2010/main" val="2140458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équipement électronique&#10;&#10;Description générée avec un niveau de confiance très élevé">
            <a:extLst>
              <a:ext uri="{FF2B5EF4-FFF2-40B4-BE49-F238E27FC236}">
                <a16:creationId xmlns:a16="http://schemas.microsoft.com/office/drawing/2014/main" id="{3113C31B-F7DC-4857-ACCA-7F34938F79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D034EFD-C982-4308-A44E-33E7C14A0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Rôles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281492-9828-4863-8A5C-FEDA5D6A7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Chef de projet</a:t>
            </a:r>
          </a:p>
          <a:p>
            <a:r>
              <a:rPr lang="fr-BE">
                <a:solidFill>
                  <a:srgbClr val="FFFFFF"/>
                </a:solidFill>
              </a:rPr>
              <a:t>responsables </a:t>
            </a:r>
          </a:p>
          <a:p>
            <a:pPr lvl="1"/>
            <a:r>
              <a:rPr lang="fr-BE">
                <a:solidFill>
                  <a:srgbClr val="FFFFFF"/>
                </a:solidFill>
              </a:rPr>
              <a:t>sécu, mail, services accessibles depuis Internet, infra, ressources informatiques, rapports, logistique, service déploiement</a:t>
            </a:r>
          </a:p>
          <a:p>
            <a:r>
              <a:rPr lang="fr-BE">
                <a:solidFill>
                  <a:srgbClr val="FFFFFF"/>
                </a:solidFill>
              </a:rPr>
              <a:t>Assistant chef de projet</a:t>
            </a:r>
          </a:p>
          <a:p>
            <a:r>
              <a:rPr lang="fr-BE">
                <a:solidFill>
                  <a:srgbClr val="FFFFFF"/>
                </a:solidFill>
              </a:rPr>
              <a:t>Gestionnaire du temps</a:t>
            </a:r>
          </a:p>
          <a:p>
            <a:r>
              <a:rPr lang="fr-BE">
                <a:solidFill>
                  <a:srgbClr val="FFFFFF"/>
                </a:solidFill>
              </a:rPr>
              <a:t>responsables</a:t>
            </a:r>
          </a:p>
          <a:p>
            <a:pPr lvl="1"/>
            <a:r>
              <a:rPr lang="fr-BE">
                <a:solidFill>
                  <a:srgbClr val="FFFFFF"/>
                </a:solidFill>
              </a:rPr>
              <a:t>sécu physique des personnes, collaboration avec l’autre groupe, TimeSheet, état des lieux, nourriture, </a:t>
            </a:r>
            <a:r>
              <a:rPr lang="fr-BE" b="1">
                <a:solidFill>
                  <a:srgbClr val="FFFFFF"/>
                </a:solidFill>
              </a:rPr>
              <a:t>photos</a:t>
            </a:r>
          </a:p>
          <a:p>
            <a:endParaRPr lang="fr-B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979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équipement électronique&#10;&#10;Description générée avec un niveau de confiance très élevé">
            <a:extLst>
              <a:ext uri="{FF2B5EF4-FFF2-40B4-BE49-F238E27FC236}">
                <a16:creationId xmlns:a16="http://schemas.microsoft.com/office/drawing/2014/main" id="{18A65012-D88F-4740-83FD-0FAB006E4F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779113D-DC56-462B-9212-E2882A04C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Rapports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CF4578-3B56-49D4-967F-4287F5735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Quotidiens par mail: Rapports intermédiaires demandés, TimeSheet, Rôles…</a:t>
            </a:r>
          </a:p>
          <a:p>
            <a:r>
              <a:rPr lang="fr-BE">
                <a:solidFill>
                  <a:srgbClr val="FFFFFF"/>
                </a:solidFill>
              </a:rPr>
              <a:t>Finaux: avant 11h sur Moodle le dernier jour</a:t>
            </a:r>
          </a:p>
        </p:txBody>
      </p:sp>
    </p:spTree>
    <p:extLst>
      <p:ext uri="{BB962C8B-B14F-4D97-AF65-F5344CB8AC3E}">
        <p14:creationId xmlns:p14="http://schemas.microsoft.com/office/powerpoint/2010/main" val="830977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équipement électronique&#10;&#10;Description générée avec un niveau de confiance très élevé">
            <a:extLst>
              <a:ext uri="{FF2B5EF4-FFF2-40B4-BE49-F238E27FC236}">
                <a16:creationId xmlns:a16="http://schemas.microsoft.com/office/drawing/2014/main" id="{824CFB35-D638-4A1D-94F9-CE77F60362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A58318F-F010-4DBE-AACC-ADCC051CB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594056-5E1B-45CD-BE95-B78DD91B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8h30 </a:t>
            </a:r>
            <a:r>
              <a:rPr lang="fr-BE">
                <a:solidFill>
                  <a:srgbClr val="FFFFFF"/>
                </a:solidFill>
                <a:sym typeface="Wingdings" panose="05000000000000000000" pitchFamily="2" charset="2"/>
              </a:rPr>
              <a:t> 18h00</a:t>
            </a:r>
          </a:p>
          <a:p>
            <a:r>
              <a:rPr lang="fr-BE">
                <a:solidFill>
                  <a:srgbClr val="FFFFFF"/>
                </a:solidFill>
                <a:sym typeface="Wingdings" panose="05000000000000000000" pitchFamily="2" charset="2"/>
              </a:rPr>
              <a:t>Sécurité physique des personnes – Sortie de secours – accès extincteur…</a:t>
            </a:r>
          </a:p>
          <a:p>
            <a:r>
              <a:rPr lang="fr-BE">
                <a:solidFill>
                  <a:srgbClr val="FFFFFF"/>
                </a:solidFill>
                <a:sym typeface="Wingdings" panose="05000000000000000000" pitchFamily="2" charset="2"/>
              </a:rPr>
              <a:t>TimeSheet</a:t>
            </a:r>
          </a:p>
          <a:p>
            <a:r>
              <a:rPr lang="fr-BE">
                <a:solidFill>
                  <a:srgbClr val="FFFFFF"/>
                </a:solidFill>
                <a:sym typeface="Wingdings" panose="05000000000000000000" pitchFamily="2" charset="2"/>
              </a:rPr>
              <a:t>Best practices</a:t>
            </a:r>
          </a:p>
          <a:p>
            <a:r>
              <a:rPr lang="fr-BE">
                <a:solidFill>
                  <a:srgbClr val="FFFFFF"/>
                </a:solidFill>
                <a:sym typeface="Wingdings" panose="05000000000000000000" pitchFamily="2" charset="2"/>
              </a:rPr>
              <a:t>Réunions obligatoires – présence de tous </a:t>
            </a:r>
          </a:p>
          <a:p>
            <a:pPr lvl="1"/>
            <a:r>
              <a:rPr lang="fr-BE">
                <a:solidFill>
                  <a:srgbClr val="FFFFFF"/>
                </a:solidFill>
                <a:sym typeface="Wingdings" panose="05000000000000000000" pitchFamily="2" charset="2"/>
              </a:rPr>
              <a:t>Au sein du groupe</a:t>
            </a:r>
          </a:p>
          <a:p>
            <a:pPr lvl="1"/>
            <a:r>
              <a:rPr lang="fr-BE">
                <a:solidFill>
                  <a:srgbClr val="FFFFFF"/>
                </a:solidFill>
                <a:sym typeface="Wingdings" panose="05000000000000000000" pitchFamily="2" charset="2"/>
              </a:rPr>
              <a:t>Avec l’autre groupe</a:t>
            </a:r>
          </a:p>
          <a:p>
            <a:endParaRPr lang="fr-B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017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équipement électronique&#10;&#10;Description générée avec un niveau de confiance très élevé">
            <a:extLst>
              <a:ext uri="{FF2B5EF4-FFF2-40B4-BE49-F238E27FC236}">
                <a16:creationId xmlns:a16="http://schemas.microsoft.com/office/drawing/2014/main" id="{75BD28D1-A261-4BF1-B15E-49BD10CB1F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A063567-C3FC-489E-B0E7-37C4E1321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Réunions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744DBD-B8F1-4685-A591-CD9C681A6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Rôles</a:t>
            </a:r>
          </a:p>
          <a:p>
            <a:pPr lvl="1"/>
            <a:r>
              <a:rPr lang="fr-BE">
                <a:solidFill>
                  <a:srgbClr val="FFFFFF"/>
                </a:solidFill>
              </a:rPr>
              <a:t>Animateur</a:t>
            </a:r>
          </a:p>
          <a:p>
            <a:pPr lvl="1"/>
            <a:r>
              <a:rPr lang="fr-BE">
                <a:solidFill>
                  <a:srgbClr val="FFFFFF"/>
                </a:solidFill>
              </a:rPr>
              <a:t>Gardien du temps</a:t>
            </a:r>
          </a:p>
          <a:p>
            <a:pPr lvl="1"/>
            <a:r>
              <a:rPr lang="fr-BE">
                <a:solidFill>
                  <a:srgbClr val="FFFFFF"/>
                </a:solidFill>
              </a:rPr>
              <a:t>Scribe</a:t>
            </a:r>
          </a:p>
          <a:p>
            <a:pPr lvl="1"/>
            <a:r>
              <a:rPr lang="fr-BE">
                <a:solidFill>
                  <a:srgbClr val="FFFFFF"/>
                </a:solidFill>
              </a:rPr>
              <a:t>Secrétaire</a:t>
            </a:r>
          </a:p>
          <a:p>
            <a:pPr lvl="1"/>
            <a:r>
              <a:rPr lang="fr-BE">
                <a:solidFill>
                  <a:srgbClr val="FFFFFF"/>
                </a:solidFill>
              </a:rPr>
              <a:t>Porte-parole</a:t>
            </a:r>
          </a:p>
          <a:p>
            <a:pPr lvl="1"/>
            <a:r>
              <a:rPr lang="fr-BE">
                <a:solidFill>
                  <a:srgbClr val="FFFFFF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27397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5CC9D-9224-46EE-A8AF-6F03D4A8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8" y="5110423"/>
            <a:ext cx="10906061" cy="67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Groupe 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ADEC9576-6AD5-4568-ABBE-7B0B26E21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766091"/>
              </p:ext>
            </p:extLst>
          </p:nvPr>
        </p:nvGraphicFramePr>
        <p:xfrm>
          <a:off x="2450546" y="853730"/>
          <a:ext cx="7329556" cy="34896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2389">
                  <a:extLst>
                    <a:ext uri="{9D8B030D-6E8A-4147-A177-3AD203B41FA5}">
                      <a16:colId xmlns:a16="http://schemas.microsoft.com/office/drawing/2014/main" val="3926737999"/>
                    </a:ext>
                  </a:extLst>
                </a:gridCol>
                <a:gridCol w="1832389">
                  <a:extLst>
                    <a:ext uri="{9D8B030D-6E8A-4147-A177-3AD203B41FA5}">
                      <a16:colId xmlns:a16="http://schemas.microsoft.com/office/drawing/2014/main" val="1721181662"/>
                    </a:ext>
                  </a:extLst>
                </a:gridCol>
                <a:gridCol w="1832389">
                  <a:extLst>
                    <a:ext uri="{9D8B030D-6E8A-4147-A177-3AD203B41FA5}">
                      <a16:colId xmlns:a16="http://schemas.microsoft.com/office/drawing/2014/main" val="2438923783"/>
                    </a:ext>
                  </a:extLst>
                </a:gridCol>
                <a:gridCol w="1832389">
                  <a:extLst>
                    <a:ext uri="{9D8B030D-6E8A-4147-A177-3AD203B41FA5}">
                      <a16:colId xmlns:a16="http://schemas.microsoft.com/office/drawing/2014/main" val="2467795197"/>
                    </a:ext>
                  </a:extLst>
                </a:gridCol>
              </a:tblGrid>
              <a:tr h="317243"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 dirty="0">
                          <a:effectLst/>
                        </a:rPr>
                        <a:t>AIRES PIMENTEL</a:t>
                      </a:r>
                      <a:endParaRPr lang="fr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David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LEBRUN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Quentin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16276460"/>
                  </a:ext>
                </a:extLst>
              </a:tr>
              <a:tr h="317243"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 dirty="0">
                          <a:effectLst/>
                        </a:rPr>
                        <a:t>BOUSSAKLATAN</a:t>
                      </a:r>
                      <a:endParaRPr lang="fr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Hymed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LEFÈVRE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Alexandre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46692212"/>
                  </a:ext>
                </a:extLst>
              </a:tr>
              <a:tr h="317243"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CAMPOS CASARES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 dirty="0">
                          <a:effectLst/>
                        </a:rPr>
                        <a:t>Melvin</a:t>
                      </a:r>
                      <a:endParaRPr lang="fr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MAGNES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Simon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15957323"/>
                  </a:ext>
                </a:extLst>
              </a:tr>
              <a:tr h="317243"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CHELLÉ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 dirty="0">
                          <a:effectLst/>
                        </a:rPr>
                        <a:t>Adrien</a:t>
                      </a:r>
                      <a:endParaRPr lang="fr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MIESSE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Clément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3733665"/>
                  </a:ext>
                </a:extLst>
              </a:tr>
              <a:tr h="317243"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CONDE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Ibrahima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 dirty="0">
                          <a:effectLst/>
                        </a:rPr>
                        <a:t>NDAMTANG</a:t>
                      </a:r>
                      <a:endParaRPr lang="fr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Manuelle Stevia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08398893"/>
                  </a:ext>
                </a:extLst>
              </a:tr>
              <a:tr h="317243"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CORNIL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Jean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 dirty="0">
                          <a:effectLst/>
                        </a:rPr>
                        <a:t>PESTIAUX</a:t>
                      </a:r>
                      <a:endParaRPr lang="fr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Tristan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1868458"/>
                  </a:ext>
                </a:extLst>
              </a:tr>
              <a:tr h="317243"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GASSMANN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Mathias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 dirty="0">
                          <a:effectLst/>
                        </a:rPr>
                        <a:t>RIAT</a:t>
                      </a:r>
                      <a:endParaRPr lang="fr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Nicky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53290479"/>
                  </a:ext>
                </a:extLst>
              </a:tr>
              <a:tr h="317243"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GILLES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Timothy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 dirty="0">
                          <a:effectLst/>
                        </a:rPr>
                        <a:t>SAILLEZ</a:t>
                      </a:r>
                      <a:endParaRPr lang="fr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Brieuc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8182459"/>
                  </a:ext>
                </a:extLst>
              </a:tr>
              <a:tr h="317243"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HANQUET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Brian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 dirty="0">
                          <a:effectLst/>
                        </a:rPr>
                        <a:t>SHATSKIY</a:t>
                      </a:r>
                      <a:endParaRPr lang="fr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 dirty="0">
                          <a:effectLst/>
                        </a:rPr>
                        <a:t>Filipp</a:t>
                      </a:r>
                      <a:endParaRPr lang="fr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4260808"/>
                  </a:ext>
                </a:extLst>
              </a:tr>
              <a:tr h="317243"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HENRY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Nathan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VAN DEN DORPE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 dirty="0">
                          <a:effectLst/>
                        </a:rPr>
                        <a:t>Ludo</a:t>
                      </a:r>
                      <a:endParaRPr lang="fr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14552463"/>
                  </a:ext>
                </a:extLst>
              </a:tr>
              <a:tr h="317243"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HERMANT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Thibaut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>
                          <a:effectLst/>
                        </a:rPr>
                        <a:t>VIROUX</a:t>
                      </a:r>
                      <a:endParaRPr lang="fr-B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800" u="none" strike="noStrike" dirty="0">
                          <a:effectLst/>
                        </a:rPr>
                        <a:t>Nicolas</a:t>
                      </a:r>
                      <a:endParaRPr lang="fr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959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5252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809</Words>
  <Application>Microsoft Office PowerPoint</Application>
  <PresentationFormat>Grand écran</PresentationFormat>
  <Paragraphs>203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Thème Office</vt:lpstr>
      <vt:lpstr>Réseau d’entreprise</vt:lpstr>
      <vt:lpstr>Contexte</vt:lpstr>
      <vt:lpstr>Sujet</vt:lpstr>
      <vt:lpstr>Gestion de groupe</vt:lpstr>
      <vt:lpstr>Rôles</vt:lpstr>
      <vt:lpstr>Rapports</vt:lpstr>
      <vt:lpstr>Déroulement</vt:lpstr>
      <vt:lpstr>Réunions</vt:lpstr>
      <vt:lpstr>Groupe A</vt:lpstr>
      <vt:lpstr>Groupe B</vt:lpstr>
      <vt:lpstr>Contenu</vt:lpstr>
      <vt:lpstr>Matériel </vt:lpstr>
      <vt:lpstr>Courant électrique</vt:lpstr>
      <vt:lpstr>Cotation</vt:lpstr>
      <vt:lpstr>Lundi 3 février</vt:lpstr>
      <vt:lpstr>Mardi 4 février</vt:lpstr>
      <vt:lpstr>Mercredi 5 février</vt:lpstr>
      <vt:lpstr>Jeudi 6 février</vt:lpstr>
      <vt:lpstr>Vendredi 7 février</vt:lpstr>
      <vt:lpstr>Conseils en vrac</vt:lpstr>
      <vt:lpstr>Bon travail à tous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Réseau d’entreprise</dc:title>
  <dc:creator>VROMAN Marie-Noël</dc:creator>
  <cp:lastModifiedBy>Melvin Campos Casares</cp:lastModifiedBy>
  <cp:revision>1</cp:revision>
  <dcterms:created xsi:type="dcterms:W3CDTF">2020-02-02T19:43:29Z</dcterms:created>
  <dcterms:modified xsi:type="dcterms:W3CDTF">2020-02-03T13:22:17Z</dcterms:modified>
</cp:coreProperties>
</file>