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34" r:id="rId3"/>
    <p:sldId id="416" r:id="rId4"/>
    <p:sldId id="435" r:id="rId5"/>
    <p:sldId id="467" r:id="rId6"/>
    <p:sldId id="438" r:id="rId7"/>
    <p:sldId id="453" r:id="rId8"/>
    <p:sldId id="468" r:id="rId9"/>
    <p:sldId id="415" r:id="rId10"/>
    <p:sldId id="391" r:id="rId11"/>
    <p:sldId id="430" r:id="rId12"/>
    <p:sldId id="448" r:id="rId13"/>
    <p:sldId id="394" r:id="rId14"/>
    <p:sldId id="454" r:id="rId15"/>
    <p:sldId id="452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47" r:id="rId25"/>
    <p:sldId id="451" r:id="rId26"/>
    <p:sldId id="449" r:id="rId27"/>
    <p:sldId id="450" r:id="rId28"/>
    <p:sldId id="393" r:id="rId29"/>
    <p:sldId id="392" r:id="rId30"/>
    <p:sldId id="464" r:id="rId31"/>
    <p:sldId id="465" r:id="rId32"/>
    <p:sldId id="466" r:id="rId33"/>
    <p:sldId id="479" r:id="rId34"/>
    <p:sldId id="481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80" r:id="rId46"/>
    <p:sldId id="483" r:id="rId47"/>
    <p:sldId id="482" r:id="rId48"/>
  </p:sldIdLst>
  <p:sldSz cx="9144000" cy="6858000" type="screen4x3"/>
  <p:notesSz cx="6989763" cy="927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y Savage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2D70-BB1B-4B0E-9718-A81839B66A5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5313"/>
            <a:ext cx="5592763" cy="4175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B8E-EFA6-44E6-A3E0-0BD8E8A4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79E-95B3-4560-83E6-3DA0ED4104B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idc.oma.be/sils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CUSP-GX-5004: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</a:t>
            </a:r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Time Series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 smtClean="0"/>
              <a:t>Its Characteristics?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Independent</a:t>
            </a:r>
            <a:r>
              <a:rPr lang="en-US" dirty="0" smtClean="0"/>
              <a:t> </a:t>
            </a:r>
            <a:r>
              <a:rPr lang="en-US" dirty="0"/>
              <a:t>draws from </a:t>
            </a:r>
            <a:r>
              <a:rPr lang="en-US" dirty="0" smtClean="0"/>
              <a:t>normal distribution </a:t>
            </a:r>
            <a:r>
              <a:rPr lang="en-US" dirty="0"/>
              <a:t>with </a:t>
            </a:r>
            <a:r>
              <a:rPr lang="en-US" u="sng" dirty="0"/>
              <a:t>zero mean</a:t>
            </a:r>
            <a:r>
              <a:rPr lang="en-US" dirty="0"/>
              <a:t> and </a:t>
            </a:r>
            <a:r>
              <a:rPr lang="en-US" u="sng" dirty="0"/>
              <a:t>finite variance</a:t>
            </a:r>
            <a:r>
              <a:rPr lang="en-US" dirty="0"/>
              <a:t>.</a:t>
            </a:r>
          </a:p>
          <a:p>
            <a:r>
              <a:rPr lang="en-US" dirty="0" smtClean="0"/>
              <a:t>By design, resulting time series process:</a:t>
            </a:r>
          </a:p>
          <a:p>
            <a:pPr lvl="1"/>
            <a:r>
              <a:rPr lang="en-US" dirty="0" smtClean="0"/>
              <a:t>Has no trend.</a:t>
            </a:r>
          </a:p>
          <a:p>
            <a:pPr lvl="1"/>
            <a:r>
              <a:rPr lang="en-US" dirty="0" smtClean="0"/>
              <a:t>Has no serial dependence.</a:t>
            </a:r>
          </a:p>
          <a:p>
            <a:pPr lvl="1"/>
            <a:r>
              <a:rPr lang="en-US" dirty="0" smtClean="0"/>
              <a:t>Is stationary.</a:t>
            </a:r>
          </a:p>
          <a:p>
            <a:r>
              <a:rPr lang="en-US" dirty="0" smtClean="0"/>
              <a:t>Ideal building block: so let’s build an AR(1) process.</a:t>
            </a:r>
          </a:p>
        </p:txBody>
      </p:sp>
    </p:spTree>
    <p:extLst>
      <p:ext uri="{BB962C8B-B14F-4D97-AF65-F5344CB8AC3E}">
        <p14:creationId xmlns:p14="http://schemas.microsoft.com/office/powerpoint/2010/main" val="15486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AR(1)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 Is Mostly Yesterday Plus Noise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Monte Carlo Simulation to Examine Limiting </a:t>
            </a:r>
            <a:r>
              <a:rPr lang="en-US" dirty="0"/>
              <a:t>Behavior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Math to Examine Limiting Behavior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AR(1)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MC simulation and math we find that the series is stationary and </a:t>
            </a:r>
            <a:r>
              <a:rPr lang="en-US" dirty="0" smtClean="0"/>
              <a:t>un-trended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Gained an important </a:t>
            </a:r>
            <a:r>
              <a:rPr lang="en-US" dirty="0" smtClean="0"/>
              <a:t>component: </a:t>
            </a:r>
            <a:r>
              <a:rPr lang="en-US" dirty="0" smtClean="0"/>
              <a:t>correlation </a:t>
            </a:r>
            <a:r>
              <a:rPr lang="en-US" u="sng" dirty="0" smtClean="0"/>
              <a:t>across observations</a:t>
            </a:r>
            <a:r>
              <a:rPr lang="en-US" dirty="0" smtClean="0"/>
              <a:t> through time.</a:t>
            </a:r>
          </a:p>
          <a:p>
            <a:r>
              <a:rPr lang="en-US" dirty="0" smtClean="0"/>
              <a:t>This is called “autocorrelation”.</a:t>
            </a:r>
          </a:p>
          <a:p>
            <a:r>
              <a:rPr lang="en-US" dirty="0" smtClean="0"/>
              <a:t>Let’s examine this autocorrelation.</a:t>
            </a:r>
          </a:p>
          <a:p>
            <a:pPr lvl="1"/>
            <a:r>
              <a:rPr lang="en-US" dirty="0" smtClean="0"/>
              <a:t>In 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acf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Python, use </a:t>
            </a:r>
            <a:r>
              <a:rPr lang="en-US" dirty="0" err="1" smtClean="0"/>
              <a:t>statsmodels.tsa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directly from white noise processes.</a:t>
            </a:r>
          </a:p>
          <a:p>
            <a:r>
              <a:rPr lang="en-US" dirty="0" smtClean="0"/>
              <a:t>Can capture fairly rich set of time series characteristics.</a:t>
            </a:r>
          </a:p>
          <a:p>
            <a:r>
              <a:rPr lang="en-US" dirty="0" smtClean="0"/>
              <a:t>You can build this into a linear model with other attributes as well if you want to capture time 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Actual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pressure at sea level in pounds per square inch measured monthly at Darwin, Australia, 1882 to the present.</a:t>
            </a:r>
          </a:p>
          <a:p>
            <a:pPr lvl="1"/>
            <a:r>
              <a:rPr lang="en-US" dirty="0" smtClean="0"/>
              <a:t>Stationary times series (won’t explode).</a:t>
            </a:r>
          </a:p>
          <a:p>
            <a:pPr lvl="1"/>
            <a:r>
              <a:rPr lang="en-US" dirty="0" smtClean="0"/>
              <a:t>Un-trended </a:t>
            </a:r>
            <a:r>
              <a:rPr lang="en-US" u="sng" dirty="0" smtClean="0"/>
              <a:t>over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strongly cyclical.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sunspots from the Solar Influences Data Analysis Center (SIDC) since 1749.</a:t>
            </a:r>
          </a:p>
          <a:p>
            <a:r>
              <a:rPr lang="en-US" dirty="0">
                <a:hlinkClick r:id="rId2"/>
              </a:rPr>
              <a:t>http://sidc.oma.be/silso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Waves of long duration.</a:t>
            </a:r>
          </a:p>
          <a:p>
            <a:r>
              <a:rPr lang="en-US" dirty="0" smtClean="0"/>
              <a:t>Is AR(1</a:t>
            </a:r>
            <a:r>
              <a:rPr lang="en-US" dirty="0" smtClean="0"/>
              <a:t>) appropriate?  </a:t>
            </a:r>
            <a:endParaRPr lang="en-US" dirty="0" smtClean="0"/>
          </a:p>
          <a:p>
            <a:r>
              <a:rPr lang="en-US" dirty="0" smtClean="0"/>
              <a:t>Other time series methods to estimate?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Stock Returns Correlated?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we’ve looked at stock prices using the bivariate regression model and CAPM.</a:t>
            </a:r>
          </a:p>
          <a:p>
            <a:r>
              <a:rPr lang="en-US" dirty="0" smtClean="0"/>
              <a:t>Log daily returns are log(today’s price) – log(yesterday’s price)</a:t>
            </a:r>
          </a:p>
          <a:p>
            <a:r>
              <a:rPr lang="en-US" dirty="0" smtClean="0"/>
              <a:t>Are returns correlated from one day to the next?</a:t>
            </a:r>
          </a:p>
          <a:p>
            <a:r>
              <a:rPr lang="en-US" dirty="0" smtClean="0"/>
              <a:t>Examine the performance of a </a:t>
            </a:r>
            <a:r>
              <a:rPr lang="en-US" dirty="0" smtClean="0"/>
              <a:t>company that’s been around for a long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Regimes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volatility to be the square of log returns.</a:t>
            </a:r>
          </a:p>
          <a:p>
            <a:r>
              <a:rPr lang="en-US" dirty="0" smtClean="0"/>
              <a:t>Always positive.</a:t>
            </a:r>
          </a:p>
          <a:p>
            <a:r>
              <a:rPr lang="en-US" dirty="0" smtClean="0"/>
              <a:t>Large swings in prices (large values for log returns) imply higher volatility.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as </a:t>
            </a:r>
            <a:r>
              <a:rPr lang="el-GR" dirty="0" smtClean="0"/>
              <a:t>ρ→</a:t>
            </a:r>
            <a:r>
              <a:rPr lang="en-US" dirty="0" smtClean="0"/>
              <a:t>1?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Is Yesterday Plus Noise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Tell the Difference?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Linking Random Walks and Markov Processes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Drunken Sailor on a Mountain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Averages (Smoothing)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Time Series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White Noise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Yet More Smoothing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9296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Follow-up on Interest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Signal and the Noise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 and Causality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8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physical sciences, experiments can be designed explicitly to explore ideas about the physical world.</a:t>
            </a:r>
          </a:p>
          <a:p>
            <a:pPr lvl="1"/>
            <a:r>
              <a:rPr lang="en-US" dirty="0" smtClean="0"/>
              <a:t>Experimental discovery of the Higgs field at the LHC.</a:t>
            </a:r>
          </a:p>
          <a:p>
            <a:r>
              <a:rPr lang="en-US" dirty="0" smtClean="0"/>
              <a:t>In systems that involve human interaction, correlation and causation may not (indeed are not) same thing.</a:t>
            </a:r>
          </a:p>
          <a:p>
            <a:pPr lvl="1"/>
            <a:r>
              <a:rPr lang="en-US" dirty="0" smtClean="0"/>
              <a:t>Experimentation involving humans raises ethical and other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6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Urban systems are perfect examples of this interaction.</a:t>
            </a:r>
          </a:p>
          <a:p>
            <a:r>
              <a:rPr lang="en-US" dirty="0" smtClean="0"/>
              <a:t>Yet still want to be able to address questions of causation with observational data that may not be experimental.</a:t>
            </a:r>
          </a:p>
          <a:p>
            <a:r>
              <a:rPr lang="en-US" dirty="0" err="1" smtClean="0"/>
              <a:t>Angrist</a:t>
            </a:r>
            <a:r>
              <a:rPr lang="en-US" dirty="0" smtClean="0"/>
              <a:t> and </a:t>
            </a:r>
            <a:r>
              <a:rPr lang="en-US" dirty="0" err="1" smtClean="0"/>
              <a:t>Pischke</a:t>
            </a:r>
            <a:r>
              <a:rPr lang="en-US" dirty="0" smtClean="0"/>
              <a:t>, “Mostly Harmless Econometrics: An Empiricist’s Companion”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03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blind studies based on randomized clinical trials.</a:t>
            </a:r>
          </a:p>
          <a:p>
            <a:pPr lvl="1"/>
            <a:r>
              <a:rPr lang="en-US" u="sng" dirty="0" smtClean="0"/>
              <a:t>Control</a:t>
            </a:r>
            <a:r>
              <a:rPr lang="en-US" dirty="0" smtClean="0"/>
              <a:t> group</a:t>
            </a:r>
          </a:p>
          <a:p>
            <a:pPr lvl="1"/>
            <a:r>
              <a:rPr lang="en-US" u="sng" dirty="0" smtClean="0"/>
              <a:t>Treatment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Administrator does not know which individuals are in either group until the study is complete.</a:t>
            </a:r>
          </a:p>
          <a:p>
            <a:r>
              <a:rPr lang="en-US" dirty="0" smtClean="0"/>
              <a:t>Compare average outcomes across two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22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Angrist</a:t>
            </a:r>
            <a:r>
              <a:rPr lang="en-US" dirty="0" smtClean="0"/>
              <a:t> and </a:t>
            </a:r>
            <a:r>
              <a:rPr lang="en-US" dirty="0" err="1" smtClean="0"/>
              <a:t>Pischke’s</a:t>
            </a:r>
            <a:r>
              <a:rPr lang="en-US" dirty="0" smtClean="0"/>
              <a:t> FAQs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relationship of interest</a:t>
            </a:r>
          </a:p>
          <a:p>
            <a:r>
              <a:rPr lang="en-US" dirty="0" smtClean="0"/>
              <a:t>The ideal experiment</a:t>
            </a:r>
          </a:p>
          <a:p>
            <a:r>
              <a:rPr lang="en-US" dirty="0" smtClean="0"/>
              <a:t>The identification strategy</a:t>
            </a:r>
          </a:p>
          <a:p>
            <a:r>
              <a:rPr lang="en-US" dirty="0" smtClean="0"/>
              <a:t>The method of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Causal Relationship of Interest?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analysis could be a purely descriptive process without an explanation of an underlying causal mechanism.</a:t>
            </a:r>
          </a:p>
          <a:p>
            <a:r>
              <a:rPr lang="en-US" dirty="0" smtClean="0"/>
              <a:t>Causal relationship is useful for making predictions about the consequences of changing policies.</a:t>
            </a:r>
          </a:p>
          <a:p>
            <a:r>
              <a:rPr lang="en-US" dirty="0" smtClean="0"/>
              <a:t>It tells us what would happen in an alternative or counter-factual universe.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9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Explored This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causal effect of schooling on wages: incremental increase in wages earned if an individual received more schooling.</a:t>
            </a:r>
          </a:p>
          <a:p>
            <a:r>
              <a:rPr lang="en-US" dirty="0" smtClean="0"/>
              <a:t>Range of empirical studies suggest that the causal effect of a college degree is about 40% higher wages on average.</a:t>
            </a:r>
          </a:p>
          <a:p>
            <a:r>
              <a:rPr lang="en-US" dirty="0" smtClean="0"/>
              <a:t>Causal inferences have been drawn in other empirical work.</a:t>
            </a:r>
          </a:p>
        </p:txBody>
      </p:sp>
    </p:spTree>
    <p:extLst>
      <p:ext uri="{BB962C8B-B14F-4D97-AF65-F5344CB8AC3E}">
        <p14:creationId xmlns:p14="http://schemas.microsoft.com/office/powerpoint/2010/main" val="4248425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000" dirty="0" err="1"/>
              <a:t>Acemoglu</a:t>
            </a:r>
            <a:r>
              <a:rPr lang="en-US" sz="3000" dirty="0"/>
              <a:t> </a:t>
            </a:r>
            <a:r>
              <a:rPr lang="en-US" sz="3000" dirty="0" smtClean="0"/>
              <a:t>and others have </a:t>
            </a:r>
            <a:r>
              <a:rPr lang="en-US" sz="3000" dirty="0"/>
              <a:t>examined the </a:t>
            </a:r>
            <a:r>
              <a:rPr lang="en-US" sz="3000" dirty="0"/>
              <a:t>impact that democratic political </a:t>
            </a:r>
            <a:r>
              <a:rPr lang="en-US" sz="3000" dirty="0"/>
              <a:t>institutions have on </a:t>
            </a:r>
            <a:r>
              <a:rPr lang="en-US" sz="3000" dirty="0"/>
              <a:t>economic growth </a:t>
            </a:r>
            <a:r>
              <a:rPr lang="en-US" sz="3000" dirty="0"/>
              <a:t>in the developing </a:t>
            </a:r>
            <a:r>
              <a:rPr lang="en-US" sz="3000" dirty="0"/>
              <a:t>world.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Results are indeterminate</a:t>
            </a:r>
            <a:r>
              <a:rPr lang="en-US" sz="26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3000" dirty="0" err="1" smtClean="0"/>
              <a:t>Duflo</a:t>
            </a:r>
            <a:r>
              <a:rPr lang="en-US" sz="3000" dirty="0" smtClean="0"/>
              <a:t> and others have used extensive randomized trials to examine the effects of various interventions on poverty.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Discussed in TED talk.</a:t>
            </a:r>
            <a:endParaRPr lang="en-US" sz="2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8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 as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regard to schooling and wages, one could consider the experiment of offering financial incentives to secondary-school students with the potential of dropping out.</a:t>
            </a:r>
          </a:p>
          <a:p>
            <a:r>
              <a:rPr lang="en-US" dirty="0" smtClean="0"/>
              <a:t>Could observe the students after the intervention to evaluate effects.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Short- and Long-Term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Your Identification Strategy?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Identification strategy: the manner in which a researcher uses </a:t>
            </a:r>
            <a:r>
              <a:rPr lang="en-US" u="sng" dirty="0" smtClean="0"/>
              <a:t>observational</a:t>
            </a:r>
            <a:r>
              <a:rPr lang="en-US" dirty="0" smtClean="0"/>
              <a:t> data to approximate a real experiment.</a:t>
            </a:r>
          </a:p>
          <a:p>
            <a:r>
              <a:rPr lang="en-US" dirty="0" smtClean="0"/>
              <a:t>Mroz and others explore whether married individuals earn higher wages on average.</a:t>
            </a:r>
          </a:p>
          <a:p>
            <a:r>
              <a:rPr lang="en-US" dirty="0" smtClean="0"/>
              <a:t>Savage and others approximate the work lifecycle using a variety of statistical techniques to explore adverse implications of shocks to employment.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13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rise of the “natural experiment” as experimental design.</a:t>
            </a:r>
          </a:p>
          <a:p>
            <a:r>
              <a:rPr lang="en-US" dirty="0" smtClean="0"/>
              <a:t>Researcher does not create the experiment (as in the physical sciences).</a:t>
            </a:r>
          </a:p>
          <a:p>
            <a:r>
              <a:rPr lang="en-US" dirty="0" smtClean="0"/>
              <a:t>Instead, researcher exploits some feature of observational outcomes and treats them “as if” they are the result of randomization and experimentation.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1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</a:t>
            </a:r>
            <a:r>
              <a:rPr lang="en-US" dirty="0"/>
              <a:t>W</a:t>
            </a:r>
            <a:r>
              <a:rPr lang="en-US" dirty="0" smtClean="0"/>
              <a:t>ikipedia definition: “</a:t>
            </a:r>
            <a:r>
              <a:rPr lang="en-US" dirty="0"/>
              <a:t>A natural experiment is an empirical study in which individuals (or clusters of individuals) exposed to the experimental and control conditions are determined by nature or by other factors </a:t>
            </a:r>
            <a:r>
              <a:rPr lang="en-US" u="sng" dirty="0"/>
              <a:t>outside the control</a:t>
            </a:r>
            <a:r>
              <a:rPr lang="en-US" dirty="0"/>
              <a:t> of the investigators, yet the process governing the exposures arguably </a:t>
            </a:r>
            <a:r>
              <a:rPr lang="en-US" dirty="0" smtClean="0"/>
              <a:t>resembles random assignment.”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360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Natural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Lotteries that truly randomize a group of individuals.</a:t>
            </a:r>
          </a:p>
          <a:p>
            <a:r>
              <a:rPr lang="en-US" dirty="0" err="1" smtClean="0"/>
              <a:t>Galiani</a:t>
            </a:r>
            <a:r>
              <a:rPr lang="en-US" dirty="0" smtClean="0"/>
              <a:t> et al. </a:t>
            </a:r>
            <a:r>
              <a:rPr lang="en-US" dirty="0"/>
              <a:t>(2011</a:t>
            </a:r>
            <a:r>
              <a:rPr lang="en-US" dirty="0" smtClean="0"/>
              <a:t>) </a:t>
            </a:r>
            <a:r>
              <a:rPr lang="en-US" dirty="0"/>
              <a:t>study </a:t>
            </a:r>
            <a:r>
              <a:rPr lang="en-US" dirty="0" smtClean="0"/>
              <a:t>effects </a:t>
            </a:r>
            <a:r>
              <a:rPr lang="en-US" dirty="0"/>
              <a:t>of randomized eligibility for mandatory military service in </a:t>
            </a:r>
            <a:r>
              <a:rPr lang="en-US" dirty="0" smtClean="0"/>
              <a:t>Argentina.  Both draft </a:t>
            </a:r>
            <a:r>
              <a:rPr lang="en-US" dirty="0"/>
              <a:t>eligibility and actual conscription </a:t>
            </a:r>
            <a:r>
              <a:rPr lang="en-US" dirty="0" smtClean="0"/>
              <a:t>increase </a:t>
            </a:r>
            <a:r>
              <a:rPr lang="en-US" dirty="0"/>
              <a:t>the likelihood of having a criminal record later in adulthood. </a:t>
            </a:r>
            <a:endParaRPr lang="en-US" dirty="0" smtClean="0"/>
          </a:p>
          <a:p>
            <a:pPr lvl="1"/>
            <a:r>
              <a:rPr lang="en-US" dirty="0" smtClean="0"/>
              <a:t>Possible inference: Delayed entry to the labor market has adverse implications.</a:t>
            </a:r>
          </a:p>
          <a:p>
            <a:r>
              <a:rPr lang="en-US" dirty="0" smtClean="0"/>
              <a:t>Quotas also function in this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21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Types of Natural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Jurisdictional boundaries over which policies are different.</a:t>
            </a:r>
          </a:p>
          <a:p>
            <a:pPr lvl="1"/>
            <a:r>
              <a:rPr lang="en-US" dirty="0" smtClean="0"/>
              <a:t>Different minimum wages (New Jersey and Pennsylvania).</a:t>
            </a:r>
          </a:p>
          <a:p>
            <a:r>
              <a:rPr lang="en-US" dirty="0" smtClean="0"/>
              <a:t>Policy changes that are exogenous to individuals.</a:t>
            </a:r>
          </a:p>
          <a:p>
            <a:pPr lvl="1"/>
            <a:r>
              <a:rPr lang="en-US" dirty="0" smtClean="0"/>
              <a:t>The number of polling places was consolidated for California’s 2003 special </a:t>
            </a:r>
            <a:r>
              <a:rPr lang="en-US" dirty="0"/>
              <a:t>gubernatorial recall </a:t>
            </a:r>
            <a:r>
              <a:rPr lang="en-US" dirty="0" smtClean="0"/>
              <a:t>election.  Voters </a:t>
            </a:r>
            <a:r>
              <a:rPr lang="en-US" dirty="0"/>
              <a:t>whose distance to the </a:t>
            </a:r>
            <a:r>
              <a:rPr lang="en-US" dirty="0" smtClean="0"/>
              <a:t>polling place increased constitute a treatment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50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Method of Inference?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population to be studied.</a:t>
            </a:r>
          </a:p>
          <a:p>
            <a:r>
              <a:rPr lang="en-US" dirty="0" smtClean="0"/>
              <a:t>The sample to be used.</a:t>
            </a:r>
          </a:p>
          <a:p>
            <a:r>
              <a:rPr lang="en-US" dirty="0" smtClean="0"/>
              <a:t>Assumptions to be made when comparing the treatment group and control group.</a:t>
            </a:r>
          </a:p>
          <a:p>
            <a:pPr lvl="1"/>
            <a:r>
              <a:rPr lang="en-US" dirty="0" smtClean="0"/>
              <a:t>Always there so should be upfront about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0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t</a:t>
            </a:r>
            <a:r>
              <a:rPr lang="en-US" dirty="0" smtClean="0"/>
              <a:t>he Purpose of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most circumstances, we seek to draw inferences about the effects of some type of policy.</a:t>
            </a:r>
          </a:p>
          <a:p>
            <a:pPr lvl="1"/>
            <a:r>
              <a:rPr lang="en-US" dirty="0" smtClean="0"/>
              <a:t>Would decreasing the opportunity costs of education result in higher incomes (and taxes)?</a:t>
            </a:r>
          </a:p>
          <a:p>
            <a:pPr lvl="1"/>
            <a:r>
              <a:rPr lang="en-US" dirty="0" smtClean="0"/>
              <a:t>Do democratic reforms lead to higher growth?</a:t>
            </a:r>
          </a:p>
          <a:p>
            <a:pPr lvl="1"/>
            <a:r>
              <a:rPr lang="en-US" dirty="0" smtClean="0"/>
              <a:t>Does microfinance result in higher levels of education and health?</a:t>
            </a:r>
          </a:p>
          <a:p>
            <a:pPr lvl="1"/>
            <a:r>
              <a:rPr lang="en-US" dirty="0" smtClean="0"/>
              <a:t>Would raising taxi fares result in fewer inefficient journeys?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2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Takes Us Back to the Beginning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with true randomization.</a:t>
            </a:r>
          </a:p>
          <a:p>
            <a:r>
              <a:rPr lang="en-US" dirty="0" smtClean="0"/>
              <a:t>Linear regression with natural experiments.</a:t>
            </a:r>
          </a:p>
          <a:p>
            <a:r>
              <a:rPr lang="en-US" dirty="0" smtClean="0"/>
              <a:t>Both include probability models.</a:t>
            </a:r>
          </a:p>
        </p:txBody>
      </p:sp>
    </p:spTree>
    <p:extLst>
      <p:ext uri="{BB962C8B-B14F-4D97-AF65-F5344CB8AC3E}">
        <p14:creationId xmlns:p14="http://schemas.microsoft.com/office/powerpoint/2010/main" val="21463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Optimized ANN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Error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the ANN </a:t>
            </a:r>
            <a:r>
              <a:rPr lang="en-US" dirty="0" smtClean="0"/>
              <a:t>Forecasts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Follow-up on </a:t>
            </a:r>
            <a:r>
              <a:rPr lang="en-US" dirty="0" smtClean="0"/>
              <a:t>Markov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Limit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17265"/>
              </p:ext>
            </p:extLst>
          </p:nvPr>
        </p:nvGraphicFramePr>
        <p:xfrm>
          <a:off x="1143000" y="1600200"/>
          <a:ext cx="69342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1143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</a:rPr>
                        <a:t>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A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B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43000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0.500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 smtClean="0">
                          <a:effectLst/>
                        </a:rPr>
                        <a:t>0.250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11432</TotalTime>
  <Words>1172</Words>
  <Application>Microsoft Office PowerPoint</Application>
  <PresentationFormat>On-screen Show (4:3)</PresentationFormat>
  <Paragraphs>151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CUSP-GX-5004:  APPLIED DATA SCIENCE</vt:lpstr>
      <vt:lpstr>Time Series Analysis</vt:lpstr>
      <vt:lpstr>Follow-up on Interest Rates</vt:lpstr>
      <vt:lpstr>Short- and Long-Term Rates</vt:lpstr>
      <vt:lpstr>Visualization of Optimized ANN</vt:lpstr>
      <vt:lpstr>Prediction Error</vt:lpstr>
      <vt:lpstr>What the ANN Forecasts</vt:lpstr>
      <vt:lpstr>Follow-up on Markov Processes</vt:lpstr>
      <vt:lpstr>In the Limit</vt:lpstr>
      <vt:lpstr>Simplest Time Series</vt:lpstr>
      <vt:lpstr>What Are Its Characteristics?</vt:lpstr>
      <vt:lpstr>The AR(1) Model</vt:lpstr>
      <vt:lpstr>Today Is Mostly Yesterday Plus Noise</vt:lpstr>
      <vt:lpstr>Using Monte Carlo Simulation to Examine Limiting Behavior</vt:lpstr>
      <vt:lpstr>Using Math to Examine Limiting Behavior</vt:lpstr>
      <vt:lpstr>AR(1) Model</vt:lpstr>
      <vt:lpstr>AR(1)</vt:lpstr>
      <vt:lpstr>Some Actual Data</vt:lpstr>
      <vt:lpstr>More Data</vt:lpstr>
      <vt:lpstr>Are Stock Returns Correlated?</vt:lpstr>
      <vt:lpstr>Volatility Regimes</vt:lpstr>
      <vt:lpstr>What Happens as ρ→1?</vt:lpstr>
      <vt:lpstr>Today Is Yesterday Plus Noise</vt:lpstr>
      <vt:lpstr>Can You Tell the Difference?</vt:lpstr>
      <vt:lpstr>Linking Random Walks and Markov Processes</vt:lpstr>
      <vt:lpstr>Moving Averages (Smoothing)</vt:lpstr>
      <vt:lpstr>Simplest Time Series</vt:lpstr>
      <vt:lpstr>Smoothing White Noise</vt:lpstr>
      <vt:lpstr>And Yet More Smoothing</vt:lpstr>
      <vt:lpstr>The Signal and the Noise</vt:lpstr>
      <vt:lpstr>Correlation and Causality</vt:lpstr>
      <vt:lpstr>Experimentation</vt:lpstr>
      <vt:lpstr>Development of Techniques</vt:lpstr>
      <vt:lpstr>An Ideal</vt:lpstr>
      <vt:lpstr>Angrist and Pischke’s FAQs</vt:lpstr>
      <vt:lpstr>What is the Causal Relationship of Interest?</vt:lpstr>
      <vt:lpstr>We Already Explored This Issue</vt:lpstr>
      <vt:lpstr>Other Research Areas</vt:lpstr>
      <vt:lpstr>Intervention as Experiment</vt:lpstr>
      <vt:lpstr>What Is Your Identification Strategy?</vt:lpstr>
      <vt:lpstr>This Is Experimental Design</vt:lpstr>
      <vt:lpstr>Natural Experiments</vt:lpstr>
      <vt:lpstr>Examples of Natural Experiments</vt:lpstr>
      <vt:lpstr>Other Types of Natural Experiments</vt:lpstr>
      <vt:lpstr>What Is Your Method of Inference?</vt:lpstr>
      <vt:lpstr>What Is the Purpose of This?</vt:lpstr>
      <vt:lpstr>Which Takes Us Back to the Beginning of the Course</vt:lpstr>
    </vt:vector>
  </TitlesOfParts>
  <Company>Berkeley Research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CUSP-GX-5004:  APPLIED DATA SCIENCE</dc:title>
  <dc:creator>Timothy Savage</dc:creator>
  <cp:lastModifiedBy>Timothy Savage</cp:lastModifiedBy>
  <cp:revision>316</cp:revision>
  <cp:lastPrinted>2014-08-15T23:07:34Z</cp:lastPrinted>
  <dcterms:created xsi:type="dcterms:W3CDTF">2014-08-12T22:40:22Z</dcterms:created>
  <dcterms:modified xsi:type="dcterms:W3CDTF">2014-10-27T17:33:22Z</dcterms:modified>
</cp:coreProperties>
</file>