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8" r:id="rId2"/>
    <p:sldId id="257" r:id="rId3"/>
    <p:sldId id="260" r:id="rId4"/>
    <p:sldId id="261" r:id="rId5"/>
    <p:sldId id="267" r:id="rId6"/>
    <p:sldId id="270" r:id="rId7"/>
    <p:sldId id="262" r:id="rId8"/>
    <p:sldId id="263" r:id="rId9"/>
    <p:sldId id="264" r:id="rId10"/>
    <p:sldId id="265" r:id="rId11"/>
    <p:sldId id="268" r:id="rId12"/>
    <p:sldId id="269"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eeexplore.ieee.org/document/9840390" TargetMode="External"/><Relationship Id="rId3" Type="http://schemas.openxmlformats.org/officeDocument/2006/relationships/hyperlink" Target="https://ai.meta.com/llama/" TargetMode="External"/><Relationship Id="rId7" Type="http://schemas.openxmlformats.org/officeDocument/2006/relationships/hyperlink" Target="https://socratic.org/" TargetMode="External"/><Relationship Id="rId2" Type="http://schemas.openxmlformats.org/officeDocument/2006/relationships/hyperlink" Target="https://cloud.google.com/vision/docs" TargetMode="External"/><Relationship Id="rId1" Type="http://schemas.openxmlformats.org/officeDocument/2006/relationships/slideLayout" Target="../slideLayouts/slideLayout2.xml"/><Relationship Id="rId6" Type="http://schemas.openxmlformats.org/officeDocument/2006/relationships/hyperlink" Target="https://kahoot.com/" TargetMode="External"/><Relationship Id="rId5" Type="http://schemas.openxmlformats.org/officeDocument/2006/relationships/hyperlink" Target="https://quizlet.com/" TargetMode="External"/><Relationship Id="rId4" Type="http://schemas.openxmlformats.org/officeDocument/2006/relationships/hyperlink" Target="https://docs.djangoprojec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dirty="0" err="1"/>
              <a:t>StudyMate</a:t>
            </a:r>
            <a:r>
              <a:rPr lang="en-US" sz="3200" dirty="0"/>
              <a:t> – AI Powered Advanced Quiz Creator</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907128" y="4750107"/>
            <a:ext cx="3886200" cy="1015663"/>
          </a:xfrm>
          <a:prstGeom prst="rect">
            <a:avLst/>
          </a:prstGeom>
          <a:noFill/>
        </p:spPr>
        <p:txBody>
          <a:bodyPr wrap="square" rtlCol="0">
            <a:spAutoFit/>
          </a:bodyPr>
          <a:lstStyle/>
          <a:p>
            <a:pPr algn="ctr"/>
            <a:r>
              <a:rPr lang="en-US" sz="2000" b="1" dirty="0"/>
              <a:t>Supervisors:</a:t>
            </a:r>
          </a:p>
          <a:p>
            <a:pPr algn="ctr"/>
            <a:r>
              <a:rPr lang="en-US" sz="2000" dirty="0"/>
              <a:t>Asst. Prof. Mr. Osama Ahmed Khan</a:t>
            </a:r>
          </a:p>
          <a:p>
            <a:pPr lvl="0" algn="ctr">
              <a:defRPr/>
            </a:pPr>
            <a:r>
              <a:rPr lang="en-US" sz="2000" dirty="0"/>
              <a:t>Senior Lecturer Mr. </a:t>
            </a:r>
            <a:r>
              <a:rPr lang="en-US" sz="2000" dirty="0" err="1"/>
              <a:t>Waqas</a:t>
            </a:r>
            <a:r>
              <a:rPr lang="en-US" sz="2000" dirty="0"/>
              <a:t> Pasha</a:t>
            </a:r>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7622" y="4734580"/>
            <a:ext cx="3886200" cy="1015663"/>
          </a:xfrm>
          <a:prstGeom prst="rect">
            <a:avLst/>
          </a:prstGeom>
          <a:noFill/>
        </p:spPr>
        <p:txBody>
          <a:bodyPr wrap="square" rtlCol="0">
            <a:spAutoFit/>
          </a:bodyPr>
          <a:lstStyle/>
          <a:p>
            <a:pPr algn="ctr"/>
            <a:r>
              <a:rPr lang="en-US" sz="2000" b="1" dirty="0" smtClean="0"/>
              <a:t>Students:</a:t>
            </a:r>
          </a:p>
          <a:p>
            <a:pPr algn="ctr"/>
            <a:r>
              <a:rPr lang="en-US" sz="2000" dirty="0" smtClean="0"/>
              <a:t>S. M Abubakar Zaidi (1600-2021)</a:t>
            </a:r>
          </a:p>
          <a:p>
            <a:pPr algn="ctr"/>
            <a:r>
              <a:rPr lang="en-US" sz="2000" dirty="0" err="1" smtClean="0"/>
              <a:t>Hanzala</a:t>
            </a:r>
            <a:r>
              <a:rPr lang="en-US" sz="2000" dirty="0" smtClean="0"/>
              <a:t> </a:t>
            </a:r>
            <a:r>
              <a:rPr lang="en-US" sz="2000" dirty="0" err="1" smtClean="0"/>
              <a:t>Siddiqe</a:t>
            </a:r>
            <a:r>
              <a:rPr lang="en-US" sz="2000" dirty="0" smtClean="0"/>
              <a:t> (2577-2021)</a:t>
            </a:r>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3" name="Content Placeholder 2"/>
          <p:cNvSpPr>
            <a:spLocks noGrp="1"/>
          </p:cNvSpPr>
          <p:nvPr>
            <p:ph sz="quarter" idx="1"/>
          </p:nvPr>
        </p:nvSpPr>
        <p:spPr>
          <a:xfrm>
            <a:off x="609601" y="1752600"/>
            <a:ext cx="8153400" cy="4495800"/>
          </a:xfrm>
        </p:spPr>
        <p:txBody>
          <a:bodyPr>
            <a:normAutofit/>
          </a:bodyPr>
          <a:lstStyle/>
          <a:p>
            <a:r>
              <a:rPr lang="en-US" dirty="0"/>
              <a:t>Software Test Plan / </a:t>
            </a:r>
            <a:r>
              <a:rPr lang="en-US" dirty="0" smtClean="0"/>
              <a:t>Test Report</a:t>
            </a:r>
            <a:endParaRPr lang="en-US" dirty="0"/>
          </a:p>
          <a:p>
            <a:r>
              <a:rPr lang="en-US" dirty="0" smtClean="0"/>
              <a:t>Software </a:t>
            </a:r>
            <a:r>
              <a:rPr lang="en-US" dirty="0"/>
              <a:t>Demo</a:t>
            </a:r>
          </a:p>
          <a:p>
            <a:r>
              <a:rPr lang="en-US" dirty="0" smtClean="0"/>
              <a:t>Final FYP Report</a:t>
            </a:r>
          </a:p>
          <a:p>
            <a:r>
              <a:rPr lang="en-US" dirty="0" err="1" smtClean="0"/>
              <a:t>Github</a:t>
            </a:r>
            <a:r>
              <a:rPr lang="en-US" dirty="0" smtClean="0"/>
              <a:t> repository containing all documents, source code, exe, and other relevant material.</a:t>
            </a:r>
          </a:p>
          <a:p>
            <a:r>
              <a:rPr lang="en-US" dirty="0" smtClean="0"/>
              <a:t>Project Poster</a:t>
            </a:r>
          </a:p>
          <a:p>
            <a:r>
              <a:rPr lang="en-US" dirty="0" smtClean="0"/>
              <a:t>Fortnightly </a:t>
            </a:r>
            <a:r>
              <a:rPr lang="en-US" dirty="0"/>
              <a:t>signoff sheet</a:t>
            </a:r>
          </a:p>
        </p:txBody>
      </p:sp>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60184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9746B-B4A6-E89C-36B2-20B6EDE0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E5FD4D-ACE7-E8F6-E92A-286923D60800}"/>
              </a:ext>
            </a:extLst>
          </p:cNvPr>
          <p:cNvSpPr>
            <a:spLocks noGrp="1"/>
          </p:cNvSpPr>
          <p:nvPr>
            <p:ph type="title"/>
          </p:nvPr>
        </p:nvSpPr>
        <p:spPr/>
        <p:txBody>
          <a:bodyPr/>
          <a:lstStyle/>
          <a:p>
            <a:r>
              <a:rPr lang="en-US" dirty="0"/>
              <a:t>Literature Review</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782159906"/>
              </p:ext>
            </p:extLst>
          </p:nvPr>
        </p:nvGraphicFramePr>
        <p:xfrm>
          <a:off x="609601" y="1752600"/>
          <a:ext cx="8001000" cy="4239642"/>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3142163077"/>
                    </a:ext>
                  </a:extLst>
                </a:gridCol>
                <a:gridCol w="1600200">
                  <a:extLst>
                    <a:ext uri="{9D8B030D-6E8A-4147-A177-3AD203B41FA5}">
                      <a16:colId xmlns:a16="http://schemas.microsoft.com/office/drawing/2014/main" val="3839390496"/>
                    </a:ext>
                  </a:extLst>
                </a:gridCol>
                <a:gridCol w="1600200">
                  <a:extLst>
                    <a:ext uri="{9D8B030D-6E8A-4147-A177-3AD203B41FA5}">
                      <a16:colId xmlns:a16="http://schemas.microsoft.com/office/drawing/2014/main" val="699878300"/>
                    </a:ext>
                  </a:extLst>
                </a:gridCol>
                <a:gridCol w="1600200">
                  <a:extLst>
                    <a:ext uri="{9D8B030D-6E8A-4147-A177-3AD203B41FA5}">
                      <a16:colId xmlns:a16="http://schemas.microsoft.com/office/drawing/2014/main" val="2137841259"/>
                    </a:ext>
                  </a:extLst>
                </a:gridCol>
                <a:gridCol w="1600200">
                  <a:extLst>
                    <a:ext uri="{9D8B030D-6E8A-4147-A177-3AD203B41FA5}">
                      <a16:colId xmlns:a16="http://schemas.microsoft.com/office/drawing/2014/main" val="1574239348"/>
                    </a:ext>
                  </a:extLst>
                </a:gridCol>
              </a:tblGrid>
              <a:tr h="399162">
                <a:tc>
                  <a:txBody>
                    <a:bodyPr/>
                    <a:lstStyle/>
                    <a:p>
                      <a:pPr algn="ctr">
                        <a:spcAft>
                          <a:spcPts val="0"/>
                        </a:spcAft>
                      </a:pPr>
                      <a:r>
                        <a:rPr lang="en-US" sz="1400">
                          <a:effectLst/>
                        </a:rPr>
                        <a:t>Functional Area</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dirty="0">
                          <a:effectLst/>
                        </a:rPr>
                        <a:t>Quizlet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Kahoot!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Socratic by Google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dirty="0" err="1">
                          <a:effectLst/>
                        </a:rPr>
                        <a:t>StudyMate</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1726517"/>
                  </a:ext>
                </a:extLst>
              </a:tr>
              <a:tr h="399162">
                <a:tc>
                  <a:txBody>
                    <a:bodyPr/>
                    <a:lstStyle/>
                    <a:p>
                      <a:pPr algn="l">
                        <a:spcAft>
                          <a:spcPts val="0"/>
                        </a:spcAft>
                      </a:pPr>
                      <a:r>
                        <a:rPr lang="en-US" sz="1400">
                          <a:effectLst/>
                        </a:rPr>
                        <a:t>Handwritten Text Extraction</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Not Supported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35978992"/>
                  </a:ext>
                </a:extLst>
              </a:tr>
              <a:tr h="590542">
                <a:tc>
                  <a:txBody>
                    <a:bodyPr/>
                    <a:lstStyle/>
                    <a:p>
                      <a:pPr algn="l">
                        <a:spcAft>
                          <a:spcPts val="0"/>
                        </a:spcAft>
                      </a:pPr>
                      <a:r>
                        <a:rPr lang="en-US" sz="1400">
                          <a:effectLst/>
                        </a:rPr>
                        <a:t>Spelling and Grammar Refinement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36960285"/>
                  </a:ext>
                </a:extLst>
              </a:tr>
              <a:tr h="590542">
                <a:tc>
                  <a:txBody>
                    <a:bodyPr/>
                    <a:lstStyle/>
                    <a:p>
                      <a:pPr algn="l">
                        <a:spcAft>
                          <a:spcPts val="0"/>
                        </a:spcAft>
                      </a:pPr>
                      <a:r>
                        <a:rPr lang="en-US" sz="1400">
                          <a:effectLst/>
                        </a:rPr>
                        <a:t>Automated Quiz and Q&amp;A Generation</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(manual input required)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(live interactive quizzes)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81867462"/>
                  </a:ext>
                </a:extLst>
              </a:tr>
              <a:tr h="399162">
                <a:tc>
                  <a:txBody>
                    <a:bodyPr/>
                    <a:lstStyle/>
                    <a:p>
                      <a:pPr algn="l">
                        <a:spcAft>
                          <a:spcPts val="0"/>
                        </a:spcAft>
                      </a:pPr>
                      <a:r>
                        <a:rPr lang="en-US" sz="1400">
                          <a:effectLst/>
                        </a:rPr>
                        <a:t>Topic Detection and Selection</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90211459"/>
                  </a:ext>
                </a:extLst>
              </a:tr>
              <a:tr h="399162">
                <a:tc>
                  <a:txBody>
                    <a:bodyPr/>
                    <a:lstStyle/>
                    <a:p>
                      <a:pPr algn="l">
                        <a:spcAft>
                          <a:spcPts val="0"/>
                        </a:spcAft>
                      </a:pPr>
                      <a:r>
                        <a:rPr lang="en-US" sz="1400" dirty="0">
                          <a:effectLst/>
                        </a:rPr>
                        <a:t>Secure Cloud Storage Integration</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43286670"/>
                  </a:ext>
                </a:extLst>
              </a:tr>
              <a:tr h="590542">
                <a:tc>
                  <a:txBody>
                    <a:bodyPr/>
                    <a:lstStyle/>
                    <a:p>
                      <a:pPr algn="l">
                        <a:spcAft>
                          <a:spcPts val="0"/>
                        </a:spcAft>
                      </a:pPr>
                      <a:r>
                        <a:rPr lang="en-US" sz="1400">
                          <a:effectLst/>
                        </a:rPr>
                        <a:t>Personalized User Dashboard and History</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Not Available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Not Available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Available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Available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47417573"/>
                  </a:ext>
                </a:extLst>
              </a:tr>
              <a:tr h="590542">
                <a:tc>
                  <a:txBody>
                    <a:bodyPr/>
                    <a:lstStyle/>
                    <a:p>
                      <a:pPr algn="l">
                        <a:spcAft>
                          <a:spcPts val="0"/>
                        </a:spcAft>
                      </a:pPr>
                      <a:r>
                        <a:rPr lang="en-US" sz="1400">
                          <a:effectLst/>
                        </a:rPr>
                        <a:t>Search and Retrieval of Materials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Partially Supported (search flashcards)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Not Supported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Limited (search for explanations)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Fully Supported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53771263"/>
                  </a:ext>
                </a:extLst>
              </a:tr>
            </a:tbl>
          </a:graphicData>
        </a:graphic>
      </p:graphicFrame>
      <p:sp>
        <p:nvSpPr>
          <p:cNvPr id="4" name="Footer Placeholder 3">
            <a:extLst>
              <a:ext uri="{FF2B5EF4-FFF2-40B4-BE49-F238E27FC236}">
                <a16:creationId xmlns:a16="http://schemas.microsoft.com/office/drawing/2014/main" id="{EB301A31-C183-093C-402D-3E47B8C37F1E}"/>
              </a:ext>
            </a:extLst>
          </p:cNvPr>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a:extLst>
              <a:ext uri="{FF2B5EF4-FFF2-40B4-BE49-F238E27FC236}">
                <a16:creationId xmlns:a16="http://schemas.microsoft.com/office/drawing/2014/main" id="{7F1048C3-45FC-8545-5485-22C70A933592}"/>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id="{A7D9EF8D-D92F-1154-92DF-D4D3DD92B360}"/>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335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3A080-706B-B16C-9816-C409A197B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306E37-E162-A6F6-9392-FA6F0FE02C49}"/>
              </a:ext>
            </a:extLst>
          </p:cNvPr>
          <p:cNvSpPr>
            <a:spLocks noGrp="1"/>
          </p:cNvSpPr>
          <p:nvPr>
            <p:ph type="title"/>
          </p:nvPr>
        </p:nvSpPr>
        <p:spPr/>
        <p:txBody>
          <a:bodyPr/>
          <a:lstStyle/>
          <a:p>
            <a:r>
              <a:rPr lang="en-US" dirty="0"/>
              <a:t>Demo of 30% of </a:t>
            </a:r>
            <a:r>
              <a:rPr lang="en-US" dirty="0" smtClean="0"/>
              <a:t>Work</a:t>
            </a:r>
            <a:endParaRPr lang="en-US" dirty="0"/>
          </a:p>
        </p:txBody>
      </p:sp>
      <p:sp>
        <p:nvSpPr>
          <p:cNvPr id="3" name="Content Placeholder 2">
            <a:extLst>
              <a:ext uri="{FF2B5EF4-FFF2-40B4-BE49-F238E27FC236}">
                <a16:creationId xmlns:a16="http://schemas.microsoft.com/office/drawing/2014/main" id="{BA320ACB-2834-3551-8A1B-8A5F331FC870}"/>
              </a:ext>
            </a:extLst>
          </p:cNvPr>
          <p:cNvSpPr>
            <a:spLocks noGrp="1"/>
          </p:cNvSpPr>
          <p:nvPr>
            <p:ph sz="quarter" idx="1"/>
          </p:nvPr>
        </p:nvSpPr>
        <p:spPr>
          <a:xfrm>
            <a:off x="609601" y="1801851"/>
            <a:ext cx="8153400" cy="4038600"/>
          </a:xfrm>
        </p:spPr>
        <p:txBody>
          <a:bodyPr/>
          <a:lstStyle/>
          <a:p>
            <a:r>
              <a:rPr lang="en-US" dirty="0"/>
              <a:t>User </a:t>
            </a:r>
            <a:r>
              <a:rPr lang="en-US" dirty="0" smtClean="0"/>
              <a:t>Authentication</a:t>
            </a:r>
            <a:endParaRPr lang="en-US" dirty="0"/>
          </a:p>
          <a:p>
            <a:r>
              <a:rPr lang="en-US" dirty="0"/>
              <a:t>Dashboard Overview</a:t>
            </a:r>
          </a:p>
          <a:p>
            <a:r>
              <a:rPr lang="en-US" dirty="0"/>
              <a:t>Handwritten Note Upload and OCR Processing</a:t>
            </a:r>
          </a:p>
          <a:p>
            <a:r>
              <a:rPr lang="en-US" dirty="0"/>
              <a:t>Extracted Text Display</a:t>
            </a:r>
          </a:p>
          <a:p>
            <a:r>
              <a:rPr lang="en-US" dirty="0"/>
              <a:t>Quiz and Q&amp;A Generation</a:t>
            </a:r>
          </a:p>
          <a:p>
            <a:pPr marL="0" indent="0">
              <a:buNone/>
            </a:pPr>
            <a:r>
              <a:rPr lang="en-US" i="1" dirty="0"/>
              <a:t>(Live demonstration will follow)</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DDCA100B-5FE0-B5E1-9315-388C53DC2BC6}"/>
              </a:ext>
            </a:extLst>
          </p:cNvPr>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a:extLst>
              <a:ext uri="{FF2B5EF4-FFF2-40B4-BE49-F238E27FC236}">
                <a16:creationId xmlns:a16="http://schemas.microsoft.com/office/drawing/2014/main" id="{A8326E0C-2E10-FA6A-C966-65FE8C0FE2B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12</a:t>
            </a:fld>
            <a:endParaRPr lang="en-US" dirty="0"/>
          </a:p>
        </p:txBody>
      </p:sp>
      <p:sp>
        <p:nvSpPr>
          <p:cNvPr id="6" name="Date Placeholder 5">
            <a:extLst>
              <a:ext uri="{FF2B5EF4-FFF2-40B4-BE49-F238E27FC236}">
                <a16:creationId xmlns:a16="http://schemas.microsoft.com/office/drawing/2014/main" id="{11943BA5-9CB1-34E9-15AD-A632B45FFC3E}"/>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37140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a:bodyPr>
          <a:lstStyle/>
          <a:p>
            <a:r>
              <a:rPr lang="en-US" sz="1800" dirty="0"/>
              <a:t>Google Cloud. (2025). </a:t>
            </a:r>
            <a:r>
              <a:rPr lang="en-US" sz="1800" i="1" dirty="0"/>
              <a:t>Cloud Vision API documentation</a:t>
            </a:r>
            <a:r>
              <a:rPr lang="en-US" sz="1800" dirty="0"/>
              <a:t>. Retrieved from </a:t>
            </a:r>
            <a:r>
              <a:rPr lang="en-US" sz="1800" dirty="0">
                <a:hlinkClick r:id="rId2"/>
              </a:rPr>
              <a:t>https://</a:t>
            </a:r>
            <a:r>
              <a:rPr lang="en-US" sz="1800" dirty="0" smtClean="0">
                <a:hlinkClick r:id="rId2"/>
              </a:rPr>
              <a:t>cloud.google.com/vision/docs</a:t>
            </a:r>
            <a:endParaRPr lang="en-US" sz="1800" dirty="0" smtClean="0"/>
          </a:p>
          <a:p>
            <a:r>
              <a:rPr lang="en-US" sz="1800" dirty="0"/>
              <a:t>Meta AI. (2024). </a:t>
            </a:r>
            <a:r>
              <a:rPr lang="en-US" sz="1800" i="1" dirty="0" err="1"/>
              <a:t>LLaMA</a:t>
            </a:r>
            <a:r>
              <a:rPr lang="en-US" sz="1800" i="1" dirty="0"/>
              <a:t> 3: Open foundation and instruction models</a:t>
            </a:r>
            <a:r>
              <a:rPr lang="en-US" sz="1800" dirty="0"/>
              <a:t>. Retrieved from </a:t>
            </a:r>
            <a:r>
              <a:rPr lang="en-US" sz="1800" dirty="0">
                <a:hlinkClick r:id="rId3"/>
              </a:rPr>
              <a:t>https://ai.meta.com/llama</a:t>
            </a:r>
            <a:r>
              <a:rPr lang="en-US" sz="1800" dirty="0" smtClean="0">
                <a:hlinkClick r:id="rId3"/>
              </a:rPr>
              <a:t>/</a:t>
            </a:r>
            <a:endParaRPr lang="en-US" sz="1800" dirty="0" smtClean="0"/>
          </a:p>
          <a:p>
            <a:r>
              <a:rPr lang="en-US" sz="1800" dirty="0"/>
              <a:t>Django Software Foundation. (2025). </a:t>
            </a:r>
            <a:r>
              <a:rPr lang="en-US" sz="1800" i="1" dirty="0"/>
              <a:t>Django documentation</a:t>
            </a:r>
            <a:r>
              <a:rPr lang="en-US" sz="1800" dirty="0"/>
              <a:t>. Retrieved from </a:t>
            </a:r>
            <a:r>
              <a:rPr lang="en-US" sz="1800" dirty="0">
                <a:hlinkClick r:id="rId4"/>
              </a:rPr>
              <a:t>https://</a:t>
            </a:r>
            <a:r>
              <a:rPr lang="en-US" sz="1800" dirty="0" smtClean="0">
                <a:hlinkClick r:id="rId4"/>
              </a:rPr>
              <a:t>docs.djangoproject.com</a:t>
            </a:r>
            <a:endParaRPr lang="en-US" sz="1800" dirty="0" smtClean="0"/>
          </a:p>
          <a:p>
            <a:r>
              <a:rPr lang="en-US" sz="1800" dirty="0"/>
              <a:t>Quizlet Inc. (2025). </a:t>
            </a:r>
            <a:r>
              <a:rPr lang="en-US" sz="1800" i="1" dirty="0"/>
              <a:t>Quizlet: Learning tools and flashcards</a:t>
            </a:r>
            <a:r>
              <a:rPr lang="en-US" sz="1800" dirty="0"/>
              <a:t>. Retrieved from </a:t>
            </a:r>
            <a:r>
              <a:rPr lang="en-US" sz="1800" dirty="0">
                <a:hlinkClick r:id="rId5"/>
              </a:rPr>
              <a:t>https://</a:t>
            </a:r>
            <a:r>
              <a:rPr lang="en-US" sz="1800" dirty="0" smtClean="0">
                <a:hlinkClick r:id="rId5"/>
              </a:rPr>
              <a:t>quizlet.com</a:t>
            </a:r>
            <a:endParaRPr lang="en-US" sz="1800" dirty="0" smtClean="0"/>
          </a:p>
          <a:p>
            <a:r>
              <a:rPr lang="en-US" sz="1800" dirty="0" err="1"/>
              <a:t>Kahoot</a:t>
            </a:r>
            <a:r>
              <a:rPr lang="en-US" sz="1800" dirty="0"/>
              <a:t>! AS. (2025). </a:t>
            </a:r>
            <a:r>
              <a:rPr lang="en-US" sz="1800" i="1" dirty="0" err="1"/>
              <a:t>Kahoot</a:t>
            </a:r>
            <a:r>
              <a:rPr lang="en-US" sz="1800" i="1" dirty="0"/>
              <a:t>! learning platform</a:t>
            </a:r>
            <a:r>
              <a:rPr lang="en-US" sz="1800" dirty="0"/>
              <a:t>. Retrieved from </a:t>
            </a:r>
            <a:r>
              <a:rPr lang="en-US" sz="1800" dirty="0">
                <a:hlinkClick r:id="rId6"/>
              </a:rPr>
              <a:t>https://</a:t>
            </a:r>
            <a:r>
              <a:rPr lang="en-US" sz="1800" dirty="0" smtClean="0">
                <a:hlinkClick r:id="rId6"/>
              </a:rPr>
              <a:t>kahoot.com</a:t>
            </a:r>
            <a:endParaRPr lang="en-US" sz="1800" dirty="0" smtClean="0"/>
          </a:p>
          <a:p>
            <a:r>
              <a:rPr lang="en-US" sz="1800" dirty="0"/>
              <a:t>Google LLC. (2025). </a:t>
            </a:r>
            <a:r>
              <a:rPr lang="en-US" sz="1800" i="1" dirty="0"/>
              <a:t>Socratic by Google</a:t>
            </a:r>
            <a:r>
              <a:rPr lang="en-US" sz="1800" dirty="0"/>
              <a:t>. Retrieved from </a:t>
            </a:r>
            <a:r>
              <a:rPr lang="en-US" sz="1800" dirty="0">
                <a:hlinkClick r:id="rId7"/>
              </a:rPr>
              <a:t>https://</a:t>
            </a:r>
            <a:r>
              <a:rPr lang="en-US" sz="1800" dirty="0" smtClean="0">
                <a:hlinkClick r:id="rId7"/>
              </a:rPr>
              <a:t>socratic.org</a:t>
            </a:r>
            <a:endParaRPr lang="en-US" sz="1800" dirty="0" smtClean="0"/>
          </a:p>
          <a:p>
            <a:r>
              <a:rPr lang="en-US" sz="1800" dirty="0"/>
              <a:t>IEEE. (</a:t>
            </a:r>
            <a:r>
              <a:rPr lang="en-US" sz="1800" dirty="0" smtClean="0"/>
              <a:t>2022). </a:t>
            </a:r>
            <a:r>
              <a:rPr lang="en-US" sz="1800" i="1" dirty="0"/>
              <a:t>Research papers on personalized learning systems</a:t>
            </a:r>
            <a:r>
              <a:rPr lang="en-US" sz="1800" dirty="0"/>
              <a:t>. </a:t>
            </a:r>
            <a:r>
              <a:rPr lang="en-US" sz="1800" dirty="0" smtClean="0"/>
              <a:t>Retrieved from </a:t>
            </a:r>
            <a:r>
              <a:rPr lang="en-US" sz="1800" dirty="0" smtClean="0">
                <a:hlinkClick r:id="rId8"/>
              </a:rPr>
              <a:t>https</a:t>
            </a:r>
            <a:r>
              <a:rPr lang="en-US" sz="1800" dirty="0">
                <a:hlinkClick r:id="rId8"/>
              </a:rPr>
              <a:t>://ieeexplore.ieee.org/document/9840390</a:t>
            </a:r>
            <a:endParaRPr lang="en-US" sz="1050" dirty="0"/>
          </a:p>
        </p:txBody>
      </p:sp>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85000" lnSpcReduction="20000"/>
          </a:bodyPr>
          <a:lstStyle/>
          <a:p>
            <a:r>
              <a:rPr lang="en-US" dirty="0">
                <a:solidFill>
                  <a:srgbClr val="FF0000"/>
                </a:solidFill>
              </a:rPr>
              <a:t>Problem Statement </a:t>
            </a:r>
            <a:endParaRPr lang="en-US" dirty="0" smtClean="0">
              <a:solidFill>
                <a:srgbClr val="FF0000"/>
              </a:solidFill>
            </a:endParaRPr>
          </a:p>
          <a:p>
            <a:r>
              <a:rPr lang="en-US" dirty="0">
                <a:solidFill>
                  <a:srgbClr val="FF0000"/>
                </a:solidFill>
              </a:rPr>
              <a:t>FYP </a:t>
            </a:r>
            <a:r>
              <a:rPr lang="en-US" dirty="0" smtClean="0">
                <a:solidFill>
                  <a:srgbClr val="FF0000"/>
                </a:solidFill>
              </a:rPr>
              <a:t>Scope</a:t>
            </a:r>
            <a:endParaRPr lang="en-US" dirty="0">
              <a:solidFill>
                <a:srgbClr val="FF0000"/>
              </a:solidFill>
            </a:endParaRPr>
          </a:p>
          <a:p>
            <a:r>
              <a:rPr lang="en-US" dirty="0" smtClean="0">
                <a:solidFill>
                  <a:srgbClr val="FF0000"/>
                </a:solidFill>
              </a:rPr>
              <a:t>Objective</a:t>
            </a:r>
          </a:p>
          <a:p>
            <a:r>
              <a:rPr lang="en-US" dirty="0" smtClean="0">
                <a:solidFill>
                  <a:srgbClr val="FF0000"/>
                </a:solidFill>
              </a:rPr>
              <a:t>Functional Scope</a:t>
            </a:r>
            <a:endParaRPr lang="en-US" dirty="0">
              <a:solidFill>
                <a:srgbClr val="FF0000"/>
              </a:solidFill>
            </a:endParaRPr>
          </a:p>
          <a:p>
            <a:r>
              <a:rPr lang="en-US" dirty="0" smtClean="0">
                <a:solidFill>
                  <a:srgbClr val="FF0000"/>
                </a:solidFill>
              </a:rPr>
              <a:t>Our </a:t>
            </a:r>
            <a:r>
              <a:rPr lang="en-US" dirty="0">
                <a:solidFill>
                  <a:srgbClr val="FF0000"/>
                </a:solidFill>
              </a:rPr>
              <a:t>methodology</a:t>
            </a:r>
          </a:p>
          <a:p>
            <a:r>
              <a:rPr lang="en-US" dirty="0">
                <a:solidFill>
                  <a:srgbClr val="FF0000"/>
                </a:solidFill>
              </a:rPr>
              <a:t>Our Project </a:t>
            </a:r>
            <a:r>
              <a:rPr lang="en-US" dirty="0" smtClean="0">
                <a:solidFill>
                  <a:srgbClr val="FF0000"/>
                </a:solidFill>
              </a:rPr>
              <a:t>Plan</a:t>
            </a:r>
            <a:endParaRPr lang="en-US" dirty="0">
              <a:solidFill>
                <a:srgbClr val="FF0000"/>
              </a:solidFill>
            </a:endParaRPr>
          </a:p>
          <a:p>
            <a:r>
              <a:rPr lang="en-US" dirty="0">
                <a:solidFill>
                  <a:srgbClr val="FF0000"/>
                </a:solidFill>
              </a:rPr>
              <a:t>FYP Deliverables </a:t>
            </a:r>
          </a:p>
          <a:p>
            <a:r>
              <a:rPr lang="en-US" dirty="0">
                <a:solidFill>
                  <a:srgbClr val="FF0000"/>
                </a:solidFill>
              </a:rPr>
              <a:t>Budget / </a:t>
            </a:r>
            <a:r>
              <a:rPr lang="en-US" dirty="0" smtClean="0">
                <a:solidFill>
                  <a:srgbClr val="FF0000"/>
                </a:solidFill>
              </a:rPr>
              <a:t>Costing</a:t>
            </a:r>
            <a:endParaRPr lang="en-US" dirty="0">
              <a:solidFill>
                <a:srgbClr val="FF0000"/>
              </a:solidFill>
            </a:endParaRPr>
          </a:p>
          <a:p>
            <a:r>
              <a:rPr lang="en-US" dirty="0"/>
              <a:t>Literature Review</a:t>
            </a:r>
          </a:p>
          <a:p>
            <a:r>
              <a:rPr lang="en-US" dirty="0"/>
              <a:t>30% of Work (Demo)</a:t>
            </a:r>
          </a:p>
          <a:p>
            <a:r>
              <a:rPr lang="en-US" dirty="0" smtClean="0"/>
              <a:t>References</a:t>
            </a:r>
            <a:endParaRPr lang="en-US" dirty="0"/>
          </a:p>
        </p:txBody>
      </p:sp>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a:xfrm>
            <a:off x="533400" y="1981200"/>
            <a:ext cx="8153400" cy="2667000"/>
          </a:xfrm>
        </p:spPr>
        <p:txBody>
          <a:bodyPr>
            <a:noAutofit/>
          </a:bodyPr>
          <a:lstStyle/>
          <a:p>
            <a:pPr marL="0" indent="0" algn="ctr">
              <a:buNone/>
            </a:pPr>
            <a:r>
              <a:rPr lang="en-US" sz="3200" dirty="0"/>
              <a:t>Students often face challenges in managing their study materials and identifying the most important points for review, especially when exams are approaching. Handwritten notes, while valuable, can be time-consuming to sift through.</a:t>
            </a:r>
          </a:p>
        </p:txBody>
      </p:sp>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a:xfrm>
            <a:off x="609600" y="1752600"/>
            <a:ext cx="8153400" cy="4495800"/>
          </a:xfrm>
        </p:spPr>
        <p:txBody>
          <a:bodyPr/>
          <a:lstStyle/>
          <a:p>
            <a:pPr marL="0" indent="0">
              <a:buNone/>
            </a:pPr>
            <a:r>
              <a:rPr lang="en-US" sz="2800" dirty="0"/>
              <a:t>The scope of </a:t>
            </a:r>
            <a:r>
              <a:rPr lang="en-US" sz="2800" b="1" dirty="0" err="1"/>
              <a:t>StudyMate</a:t>
            </a:r>
            <a:r>
              <a:rPr lang="en-US" sz="2800" dirty="0"/>
              <a:t> encompasses the development of a comprehensive, AI-powered platform designed to enhance student learning and exam preparation. The system provides features for extracting text from handwritten notes using OCR technology, refining the extracted content for grammar and coherence, and generating study materials such as quizzes and Q&amp;A </a:t>
            </a:r>
            <a:r>
              <a:rPr lang="en-US" sz="2800" dirty="0" smtClean="0"/>
              <a:t>based on topics identified from those notes.</a:t>
            </a:r>
            <a:endParaRPr lang="en-US" sz="2800" dirty="0"/>
          </a:p>
          <a:p>
            <a:pPr marL="0" indent="0">
              <a:buNone/>
            </a:pPr>
            <a:endParaRPr lang="en-US" dirty="0"/>
          </a:p>
        </p:txBody>
      </p:sp>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a:xfrm>
            <a:off x="609601" y="1905000"/>
            <a:ext cx="8153400" cy="3657600"/>
          </a:xfrm>
        </p:spPr>
        <p:txBody>
          <a:bodyPr>
            <a:normAutofit fontScale="77500" lnSpcReduction="20000"/>
          </a:bodyPr>
          <a:lstStyle/>
          <a:p>
            <a:r>
              <a:rPr lang="en-US" sz="3100" dirty="0"/>
              <a:t>Automate text extraction from handwritten notes. </a:t>
            </a:r>
          </a:p>
          <a:p>
            <a:r>
              <a:rPr lang="en-US" sz="3100" dirty="0"/>
              <a:t>Enhance text structure and correctness for improved usability. </a:t>
            </a:r>
          </a:p>
          <a:p>
            <a:r>
              <a:rPr lang="en-US" sz="3100" dirty="0"/>
              <a:t>Provide tools for generating quizzes and Q&amp;A efficiently</a:t>
            </a:r>
            <a:r>
              <a:rPr lang="en-US" sz="3100" dirty="0" smtClean="0"/>
              <a:t>.</a:t>
            </a:r>
          </a:p>
          <a:p>
            <a:r>
              <a:rPr lang="en-US" sz="3100" dirty="0" smtClean="0"/>
              <a:t>Allow users to attempt quizzes and view their score.</a:t>
            </a:r>
          </a:p>
          <a:p>
            <a:r>
              <a:rPr lang="en-US" sz="3100" dirty="0" smtClean="0"/>
              <a:t>Storage and retrieval of uploaded notes and generated materials for future use.  </a:t>
            </a:r>
            <a:endParaRPr lang="en-US" sz="3100" dirty="0"/>
          </a:p>
          <a:p>
            <a:r>
              <a:rPr lang="en-US" sz="3100" dirty="0"/>
              <a:t>Develop a user-friendly and scalable web-based platform. </a:t>
            </a:r>
          </a:p>
          <a:p>
            <a:r>
              <a:rPr lang="en-US" sz="3100" dirty="0"/>
              <a:t>Ensure seamless integration of OCR, LLM, and web technologies.</a:t>
            </a:r>
          </a:p>
          <a:p>
            <a:endParaRPr lang="en-US" dirty="0"/>
          </a:p>
        </p:txBody>
      </p:sp>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Scope</a:t>
            </a:r>
            <a:endParaRPr lang="en-US" dirty="0"/>
          </a:p>
        </p:txBody>
      </p:sp>
      <p:sp>
        <p:nvSpPr>
          <p:cNvPr id="3" name="Content Placeholder 2"/>
          <p:cNvSpPr>
            <a:spLocks noGrp="1"/>
          </p:cNvSpPr>
          <p:nvPr>
            <p:ph sz="quarter" idx="1"/>
          </p:nvPr>
        </p:nvSpPr>
        <p:spPr>
          <a:xfrm>
            <a:off x="609601" y="1905000"/>
            <a:ext cx="8153400" cy="3581400"/>
          </a:xfrm>
        </p:spPr>
        <p:txBody>
          <a:bodyPr>
            <a:normAutofit/>
          </a:bodyPr>
          <a:lstStyle/>
          <a:p>
            <a:r>
              <a:rPr lang="en-US" sz="2000" dirty="0"/>
              <a:t>Allows students to upload handwritten notes in various formats (PDF, JPG, PNG). </a:t>
            </a:r>
          </a:p>
          <a:p>
            <a:r>
              <a:rPr lang="en-US" sz="2000" dirty="0"/>
              <a:t>Extracts and refines the text using Google Vision OCR and Llama 3.1. </a:t>
            </a:r>
          </a:p>
          <a:p>
            <a:r>
              <a:rPr lang="en-US" sz="2000" dirty="0"/>
              <a:t>Generates quizzes and Q&amp;A content based on </a:t>
            </a:r>
            <a:r>
              <a:rPr lang="en-US" sz="2000" dirty="0" smtClean="0"/>
              <a:t>identified topics using </a:t>
            </a:r>
            <a:r>
              <a:rPr lang="en-US" sz="2000" dirty="0"/>
              <a:t>"meta-llama/MetaLlama-3.1-8B-Instruct-Turbo." </a:t>
            </a:r>
          </a:p>
          <a:p>
            <a:r>
              <a:rPr lang="en-US" sz="2000" dirty="0"/>
              <a:t>Offers user-friendly templates for Home, Login, Register, </a:t>
            </a:r>
            <a:r>
              <a:rPr lang="en-US" sz="2000" dirty="0" smtClean="0"/>
              <a:t>Dashboard, </a:t>
            </a:r>
            <a:r>
              <a:rPr lang="en-US" sz="2000" dirty="0"/>
              <a:t>Quiz/Q&amp;A </a:t>
            </a:r>
            <a:r>
              <a:rPr lang="en-US" sz="2000" dirty="0" smtClean="0"/>
              <a:t>generation, Uploaded Content pages etc.</a:t>
            </a:r>
          </a:p>
          <a:p>
            <a:r>
              <a:rPr lang="en-US" sz="2000" dirty="0"/>
              <a:t>Provides user authentication, database functionality, and storage and retrieval of uploaded notes and generated materials on Google Cloud Storage.</a:t>
            </a:r>
          </a:p>
        </p:txBody>
      </p:sp>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408087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a:xfrm>
            <a:off x="609601" y="1828800"/>
            <a:ext cx="8153400" cy="3810000"/>
          </a:xfrm>
        </p:spPr>
        <p:txBody>
          <a:bodyPr/>
          <a:lstStyle/>
          <a:p>
            <a:pPr marL="0" indent="0">
              <a:buNone/>
            </a:pPr>
            <a:r>
              <a:rPr lang="en-US" sz="2800" dirty="0"/>
              <a:t>For the development of </a:t>
            </a:r>
            <a:r>
              <a:rPr lang="en-US" sz="2800" b="1" dirty="0" err="1"/>
              <a:t>StudyMate</a:t>
            </a:r>
            <a:r>
              <a:rPr lang="en-US" sz="2800" dirty="0"/>
              <a:t>, we have adopted the </a:t>
            </a:r>
            <a:r>
              <a:rPr lang="en-US" sz="2800" b="1" dirty="0"/>
              <a:t>Spiral Model</a:t>
            </a:r>
            <a:r>
              <a:rPr lang="en-US" sz="2800" dirty="0"/>
              <a:t>, a risk-driven approach that emphasizes iterative refinement through multiple development cycles. This methodology allows us to progressively gather requirements, design, implement, and evaluate the system in stages. The Spiral Model ensures flexibility to incorporate feedback from stakeholders, while minimizing risks.</a:t>
            </a:r>
          </a:p>
          <a:p>
            <a:endParaRPr lang="en-US" dirty="0"/>
          </a:p>
        </p:txBody>
      </p:sp>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515375824"/>
              </p:ext>
            </p:extLst>
          </p:nvPr>
        </p:nvGraphicFramePr>
        <p:xfrm>
          <a:off x="609601" y="1905000"/>
          <a:ext cx="8153400" cy="3403600"/>
        </p:xfrm>
        <a:graphic>
          <a:graphicData uri="http://schemas.openxmlformats.org/drawingml/2006/table">
            <a:tbl>
              <a:tblPr firstRow="1" bandRow="1">
                <a:tableStyleId>{21E4AEA4-8DFA-4A89-87EB-49C32662AFE0}</a:tableStyleId>
              </a:tblPr>
              <a:tblGrid>
                <a:gridCol w="1630680">
                  <a:extLst>
                    <a:ext uri="{9D8B030D-6E8A-4147-A177-3AD203B41FA5}">
                      <a16:colId xmlns:a16="http://schemas.microsoft.com/office/drawing/2014/main" val="2180236610"/>
                    </a:ext>
                  </a:extLst>
                </a:gridCol>
                <a:gridCol w="1630680">
                  <a:extLst>
                    <a:ext uri="{9D8B030D-6E8A-4147-A177-3AD203B41FA5}">
                      <a16:colId xmlns:a16="http://schemas.microsoft.com/office/drawing/2014/main" val="1838482129"/>
                    </a:ext>
                  </a:extLst>
                </a:gridCol>
                <a:gridCol w="1630680">
                  <a:extLst>
                    <a:ext uri="{9D8B030D-6E8A-4147-A177-3AD203B41FA5}">
                      <a16:colId xmlns:a16="http://schemas.microsoft.com/office/drawing/2014/main" val="689697457"/>
                    </a:ext>
                  </a:extLst>
                </a:gridCol>
                <a:gridCol w="1630680">
                  <a:extLst>
                    <a:ext uri="{9D8B030D-6E8A-4147-A177-3AD203B41FA5}">
                      <a16:colId xmlns:a16="http://schemas.microsoft.com/office/drawing/2014/main" val="2236348768"/>
                    </a:ext>
                  </a:extLst>
                </a:gridCol>
                <a:gridCol w="1630680">
                  <a:extLst>
                    <a:ext uri="{9D8B030D-6E8A-4147-A177-3AD203B41FA5}">
                      <a16:colId xmlns:a16="http://schemas.microsoft.com/office/drawing/2014/main" val="3667604158"/>
                    </a:ext>
                  </a:extLst>
                </a:gridCol>
              </a:tblGrid>
              <a:tr h="370840">
                <a:tc>
                  <a:txBody>
                    <a:bodyPr/>
                    <a:lstStyle/>
                    <a:p>
                      <a:r>
                        <a:rPr lang="en-US"/>
                        <a:t>Phase</a:t>
                      </a:r>
                    </a:p>
                  </a:txBody>
                  <a:tcPr anchor="ctr"/>
                </a:tc>
                <a:tc>
                  <a:txBody>
                    <a:bodyPr/>
                    <a:lstStyle/>
                    <a:p>
                      <a:r>
                        <a:rPr lang="en-US"/>
                        <a:t>Duration</a:t>
                      </a:r>
                    </a:p>
                  </a:txBody>
                  <a:tcPr anchor="ctr"/>
                </a:tc>
                <a:tc>
                  <a:txBody>
                    <a:bodyPr/>
                    <a:lstStyle/>
                    <a:p>
                      <a:r>
                        <a:rPr lang="en-US"/>
                        <a:t>Start Date</a:t>
                      </a:r>
                    </a:p>
                  </a:txBody>
                  <a:tcPr anchor="ctr"/>
                </a:tc>
                <a:tc>
                  <a:txBody>
                    <a:bodyPr/>
                    <a:lstStyle/>
                    <a:p>
                      <a:r>
                        <a:rPr lang="en-US" dirty="0"/>
                        <a:t>End Date</a:t>
                      </a:r>
                    </a:p>
                  </a:txBody>
                  <a:tcPr anchor="ctr"/>
                </a:tc>
                <a:tc>
                  <a:txBody>
                    <a:bodyPr/>
                    <a:lstStyle/>
                    <a:p>
                      <a:r>
                        <a:rPr lang="en-US"/>
                        <a:t>Assigned To</a:t>
                      </a:r>
                    </a:p>
                  </a:txBody>
                  <a:tcPr anchor="ctr"/>
                </a:tc>
                <a:extLst>
                  <a:ext uri="{0D108BD9-81ED-4DB2-BD59-A6C34878D82A}">
                    <a16:rowId xmlns:a16="http://schemas.microsoft.com/office/drawing/2014/main" val="383243299"/>
                  </a:ext>
                </a:extLst>
              </a:tr>
              <a:tr h="370840">
                <a:tc>
                  <a:txBody>
                    <a:bodyPr/>
                    <a:lstStyle/>
                    <a:p>
                      <a:r>
                        <a:rPr lang="en-US"/>
                        <a:t>Project Management</a:t>
                      </a:r>
                    </a:p>
                  </a:txBody>
                  <a:tcPr anchor="ctr"/>
                </a:tc>
                <a:tc>
                  <a:txBody>
                    <a:bodyPr/>
                    <a:lstStyle/>
                    <a:p>
                      <a:r>
                        <a:rPr lang="en-US"/>
                        <a:t>8 weeks</a:t>
                      </a:r>
                    </a:p>
                  </a:txBody>
                  <a:tcPr anchor="ctr"/>
                </a:tc>
                <a:tc>
                  <a:txBody>
                    <a:bodyPr/>
                    <a:lstStyle/>
                    <a:p>
                      <a:r>
                        <a:rPr lang="en-US"/>
                        <a:t>07/30/2024</a:t>
                      </a:r>
                    </a:p>
                  </a:txBody>
                  <a:tcPr anchor="ctr"/>
                </a:tc>
                <a:tc>
                  <a:txBody>
                    <a:bodyPr/>
                    <a:lstStyle/>
                    <a:p>
                      <a:r>
                        <a:rPr lang="en-US" dirty="0"/>
                        <a:t>09/23/2024</a:t>
                      </a:r>
                    </a:p>
                  </a:txBody>
                  <a:tcPr anchor="ctr"/>
                </a:tc>
                <a:tc>
                  <a:txBody>
                    <a:bodyPr/>
                    <a:lstStyle/>
                    <a:p>
                      <a:r>
                        <a:rPr lang="en-US"/>
                        <a:t>Abubakar &amp; Hanzala</a:t>
                      </a:r>
                    </a:p>
                  </a:txBody>
                  <a:tcPr anchor="ctr"/>
                </a:tc>
                <a:extLst>
                  <a:ext uri="{0D108BD9-81ED-4DB2-BD59-A6C34878D82A}">
                    <a16:rowId xmlns:a16="http://schemas.microsoft.com/office/drawing/2014/main" val="2907110031"/>
                  </a:ext>
                </a:extLst>
              </a:tr>
              <a:tr h="370840">
                <a:tc>
                  <a:txBody>
                    <a:bodyPr/>
                    <a:lstStyle/>
                    <a:p>
                      <a:r>
                        <a:rPr lang="en-US"/>
                        <a:t>Requirement Analysis</a:t>
                      </a:r>
                    </a:p>
                  </a:txBody>
                  <a:tcPr anchor="ctr"/>
                </a:tc>
                <a:tc>
                  <a:txBody>
                    <a:bodyPr/>
                    <a:lstStyle/>
                    <a:p>
                      <a:r>
                        <a:rPr lang="en-US"/>
                        <a:t>3 weeks</a:t>
                      </a:r>
                    </a:p>
                  </a:txBody>
                  <a:tcPr anchor="ctr"/>
                </a:tc>
                <a:tc>
                  <a:txBody>
                    <a:bodyPr/>
                    <a:lstStyle/>
                    <a:p>
                      <a:r>
                        <a:rPr lang="en-US"/>
                        <a:t>09/24/2024</a:t>
                      </a:r>
                    </a:p>
                  </a:txBody>
                  <a:tcPr anchor="ctr"/>
                </a:tc>
                <a:tc>
                  <a:txBody>
                    <a:bodyPr/>
                    <a:lstStyle/>
                    <a:p>
                      <a:r>
                        <a:rPr lang="en-US"/>
                        <a:t>10/14/2024</a:t>
                      </a:r>
                    </a:p>
                  </a:txBody>
                  <a:tcPr anchor="ctr"/>
                </a:tc>
                <a:tc>
                  <a:txBody>
                    <a:bodyPr/>
                    <a:lstStyle/>
                    <a:p>
                      <a:r>
                        <a:rPr lang="en-US"/>
                        <a:t>Abubakar &amp; Hanzala</a:t>
                      </a:r>
                    </a:p>
                  </a:txBody>
                  <a:tcPr anchor="ctr"/>
                </a:tc>
                <a:extLst>
                  <a:ext uri="{0D108BD9-81ED-4DB2-BD59-A6C34878D82A}">
                    <a16:rowId xmlns:a16="http://schemas.microsoft.com/office/drawing/2014/main" val="3150885976"/>
                  </a:ext>
                </a:extLst>
              </a:tr>
              <a:tr h="370840">
                <a:tc>
                  <a:txBody>
                    <a:bodyPr/>
                    <a:lstStyle/>
                    <a:p>
                      <a:r>
                        <a:rPr lang="en-US"/>
                        <a:t>System Design</a:t>
                      </a:r>
                    </a:p>
                  </a:txBody>
                  <a:tcPr anchor="ctr"/>
                </a:tc>
                <a:tc>
                  <a:txBody>
                    <a:bodyPr/>
                    <a:lstStyle/>
                    <a:p>
                      <a:r>
                        <a:rPr lang="en-US"/>
                        <a:t>4 weeks</a:t>
                      </a:r>
                    </a:p>
                  </a:txBody>
                  <a:tcPr anchor="ctr"/>
                </a:tc>
                <a:tc>
                  <a:txBody>
                    <a:bodyPr/>
                    <a:lstStyle/>
                    <a:p>
                      <a:r>
                        <a:rPr lang="en-US"/>
                        <a:t>10/15/2024</a:t>
                      </a:r>
                    </a:p>
                  </a:txBody>
                  <a:tcPr anchor="ctr"/>
                </a:tc>
                <a:tc>
                  <a:txBody>
                    <a:bodyPr/>
                    <a:lstStyle/>
                    <a:p>
                      <a:r>
                        <a:rPr lang="en-US"/>
                        <a:t>11/12/2024</a:t>
                      </a:r>
                    </a:p>
                  </a:txBody>
                  <a:tcPr anchor="ctr"/>
                </a:tc>
                <a:tc>
                  <a:txBody>
                    <a:bodyPr/>
                    <a:lstStyle/>
                    <a:p>
                      <a:r>
                        <a:rPr lang="en-US"/>
                        <a:t>Hanzala</a:t>
                      </a:r>
                    </a:p>
                  </a:txBody>
                  <a:tcPr anchor="ctr"/>
                </a:tc>
                <a:extLst>
                  <a:ext uri="{0D108BD9-81ED-4DB2-BD59-A6C34878D82A}">
                    <a16:rowId xmlns:a16="http://schemas.microsoft.com/office/drawing/2014/main" val="379951491"/>
                  </a:ext>
                </a:extLst>
              </a:tr>
              <a:tr h="370840">
                <a:tc>
                  <a:txBody>
                    <a:bodyPr/>
                    <a:lstStyle/>
                    <a:p>
                      <a:r>
                        <a:rPr lang="en-US"/>
                        <a:t>Development</a:t>
                      </a:r>
                    </a:p>
                  </a:txBody>
                  <a:tcPr anchor="ctr"/>
                </a:tc>
                <a:tc>
                  <a:txBody>
                    <a:bodyPr/>
                    <a:lstStyle/>
                    <a:p>
                      <a:r>
                        <a:rPr lang="en-US"/>
                        <a:t>24 weeks</a:t>
                      </a:r>
                    </a:p>
                  </a:txBody>
                  <a:tcPr anchor="ctr"/>
                </a:tc>
                <a:tc>
                  <a:txBody>
                    <a:bodyPr/>
                    <a:lstStyle/>
                    <a:p>
                      <a:r>
                        <a:rPr lang="en-US"/>
                        <a:t>11/13/2024</a:t>
                      </a:r>
                    </a:p>
                  </a:txBody>
                  <a:tcPr anchor="ctr"/>
                </a:tc>
                <a:tc>
                  <a:txBody>
                    <a:bodyPr/>
                    <a:lstStyle/>
                    <a:p>
                      <a:r>
                        <a:rPr lang="en-US"/>
                        <a:t>04/29/2025</a:t>
                      </a:r>
                    </a:p>
                  </a:txBody>
                  <a:tcPr anchor="ctr"/>
                </a:tc>
                <a:tc>
                  <a:txBody>
                    <a:bodyPr/>
                    <a:lstStyle/>
                    <a:p>
                      <a:r>
                        <a:rPr lang="en-US"/>
                        <a:t>Abubakar</a:t>
                      </a:r>
                    </a:p>
                  </a:txBody>
                  <a:tcPr anchor="ctr"/>
                </a:tc>
                <a:extLst>
                  <a:ext uri="{0D108BD9-81ED-4DB2-BD59-A6C34878D82A}">
                    <a16:rowId xmlns:a16="http://schemas.microsoft.com/office/drawing/2014/main" val="63787370"/>
                  </a:ext>
                </a:extLst>
              </a:tr>
              <a:tr h="370840">
                <a:tc>
                  <a:txBody>
                    <a:bodyPr/>
                    <a:lstStyle/>
                    <a:p>
                      <a:r>
                        <a:rPr lang="en-US"/>
                        <a:t>Testing and QA</a:t>
                      </a:r>
                    </a:p>
                  </a:txBody>
                  <a:tcPr anchor="ctr"/>
                </a:tc>
                <a:tc>
                  <a:txBody>
                    <a:bodyPr/>
                    <a:lstStyle/>
                    <a:p>
                      <a:r>
                        <a:rPr lang="en-US"/>
                        <a:t>6 weeks</a:t>
                      </a:r>
                    </a:p>
                  </a:txBody>
                  <a:tcPr anchor="ctr"/>
                </a:tc>
                <a:tc>
                  <a:txBody>
                    <a:bodyPr/>
                    <a:lstStyle/>
                    <a:p>
                      <a:r>
                        <a:rPr lang="en-US"/>
                        <a:t>04/30/2025</a:t>
                      </a:r>
                    </a:p>
                  </a:txBody>
                  <a:tcPr anchor="ctr"/>
                </a:tc>
                <a:tc>
                  <a:txBody>
                    <a:bodyPr/>
                    <a:lstStyle/>
                    <a:p>
                      <a:r>
                        <a:rPr lang="en-US"/>
                        <a:t>06/10/2025</a:t>
                      </a:r>
                    </a:p>
                  </a:txBody>
                  <a:tcPr anchor="ctr"/>
                </a:tc>
                <a:tc>
                  <a:txBody>
                    <a:bodyPr/>
                    <a:lstStyle/>
                    <a:p>
                      <a:r>
                        <a:rPr lang="en-US"/>
                        <a:t>Hanzala</a:t>
                      </a:r>
                    </a:p>
                  </a:txBody>
                  <a:tcPr anchor="ctr"/>
                </a:tc>
                <a:extLst>
                  <a:ext uri="{0D108BD9-81ED-4DB2-BD59-A6C34878D82A}">
                    <a16:rowId xmlns:a16="http://schemas.microsoft.com/office/drawing/2014/main" val="2504163239"/>
                  </a:ext>
                </a:extLst>
              </a:tr>
              <a:tr h="370840">
                <a:tc>
                  <a:txBody>
                    <a:bodyPr/>
                    <a:lstStyle/>
                    <a:p>
                      <a:r>
                        <a:rPr lang="en-US"/>
                        <a:t>Maintenance &amp; Updates</a:t>
                      </a:r>
                    </a:p>
                  </a:txBody>
                  <a:tcPr anchor="ctr"/>
                </a:tc>
                <a:tc>
                  <a:txBody>
                    <a:bodyPr/>
                    <a:lstStyle/>
                    <a:p>
                      <a:r>
                        <a:rPr lang="en-US"/>
                        <a:t>3 weeks</a:t>
                      </a:r>
                    </a:p>
                  </a:txBody>
                  <a:tcPr anchor="ctr"/>
                </a:tc>
                <a:tc>
                  <a:txBody>
                    <a:bodyPr/>
                    <a:lstStyle/>
                    <a:p>
                      <a:r>
                        <a:rPr lang="en-US"/>
                        <a:t>06/11/2025</a:t>
                      </a:r>
                    </a:p>
                  </a:txBody>
                  <a:tcPr anchor="ctr"/>
                </a:tc>
                <a:tc>
                  <a:txBody>
                    <a:bodyPr/>
                    <a:lstStyle/>
                    <a:p>
                      <a:r>
                        <a:rPr lang="en-US"/>
                        <a:t>06/30/2025</a:t>
                      </a:r>
                    </a:p>
                  </a:txBody>
                  <a:tcPr anchor="ctr"/>
                </a:tc>
                <a:tc>
                  <a:txBody>
                    <a:bodyPr/>
                    <a:lstStyle/>
                    <a:p>
                      <a:r>
                        <a:rPr lang="en-US" dirty="0" err="1"/>
                        <a:t>Abubakar</a:t>
                      </a:r>
                      <a:r>
                        <a:rPr lang="en-US" dirty="0"/>
                        <a:t> &amp; </a:t>
                      </a:r>
                      <a:r>
                        <a:rPr lang="en-US" dirty="0" err="1"/>
                        <a:t>Hanzala</a:t>
                      </a:r>
                      <a:endParaRPr lang="en-US" dirty="0"/>
                    </a:p>
                  </a:txBody>
                  <a:tcPr anchor="ctr"/>
                </a:tc>
                <a:extLst>
                  <a:ext uri="{0D108BD9-81ED-4DB2-BD59-A6C34878D82A}">
                    <a16:rowId xmlns:a16="http://schemas.microsoft.com/office/drawing/2014/main" val="1125961699"/>
                  </a:ext>
                </a:extLst>
              </a:tr>
            </a:tbl>
          </a:graphicData>
        </a:graphic>
      </p:graphicFrame>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5665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80740031"/>
              </p:ext>
            </p:extLst>
          </p:nvPr>
        </p:nvGraphicFramePr>
        <p:xfrm>
          <a:off x="609600" y="1827313"/>
          <a:ext cx="8153400" cy="3931920"/>
        </p:xfrm>
        <a:graphic>
          <a:graphicData uri="http://schemas.openxmlformats.org/drawingml/2006/table">
            <a:tbl>
              <a:tblPr firstRow="1" bandRow="1">
                <a:tableStyleId>{21E4AEA4-8DFA-4A89-87EB-49C32662AFE0}</a:tableStyleId>
              </a:tblPr>
              <a:tblGrid>
                <a:gridCol w="2717800">
                  <a:extLst>
                    <a:ext uri="{9D8B030D-6E8A-4147-A177-3AD203B41FA5}">
                      <a16:colId xmlns:a16="http://schemas.microsoft.com/office/drawing/2014/main" val="2740069701"/>
                    </a:ext>
                  </a:extLst>
                </a:gridCol>
                <a:gridCol w="2717800">
                  <a:extLst>
                    <a:ext uri="{9D8B030D-6E8A-4147-A177-3AD203B41FA5}">
                      <a16:colId xmlns:a16="http://schemas.microsoft.com/office/drawing/2014/main" val="117055629"/>
                    </a:ext>
                  </a:extLst>
                </a:gridCol>
                <a:gridCol w="2717800">
                  <a:extLst>
                    <a:ext uri="{9D8B030D-6E8A-4147-A177-3AD203B41FA5}">
                      <a16:colId xmlns:a16="http://schemas.microsoft.com/office/drawing/2014/main" val="2814911900"/>
                    </a:ext>
                  </a:extLst>
                </a:gridCol>
              </a:tblGrid>
              <a:tr h="282698">
                <a:tc>
                  <a:txBody>
                    <a:bodyPr/>
                    <a:lstStyle/>
                    <a:p>
                      <a:r>
                        <a:rPr lang="en-US"/>
                        <a:t>Category</a:t>
                      </a:r>
                    </a:p>
                  </a:txBody>
                  <a:tcPr anchor="ctr"/>
                </a:tc>
                <a:tc>
                  <a:txBody>
                    <a:bodyPr/>
                    <a:lstStyle/>
                    <a:p>
                      <a:r>
                        <a:rPr lang="en-US"/>
                        <a:t>Description</a:t>
                      </a:r>
                    </a:p>
                  </a:txBody>
                  <a:tcPr anchor="ctr"/>
                </a:tc>
                <a:tc>
                  <a:txBody>
                    <a:bodyPr/>
                    <a:lstStyle/>
                    <a:p>
                      <a:r>
                        <a:rPr lang="en-US"/>
                        <a:t>Estimated Costs (Rs)</a:t>
                      </a:r>
                    </a:p>
                  </a:txBody>
                  <a:tcPr anchor="ctr"/>
                </a:tc>
                <a:extLst>
                  <a:ext uri="{0D108BD9-81ED-4DB2-BD59-A6C34878D82A}">
                    <a16:rowId xmlns:a16="http://schemas.microsoft.com/office/drawing/2014/main" val="2582343434"/>
                  </a:ext>
                </a:extLst>
              </a:tr>
              <a:tr h="494721">
                <a:tc>
                  <a:txBody>
                    <a:bodyPr/>
                    <a:lstStyle/>
                    <a:p>
                      <a:r>
                        <a:rPr lang="en-US" dirty="0"/>
                        <a:t>Cloud Services</a:t>
                      </a:r>
                    </a:p>
                  </a:txBody>
                  <a:tcPr anchor="ctr"/>
                </a:tc>
                <a:tc>
                  <a:txBody>
                    <a:bodyPr/>
                    <a:lstStyle/>
                    <a:p>
                      <a:r>
                        <a:rPr lang="en-US"/>
                        <a:t>Google Vision OCR API, Google Cloud Storage fees</a:t>
                      </a:r>
                    </a:p>
                  </a:txBody>
                  <a:tcPr anchor="ctr"/>
                </a:tc>
                <a:tc>
                  <a:txBody>
                    <a:bodyPr/>
                    <a:lstStyle/>
                    <a:p>
                      <a:r>
                        <a:rPr lang="en-US"/>
                        <a:t>25,000</a:t>
                      </a:r>
                    </a:p>
                  </a:txBody>
                  <a:tcPr anchor="ctr"/>
                </a:tc>
                <a:extLst>
                  <a:ext uri="{0D108BD9-81ED-4DB2-BD59-A6C34878D82A}">
                    <a16:rowId xmlns:a16="http://schemas.microsoft.com/office/drawing/2014/main" val="3874680792"/>
                  </a:ext>
                </a:extLst>
              </a:tr>
              <a:tr h="494721">
                <a:tc>
                  <a:txBody>
                    <a:bodyPr/>
                    <a:lstStyle/>
                    <a:p>
                      <a:r>
                        <a:rPr lang="en-US" dirty="0"/>
                        <a:t>Testing and QA</a:t>
                      </a:r>
                    </a:p>
                  </a:txBody>
                  <a:tcPr anchor="ctr"/>
                </a:tc>
                <a:tc>
                  <a:txBody>
                    <a:bodyPr/>
                    <a:lstStyle/>
                    <a:p>
                      <a:r>
                        <a:rPr lang="en-US" dirty="0"/>
                        <a:t>Devices, internet usage, test data preparation</a:t>
                      </a:r>
                    </a:p>
                  </a:txBody>
                  <a:tcPr anchor="ctr"/>
                </a:tc>
                <a:tc>
                  <a:txBody>
                    <a:bodyPr/>
                    <a:lstStyle/>
                    <a:p>
                      <a:r>
                        <a:rPr lang="en-US"/>
                        <a:t>5,000</a:t>
                      </a:r>
                    </a:p>
                  </a:txBody>
                  <a:tcPr anchor="ctr"/>
                </a:tc>
                <a:extLst>
                  <a:ext uri="{0D108BD9-81ED-4DB2-BD59-A6C34878D82A}">
                    <a16:rowId xmlns:a16="http://schemas.microsoft.com/office/drawing/2014/main" val="721465646"/>
                  </a:ext>
                </a:extLst>
              </a:tr>
              <a:tr h="494721">
                <a:tc>
                  <a:txBody>
                    <a:bodyPr/>
                    <a:lstStyle/>
                    <a:p>
                      <a:r>
                        <a:rPr lang="en-US" dirty="0"/>
                        <a:t>Design Resources</a:t>
                      </a:r>
                    </a:p>
                  </a:txBody>
                  <a:tcPr anchor="ctr"/>
                </a:tc>
                <a:tc>
                  <a:txBody>
                    <a:bodyPr/>
                    <a:lstStyle/>
                    <a:p>
                      <a:r>
                        <a:rPr lang="en-US"/>
                        <a:t>Wireframing tools, UI assets</a:t>
                      </a:r>
                    </a:p>
                  </a:txBody>
                  <a:tcPr anchor="ctr"/>
                </a:tc>
                <a:tc>
                  <a:txBody>
                    <a:bodyPr/>
                    <a:lstStyle/>
                    <a:p>
                      <a:r>
                        <a:rPr lang="en-US"/>
                        <a:t>4,000</a:t>
                      </a:r>
                    </a:p>
                  </a:txBody>
                  <a:tcPr anchor="ctr"/>
                </a:tc>
                <a:extLst>
                  <a:ext uri="{0D108BD9-81ED-4DB2-BD59-A6C34878D82A}">
                    <a16:rowId xmlns:a16="http://schemas.microsoft.com/office/drawing/2014/main" val="501183518"/>
                  </a:ext>
                </a:extLst>
              </a:tr>
              <a:tr h="494721">
                <a:tc>
                  <a:txBody>
                    <a:bodyPr/>
                    <a:lstStyle/>
                    <a:p>
                      <a:r>
                        <a:rPr lang="en-US"/>
                        <a:t>Documentation</a:t>
                      </a:r>
                    </a:p>
                  </a:txBody>
                  <a:tcPr anchor="ctr"/>
                </a:tc>
                <a:tc>
                  <a:txBody>
                    <a:bodyPr/>
                    <a:lstStyle/>
                    <a:p>
                      <a:r>
                        <a:rPr lang="en-US" dirty="0"/>
                        <a:t>Printing, binding, and report preparation</a:t>
                      </a:r>
                    </a:p>
                  </a:txBody>
                  <a:tcPr anchor="ctr"/>
                </a:tc>
                <a:tc>
                  <a:txBody>
                    <a:bodyPr/>
                    <a:lstStyle/>
                    <a:p>
                      <a:r>
                        <a:rPr lang="en-US" dirty="0" smtClean="0"/>
                        <a:t>15,000</a:t>
                      </a:r>
                      <a:endParaRPr lang="en-US" dirty="0"/>
                    </a:p>
                  </a:txBody>
                  <a:tcPr anchor="ctr"/>
                </a:tc>
                <a:extLst>
                  <a:ext uri="{0D108BD9-81ED-4DB2-BD59-A6C34878D82A}">
                    <a16:rowId xmlns:a16="http://schemas.microsoft.com/office/drawing/2014/main" val="3412664702"/>
                  </a:ext>
                </a:extLst>
              </a:tr>
              <a:tr h="494721">
                <a:tc>
                  <a:txBody>
                    <a:bodyPr/>
                    <a:lstStyle/>
                    <a:p>
                      <a:r>
                        <a:rPr lang="en-US"/>
                        <a:t>Contingency</a:t>
                      </a:r>
                    </a:p>
                  </a:txBody>
                  <a:tcPr anchor="ctr"/>
                </a:tc>
                <a:tc>
                  <a:txBody>
                    <a:bodyPr/>
                    <a:lstStyle/>
                    <a:p>
                      <a:r>
                        <a:rPr lang="en-US" dirty="0"/>
                        <a:t>Miscellaneous/unforeseen expenses</a:t>
                      </a:r>
                    </a:p>
                  </a:txBody>
                  <a:tcPr anchor="ctr"/>
                </a:tc>
                <a:tc>
                  <a:txBody>
                    <a:bodyPr/>
                    <a:lstStyle/>
                    <a:p>
                      <a:r>
                        <a:rPr lang="en-US" dirty="0"/>
                        <a:t>5,000</a:t>
                      </a:r>
                    </a:p>
                  </a:txBody>
                  <a:tcPr anchor="ctr"/>
                </a:tc>
                <a:extLst>
                  <a:ext uri="{0D108BD9-81ED-4DB2-BD59-A6C34878D82A}">
                    <a16:rowId xmlns:a16="http://schemas.microsoft.com/office/drawing/2014/main" val="4231018410"/>
                  </a:ext>
                </a:extLst>
              </a:tr>
              <a:tr h="282698">
                <a:tc>
                  <a:txBody>
                    <a:bodyPr/>
                    <a:lstStyle/>
                    <a:p>
                      <a:r>
                        <a:rPr lang="en-US" b="1" dirty="0"/>
                        <a:t>Total Estimated Cost</a:t>
                      </a:r>
                    </a:p>
                  </a:txBody>
                  <a:tcPr anchor="ctr"/>
                </a:tc>
                <a:tc>
                  <a:txBody>
                    <a:bodyPr/>
                    <a:lstStyle/>
                    <a:p>
                      <a:endParaRPr lang="en-US" b="1"/>
                    </a:p>
                  </a:txBody>
                  <a:tcPr anchor="ctr"/>
                </a:tc>
                <a:tc>
                  <a:txBody>
                    <a:bodyPr/>
                    <a:lstStyle/>
                    <a:p>
                      <a:r>
                        <a:rPr lang="en-US" b="1" dirty="0" smtClean="0"/>
                        <a:t>54,000</a:t>
                      </a:r>
                      <a:endParaRPr lang="en-US" b="1" dirty="0"/>
                    </a:p>
                  </a:txBody>
                  <a:tcPr anchor="ctr"/>
                </a:tc>
                <a:extLst>
                  <a:ext uri="{0D108BD9-81ED-4DB2-BD59-A6C34878D82A}">
                    <a16:rowId xmlns:a16="http://schemas.microsoft.com/office/drawing/2014/main" val="4235912148"/>
                  </a:ext>
                </a:extLst>
              </a:tr>
            </a:tbl>
          </a:graphicData>
        </a:graphic>
      </p:graphicFrame>
      <p:sp>
        <p:nvSpPr>
          <p:cNvPr id="4" name="Footer Placeholder 3"/>
          <p:cNvSpPr>
            <a:spLocks noGrp="1"/>
          </p:cNvSpPr>
          <p:nvPr>
            <p:ph type="ftr" sz="quarter" idx="11"/>
          </p:nvPr>
        </p:nvSpPr>
        <p:spPr/>
        <p:txBody>
          <a:bodyPr/>
          <a:lstStyle/>
          <a:p>
            <a:r>
              <a:rPr lang="en-US" dirty="0" err="1"/>
              <a:t>StudyMate</a:t>
            </a:r>
            <a:r>
              <a:rPr lang="en-US" dirty="0"/>
              <a:t> – AI Powered Advanced Quiz Creator</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117</TotalTime>
  <Words>937</Words>
  <Application>Microsoft Office PowerPoint</Application>
  <PresentationFormat>On-screen Show (4:3)</PresentationFormat>
  <Paragraphs>199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Times New Roman</vt:lpstr>
      <vt:lpstr>Tw Cen MT</vt:lpstr>
      <vt:lpstr>Wingdings</vt:lpstr>
      <vt:lpstr>Wingdings 2</vt:lpstr>
      <vt:lpstr>Median</vt:lpstr>
      <vt:lpstr>PowerPoint Presentation</vt:lpstr>
      <vt:lpstr>Summary </vt:lpstr>
      <vt:lpstr>Problem Statement </vt:lpstr>
      <vt:lpstr>FYP Scope </vt:lpstr>
      <vt:lpstr>Objectives</vt:lpstr>
      <vt:lpstr>Functional Scope</vt:lpstr>
      <vt:lpstr>Our Methodology </vt:lpstr>
      <vt:lpstr>Our Project Plan  </vt:lpstr>
      <vt:lpstr>Budget / Costing </vt:lpstr>
      <vt:lpstr>FYP  Deliverables </vt:lpstr>
      <vt:lpstr>Literature Review</vt:lpstr>
      <vt:lpstr>Demo of 30% of Work</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ma2003110@gmail.com</cp:lastModifiedBy>
  <cp:revision>55</cp:revision>
  <dcterms:created xsi:type="dcterms:W3CDTF">2015-09-23T05:32:20Z</dcterms:created>
  <dcterms:modified xsi:type="dcterms:W3CDTF">2025-07-08T10:55:13Z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