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356" r:id="rId6"/>
    <p:sldId id="358" r:id="rId7"/>
    <p:sldId id="261" r:id="rId8"/>
    <p:sldId id="262" r:id="rId9"/>
    <p:sldId id="32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4" r:id="rId35"/>
    <p:sldId id="295" r:id="rId36"/>
    <p:sldId id="296" r:id="rId37"/>
    <p:sldId id="298" r:id="rId38"/>
    <p:sldId id="263" r:id="rId39"/>
    <p:sldId id="264" r:id="rId40"/>
    <p:sldId id="323" r:id="rId41"/>
    <p:sldId id="365" r:id="rId42"/>
    <p:sldId id="299" r:id="rId43"/>
    <p:sldId id="300" r:id="rId44"/>
    <p:sldId id="328" r:id="rId45"/>
    <p:sldId id="302" r:id="rId46"/>
    <p:sldId id="325" r:id="rId47"/>
    <p:sldId id="326" r:id="rId48"/>
    <p:sldId id="327" r:id="rId49"/>
    <p:sldId id="303" r:id="rId50"/>
    <p:sldId id="329" r:id="rId51"/>
    <p:sldId id="304" r:id="rId52"/>
    <p:sldId id="345" r:id="rId53"/>
    <p:sldId id="305" r:id="rId54"/>
    <p:sldId id="366" r:id="rId55"/>
    <p:sldId id="341" r:id="rId56"/>
    <p:sldId id="335" r:id="rId57"/>
    <p:sldId id="306" r:id="rId58"/>
    <p:sldId id="346" r:id="rId59"/>
    <p:sldId id="307" r:id="rId60"/>
    <p:sldId id="359" r:id="rId61"/>
    <p:sldId id="363" r:id="rId62"/>
    <p:sldId id="360" r:id="rId63"/>
    <p:sldId id="337" r:id="rId64"/>
    <p:sldId id="308" r:id="rId65"/>
    <p:sldId id="361" r:id="rId66"/>
    <p:sldId id="338" r:id="rId67"/>
    <p:sldId id="309" r:id="rId68"/>
    <p:sldId id="351" r:id="rId69"/>
    <p:sldId id="364" r:id="rId70"/>
    <p:sldId id="339" r:id="rId71"/>
    <p:sldId id="310" r:id="rId72"/>
    <p:sldId id="362" r:id="rId73"/>
    <p:sldId id="347" r:id="rId74"/>
    <p:sldId id="311" r:id="rId75"/>
    <p:sldId id="330" r:id="rId76"/>
    <p:sldId id="332" r:id="rId77"/>
    <p:sldId id="312" r:id="rId78"/>
    <p:sldId id="340" r:id="rId79"/>
    <p:sldId id="314" r:id="rId80"/>
    <p:sldId id="342" r:id="rId81"/>
    <p:sldId id="315" r:id="rId82"/>
    <p:sldId id="316" r:id="rId83"/>
    <p:sldId id="348" r:id="rId84"/>
    <p:sldId id="343" r:id="rId85"/>
    <p:sldId id="317" r:id="rId86"/>
    <p:sldId id="349" r:id="rId87"/>
    <p:sldId id="333" r:id="rId88"/>
    <p:sldId id="318" r:id="rId89"/>
    <p:sldId id="350" r:id="rId90"/>
    <p:sldId id="344" r:id="rId91"/>
    <p:sldId id="319" r:id="rId92"/>
    <p:sldId id="352" r:id="rId93"/>
    <p:sldId id="370" r:id="rId94"/>
    <p:sldId id="353" r:id="rId95"/>
    <p:sldId id="320" r:id="rId96"/>
    <p:sldId id="354" r:id="rId97"/>
    <p:sldId id="355" r:id="rId98"/>
    <p:sldId id="322" r:id="rId99"/>
    <p:sldId id="357" r:id="rId100"/>
    <p:sldId id="368" r:id="rId101"/>
    <p:sldId id="369" r:id="rId10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9" autoAdjust="0"/>
    <p:restoredTop sz="85943" autoAdjust="0"/>
  </p:normalViewPr>
  <p:slideViewPr>
    <p:cSldViewPr>
      <p:cViewPr varScale="1">
        <p:scale>
          <a:sx n="118" d="100"/>
          <a:sy n="118" d="100"/>
        </p:scale>
        <p:origin x="-66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E2FC-0FCA-4D45-9530-E5B67CCC139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EEC2-2D4A-4E0A-B7B6-47A4C72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Relationship Id="rId3" Type="http://schemas.openxmlformats.org/officeDocument/2006/relationships/hyperlink" Target="http://download.microsoft.com/download/5/7/7/577a5684-8a83-43ae-9272-ff260a9c20e2/cancel_logic.doc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http://www.osronline.com/article.cfm?article=163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http://download.microsoft.com/download/5/7/7/577a5684-8a83-43ae-9272-ff260a9c20e2/cancel_logic.doc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6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</a:p>
          <a:p>
            <a:r>
              <a:rPr lang="en-US" dirty="0" smtClean="0"/>
              <a:t>Len 0 </a:t>
            </a:r>
            <a:r>
              <a:rPr lang="en-US" dirty="0" smtClean="0">
                <a:sym typeface="Wingdings" panose="05000000000000000000" pitchFamily="2" charset="2"/>
              </a:rPr>
              <a:t> no-op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&lt;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TODO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2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4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</a:t>
            </a:r>
            <a:r>
              <a:rPr lang="en-US" baseline="0" dirty="0" smtClean="0"/>
              <a:t> work for kernel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0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0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0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9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2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Safest option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Embedded</a:t>
            </a:r>
            <a:r>
              <a:rPr lang="en-US" baseline="0" dirty="0" smtClean="0"/>
              <a:t> values still need validation (e.g. pointers, lengths, indexes, offsets, </a:t>
            </a:r>
            <a:r>
              <a:rPr lang="en-US" baseline="0" dirty="0" err="1" smtClean="0"/>
              <a:t>enums</a:t>
            </a:r>
            <a:r>
              <a:rPr lang="en-US" baseline="0" dirty="0" smtClean="0"/>
              <a:t>, ….)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Documented on MSDN: http://msdn.microsoft.com/en-us/library/windows/desktop/aa366801(v=vs.85).aspx</a:t>
            </a:r>
          </a:p>
          <a:p>
            <a:r>
              <a:rPr lang="en-US" dirty="0" err="1" smtClean="0"/>
              <a:t>Afaik</a:t>
            </a:r>
            <a:r>
              <a:rPr lang="en-US" dirty="0" smtClean="0"/>
              <a:t>, never discussed in security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Documented on MSDN: http://msdn.microsoft.com/en-us/library/windows/desktop/aa366801(v=vs.85).aspx</a:t>
            </a:r>
          </a:p>
          <a:p>
            <a:r>
              <a:rPr lang="en-US" dirty="0" err="1" smtClean="0"/>
              <a:t>Afaik</a:t>
            </a:r>
            <a:r>
              <a:rPr lang="en-US" dirty="0" smtClean="0"/>
              <a:t>, never discussed in security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7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Documented on MSDN: http://msdn.microsoft.com/en-us/library/windows/desktop/aa366801(v=vs.85).aspx</a:t>
            </a:r>
          </a:p>
          <a:p>
            <a:r>
              <a:rPr lang="en-US" dirty="0" err="1" smtClean="0"/>
              <a:t>Afaik</a:t>
            </a:r>
            <a:r>
              <a:rPr lang="en-US" dirty="0" smtClean="0"/>
              <a:t>, never discussed in security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7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low memory conditions may very well trigger other bugs (e.g. some other driver that doesn't check return value on </a:t>
            </a:r>
            <a:r>
              <a:rPr lang="en-US" dirty="0" err="1" smtClean="0">
                <a:solidFill>
                  <a:srgbClr val="FF0000"/>
                </a:solidFill>
              </a:rPr>
              <a:t>alloc</a:t>
            </a:r>
            <a:r>
              <a:rPr lang="en-US" dirty="0" smtClean="0">
                <a:solidFill>
                  <a:srgbClr val="FF0000"/>
                </a:solidFill>
              </a:rPr>
              <a:t> and causes NULL 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1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there's definitely worse bugs, but, ...  unfortunately these bugs are a dime a dozen :( we should change this. also, not capping </a:t>
            </a:r>
            <a:r>
              <a:rPr lang="en-US" dirty="0" err="1" smtClean="0">
                <a:solidFill>
                  <a:srgbClr val="FF0000"/>
                </a:solidFill>
              </a:rPr>
              <a:t>userland</a:t>
            </a:r>
            <a:r>
              <a:rPr lang="en-US" dirty="0" smtClean="0">
                <a:solidFill>
                  <a:srgbClr val="FF0000"/>
                </a:solidFill>
              </a:rPr>
              <a:t> driven length fields being passed to memory allocation routines greatly increases the potential for integer overflows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in win8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in win8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2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http://www.osronline.com/ShowThread.cfm?link=244133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9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http://www.osronline.com/ShowThread.cfm?link=244133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9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http://www.osronline.com/ShowThread.cfm?link=244133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Mspaint</a:t>
            </a:r>
            <a:r>
              <a:rPr lang="en-US" dirty="0" smtClean="0"/>
              <a:t> FTW, yay!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4EEC2-2D4A-4E0A-B7B6-47A4C72781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8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04D-DFE8-4F16-BB9A-663547C2679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B352-C971-45CD-95C0-98AFF07E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Driver-Framework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device" TargetMode="External"/><Relationship Id="rId4" Type="http://schemas.openxmlformats.org/officeDocument/2006/relationships/hyperlink" Target="file:///\\.\device\file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hyperlink" Target="http://www.ioactive.com/pdfs/IOActive_Advisory_F-Secure.pdf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iverscap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382" y="209550"/>
            <a:ext cx="6908418" cy="11025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Windows drivers attack surface: some 'new' insights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04271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Ilja van Sprundel &lt;ivansprundel@ioactive.com&gt;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504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bit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Windows kernel is architecturally divided in several managers </a:t>
            </a:r>
          </a:p>
          <a:p>
            <a:r>
              <a:rPr lang="en-US" dirty="0" smtClean="0"/>
              <a:t>IO mgr, Object mgr, vm mgr, proc mgr, ….</a:t>
            </a:r>
          </a:p>
          <a:p>
            <a:r>
              <a:rPr lang="en-US" dirty="0" smtClean="0"/>
              <a:t>They all serve a purpose </a:t>
            </a:r>
          </a:p>
          <a:p>
            <a:r>
              <a:rPr lang="en-US" dirty="0" smtClean="0"/>
              <a:t>Expose system calls to userland</a:t>
            </a:r>
          </a:p>
          <a:p>
            <a:r>
              <a:rPr lang="en-US" dirty="0" smtClean="0"/>
              <a:t>E.g. NtDeviceIoControl() will call into the IO mgr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506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Windows NT </a:t>
            </a:r>
            <a:r>
              <a:rPr lang="en-US" dirty="0"/>
              <a:t>filesystem internals </a:t>
            </a:r>
            <a:endParaRPr lang="en-US" dirty="0" smtClean="0"/>
          </a:p>
          <a:p>
            <a:r>
              <a:rPr lang="en-US" dirty="0"/>
              <a:t>Windows NT Device Driver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windows </a:t>
            </a:r>
            <a:r>
              <a:rPr lang="en-US" dirty="0" smtClean="0"/>
              <a:t>NT/2000 </a:t>
            </a:r>
            <a:r>
              <a:rPr lang="en-US" dirty="0"/>
              <a:t>native </a:t>
            </a:r>
            <a:r>
              <a:rPr lang="en-US" dirty="0" smtClean="0"/>
              <a:t>API </a:t>
            </a:r>
            <a:r>
              <a:rPr lang="en-US" dirty="0"/>
              <a:t>reference </a:t>
            </a:r>
          </a:p>
          <a:p>
            <a:r>
              <a:rPr lang="en-US" dirty="0" smtClean="0"/>
              <a:t>Windows Internals</a:t>
            </a:r>
            <a:endParaRPr lang="en-US" dirty="0"/>
          </a:p>
          <a:p>
            <a:r>
              <a:rPr lang="en-US" dirty="0"/>
              <a:t>Programming the </a:t>
            </a:r>
            <a:r>
              <a:rPr lang="en-US" dirty="0" smtClean="0"/>
              <a:t>Microsoft Windows Driver Model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/>
              <a:t>Undocumented </a:t>
            </a:r>
            <a:r>
              <a:rPr lang="en-US" dirty="0" smtClean="0"/>
              <a:t>Windows </a:t>
            </a:r>
            <a:r>
              <a:rPr lang="en-US" dirty="0"/>
              <a:t>2000 </a:t>
            </a:r>
            <a:r>
              <a:rPr lang="en-US" dirty="0" smtClean="0"/>
              <a:t>Secrets</a:t>
            </a:r>
            <a:endParaRPr lang="en-US" dirty="0"/>
          </a:p>
          <a:p>
            <a:r>
              <a:rPr lang="en-US" dirty="0"/>
              <a:t>Undocumented </a:t>
            </a:r>
            <a:r>
              <a:rPr lang="en-US" dirty="0" smtClean="0"/>
              <a:t>Windows </a:t>
            </a:r>
            <a:r>
              <a:rPr lang="en-US" dirty="0"/>
              <a:t>NT </a:t>
            </a:r>
          </a:p>
          <a:p>
            <a:r>
              <a:rPr lang="en-US" dirty="0"/>
              <a:t>Windows Graphics Programming: win32 GDI and </a:t>
            </a:r>
            <a:r>
              <a:rPr lang="en-US" dirty="0" smtClean="0"/>
              <a:t>DirectDraw</a:t>
            </a:r>
          </a:p>
          <a:p>
            <a:r>
              <a:rPr lang="en-US" dirty="0"/>
              <a:t>Developing Drivers with the Windows Driver Foundation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28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IDA Pro Book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r>
              <a:rPr lang="en-US" dirty="0"/>
              <a:t>Practical Reverse Engineering</a:t>
            </a:r>
          </a:p>
          <a:p>
            <a:r>
              <a:rPr lang="en-US" dirty="0" smtClean="0"/>
              <a:t>Writing Secure Code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r>
              <a:rPr lang="en-US" dirty="0"/>
              <a:t>The art of software security assessment</a:t>
            </a:r>
          </a:p>
          <a:p>
            <a:r>
              <a:rPr lang="en-US" dirty="0" err="1"/>
              <a:t>shellcoders</a:t>
            </a:r>
            <a:r>
              <a:rPr lang="en-US" dirty="0"/>
              <a:t> handbook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r>
              <a:rPr lang="en-US" dirty="0"/>
              <a:t>A Guide to Kernel Exploitation: Attacking the </a:t>
            </a:r>
            <a:r>
              <a:rPr lang="en-US" dirty="0" smtClean="0"/>
              <a:t>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51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ndows_architectur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-11270"/>
            <a:ext cx="6172200" cy="51547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4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kernel offers a multitude of different driver models and frameworks, these include: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9075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FastIo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KMDF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UMDF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hyper-v VSC/VSP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WFP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Fs mini filter and legacy filter 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Win32k.sys (font drivers, XPDDM,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WDDM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registry callbacks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process and image load callbacks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08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these come with their own set of security peculiarities/eccentricities, and are worthy of a presentation all on their own.</a:t>
            </a:r>
          </a:p>
          <a:p>
            <a:r>
              <a:rPr lang="en-US" dirty="0" smtClean="0"/>
              <a:t>for the purpose of this presentation we will limit ourselves to WDM and a little bit of KMDF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01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Driver Model </a:t>
            </a:r>
          </a:p>
          <a:p>
            <a:r>
              <a:rPr lang="en-US" dirty="0" smtClean="0"/>
              <a:t>Has been around since win2000</a:t>
            </a:r>
          </a:p>
          <a:p>
            <a:pPr lvl="1"/>
            <a:r>
              <a:rPr lang="en-US" dirty="0" smtClean="0"/>
              <a:t>Updates older NT driver model</a:t>
            </a:r>
          </a:p>
          <a:p>
            <a:r>
              <a:rPr lang="en-US" dirty="0" smtClean="0"/>
              <a:t>The standard model for how drivers are written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81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IO manager proxies requests from user to (WDM) drivers </a:t>
            </a:r>
          </a:p>
          <a:p>
            <a:r>
              <a:rPr lang="en-US" dirty="0" smtClean="0"/>
              <a:t>It does (some) validation</a:t>
            </a:r>
          </a:p>
          <a:p>
            <a:r>
              <a:rPr lang="en-US" dirty="0" smtClean="0"/>
              <a:t>it packs it up nicely for the driver (in a structure called an IRP (IO Request Packet))</a:t>
            </a:r>
          </a:p>
          <a:p>
            <a:r>
              <a:rPr lang="en-US" dirty="0" smtClean="0"/>
              <a:t>Send it to the driver’s dispatch routine </a:t>
            </a:r>
          </a:p>
          <a:p>
            <a:r>
              <a:rPr lang="en-US" dirty="0" smtClean="0"/>
              <a:t>Tells it what arguments the user gave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46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windows drivers start with a function called DriverEntry() </a:t>
            </a:r>
          </a:p>
          <a:p>
            <a:r>
              <a:rPr lang="en-US" dirty="0" smtClean="0"/>
              <a:t>Create a device name:</a:t>
            </a:r>
            <a:br>
              <a:rPr lang="en-US" dirty="0" smtClean="0"/>
            </a:br>
            <a:r>
              <a:rPr lang="en-US" b="1" dirty="0" smtClean="0"/>
              <a:t>IoCreateDevice()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IoCreateDeviceSecure()</a:t>
            </a:r>
            <a:endParaRPr lang="en-US" dirty="0"/>
          </a:p>
          <a:p>
            <a:r>
              <a:rPr lang="en-US" dirty="0" smtClean="0"/>
              <a:t>Export device name to user: </a:t>
            </a:r>
            <a:br>
              <a:rPr lang="en-US" dirty="0" smtClean="0"/>
            </a:br>
            <a:r>
              <a:rPr lang="en-US" b="1" dirty="0" smtClean="0"/>
              <a:t>IoCreateSymbolicLink()</a:t>
            </a:r>
            <a:br>
              <a:rPr lang="en-US" b="1" dirty="0" smtClean="0"/>
            </a:br>
            <a:r>
              <a:rPr lang="en-US" dirty="0" smtClean="0"/>
              <a:t>IoRegisterDeviceInterface()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09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driver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en-US" dirty="0" smtClean="0"/>
              <a:t>register one or more dispatch routines the IOmanager can call</a:t>
            </a:r>
          </a:p>
          <a:p>
            <a:r>
              <a:rPr lang="en-US" dirty="0" smtClean="0"/>
              <a:t>Finding those routines is usually not hard</a:t>
            </a:r>
          </a:p>
          <a:p>
            <a:r>
              <a:rPr lang="en-US" dirty="0" smtClean="0"/>
              <a:t>Those routines is where input parsing happens!</a:t>
            </a:r>
          </a:p>
          <a:p>
            <a:r>
              <a:rPr lang="en-US" dirty="0" smtClean="0"/>
              <a:t>Stuff like ioctl, fsctl, open, read, write,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94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895350"/>
            <a:ext cx="684276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DriverEntry(PDRIVER_OBJECT </a:t>
            </a:r>
            <a:r>
              <a:rPr lang="en-US" sz="1400" b="1" dirty="0" smtClean="0"/>
              <a:t>DriverObject</a:t>
            </a:r>
            <a:r>
              <a:rPr lang="en-US" sz="1400" dirty="0" smtClean="0"/>
              <a:t>,IN PUNICODE_STRING  RegistryPath) {</a:t>
            </a:r>
          </a:p>
          <a:p>
            <a:r>
              <a:rPr lang="en-US" sz="1400" dirty="0" smtClean="0"/>
              <a:t>	UNICODE_STRING dev, slink;</a:t>
            </a:r>
          </a:p>
          <a:p>
            <a:r>
              <a:rPr lang="en-US" sz="1400" dirty="0" smtClean="0"/>
              <a:t>	DEVICE_OBJECT deviceObject;</a:t>
            </a:r>
          </a:p>
          <a:p>
            <a:r>
              <a:rPr lang="en-US" sz="1400" dirty="0" smtClean="0"/>
              <a:t>	RtlInitUnicodeString(&amp;dev, L"\\Device\\testdrv");</a:t>
            </a:r>
          </a:p>
          <a:p>
            <a:r>
              <a:rPr lang="en-US" sz="1400" dirty="0" smtClean="0"/>
              <a:t>	RtlInitUNicodeString(&amp;slink, L"\\DosDevices\\testdrv");</a:t>
            </a:r>
          </a:p>
          <a:p>
            <a:endParaRPr lang="en-US" sz="1400" dirty="0" smtClean="0"/>
          </a:p>
          <a:p>
            <a:r>
              <a:rPr lang="en-US" sz="1400" dirty="0" smtClean="0"/>
              <a:t>	IoCreateDevice(DriverObject, sizeof(65533),&amp;dev,</a:t>
            </a:r>
          </a:p>
          <a:p>
            <a:r>
              <a:rPr lang="en-US" sz="1400" dirty="0" smtClean="0"/>
              <a:t>	    0, FILE_DEVICE_UNKNOWN, 0, FALSE, &amp;deviceObject);	</a:t>
            </a:r>
          </a:p>
          <a:p>
            <a:endParaRPr lang="en-US" sz="1400" dirty="0" smtClean="0"/>
          </a:p>
          <a:p>
            <a:r>
              <a:rPr lang="en-US" sz="1400" dirty="0" smtClean="0"/>
              <a:t>	IoCreateSymbolicLink(&amp;slink, &amp;dev);</a:t>
            </a:r>
          </a:p>
          <a:p>
            <a:endParaRPr lang="en-US" sz="1400" dirty="0" smtClean="0"/>
          </a:p>
          <a:p>
            <a:r>
              <a:rPr lang="en-US" sz="1400" b="1" dirty="0" smtClean="0"/>
              <a:t>	DriverObject-&gt;MajorFunction[IRP_MJ_DEVICE_CONTROL] = dispatchIoctl;</a:t>
            </a:r>
          </a:p>
          <a:p>
            <a:r>
              <a:rPr lang="en-US" sz="1400" b="1" dirty="0" smtClean="0"/>
              <a:t>	DriverObject-&gt;MajorFunction[IRP_MJ_CREATE] = dispatchCreate;</a:t>
            </a:r>
          </a:p>
          <a:p>
            <a:r>
              <a:rPr lang="en-US" sz="1400" b="1" dirty="0" smtClean="0"/>
              <a:t>	DriverObject-&gt;MajorFunction[IRP_MJ_CLOSE] = dispatchClose;</a:t>
            </a:r>
          </a:p>
          <a:p>
            <a:r>
              <a:rPr lang="en-US" sz="1400" b="1" dirty="0" smtClean="0"/>
              <a:t>	DriverObject-&gt;MajorFunction[IRP_MJ_READ] =  dispatchRead;</a:t>
            </a:r>
          </a:p>
          <a:p>
            <a:r>
              <a:rPr lang="en-US" sz="1400" b="1" dirty="0" smtClean="0"/>
              <a:t>	DriverObject-&gt;MajorFunction[IRP_MJ_WRITE] = dispatchWrite;</a:t>
            </a:r>
          </a:p>
          <a:p>
            <a:r>
              <a:rPr lang="en-US" sz="1400" b="1" dirty="0" smtClean="0"/>
              <a:t>	DriverObject-&gt;DriverUnload = testdrv_unload;</a:t>
            </a:r>
          </a:p>
          <a:p>
            <a:r>
              <a:rPr lang="en-US" sz="1400" dirty="0" smtClean="0"/>
              <a:t>	return STATUS_SUCCESS;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46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6976"/>
              </p:ext>
            </p:extLst>
          </p:nvPr>
        </p:nvGraphicFramePr>
        <p:xfrm>
          <a:off x="152400" y="1047750"/>
          <a:ext cx="8839200" cy="37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Major</a:t>
                      </a:r>
                      <a:r>
                        <a:rPr lang="en-US" sz="1400" baseline="0" dirty="0" smtClean="0"/>
                        <a:t> function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Systemcall</a:t>
                      </a:r>
                      <a:r>
                        <a:rPr lang="en-US" sz="1400" dirty="0" smtClean="0"/>
                        <a:t> to get there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IRP_MJ_DEVICE_CONTROL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NtDeviceIoControlFile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IRP_MJ_CREATE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NtCreateFile, NtOpenFile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IRP_MJ_CREATE_NAMED_PIPE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NtCreateNamedPipeFile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IRP_MJ_CREATE_MAILSLOT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NtCreateMailSlotFlie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IRP_MJ_READ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NtReadFile(Scatter)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IRP_MJ_WRITE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NtWriteFile(Scatter)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IRP_MJ_QUERY_INFORMATION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NtQueryInformationFile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IRP_MJ_SET_INFORMATION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NtSetInformationFile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IRP_MJ_CLOSE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NtCloseHandle (sort of)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IRP_MJ_DIRECTORY_CONTROL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NtQueryDirectoryFile</a:t>
                      </a:r>
                      <a:r>
                        <a:rPr lang="en-US" sz="1400" dirty="0" smtClean="0"/>
                        <a:t> (IRP_MN_QUERY_DIRECTORY)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IRP_MJ_DIRECTORY_CONTROL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NtNotifyChangeDirectoryFile</a:t>
                      </a:r>
                      <a:r>
                        <a:rPr lang="en-US" sz="1400" dirty="0" smtClean="0"/>
                        <a:t> (IRP_MN_NOTIFY_CHANGE_DIRECTORY)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61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Ilja van Sprundel</a:t>
            </a:r>
          </a:p>
          <a:p>
            <a:r>
              <a:rPr lang="en-US" dirty="0" smtClean="0"/>
              <a:t>ivansprundel@ioactive.com</a:t>
            </a:r>
          </a:p>
          <a:p>
            <a:r>
              <a:rPr lang="en-US" dirty="0" smtClean="0"/>
              <a:t>Director of Penetration Testing at </a:t>
            </a:r>
            <a:r>
              <a:rPr lang="en-US" dirty="0" err="1" smtClean="0"/>
              <a:t>IOActive</a:t>
            </a:r>
            <a:endParaRPr lang="en-US" dirty="0" smtClean="0"/>
          </a:p>
          <a:p>
            <a:r>
              <a:rPr lang="en-US" dirty="0" smtClean="0"/>
              <a:t>Pen test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Break stuff for fun and profit :)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18" y="4324350"/>
            <a:ext cx="3048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52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6466"/>
              </p:ext>
            </p:extLst>
          </p:nvPr>
        </p:nvGraphicFramePr>
        <p:xfrm>
          <a:off x="152400" y="1047750"/>
          <a:ext cx="8839200" cy="366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Major</a:t>
                      </a:r>
                      <a:r>
                        <a:rPr lang="en-US" sz="1400" baseline="0" dirty="0" smtClean="0"/>
                        <a:t> function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Userland system call to get there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IRP_MJ_FILE_SYSTEM_CONTROL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NtFsControlfile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IRP_MJ_FLUSH_BUFFERS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NtFlushBuffersFile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IRP_MJ_LOCK_CONTROL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NtLockFile, NtUnlockFile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IRP_MJ_QUERY_EA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NtQueryEaFile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IRP_MJ_QUERY_QUOTA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NtQueryQuotaInformationFile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IRP_MJ_QUERY_SECURITY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NtQuerySecurityObject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IRP_MJ_QUERY_VOLUME_INFORMATION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NtQueryVolumeInformationFile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IRP_MJ_SET_EA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NtSetEaFile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IRP_MJ_SET_QUOTA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NtSetQuotaInformationFile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IRP_MJ_SET_SECURITY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NtSetSecurityObject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IRP_MJ_SET_VOLUME_INFORMATION 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NtSetVolumeInformationFile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IRP_MJ_SHUTDOWN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NtShutdownSystem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37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886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Corresponding system calls for all these dispatch routines</a:t>
            </a:r>
          </a:p>
          <a:p>
            <a:pPr lvl="1"/>
            <a:r>
              <a:rPr lang="en-US" dirty="0" smtClean="0"/>
              <a:t>Each of these deserve inclusion in this presentation </a:t>
            </a:r>
          </a:p>
          <a:p>
            <a:pPr lvl="1"/>
            <a:r>
              <a:rPr lang="en-US" dirty="0" smtClean="0"/>
              <a:t>Will limit to </a:t>
            </a:r>
            <a:r>
              <a:rPr lang="en-US" dirty="0" err="1" smtClean="0"/>
              <a:t>ioctl</a:t>
            </a:r>
            <a:r>
              <a:rPr lang="en-US" dirty="0"/>
              <a:t> </a:t>
            </a:r>
            <a:r>
              <a:rPr lang="en-US" dirty="0" smtClean="0"/>
              <a:t>(simplicity, time constrains)</a:t>
            </a:r>
          </a:p>
          <a:p>
            <a:r>
              <a:rPr lang="en-US" dirty="0" smtClean="0"/>
              <a:t>IO manager is the layer between them </a:t>
            </a:r>
          </a:p>
          <a:p>
            <a:r>
              <a:rPr lang="en-US" dirty="0" smtClean="0"/>
              <a:t>IO manager will validate the arguments the </a:t>
            </a:r>
            <a:r>
              <a:rPr lang="en-US" dirty="0" err="1" smtClean="0"/>
              <a:t>systemcall</a:t>
            </a:r>
            <a:r>
              <a:rPr lang="en-US" dirty="0" smtClean="0"/>
              <a:t> provides </a:t>
            </a:r>
          </a:p>
          <a:p>
            <a:r>
              <a:rPr lang="en-US" dirty="0" smtClean="0"/>
              <a:t>But only in certain situations and configurations</a:t>
            </a:r>
          </a:p>
          <a:p>
            <a:r>
              <a:rPr lang="en-US" dirty="0" smtClean="0"/>
              <a:t>Things can get complicated:</a:t>
            </a:r>
          </a:p>
          <a:p>
            <a:pPr lvl="1"/>
            <a:r>
              <a:rPr lang="en-US" dirty="0" smtClean="0"/>
              <a:t>Documented on MSDN</a:t>
            </a:r>
          </a:p>
          <a:p>
            <a:pPr lvl="1"/>
            <a:r>
              <a:rPr lang="en-US" dirty="0" smtClean="0"/>
              <a:t>Specific details not always clearly documented (e.g. “buffer capped at XXX </a:t>
            </a:r>
            <a:r>
              <a:rPr lang="en-US" dirty="0" err="1" smtClean="0"/>
              <a:t>len</a:t>
            </a:r>
            <a:r>
              <a:rPr lang="en-US" dirty="0" smtClean="0"/>
              <a:t>” “buffer is validated, probed and captured if bit XYZ is set, else it’s not”, …)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054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IOmanager will call the dispatch routine</a:t>
            </a:r>
          </a:p>
          <a:p>
            <a:r>
              <a:rPr lang="en-US" dirty="0" smtClean="0"/>
              <a:t>They all have the same parameters: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628900"/>
            <a:ext cx="769620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NTSTATUS </a:t>
            </a:r>
          </a:p>
          <a:p>
            <a:r>
              <a:rPr lang="en-US" sz="2800" dirty="0" smtClean="0"/>
              <a:t>dispatchIoctl( IN PDEVICE_OBJECT DeviceObject, </a:t>
            </a:r>
          </a:p>
          <a:p>
            <a:r>
              <a:rPr lang="en-US" sz="2800" dirty="0" smtClean="0"/>
              <a:t>		    IN PIRP Irp) {</a:t>
            </a:r>
          </a:p>
          <a:p>
            <a:r>
              <a:rPr lang="en-US" sz="2800" dirty="0" smtClean="0"/>
              <a:t>	/* do something */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48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IO request packet</a:t>
            </a:r>
          </a:p>
          <a:p>
            <a:r>
              <a:rPr lang="en-US" dirty="0" smtClean="0"/>
              <a:t>Struct that has all the parameters any of the dispatch routines would ever need</a:t>
            </a:r>
          </a:p>
          <a:p>
            <a:r>
              <a:rPr lang="en-US" dirty="0" smtClean="0"/>
              <a:t>Requestor mode</a:t>
            </a:r>
          </a:p>
          <a:p>
            <a:r>
              <a:rPr lang="en-US" dirty="0" smtClean="0"/>
              <a:t>SystemBuffer</a:t>
            </a:r>
          </a:p>
          <a:p>
            <a:r>
              <a:rPr lang="en-US" dirty="0" smtClean="0"/>
              <a:t>MdlAddress</a:t>
            </a:r>
          </a:p>
          <a:p>
            <a:r>
              <a:rPr lang="en-US" dirty="0" smtClean="0"/>
              <a:t>UserBuffer</a:t>
            </a:r>
          </a:p>
          <a:p>
            <a:r>
              <a:rPr lang="en-US" dirty="0" smtClean="0"/>
              <a:t>IoStatus</a:t>
            </a:r>
          </a:p>
          <a:p>
            <a:r>
              <a:rPr lang="en-US" dirty="0" smtClean="0"/>
              <a:t>Consistent way of talking to drivers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92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13" y="1200151"/>
            <a:ext cx="7545575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65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IRP’s come with a stack (IO_STACK_LOCATION)</a:t>
            </a:r>
          </a:p>
          <a:p>
            <a:r>
              <a:rPr lang="en-US" dirty="0" smtClean="0"/>
              <a:t>Contains specific info drivers might need:</a:t>
            </a:r>
          </a:p>
          <a:p>
            <a:pPr lvl="1"/>
            <a:r>
              <a:rPr lang="en-US" dirty="0" smtClean="0"/>
              <a:t>Major and minor function nr</a:t>
            </a:r>
          </a:p>
          <a:p>
            <a:pPr lvl="1"/>
            <a:r>
              <a:rPr lang="en-US" dirty="0" smtClean="0"/>
              <a:t>Device object </a:t>
            </a:r>
          </a:p>
          <a:p>
            <a:pPr lvl="1"/>
            <a:r>
              <a:rPr lang="en-US" dirty="0" smtClean="0"/>
              <a:t>File object</a:t>
            </a:r>
          </a:p>
          <a:p>
            <a:r>
              <a:rPr lang="en-US" dirty="0" smtClean="0"/>
              <a:t>Has function parameter union (</a:t>
            </a:r>
            <a:r>
              <a:rPr lang="en-US" dirty="0" err="1" smtClean="0"/>
              <a:t>ioctl</a:t>
            </a:r>
            <a:r>
              <a:rPr lang="en-US" dirty="0" smtClean="0"/>
              <a:t>, read, write, …)</a:t>
            </a:r>
          </a:p>
          <a:p>
            <a:pPr lvl="1"/>
            <a:r>
              <a:rPr lang="en-US" dirty="0" smtClean="0"/>
              <a:t>contains parameters specific to that function.</a:t>
            </a:r>
          </a:p>
          <a:p>
            <a:r>
              <a:rPr lang="en-US" dirty="0" smtClean="0"/>
              <a:t>IrpSp = IoGetCurrentIrpStackLocation(irp);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93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909377"/>
            <a:ext cx="7848600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NTSTATUS NtDeviceIoControlFile(      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HANDLE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FileHandle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HANDLE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Event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PIO_APC_ROUTINE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ApcRoutine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PVOID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ApcContext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PIO_STATUS_BLOCK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IoStatusBlock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ULONG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IoControlCode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PVOID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InputBuffer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ULONG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InputBufferLength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    PVOID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OutputBuffer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ULONG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OutputBufferLength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896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IoControlCode, InputBuffer, InputBufferLength, Outputbuffer, OutputbufferLength will be given to the IO Manager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what manner the buffers and their lengths are given to the driver depends on the IoControlCode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4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IoControlCode’s are a combination of values or’ed together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4286250"/>
            <a:ext cx="8001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#define IOCTL_</a:t>
            </a:r>
            <a:r>
              <a:rPr lang="en-US" i="1" dirty="0" smtClean="0"/>
              <a:t>Device</a:t>
            </a:r>
            <a:r>
              <a:rPr lang="en-US" dirty="0" smtClean="0"/>
              <a:t>_</a:t>
            </a:r>
            <a:r>
              <a:rPr lang="en-US" i="1" dirty="0" smtClean="0"/>
              <a:t>Function </a:t>
            </a:r>
            <a:r>
              <a:rPr lang="en-US" dirty="0" smtClean="0"/>
              <a:t>CTL_CODE(</a:t>
            </a:r>
            <a:r>
              <a:rPr lang="en-US" i="1" dirty="0" smtClean="0"/>
              <a:t>DeviceType</a:t>
            </a:r>
            <a:r>
              <a:rPr lang="en-US" dirty="0" smtClean="0"/>
              <a:t>, </a:t>
            </a:r>
            <a:r>
              <a:rPr lang="en-US" i="1" dirty="0" smtClean="0"/>
              <a:t>Function</a:t>
            </a:r>
            <a:r>
              <a:rPr lang="en-US" dirty="0" smtClean="0"/>
              <a:t>, </a:t>
            </a:r>
            <a:r>
              <a:rPr lang="en-US" i="1" dirty="0" smtClean="0"/>
              <a:t>Method</a:t>
            </a:r>
            <a:r>
              <a:rPr lang="en-US" dirty="0" smtClean="0"/>
              <a:t>, </a:t>
            </a:r>
            <a:r>
              <a:rPr lang="en-US" i="1" dirty="0" smtClean="0"/>
              <a:t>Access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2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two values we care about are </a:t>
            </a:r>
            <a:r>
              <a:rPr lang="en-US" b="1" dirty="0" smtClean="0"/>
              <a:t>Transfertype</a:t>
            </a:r>
            <a:r>
              <a:rPr lang="en-US" dirty="0" smtClean="0"/>
              <a:t> and </a:t>
            </a:r>
            <a:r>
              <a:rPr lang="en-US" b="1" dirty="0" smtClean="0"/>
              <a:t>Required access</a:t>
            </a:r>
          </a:p>
          <a:p>
            <a:r>
              <a:rPr lang="en-US" dirty="0" smtClean="0"/>
              <a:t>Required access can be any of: </a:t>
            </a:r>
          </a:p>
          <a:p>
            <a:pPr lvl="1"/>
            <a:r>
              <a:rPr lang="en-US" dirty="0" smtClean="0"/>
              <a:t>FILE_ANY_ACCESS </a:t>
            </a:r>
          </a:p>
          <a:p>
            <a:pPr lvl="1"/>
            <a:r>
              <a:rPr lang="en-US" dirty="0" smtClean="0"/>
              <a:t>FILE_READ_DATA </a:t>
            </a:r>
          </a:p>
          <a:p>
            <a:pPr lvl="1"/>
            <a:r>
              <a:rPr lang="en-US" dirty="0" smtClean="0"/>
              <a:t>FILE_WRITE_DATA (read and write can be or’ed together)</a:t>
            </a:r>
          </a:p>
          <a:p>
            <a:endParaRPr lang="en-US" dirty="0" smtClean="0"/>
          </a:p>
          <a:p>
            <a:r>
              <a:rPr lang="en-US" dirty="0" smtClean="0"/>
              <a:t>Basically, it says you need to have the file handle open with that level of access. (else the IOmanager will kick you out)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2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Outline/Agenda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What’s this about / goal / intro </a:t>
            </a:r>
          </a:p>
          <a:p>
            <a:r>
              <a:rPr lang="en-US" dirty="0" smtClean="0"/>
              <a:t>Part 1: where </a:t>
            </a:r>
          </a:p>
          <a:p>
            <a:pPr lvl="1"/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Drivers / WDM</a:t>
            </a:r>
          </a:p>
          <a:p>
            <a:pPr lvl="1"/>
            <a:r>
              <a:rPr lang="en-US" dirty="0" err="1" smtClean="0"/>
              <a:t>IOMgr</a:t>
            </a:r>
            <a:endParaRPr lang="en-US" dirty="0" smtClean="0"/>
          </a:p>
          <a:p>
            <a:pPr lvl="1"/>
            <a:r>
              <a:rPr lang="en-US" dirty="0" smtClean="0"/>
              <a:t>Dispatch / IRP / </a:t>
            </a:r>
            <a:r>
              <a:rPr lang="en-US" dirty="0" err="1" smtClean="0"/>
              <a:t>ioctl</a:t>
            </a:r>
            <a:endParaRPr lang="en-US" dirty="0" smtClean="0"/>
          </a:p>
          <a:p>
            <a:pPr lvl="1"/>
            <a:r>
              <a:rPr lang="en-US" dirty="0" err="1" smtClean="0"/>
              <a:t>kmdf</a:t>
            </a:r>
            <a:endParaRPr lang="en-US" dirty="0" smtClean="0"/>
          </a:p>
          <a:p>
            <a:r>
              <a:rPr lang="en-US" dirty="0" smtClean="0"/>
              <a:t>Part 2: what</a:t>
            </a:r>
          </a:p>
          <a:p>
            <a:pPr lvl="1"/>
            <a:r>
              <a:rPr lang="en-US" dirty="0"/>
              <a:t>device creation </a:t>
            </a:r>
          </a:p>
          <a:p>
            <a:pPr lvl="1"/>
            <a:r>
              <a:rPr lang="en-US" dirty="0"/>
              <a:t>working with the </a:t>
            </a:r>
            <a:r>
              <a:rPr lang="en-US" dirty="0" err="1"/>
              <a:t>IOManager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Userland</a:t>
            </a:r>
            <a:r>
              <a:rPr lang="en-US" dirty="0"/>
              <a:t> data and pointers </a:t>
            </a:r>
          </a:p>
          <a:p>
            <a:pPr lvl="1"/>
            <a:r>
              <a:rPr lang="en-US" dirty="0"/>
              <a:t>memory related bugs </a:t>
            </a:r>
          </a:p>
          <a:p>
            <a:pPr lvl="1"/>
            <a:r>
              <a:rPr lang="en-US" dirty="0"/>
              <a:t>Object handling bugs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23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Transfertype can be one of four things: </a:t>
            </a:r>
          </a:p>
          <a:p>
            <a:pPr lvl="1"/>
            <a:r>
              <a:rPr lang="en-US" dirty="0" smtClean="0"/>
              <a:t>METHOD_BUFFERED</a:t>
            </a:r>
          </a:p>
          <a:p>
            <a:pPr lvl="1"/>
            <a:r>
              <a:rPr lang="en-US" dirty="0" smtClean="0"/>
              <a:t>METHOD_NEITHER</a:t>
            </a:r>
          </a:p>
          <a:p>
            <a:pPr lvl="1"/>
            <a:r>
              <a:rPr lang="en-US" dirty="0" smtClean="0"/>
              <a:t>METHOD_IN_DIRECT</a:t>
            </a:r>
          </a:p>
          <a:p>
            <a:pPr lvl="1"/>
            <a:r>
              <a:rPr lang="en-US" dirty="0" smtClean="0"/>
              <a:t>METHOD_OUT_DIRECT</a:t>
            </a:r>
          </a:p>
          <a:p>
            <a:endParaRPr lang="en-US" dirty="0" smtClean="0"/>
          </a:p>
          <a:p>
            <a:r>
              <a:rPr lang="en-US" dirty="0" smtClean="0"/>
              <a:t>The IO manager will use these to decide how to pass your buffers to the driver.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61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METHOD_BUFFERED</a:t>
            </a:r>
          </a:p>
          <a:p>
            <a:r>
              <a:rPr lang="en-US" dirty="0" smtClean="0"/>
              <a:t>The IO manager will make sure your input buffer and output buffer are in userspace</a:t>
            </a:r>
            <a:endParaRPr lang="en-US" dirty="0"/>
          </a:p>
          <a:p>
            <a:r>
              <a:rPr lang="en-US" dirty="0" smtClean="0"/>
              <a:t>That their lengths are ok (e.g. won’t cause overflow with addr, won’t spill over in kernel, …)</a:t>
            </a:r>
          </a:p>
          <a:p>
            <a:r>
              <a:rPr lang="en-US" dirty="0" smtClean="0"/>
              <a:t>Copies inputbuffer to a kernel buffer (no length restrictions beyond the size of a 32bit ULONG and available memory)</a:t>
            </a:r>
          </a:p>
          <a:p>
            <a:r>
              <a:rPr lang="en-US" dirty="0" smtClean="0"/>
              <a:t>Charges quota for memory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4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IRP_MJ_DEVICE_CONTROL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METHOD_NEITHER</a:t>
            </a:r>
          </a:p>
          <a:p>
            <a:r>
              <a:rPr lang="en-US" dirty="0" smtClean="0"/>
              <a:t>The endless source of driver bugs</a:t>
            </a:r>
          </a:p>
          <a:p>
            <a:r>
              <a:rPr lang="en-US" dirty="0" smtClean="0"/>
              <a:t>The IO manager will do NO validation whatsoever </a:t>
            </a:r>
          </a:p>
          <a:p>
            <a:r>
              <a:rPr lang="en-US" dirty="0" smtClean="0"/>
              <a:t>Pass on input buffer, output buffer and their lengths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is</a:t>
            </a:r>
            <a:r>
              <a:rPr lang="en-US" dirty="0" smtClean="0"/>
              <a:t> to the driver</a:t>
            </a:r>
          </a:p>
          <a:p>
            <a:pPr lvl="1"/>
            <a:r>
              <a:rPr lang="en-US" dirty="0"/>
              <a:t>Parameters.DeviceIoControl.Type3InputBuffer</a:t>
            </a:r>
            <a:endParaRPr lang="en-US" dirty="0" smtClean="0"/>
          </a:p>
          <a:p>
            <a:r>
              <a:rPr lang="en-US" dirty="0" smtClean="0"/>
              <a:t>It won’t even probe them!</a:t>
            </a:r>
          </a:p>
          <a:p>
            <a:pPr lvl="1"/>
            <a:r>
              <a:rPr lang="en-US" dirty="0" err="1" smtClean="0"/>
              <a:t>Perf</a:t>
            </a:r>
            <a:r>
              <a:rPr lang="en-US" dirty="0" smtClean="0"/>
              <a:t> win, but at an enormous (potential) security cost </a:t>
            </a:r>
          </a:p>
          <a:p>
            <a:r>
              <a:rPr lang="en-US" dirty="0" smtClean="0"/>
              <a:t>Driver writers should avoid them at all cost!</a:t>
            </a:r>
          </a:p>
          <a:p>
            <a:pPr lvl="1"/>
            <a:r>
              <a:rPr lang="en-US" dirty="0" smtClean="0"/>
              <a:t>In reality, they don’t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5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 intermezzo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0386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order to have a basic understanding of METHOD_IN_DIRECT and METHOD_OUT_DIRECT you need to know what MDLs are.</a:t>
            </a:r>
          </a:p>
          <a:p>
            <a:pPr marL="0" lvl="1" indent="0">
              <a:buNone/>
            </a:pPr>
            <a:r>
              <a:rPr lang="en-US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Memory descriptor list.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Data structure that represents a buffer by physical addresses </a:t>
            </a:r>
          </a:p>
          <a:p>
            <a:pPr marL="742950" lvl="2" indent="-342900"/>
            <a:r>
              <a:rPr lang="en-US" dirty="0" smtClean="0"/>
              <a:t>APIs to create, modify, delete and consume (= map into virtual address space) MDLs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err="1" smtClean="0"/>
              <a:t>IOMgr</a:t>
            </a:r>
            <a:r>
              <a:rPr lang="en-US" dirty="0" smtClean="0"/>
              <a:t> hands these off to drivers, they’re generally used to create a double mapping (virtual) of the physical memory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One in user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One in kernel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56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 intermezzo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57955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44577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picture is oversimplified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88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 intermezzo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gets to put data directly in user memory</a:t>
            </a:r>
          </a:p>
          <a:p>
            <a:r>
              <a:rPr lang="en-US" dirty="0" smtClean="0"/>
              <a:t>No pain of probing, try/except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 increase!</a:t>
            </a:r>
          </a:p>
          <a:p>
            <a:r>
              <a:rPr lang="en-US" dirty="0" smtClean="0"/>
              <a:t>At the same time user doesn’t get to touch kernel memory beyond that very small piece of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We’ll return to MDLs later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28600" y="3397665"/>
            <a:ext cx="86106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 Unicode MS" pitchFamily="34" charset="-128"/>
                <a:cs typeface="Arial" pitchFamily="34" charset="0"/>
              </a:rPr>
              <a:t>k</a:t>
            </a:r>
            <a:r>
              <a:rPr lang="en-US" sz="2000" dirty="0" smtClean="0">
                <a:latin typeface="Arial Unicode MS" pitchFamily="34" charset="-128"/>
                <a:cs typeface="Arial" pitchFamily="34" charset="0"/>
              </a:rPr>
              <a:t>ptr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MmGetSystemAddressForMdlSafe(Irp-&gt;MdlAddress,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                                                 NormalPagePriority);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591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IRP_MJ_DEVICE_CONTROL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8861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METHOD_IN_DIRECT </a:t>
            </a:r>
            <a:r>
              <a:rPr lang="en-US" dirty="0" smtClean="0"/>
              <a:t>and</a:t>
            </a:r>
            <a:r>
              <a:rPr lang="en-US" b="1" dirty="0" smtClean="0"/>
              <a:t> METHOD_OUT_DIRECT</a:t>
            </a:r>
          </a:p>
          <a:p>
            <a:pPr lvl="1"/>
            <a:r>
              <a:rPr lang="en-US" dirty="0" smtClean="0"/>
              <a:t>Fairly similar </a:t>
            </a:r>
          </a:p>
          <a:p>
            <a:r>
              <a:rPr lang="en-US" dirty="0" smtClean="0"/>
              <a:t>With _IN_ an MDL datastruct will be made that creates a double mapping that can be </a:t>
            </a:r>
            <a:r>
              <a:rPr lang="en-US" b="1" dirty="0" smtClean="0"/>
              <a:t>read from </a:t>
            </a:r>
            <a:r>
              <a:rPr lang="en-US" dirty="0" smtClean="0"/>
              <a:t>(based on the </a:t>
            </a:r>
            <a:r>
              <a:rPr lang="en-US" dirty="0" err="1" smtClean="0"/>
              <a:t>OutputBuffer</a:t>
            </a:r>
            <a:r>
              <a:rPr lang="en-US" dirty="0" smtClean="0"/>
              <a:t> pointer)</a:t>
            </a:r>
          </a:p>
          <a:p>
            <a:r>
              <a:rPr lang="en-US" dirty="0" smtClean="0"/>
              <a:t>With _OUT_ an MDL datastruct will be made that creates a double mapping that can be </a:t>
            </a:r>
            <a:r>
              <a:rPr lang="en-US" b="1" dirty="0" smtClean="0"/>
              <a:t>written to </a:t>
            </a:r>
            <a:r>
              <a:rPr lang="en-US" dirty="0" smtClean="0"/>
              <a:t>(based on the </a:t>
            </a:r>
            <a:r>
              <a:rPr lang="en-US" dirty="0" err="1" smtClean="0"/>
              <a:t>OutputBuffer</a:t>
            </a:r>
            <a:r>
              <a:rPr lang="en-US" dirty="0" smtClean="0"/>
              <a:t> pointer)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42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Kernel mode driver framework</a:t>
            </a:r>
          </a:p>
          <a:p>
            <a:r>
              <a:rPr lang="en-US" dirty="0" smtClean="0"/>
              <a:t>Part of WDF, has a </a:t>
            </a:r>
            <a:r>
              <a:rPr lang="en-US" dirty="0" err="1" smtClean="0"/>
              <a:t>usermode</a:t>
            </a:r>
            <a:r>
              <a:rPr lang="en-US" dirty="0" smtClean="0"/>
              <a:t> counterpart (UMDF). </a:t>
            </a:r>
          </a:p>
          <a:p>
            <a:r>
              <a:rPr lang="en-US" dirty="0" smtClean="0"/>
              <a:t>KMDF designers learned from some WDM mistakes. </a:t>
            </a:r>
          </a:p>
          <a:p>
            <a:r>
              <a:rPr lang="en-US" dirty="0" smtClean="0"/>
              <a:t>KMDF makes it easier to write drivers, while less likely to introduce mistakes/bugs </a:t>
            </a:r>
          </a:p>
          <a:p>
            <a:r>
              <a:rPr lang="en-US" dirty="0" smtClean="0"/>
              <a:t>it's layered over the same infrastructure that WDM uses </a:t>
            </a:r>
          </a:p>
          <a:p>
            <a:pPr lvl="1"/>
            <a:r>
              <a:rPr lang="en-US" dirty="0" smtClean="0"/>
              <a:t>if you don't understand this infrastructure, you're going to have implicit (WDM-like) bugs while using KMDF</a:t>
            </a:r>
          </a:p>
          <a:p>
            <a:r>
              <a:rPr lang="en-US" dirty="0" smtClean="0"/>
              <a:t>makes it harder to have bugs:</a:t>
            </a:r>
          </a:p>
          <a:p>
            <a:pPr lvl="1"/>
            <a:r>
              <a:rPr lang="en-US" dirty="0" smtClean="0"/>
              <a:t>E.g. strongly discourages use of </a:t>
            </a:r>
            <a:r>
              <a:rPr lang="en-US" dirty="0" err="1" smtClean="0"/>
              <a:t>userland</a:t>
            </a:r>
            <a:r>
              <a:rPr lang="en-US" dirty="0" smtClean="0"/>
              <a:t> pointers in </a:t>
            </a:r>
            <a:r>
              <a:rPr lang="en-US" dirty="0" err="1" smtClean="0"/>
              <a:t>ioctl</a:t>
            </a:r>
            <a:r>
              <a:rPr lang="en-US" dirty="0" smtClean="0"/>
              <a:t> handlers</a:t>
            </a:r>
          </a:p>
          <a:p>
            <a:pPr lvl="2"/>
            <a:r>
              <a:rPr lang="en-US" dirty="0" err="1" smtClean="0"/>
              <a:t>WdfRequestRetrieveInputBuffer</a:t>
            </a:r>
            <a:r>
              <a:rPr lang="en-US" dirty="0" smtClean="0"/>
              <a:t>() works for METHOD_BUFFERED, METHOD_IN/OUT_DIRECT</a:t>
            </a:r>
          </a:p>
          <a:p>
            <a:pPr lvl="3"/>
            <a:r>
              <a:rPr lang="en-US" dirty="0" smtClean="0"/>
              <a:t>Not METHOD_NEITHER, need to call </a:t>
            </a:r>
            <a:r>
              <a:rPr lang="en-US" dirty="0" err="1" smtClean="0"/>
              <a:t>WdfRequestRetrieve</a:t>
            </a:r>
            <a:r>
              <a:rPr lang="en-US" b="1" u="sng" dirty="0" err="1" smtClean="0">
                <a:solidFill>
                  <a:srgbClr val="FF0000"/>
                </a:solidFill>
              </a:rPr>
              <a:t>Unsafe</a:t>
            </a:r>
            <a:r>
              <a:rPr lang="en-US" u="sng" dirty="0" err="1" smtClean="0"/>
              <a:t>User</a:t>
            </a:r>
            <a:r>
              <a:rPr lang="en-US" dirty="0" err="1" smtClean="0"/>
              <a:t>InputBuffer</a:t>
            </a:r>
            <a:r>
              <a:rPr lang="en-US" dirty="0" smtClean="0"/>
              <a:t>() for that</a:t>
            </a:r>
          </a:p>
          <a:p>
            <a:r>
              <a:rPr lang="en-US" dirty="0" smtClean="0"/>
              <a:t>As a driver developer, you're encouraged to use KMDF over WDM</a:t>
            </a:r>
          </a:p>
          <a:p>
            <a:r>
              <a:rPr lang="en-US" dirty="0" smtClean="0"/>
              <a:t>Open source as of v2 (MIT license)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github.com/Microsoft/Windows-Driver-Frameworks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Missing some things, e.g. redirector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27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857250"/>
          </a:xfrm>
        </p:spPr>
        <p:txBody>
          <a:bodyPr/>
          <a:lstStyle/>
          <a:p>
            <a:r>
              <a:rPr lang="en-US" dirty="0" smtClean="0"/>
              <a:t>PART 2: What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46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by and large the types of bugs you end up finding in kernel code will lead to one of the following: </a:t>
            </a:r>
          </a:p>
          <a:p>
            <a:pPr lvl="1"/>
            <a:r>
              <a:rPr lang="en-US" sz="1400" dirty="0" smtClean="0"/>
              <a:t>Elevation of privilege (e.g. a buffer overflow) </a:t>
            </a:r>
          </a:p>
          <a:p>
            <a:pPr lvl="1"/>
            <a:r>
              <a:rPr lang="en-US" sz="1400" dirty="0" smtClean="0"/>
              <a:t>Denial of service (e.g. unhandled exception-&gt;</a:t>
            </a:r>
            <a:r>
              <a:rPr lang="en-US" sz="1400" dirty="0" err="1" smtClean="0"/>
              <a:t>bugcheck</a:t>
            </a:r>
            <a:r>
              <a:rPr lang="en-US" sz="1400" dirty="0" smtClean="0"/>
              <a:t>) </a:t>
            </a:r>
          </a:p>
          <a:p>
            <a:pPr lvl="1"/>
            <a:r>
              <a:rPr lang="en-US" sz="1400" dirty="0" smtClean="0"/>
              <a:t>Information leak</a:t>
            </a:r>
          </a:p>
          <a:p>
            <a:endParaRPr lang="en-US" sz="1400" dirty="0"/>
          </a:p>
          <a:p>
            <a:r>
              <a:rPr lang="en-US" sz="1400" dirty="0" smtClean="0"/>
              <a:t>not covering exploitation or bypassing of mitigations (for the most part)</a:t>
            </a:r>
          </a:p>
          <a:p>
            <a:pPr lvl="1"/>
            <a:r>
              <a:rPr lang="en-US" sz="1400" dirty="0" smtClean="0"/>
              <a:t>working from the assumption that bugs will be exploitable. </a:t>
            </a:r>
          </a:p>
          <a:p>
            <a:pPr lvl="1"/>
            <a:r>
              <a:rPr lang="en-US" sz="1400" dirty="0" smtClean="0"/>
              <a:t>This isn’t an exploitation presentation, focus is on finding and fixing (security) bugs.</a:t>
            </a:r>
          </a:p>
          <a:p>
            <a:endParaRPr lang="en-US" sz="1400" dirty="0" smtClean="0"/>
          </a:p>
          <a:p>
            <a:r>
              <a:rPr lang="en-US" sz="1400" dirty="0" smtClean="0"/>
              <a:t>Assume the audience is aware of the standard set of bugs: </a:t>
            </a:r>
          </a:p>
          <a:p>
            <a:pPr lvl="1"/>
            <a:r>
              <a:rPr lang="en-US" sz="1400" dirty="0" smtClean="0"/>
              <a:t>buffer overflows/integer overflows/</a:t>
            </a:r>
            <a:r>
              <a:rPr lang="en-US" sz="1400" dirty="0" err="1" smtClean="0"/>
              <a:t>unvalidated</a:t>
            </a:r>
            <a:r>
              <a:rPr lang="en-US" sz="1400" dirty="0" smtClean="0"/>
              <a:t> length fields/out of bound read/... . </a:t>
            </a:r>
          </a:p>
          <a:p>
            <a:pPr lvl="1"/>
            <a:r>
              <a:rPr lang="en-US" sz="1400" dirty="0" err="1" smtClean="0"/>
              <a:t>c++</a:t>
            </a:r>
            <a:r>
              <a:rPr lang="en-US" sz="1400" dirty="0" smtClean="0"/>
              <a:t> type bugs (e.g. constructor/destructor bugs). </a:t>
            </a:r>
          </a:p>
          <a:p>
            <a:pPr lvl="1"/>
            <a:r>
              <a:rPr lang="en-US" sz="1400" dirty="0" smtClean="0"/>
              <a:t>if you're interested in auditing native code, these should be concepts that are familiar to you. won't cover them explicitly…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15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This Talk About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Windows WDM drivers (some </a:t>
            </a:r>
            <a:r>
              <a:rPr lang="en-US" dirty="0" err="1" smtClean="0"/>
              <a:t>kmdf</a:t>
            </a:r>
            <a:r>
              <a:rPr lang="en-US" dirty="0" smtClean="0"/>
              <a:t> too …)</a:t>
            </a:r>
          </a:p>
          <a:p>
            <a:pPr lvl="1"/>
            <a:r>
              <a:rPr lang="en-US" dirty="0" smtClean="0"/>
              <a:t>Implementation security </a:t>
            </a:r>
          </a:p>
          <a:p>
            <a:endParaRPr lang="en-US" dirty="0" smtClean="0"/>
          </a:p>
          <a:p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Auditors (what to look for)</a:t>
            </a:r>
          </a:p>
          <a:p>
            <a:pPr lvl="1"/>
            <a:r>
              <a:rPr lang="en-US" dirty="0" smtClean="0"/>
              <a:t>drivers developers (what not to do, and where to pay close attention)</a:t>
            </a:r>
          </a:p>
          <a:p>
            <a:pPr lvl="1"/>
            <a:r>
              <a:rPr lang="en-US" dirty="0" smtClean="0"/>
              <a:t>Curious people that like to poke around in driver internals</a:t>
            </a:r>
          </a:p>
          <a:p>
            <a:endParaRPr lang="en-US" dirty="0" smtClean="0"/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Some basic knowledge of Windows drivers (IRP’s, probing, capturing, …) appreciated (will quickly run through this stuff though).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955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Windows kernel offers APIs to help detect/prevent integer issues</a:t>
            </a:r>
          </a:p>
          <a:p>
            <a:r>
              <a:rPr lang="en-US" dirty="0" err="1" smtClean="0"/>
              <a:t>Ntintsafe.h</a:t>
            </a:r>
            <a:endParaRPr lang="en-US" dirty="0" smtClean="0"/>
          </a:p>
          <a:p>
            <a:pPr lvl="1"/>
            <a:r>
              <a:rPr lang="en-US" dirty="0" smtClean="0"/>
              <a:t>Arithmetic functions  </a:t>
            </a:r>
          </a:p>
          <a:p>
            <a:pPr lvl="1"/>
            <a:r>
              <a:rPr lang="en-US" sz="2900" dirty="0" smtClean="0"/>
              <a:t>Type conversion functions</a:t>
            </a:r>
          </a:p>
          <a:p>
            <a:endParaRPr lang="en-US" sz="3300" dirty="0" smtClean="0"/>
          </a:p>
          <a:p>
            <a:r>
              <a:rPr lang="en-US" sz="3700" dirty="0" smtClean="0"/>
              <a:t>While these APIs help mitigate integer issues, misuse of the APIs is possible. When using them do the following consistently: </a:t>
            </a:r>
          </a:p>
          <a:p>
            <a:pPr lvl="1"/>
            <a:r>
              <a:rPr lang="en-US" sz="3300" b="1" i="1" u="sng" dirty="0" smtClean="0"/>
              <a:t>Always</a:t>
            </a:r>
            <a:r>
              <a:rPr lang="en-US" sz="3300" dirty="0" smtClean="0"/>
              <a:t> check the return value. </a:t>
            </a:r>
          </a:p>
          <a:p>
            <a:pPr lvl="2"/>
            <a:r>
              <a:rPr lang="en-US" sz="2900" dirty="0" smtClean="0"/>
              <a:t>Else you might miss an integer overflow.</a:t>
            </a:r>
          </a:p>
          <a:p>
            <a:pPr lvl="1"/>
            <a:r>
              <a:rPr lang="en-US" sz="3300" b="1" i="1" u="sng" dirty="0" smtClean="0"/>
              <a:t>Always</a:t>
            </a:r>
            <a:r>
              <a:rPr lang="en-US" sz="3300" dirty="0" smtClean="0"/>
              <a:t> pass </a:t>
            </a:r>
            <a:r>
              <a:rPr lang="en-US" sz="3300" u="sng" dirty="0" smtClean="0"/>
              <a:t>exact</a:t>
            </a:r>
            <a:r>
              <a:rPr lang="en-US" sz="3300" dirty="0" smtClean="0"/>
              <a:t> type (use conversion functions if necessary) </a:t>
            </a:r>
          </a:p>
          <a:p>
            <a:pPr lvl="2"/>
            <a:r>
              <a:rPr lang="en-US" sz="2900" dirty="0" smtClean="0"/>
              <a:t>Else you might end up with integer truncation. </a:t>
            </a:r>
          </a:p>
          <a:p>
            <a:pPr lvl="1"/>
            <a:r>
              <a:rPr lang="en-US" sz="3300" b="1" i="1" u="sng" dirty="0" smtClean="0"/>
              <a:t>Never</a:t>
            </a:r>
            <a:r>
              <a:rPr lang="en-US" sz="3300" dirty="0" smtClean="0"/>
              <a:t> do arithmetic when passing the </a:t>
            </a:r>
            <a:r>
              <a:rPr lang="en-US" sz="3300" dirty="0" smtClean="0"/>
              <a:t>parameters. </a:t>
            </a:r>
            <a:endParaRPr lang="en-US" sz="3300" dirty="0" smtClean="0"/>
          </a:p>
          <a:p>
            <a:pPr lvl="2"/>
            <a:r>
              <a:rPr lang="en-US" sz="2900" dirty="0" smtClean="0"/>
              <a:t>Else you might still have an integer overflow. </a:t>
            </a:r>
          </a:p>
          <a:p>
            <a:endParaRPr lang="en-US" sz="3700" dirty="0"/>
          </a:p>
          <a:p>
            <a:pPr marL="0" indent="0">
              <a:buNone/>
            </a:pPr>
            <a:endParaRPr lang="en-US" sz="3700" dirty="0" smtClean="0"/>
          </a:p>
          <a:p>
            <a:pPr lvl="2"/>
            <a:endParaRPr lang="en-US" sz="2900" dirty="0"/>
          </a:p>
          <a:p>
            <a:pPr marL="914400" lvl="2" indent="0">
              <a:buNone/>
            </a:pPr>
            <a:endParaRPr lang="en-US" sz="2900" dirty="0" smtClean="0"/>
          </a:p>
          <a:p>
            <a:pPr marL="914400" lvl="2" indent="0">
              <a:buNone/>
            </a:pPr>
            <a:endParaRPr lang="en-US" sz="2900" dirty="0" smtClean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74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issues</a:t>
            </a:r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428750"/>
            <a:ext cx="169731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RtlUIntAdd</a:t>
            </a:r>
            <a:r>
              <a:rPr lang="en-US" sz="1400" dirty="0">
                <a:solidFill>
                  <a:srgbClr val="FF0000"/>
                </a:solidFill>
              </a:rPr>
              <a:t>(a, b, &amp;c);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428750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1" dirty="0"/>
              <a:t>s =</a:t>
            </a:r>
            <a:r>
              <a:rPr lang="en-US" sz="1400" dirty="0"/>
              <a:t> </a:t>
            </a:r>
            <a:r>
              <a:rPr lang="en-US" sz="1400" dirty="0" err="1"/>
              <a:t>RtlUIntAdd</a:t>
            </a:r>
            <a:r>
              <a:rPr lang="en-US" sz="1400" dirty="0"/>
              <a:t>(a, b, &amp;c);</a:t>
            </a:r>
          </a:p>
          <a:p>
            <a:r>
              <a:rPr lang="en-US" sz="1400" b="1" i="1" dirty="0">
                <a:solidFill>
                  <a:srgbClr val="000000"/>
                </a:solidFill>
              </a:rPr>
              <a:t>if (s != STATUS_SUCCESS) bail;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303443"/>
            <a:ext cx="32004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ULONG_PTR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 = </a:t>
            </a:r>
            <a:r>
              <a:rPr lang="en-US" sz="1400" dirty="0" err="1"/>
              <a:t>getsomevalue</a:t>
            </a:r>
            <a:r>
              <a:rPr lang="en-US" sz="1400" dirty="0"/>
              <a:t>();</a:t>
            </a:r>
          </a:p>
          <a:p>
            <a:r>
              <a:rPr lang="en-US" sz="1400" dirty="0"/>
              <a:t>UINT c;</a:t>
            </a:r>
          </a:p>
          <a:p>
            <a:r>
              <a:rPr lang="en-US" sz="1400" dirty="0"/>
              <a:t>if (</a:t>
            </a:r>
            <a:r>
              <a:rPr lang="en-US" sz="1400" dirty="0" err="1"/>
              <a:t>RtlUIntAdd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len</a:t>
            </a:r>
            <a:r>
              <a:rPr lang="en-US" sz="1400" dirty="0"/>
              <a:t>, 10, &amp;c) !=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STATUS_SUCCESS</a:t>
            </a:r>
            <a:r>
              <a:rPr lang="en-US" sz="1400" dirty="0"/>
              <a:t>) </a:t>
            </a:r>
            <a:r>
              <a:rPr lang="en-US" sz="1400" dirty="0" smtClean="0"/>
              <a:t>bail</a:t>
            </a:r>
            <a:r>
              <a:rPr lang="en-US" sz="1400" dirty="0"/>
              <a:t>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495800" y="2329755"/>
            <a:ext cx="2819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ULONG_PTR </a:t>
            </a:r>
            <a:r>
              <a:rPr lang="en-US" sz="1400" dirty="0" err="1"/>
              <a:t>len</a:t>
            </a:r>
            <a:r>
              <a:rPr lang="en-US" sz="1400" dirty="0"/>
              <a:t> = </a:t>
            </a:r>
            <a:r>
              <a:rPr lang="en-US" sz="1400" dirty="0" err="1"/>
              <a:t>getsomevalue</a:t>
            </a:r>
            <a:r>
              <a:rPr lang="en-US" sz="1400" dirty="0"/>
              <a:t>();</a:t>
            </a:r>
          </a:p>
          <a:p>
            <a:r>
              <a:rPr lang="en-US" sz="1400" dirty="0"/>
              <a:t>UINT </a:t>
            </a:r>
            <a:r>
              <a:rPr lang="en-US" sz="1400" dirty="0" err="1"/>
              <a:t>a,c</a:t>
            </a:r>
            <a:r>
              <a:rPr lang="en-US" sz="1400" dirty="0"/>
              <a:t>;</a:t>
            </a:r>
          </a:p>
          <a:p>
            <a:r>
              <a:rPr lang="en-US" sz="1400" b="1" i="1" dirty="0">
                <a:solidFill>
                  <a:srgbClr val="000000"/>
                </a:solidFill>
              </a:rPr>
              <a:t>if ( </a:t>
            </a:r>
            <a:r>
              <a:rPr lang="en-US" sz="1400" b="1" i="1" dirty="0" err="1">
                <a:solidFill>
                  <a:srgbClr val="000000"/>
                </a:solidFill>
              </a:rPr>
              <a:t>RtlUlongPtrToUInt</a:t>
            </a:r>
            <a:r>
              <a:rPr lang="en-US" sz="1400" b="1" i="1" dirty="0">
                <a:solidFill>
                  <a:srgbClr val="000000"/>
                </a:solidFill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</a:rPr>
              <a:t>len</a:t>
            </a:r>
            <a:r>
              <a:rPr lang="en-US" sz="1400" b="1" i="1" dirty="0">
                <a:solidFill>
                  <a:srgbClr val="000000"/>
                </a:solidFill>
              </a:rPr>
              <a:t>, &amp;a) != </a:t>
            </a:r>
            <a:endParaRPr lang="en-US" sz="1400" b="1" i="1" dirty="0" smtClean="0">
              <a:solidFill>
                <a:srgbClr val="000000"/>
              </a:solidFill>
            </a:endParaRPr>
          </a:p>
          <a:p>
            <a:r>
              <a:rPr lang="en-US" sz="1400" b="1" i="1" dirty="0">
                <a:solidFill>
                  <a:srgbClr val="000000"/>
                </a:solidFill>
              </a:rPr>
              <a:t>	</a:t>
            </a:r>
            <a:r>
              <a:rPr lang="en-US" sz="1400" b="1" i="1" dirty="0" smtClean="0">
                <a:solidFill>
                  <a:srgbClr val="000000"/>
                </a:solidFill>
              </a:rPr>
              <a:t>STATUS_SUCCESS</a:t>
            </a:r>
            <a:r>
              <a:rPr lang="en-US" sz="1400" b="1" i="1" dirty="0">
                <a:solidFill>
                  <a:srgbClr val="000000"/>
                </a:solidFill>
              </a:rPr>
              <a:t>) bail;</a:t>
            </a:r>
          </a:p>
          <a:p>
            <a:r>
              <a:rPr lang="en-US" sz="1400" dirty="0"/>
              <a:t>if (</a:t>
            </a:r>
            <a:r>
              <a:rPr lang="en-US" sz="1400" dirty="0" err="1"/>
              <a:t>RtlUIntAdd</a:t>
            </a:r>
            <a:r>
              <a:rPr lang="en-US" sz="1400" dirty="0"/>
              <a:t>(a, 10, &amp;c) !=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STATUS_SUCCESS</a:t>
            </a:r>
            <a:r>
              <a:rPr lang="en-US" sz="1400" dirty="0"/>
              <a:t>) bail;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8600" y="3943350"/>
            <a:ext cx="28194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if (</a:t>
            </a:r>
            <a:r>
              <a:rPr lang="en-US" sz="1400" dirty="0" err="1"/>
              <a:t>RtlUIntAdd</a:t>
            </a:r>
            <a:r>
              <a:rPr lang="en-US" sz="1400" dirty="0"/>
              <a:t>(a</a:t>
            </a:r>
            <a:r>
              <a:rPr lang="en-US" sz="1400" dirty="0">
                <a:solidFill>
                  <a:srgbClr val="FF0000"/>
                </a:solidFill>
              </a:rPr>
              <a:t>+1</a:t>
            </a:r>
            <a:r>
              <a:rPr lang="en-US" sz="1400" dirty="0"/>
              <a:t>, b, &amp;c) != </a:t>
            </a:r>
            <a:endParaRPr lang="en-US" sz="1400" dirty="0" smtClean="0"/>
          </a:p>
          <a:p>
            <a:r>
              <a:rPr lang="en-US" sz="1400" dirty="0" smtClean="0"/>
              <a:t>	STATUS_SUCCESS</a:t>
            </a:r>
            <a:r>
              <a:rPr lang="en-US" sz="1400" dirty="0"/>
              <a:t>) bail;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495800" y="3943350"/>
            <a:ext cx="28194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</a:rPr>
              <a:t>if (</a:t>
            </a:r>
            <a:r>
              <a:rPr lang="en-US" sz="1400" b="1" i="1" dirty="0" err="1">
                <a:solidFill>
                  <a:srgbClr val="000000"/>
                </a:solidFill>
              </a:rPr>
              <a:t>RtlUIntAdd</a:t>
            </a:r>
            <a:r>
              <a:rPr lang="en-US" sz="1400" b="1" i="1" dirty="0">
                <a:solidFill>
                  <a:srgbClr val="000000"/>
                </a:solidFill>
              </a:rPr>
              <a:t>(a, 1, &amp;b) != </a:t>
            </a:r>
            <a:endParaRPr lang="en-US" sz="1400" b="1" i="1" dirty="0" smtClean="0">
              <a:solidFill>
                <a:srgbClr val="000000"/>
              </a:solidFill>
            </a:endParaRPr>
          </a:p>
          <a:p>
            <a:r>
              <a:rPr lang="en-US" sz="1400" b="1" i="1" dirty="0">
                <a:solidFill>
                  <a:srgbClr val="000000"/>
                </a:solidFill>
              </a:rPr>
              <a:t>	</a:t>
            </a:r>
            <a:r>
              <a:rPr lang="en-US" sz="1400" b="1" i="1" dirty="0" smtClean="0">
                <a:solidFill>
                  <a:srgbClr val="000000"/>
                </a:solidFill>
              </a:rPr>
              <a:t>STATUS_SUCCESS</a:t>
            </a:r>
            <a:r>
              <a:rPr lang="en-US" sz="1400" b="1" i="1" dirty="0">
                <a:solidFill>
                  <a:srgbClr val="000000"/>
                </a:solidFill>
              </a:rPr>
              <a:t>) bail;</a:t>
            </a:r>
          </a:p>
          <a:p>
            <a:r>
              <a:rPr lang="en-US" sz="1400" dirty="0"/>
              <a:t>if (</a:t>
            </a:r>
            <a:r>
              <a:rPr lang="en-US" sz="1400" dirty="0" err="1"/>
              <a:t>RtlUIntAdd</a:t>
            </a:r>
            <a:r>
              <a:rPr lang="en-US" sz="1400" dirty="0"/>
              <a:t>(b, c, &amp;d) !=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STATUS_SUCCESS</a:t>
            </a:r>
            <a:r>
              <a:rPr lang="en-US" sz="1400" dirty="0"/>
              <a:t>) bail;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102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Common actions when talking with user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There's a number of things most WDM drivers end up doing if they want to interact with </a:t>
            </a:r>
            <a:r>
              <a:rPr lang="en-US" dirty="0" err="1" smtClean="0"/>
              <a:t>userland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devices and exposing them to </a:t>
            </a:r>
            <a:r>
              <a:rPr lang="en-US" dirty="0" err="1" smtClean="0"/>
              <a:t>userland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</a:t>
            </a:r>
            <a:r>
              <a:rPr lang="en-US" dirty="0" err="1" smtClean="0"/>
              <a:t>IOMgr</a:t>
            </a:r>
            <a:r>
              <a:rPr lang="en-US" dirty="0" smtClean="0"/>
              <a:t> calls driver on users behalf, driver hands stuff back)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Handling </a:t>
            </a:r>
            <a:r>
              <a:rPr lang="en-US" dirty="0" err="1" smtClean="0"/>
              <a:t>userland</a:t>
            </a:r>
            <a:r>
              <a:rPr lang="en-US" dirty="0" smtClean="0"/>
              <a:t>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Allocating, using and </a:t>
            </a:r>
            <a:r>
              <a:rPr lang="en-US" dirty="0" err="1" smtClean="0"/>
              <a:t>free'ing</a:t>
            </a:r>
            <a:r>
              <a:rPr lang="en-US" dirty="0" smtClean="0"/>
              <a:t> memory (memory manager), driven by </a:t>
            </a:r>
            <a:r>
              <a:rPr lang="en-US" dirty="0" err="1" smtClean="0"/>
              <a:t>userland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Working with handles and objects (object manager) provided by </a:t>
            </a:r>
            <a:r>
              <a:rPr lang="en-US" dirty="0" err="1" smtClean="0"/>
              <a:t>userland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51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2 ways to set ACLs on devices</a:t>
            </a:r>
          </a:p>
          <a:p>
            <a:pPr lvl="1"/>
            <a:r>
              <a:rPr lang="en-US" dirty="0" err="1" smtClean="0"/>
              <a:t>IoCreateDeviceSecure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.INF file</a:t>
            </a:r>
          </a:p>
          <a:p>
            <a:r>
              <a:rPr lang="en-US" dirty="0" smtClean="0"/>
              <a:t>Define SDDL strings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Devices are commonly not </a:t>
            </a:r>
            <a:r>
              <a:rPr lang="en-US" dirty="0" smtClean="0">
                <a:solidFill>
                  <a:srgbClr val="000000"/>
                </a:solidFill>
              </a:rPr>
              <a:t>explicitly </a:t>
            </a:r>
            <a:r>
              <a:rPr lang="en-US" dirty="0" err="1" smtClean="0">
                <a:solidFill>
                  <a:srgbClr val="000000"/>
                </a:solidFill>
              </a:rPr>
              <a:t>ACLed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Or ACL too wide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797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when you're designing drivers, think hard before giving access to your device to just anyone. </a:t>
            </a:r>
          </a:p>
          <a:p>
            <a:pPr lvl="2"/>
            <a:r>
              <a:rPr lang="en-US" dirty="0" smtClean="0"/>
              <a:t>Reduce kernel attack surface as much as possible</a:t>
            </a:r>
          </a:p>
          <a:p>
            <a:pPr lvl="1"/>
            <a:r>
              <a:rPr lang="en-US" dirty="0" smtClean="0"/>
              <a:t>One example: </a:t>
            </a:r>
          </a:p>
          <a:p>
            <a:pPr lvl="2"/>
            <a:r>
              <a:rPr lang="en-US" dirty="0" smtClean="0"/>
              <a:t>you could have a </a:t>
            </a:r>
            <a:r>
              <a:rPr lang="en-US" dirty="0" err="1" smtClean="0"/>
              <a:t>userland</a:t>
            </a:r>
            <a:r>
              <a:rPr lang="en-US" dirty="0" smtClean="0"/>
              <a:t> service that anyone gets to talk to (and you could make a com API around it) </a:t>
            </a:r>
          </a:p>
          <a:p>
            <a:pPr lvl="3"/>
            <a:r>
              <a:rPr lang="en-US" dirty="0" smtClean="0"/>
              <a:t>and then only the service gets to talk to your driver. </a:t>
            </a:r>
          </a:p>
          <a:p>
            <a:pPr lvl="3"/>
            <a:r>
              <a:rPr lang="en-US" dirty="0" smtClean="0"/>
              <a:t>Downside: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you have to write more code (not in kernel though)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err="1" smtClean="0"/>
              <a:t>perf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Upside: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reliability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security!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414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FILE_DEVICE_SECURE_OPEN</a:t>
            </a:r>
          </a:p>
          <a:p>
            <a:r>
              <a:rPr lang="en-US" dirty="0" smtClean="0"/>
              <a:t>When a driver creates a device, it calls </a:t>
            </a:r>
            <a:r>
              <a:rPr lang="en-US" dirty="0" err="1" smtClean="0"/>
              <a:t>IoCreateDevice</a:t>
            </a:r>
            <a:r>
              <a:rPr lang="en-US" dirty="0" smtClean="0"/>
              <a:t>() or </a:t>
            </a:r>
            <a:r>
              <a:rPr lang="en-US" dirty="0" err="1" smtClean="0"/>
              <a:t>IoCreateDeviceSecure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854226"/>
            <a:ext cx="5181600" cy="2185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NTSTATUS   IoCreateDevice(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PDRIVER_OBJECT  DriverObject,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ULONG  DeviceExtensionSize,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PUNICODE_STRING  DeviceName,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DEVICE_TYPE  DeviceType,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ULONG  </a:t>
            </a:r>
            <a:r>
              <a:rPr lang="en-US" sz="17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DeviceCharacteristics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BOOLEAN  Exclusive,</a:t>
            </a: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 PDEVICE_OBJECT  *DeviceObject);</a:t>
            </a:r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23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FILE_DEVICE_SECURE_OPEN is not set in </a:t>
            </a:r>
            <a:r>
              <a:rPr lang="en-US" dirty="0" err="1" smtClean="0"/>
              <a:t>DeviceCharasteristics</a:t>
            </a:r>
            <a:r>
              <a:rPr lang="en-US" dirty="0" smtClean="0"/>
              <a:t>, ACLs on device are ignored if used as file system path</a:t>
            </a:r>
          </a:p>
          <a:p>
            <a:pPr lvl="1"/>
            <a:r>
              <a:rPr lang="en-US" dirty="0" smtClean="0"/>
              <a:t>An open of </a:t>
            </a:r>
            <a:r>
              <a:rPr lang="en-US" dirty="0" smtClean="0">
                <a:hlinkClick r:id="rId3" action="ppaction://hlinkfile"/>
              </a:rPr>
              <a:t>\\.\device</a:t>
            </a:r>
            <a:r>
              <a:rPr lang="en-US" dirty="0" smtClean="0"/>
              <a:t> will honor the ACL</a:t>
            </a:r>
          </a:p>
          <a:p>
            <a:pPr lvl="1"/>
            <a:r>
              <a:rPr lang="en-US" dirty="0" smtClean="0"/>
              <a:t>An open of </a:t>
            </a:r>
            <a:r>
              <a:rPr lang="en-US" dirty="0" smtClean="0">
                <a:hlinkClick r:id="rId4" action="ppaction://hlinkfile"/>
              </a:rPr>
              <a:t>\\.\device\file</a:t>
            </a:r>
            <a:r>
              <a:rPr lang="en-US" dirty="0" smtClean="0"/>
              <a:t> will _NOT_ honor the ACL</a:t>
            </a:r>
          </a:p>
          <a:p>
            <a:r>
              <a:rPr lang="en-US" dirty="0" smtClean="0"/>
              <a:t>This is done so it’s possible to implement file systems </a:t>
            </a:r>
          </a:p>
          <a:p>
            <a:r>
              <a:rPr lang="en-US" dirty="0" smtClean="0"/>
              <a:t>However, if you’re not a </a:t>
            </a:r>
            <a:r>
              <a:rPr lang="en-US" dirty="0" err="1" smtClean="0"/>
              <a:t>filesystem</a:t>
            </a:r>
            <a:r>
              <a:rPr lang="en-US" dirty="0" smtClean="0"/>
              <a:t> driver, this still applies. And allows bypassing ACLs</a:t>
            </a:r>
          </a:p>
          <a:p>
            <a:endParaRPr lang="en-US" dirty="0"/>
          </a:p>
        </p:txBody>
      </p:sp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54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Trivial to find, don’t even need to look at code/disassembly </a:t>
            </a:r>
          </a:p>
          <a:p>
            <a:endParaRPr lang="en-US" dirty="0"/>
          </a:p>
        </p:txBody>
      </p:sp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09750"/>
            <a:ext cx="5109998" cy="276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6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creation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Always use this flag</a:t>
            </a:r>
          </a:p>
          <a:p>
            <a:pPr lvl="2"/>
            <a:r>
              <a:rPr lang="en-US" dirty="0" smtClean="0"/>
              <a:t>unless specifically not needed by design.</a:t>
            </a:r>
          </a:p>
          <a:p>
            <a:pPr lvl="2"/>
            <a:r>
              <a:rPr lang="en-US" dirty="0" smtClean="0"/>
              <a:t>yes, you can do this with create dispatch, but: </a:t>
            </a:r>
          </a:p>
          <a:p>
            <a:pPr lvl="3"/>
            <a:r>
              <a:rPr lang="en-US" dirty="0" smtClean="0"/>
              <a:t>significant potential for getting the logic wrong (you have to mimic what the </a:t>
            </a:r>
            <a:r>
              <a:rPr lang="en-US" dirty="0" err="1" smtClean="0"/>
              <a:t>IOmanager</a:t>
            </a:r>
            <a:r>
              <a:rPr lang="en-US" dirty="0" smtClean="0"/>
              <a:t> does), plus you're adding more attack surface. has to be designed and implemented with extreme care.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6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Irp</a:t>
            </a:r>
            <a:r>
              <a:rPr lang="en-US" dirty="0" smtClean="0"/>
              <a:t>-&gt;</a:t>
            </a:r>
            <a:r>
              <a:rPr lang="en-US" dirty="0" err="1" smtClean="0"/>
              <a:t>MdlAddress</a:t>
            </a:r>
            <a:r>
              <a:rPr lang="en-US" dirty="0" smtClean="0"/>
              <a:t> can be NULL</a:t>
            </a:r>
          </a:p>
          <a:p>
            <a:pPr lvl="1"/>
            <a:r>
              <a:rPr lang="en-US" dirty="0" smtClean="0"/>
              <a:t>Even with METHOD_IN/OUT_DIRECT</a:t>
            </a:r>
          </a:p>
          <a:p>
            <a:r>
              <a:rPr lang="en-US" dirty="0" smtClean="0"/>
              <a:t>Can happen with zero sized buffer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Would pass a NULL pointer to </a:t>
            </a:r>
            <a:r>
              <a:rPr lang="en-US" dirty="0" err="1" smtClean="0"/>
              <a:t>MmGetSystemAddressForMdl</a:t>
            </a:r>
            <a:r>
              <a:rPr lang="en-US" dirty="0" smtClean="0"/>
              <a:t>(Safe)()</a:t>
            </a:r>
          </a:p>
          <a:p>
            <a:pPr lvl="1"/>
            <a:r>
              <a:rPr lang="en-US" dirty="0" smtClean="0"/>
              <a:t>Isn’t expecting it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crash at the very least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91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on the shoulders of giants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Previous interesting windows kernel security research by: </a:t>
            </a:r>
          </a:p>
          <a:p>
            <a:pPr lvl="1"/>
            <a:r>
              <a:rPr lang="en-US" dirty="0" smtClean="0"/>
              <a:t>Barnaby Jack</a:t>
            </a:r>
          </a:p>
          <a:p>
            <a:pPr lvl="1"/>
            <a:r>
              <a:rPr lang="en-US" dirty="0" smtClean="0"/>
              <a:t>Jonathan Lindsay</a:t>
            </a:r>
            <a:endParaRPr lang="en-US" dirty="0"/>
          </a:p>
          <a:p>
            <a:pPr lvl="1"/>
            <a:r>
              <a:rPr lang="en-US" dirty="0"/>
              <a:t>Stephen A. Ridley</a:t>
            </a:r>
          </a:p>
          <a:p>
            <a:pPr lvl="1"/>
            <a:r>
              <a:rPr lang="en-US" dirty="0"/>
              <a:t>Nikita </a:t>
            </a:r>
            <a:r>
              <a:rPr lang="en-US" dirty="0" err="1"/>
              <a:t>Tarakanov</a:t>
            </a:r>
            <a:endParaRPr lang="en-US" dirty="0"/>
          </a:p>
          <a:p>
            <a:pPr lvl="1"/>
            <a:r>
              <a:rPr lang="en-US" dirty="0"/>
              <a:t>Alex </a:t>
            </a:r>
            <a:r>
              <a:rPr lang="en-US" dirty="0" err="1" smtClean="0"/>
              <a:t>Ionescu</a:t>
            </a:r>
            <a:endParaRPr lang="en-US" dirty="0"/>
          </a:p>
          <a:p>
            <a:pPr lvl="1"/>
            <a:r>
              <a:rPr lang="en-US" dirty="0"/>
              <a:t>j00ru</a:t>
            </a:r>
          </a:p>
          <a:p>
            <a:pPr lvl="1"/>
            <a:r>
              <a:rPr lang="en-US" dirty="0" err="1"/>
              <a:t>Tarjei</a:t>
            </a:r>
            <a:r>
              <a:rPr lang="en-US" dirty="0"/>
              <a:t> </a:t>
            </a:r>
            <a:r>
              <a:rPr lang="en-US" dirty="0" err="1"/>
              <a:t>Mandt</a:t>
            </a:r>
            <a:endParaRPr lang="en-US" dirty="0"/>
          </a:p>
          <a:p>
            <a:pPr lvl="1"/>
            <a:r>
              <a:rPr lang="en-US" dirty="0"/>
              <a:t>Matt </a:t>
            </a:r>
            <a:r>
              <a:rPr lang="en-US" dirty="0" smtClean="0"/>
              <a:t>Miller</a:t>
            </a:r>
          </a:p>
          <a:p>
            <a:pPr lvl="1"/>
            <a:r>
              <a:rPr lang="en-US" dirty="0" smtClean="0"/>
              <a:t>Ken Johnson</a:t>
            </a:r>
            <a:endParaRPr lang="en-US" dirty="0"/>
          </a:p>
          <a:p>
            <a:pPr lvl="1"/>
            <a:r>
              <a:rPr lang="en-US" dirty="0" err="1"/>
              <a:t>Fermín</a:t>
            </a:r>
            <a:r>
              <a:rPr lang="en-US" dirty="0"/>
              <a:t> J. Serna</a:t>
            </a:r>
          </a:p>
          <a:p>
            <a:pPr lvl="1"/>
            <a:r>
              <a:rPr lang="en-US" dirty="0"/>
              <a:t>Ben </a:t>
            </a:r>
            <a:r>
              <a:rPr lang="en-US" dirty="0" smtClean="0"/>
              <a:t>Nagy</a:t>
            </a:r>
          </a:p>
          <a:p>
            <a:pPr lvl="1"/>
            <a:r>
              <a:rPr lang="en-US" dirty="0" err="1"/>
              <a:t>Nitay</a:t>
            </a:r>
            <a:r>
              <a:rPr lang="en-US" dirty="0"/>
              <a:t> </a:t>
            </a:r>
            <a:r>
              <a:rPr lang="en-US" dirty="0" err="1"/>
              <a:t>Artenstein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9788" y="4958834"/>
            <a:ext cx="25042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Non-</a:t>
            </a:r>
            <a:r>
              <a:rPr lang="en-US" sz="600" dirty="0" err="1" smtClean="0"/>
              <a:t>exhausitve</a:t>
            </a:r>
            <a:r>
              <a:rPr lang="en-US" sz="600" dirty="0" smtClean="0"/>
              <a:t> list, </a:t>
            </a:r>
            <a:r>
              <a:rPr lang="en-US" sz="600" dirty="0" err="1" smtClean="0"/>
              <a:t>plz</a:t>
            </a:r>
            <a:r>
              <a:rPr lang="en-US" sz="600" dirty="0" smtClean="0"/>
              <a:t> don’t be angry if you should be on here but aren’t.</a:t>
            </a:r>
            <a:endParaRPr lang="en-US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59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Always check </a:t>
            </a:r>
            <a:r>
              <a:rPr lang="en-US" dirty="0" err="1" smtClean="0"/>
              <a:t>Irp</a:t>
            </a:r>
            <a:r>
              <a:rPr lang="en-US" dirty="0" smtClean="0"/>
              <a:t>-&gt;</a:t>
            </a:r>
            <a:r>
              <a:rPr lang="en-US" dirty="0" err="1" smtClean="0"/>
              <a:t>MdlAddress</a:t>
            </a:r>
            <a:r>
              <a:rPr lang="en-US" dirty="0" smtClean="0"/>
              <a:t> != NULL before use</a:t>
            </a:r>
          </a:p>
          <a:p>
            <a:pPr lvl="1"/>
            <a:r>
              <a:rPr lang="en-US" dirty="0" smtClean="0"/>
              <a:t>Simple check. Often overlooked.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35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METHOD_BUFFERED you get a probed and captured buffer</a:t>
            </a:r>
          </a:p>
          <a:p>
            <a:pPr lvl="1"/>
            <a:r>
              <a:rPr lang="en-US" dirty="0" err="1"/>
              <a:t>Irp</a:t>
            </a:r>
            <a:r>
              <a:rPr lang="en-US" dirty="0"/>
              <a:t>-&gt;</a:t>
            </a:r>
            <a:r>
              <a:rPr lang="en-US" dirty="0" err="1" smtClean="0"/>
              <a:t>AssociatedIrp.SystemBuffer</a:t>
            </a:r>
            <a:endParaRPr lang="en-US" dirty="0" smtClean="0"/>
          </a:p>
          <a:p>
            <a:pPr lvl="1"/>
            <a:r>
              <a:rPr lang="en-US" dirty="0" smtClean="0"/>
              <a:t>Can still be NULL (for </a:t>
            </a:r>
            <a:r>
              <a:rPr lang="en-US" dirty="0" err="1" smtClean="0"/>
              <a:t>len</a:t>
            </a:r>
            <a:r>
              <a:rPr lang="en-US" dirty="0" smtClean="0"/>
              <a:t> of 0)</a:t>
            </a:r>
          </a:p>
          <a:p>
            <a:r>
              <a:rPr lang="en-US" dirty="0" smtClean="0"/>
              <a:t>This is the safest method. </a:t>
            </a:r>
          </a:p>
          <a:p>
            <a:pPr lvl="1"/>
            <a:r>
              <a:rPr lang="en-US" dirty="0" smtClean="0"/>
              <a:t>Might give false sense of security</a:t>
            </a:r>
          </a:p>
          <a:p>
            <a:pPr lvl="2"/>
            <a:r>
              <a:rPr lang="en-US" dirty="0" smtClean="0"/>
              <a:t>Even though buffer is probed and captured, still need to validate in- and out length</a:t>
            </a:r>
          </a:p>
          <a:p>
            <a:pPr lvl="2"/>
            <a:r>
              <a:rPr lang="en-US" dirty="0" smtClean="0"/>
              <a:t>Honor in- and out length when reading from and writing to </a:t>
            </a:r>
            <a:r>
              <a:rPr lang="en-US" dirty="0" err="1" smtClean="0"/>
              <a:t>SystemBuffer</a:t>
            </a:r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 err="1" smtClean="0"/>
              <a:t>SystemBuffer</a:t>
            </a:r>
            <a:r>
              <a:rPr lang="en-US" dirty="0" smtClean="0"/>
              <a:t> for NULL</a:t>
            </a:r>
          </a:p>
          <a:p>
            <a:pPr lvl="1"/>
            <a:r>
              <a:rPr lang="en-US" dirty="0" smtClean="0"/>
              <a:t>All embedded data still needs to be validated </a:t>
            </a:r>
          </a:p>
          <a:p>
            <a:pPr lvl="2"/>
            <a:r>
              <a:rPr lang="en-US" dirty="0" smtClean="0"/>
              <a:t>Embedded Lengths, pointers, indexes, offsets, strings, …</a:t>
            </a:r>
          </a:p>
          <a:p>
            <a:pPr lvl="2"/>
            <a:r>
              <a:rPr lang="en-US" dirty="0" smtClean="0"/>
              <a:t>Lengths, indexes, offsets need to be validated against input/output buffer length </a:t>
            </a:r>
          </a:p>
          <a:p>
            <a:pPr lvl="2"/>
            <a:r>
              <a:rPr lang="en-US" dirty="0" smtClean="0"/>
              <a:t>Embedded  pointers still need to be probed (and use of try/except) </a:t>
            </a:r>
          </a:p>
          <a:p>
            <a:pPr lvl="2"/>
            <a:r>
              <a:rPr lang="en-US" dirty="0" smtClean="0"/>
              <a:t>Strings need to be guaranteed to be 0-terminated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Validate all </a:t>
            </a:r>
            <a:r>
              <a:rPr lang="en-US" dirty="0" err="1" smtClean="0"/>
              <a:t>SystemBuffer</a:t>
            </a:r>
            <a:r>
              <a:rPr lang="en-US" dirty="0" smtClean="0"/>
              <a:t> accesses against </a:t>
            </a:r>
            <a:r>
              <a:rPr lang="en-US" dirty="0" err="1" smtClean="0"/>
              <a:t>inputbuffer</a:t>
            </a:r>
            <a:r>
              <a:rPr lang="en-US" dirty="0" smtClean="0"/>
              <a:t> length and </a:t>
            </a:r>
            <a:r>
              <a:rPr lang="en-US" dirty="0" err="1" smtClean="0"/>
              <a:t>outputbuffer</a:t>
            </a:r>
            <a:r>
              <a:rPr lang="en-US" dirty="0" smtClean="0"/>
              <a:t> length before reading and writing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20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Irp</a:t>
            </a:r>
            <a:r>
              <a:rPr lang="en-US" dirty="0" smtClean="0"/>
              <a:t>-&gt;</a:t>
            </a:r>
            <a:r>
              <a:rPr lang="en-US" dirty="0" err="1" smtClean="0"/>
              <a:t>IoStatus</a:t>
            </a:r>
            <a:r>
              <a:rPr lang="en-US" dirty="0" smtClean="0"/>
              <a:t> is filled out when an </a:t>
            </a:r>
            <a:r>
              <a:rPr lang="en-US" dirty="0" err="1" smtClean="0"/>
              <a:t>Irp</a:t>
            </a:r>
            <a:r>
              <a:rPr lang="en-US" dirty="0" smtClean="0"/>
              <a:t> gets completed </a:t>
            </a:r>
          </a:p>
          <a:p>
            <a:r>
              <a:rPr lang="en-US" dirty="0" smtClean="0"/>
              <a:t>On success </a:t>
            </a:r>
            <a:r>
              <a:rPr lang="en-US" dirty="0" err="1" smtClean="0"/>
              <a:t>Irp</a:t>
            </a:r>
            <a:r>
              <a:rPr lang="en-US" dirty="0" smtClean="0"/>
              <a:t>-&gt;</a:t>
            </a:r>
            <a:r>
              <a:rPr lang="en-US" dirty="0" err="1" smtClean="0"/>
              <a:t>IoStatus.Information</a:t>
            </a:r>
            <a:r>
              <a:rPr lang="en-US" dirty="0"/>
              <a:t> </a:t>
            </a:r>
            <a:r>
              <a:rPr lang="en-US" dirty="0" smtClean="0"/>
              <a:t>says how many bytes are in the output buffer. </a:t>
            </a:r>
          </a:p>
          <a:p>
            <a:r>
              <a:rPr lang="en-US" dirty="0" err="1" smtClean="0"/>
              <a:t>IOManager</a:t>
            </a:r>
            <a:r>
              <a:rPr lang="en-US" dirty="0" smtClean="0"/>
              <a:t> uses this information in METHOD_BUFFERED case to copy data to </a:t>
            </a:r>
            <a:r>
              <a:rPr lang="en-US" dirty="0" err="1" smtClean="0"/>
              <a:t>userland</a:t>
            </a:r>
            <a:r>
              <a:rPr lang="en-US" dirty="0" smtClean="0"/>
              <a:t> output buffer when </a:t>
            </a:r>
            <a:r>
              <a:rPr lang="en-US" dirty="0" err="1" smtClean="0"/>
              <a:t>Irp</a:t>
            </a:r>
            <a:r>
              <a:rPr lang="en-US" dirty="0" smtClean="0"/>
              <a:t> is completed.</a:t>
            </a:r>
          </a:p>
          <a:p>
            <a:endParaRPr lang="en-US" dirty="0" smtClean="0"/>
          </a:p>
          <a:p>
            <a:r>
              <a:rPr lang="en-US" dirty="0" err="1" smtClean="0"/>
              <a:t>IoStatus.Information</a:t>
            </a:r>
            <a:r>
              <a:rPr lang="en-US" dirty="0" smtClean="0"/>
              <a:t> &gt; actually written to buffer </a:t>
            </a:r>
          </a:p>
          <a:p>
            <a:pPr lvl="1"/>
            <a:r>
              <a:rPr lang="en-US" dirty="0" smtClean="0"/>
              <a:t>Information leak </a:t>
            </a:r>
          </a:p>
          <a:p>
            <a:pPr lvl="2"/>
            <a:r>
              <a:rPr lang="en-US" dirty="0" err="1" smtClean="0"/>
              <a:t>IOManager</a:t>
            </a:r>
            <a:r>
              <a:rPr lang="en-US" dirty="0" smtClean="0"/>
              <a:t> doesn’t initialize </a:t>
            </a:r>
            <a:r>
              <a:rPr lang="en-US" dirty="0" err="1" smtClean="0"/>
              <a:t>SystemBuffer</a:t>
            </a:r>
            <a:r>
              <a:rPr lang="en-US" dirty="0" smtClean="0"/>
              <a:t> beyond copy of </a:t>
            </a:r>
            <a:r>
              <a:rPr lang="en-US" dirty="0" err="1" smtClean="0"/>
              <a:t>inputbuffer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outbuflen</a:t>
            </a:r>
            <a:r>
              <a:rPr lang="en-US" dirty="0" smtClean="0"/>
              <a:t> &gt; </a:t>
            </a:r>
            <a:r>
              <a:rPr lang="en-US" dirty="0" err="1" smtClean="0"/>
              <a:t>inbuflen</a:t>
            </a:r>
            <a:r>
              <a:rPr lang="en-US" dirty="0" smtClean="0"/>
              <a:t>, the remainder of the </a:t>
            </a:r>
            <a:r>
              <a:rPr lang="en-US" dirty="0" err="1" smtClean="0"/>
              <a:t>SystemBuffer</a:t>
            </a:r>
            <a:r>
              <a:rPr lang="en-US" dirty="0" smtClean="0"/>
              <a:t> is uninitialized data</a:t>
            </a:r>
          </a:p>
          <a:p>
            <a:pPr lvl="2"/>
            <a:r>
              <a:rPr lang="en-US" dirty="0" smtClean="0"/>
              <a:t>As such, </a:t>
            </a:r>
            <a:r>
              <a:rPr lang="en-US" dirty="0" err="1" smtClean="0"/>
              <a:t>infoleak</a:t>
            </a:r>
            <a:r>
              <a:rPr lang="en-US" dirty="0" smtClean="0"/>
              <a:t> if driver tells the </a:t>
            </a:r>
            <a:r>
              <a:rPr lang="en-US" dirty="0" err="1" smtClean="0"/>
              <a:t>IOManager</a:t>
            </a:r>
            <a:r>
              <a:rPr lang="en-US" dirty="0" smtClean="0"/>
              <a:t> to copy more data than it wrote to the </a:t>
            </a:r>
            <a:r>
              <a:rPr lang="en-US" dirty="0" err="1" smtClean="0"/>
              <a:t>SystemBuffer</a:t>
            </a:r>
            <a:endParaRPr lang="en-US" dirty="0" smtClean="0"/>
          </a:p>
          <a:p>
            <a:r>
              <a:rPr lang="en-US" dirty="0" err="1" smtClean="0"/>
              <a:t>IoStatus.Information</a:t>
            </a:r>
            <a:r>
              <a:rPr lang="en-US" dirty="0" smtClean="0"/>
              <a:t> &gt; max(</a:t>
            </a:r>
            <a:r>
              <a:rPr lang="en-US" dirty="0" err="1" smtClean="0"/>
              <a:t>inlen</a:t>
            </a:r>
            <a:r>
              <a:rPr lang="en-US" dirty="0" smtClean="0"/>
              <a:t>, </a:t>
            </a:r>
            <a:r>
              <a:rPr lang="en-US" dirty="0" err="1" smtClean="0"/>
              <a:t>outlen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Out of bound read 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</a:t>
            </a:r>
            <a:r>
              <a:rPr lang="en-US" dirty="0" err="1"/>
              <a:t>IOManager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Lvuvc.sys </a:t>
            </a:r>
            <a:r>
              <a:rPr lang="en-US" dirty="0" err="1" smtClean="0"/>
              <a:t>ioctl</a:t>
            </a:r>
            <a:r>
              <a:rPr lang="en-US" dirty="0" smtClean="0"/>
              <a:t> handler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71549"/>
            <a:ext cx="5444091" cy="417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2876550"/>
            <a:ext cx="2819400" cy="180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781550"/>
            <a:ext cx="1447800" cy="7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97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you can still get bitten by this if you use KMDF</a:t>
            </a:r>
          </a:p>
          <a:p>
            <a:r>
              <a:rPr lang="en-US" dirty="0" err="1" smtClean="0"/>
              <a:t>WdfRequestCompleteWithInformation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WdfRequestSetInformation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Both fill out </a:t>
            </a:r>
            <a:r>
              <a:rPr lang="en-US" dirty="0" err="1" smtClean="0"/>
              <a:t>IoStatus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‘Information’ field given is too large</a:t>
            </a:r>
          </a:p>
          <a:p>
            <a:pPr lvl="2"/>
            <a:r>
              <a:rPr lang="en-US" dirty="0" smtClean="0"/>
              <a:t>Could still cause info leak or out of bound read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8493"/>
            <a:ext cx="32861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67400" y="4400550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8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106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When filling in </a:t>
            </a:r>
            <a:r>
              <a:rPr lang="en-US" dirty="0" err="1" smtClean="0"/>
              <a:t>IoStatus.information</a:t>
            </a:r>
            <a:r>
              <a:rPr lang="en-US" dirty="0" smtClean="0"/>
              <a:t>, on success, be careful what to put there. </a:t>
            </a:r>
          </a:p>
          <a:p>
            <a:pPr lvl="1"/>
            <a:r>
              <a:rPr lang="en-US" dirty="0" smtClean="0"/>
              <a:t>Be </a:t>
            </a:r>
            <a:r>
              <a:rPr lang="en-US" b="1" i="1" u="sng" dirty="0" smtClean="0"/>
              <a:t>exact</a:t>
            </a:r>
            <a:r>
              <a:rPr lang="en-US" dirty="0" smtClean="0"/>
              <a:t>. The consequences are pretty bad otherwise </a:t>
            </a:r>
          </a:p>
          <a:p>
            <a:pPr lvl="1"/>
            <a:r>
              <a:rPr lang="en-US" dirty="0" smtClean="0"/>
              <a:t>Consistency: it’s easy to miss one or two cases. Reexamine old code. </a:t>
            </a:r>
          </a:p>
          <a:p>
            <a:endParaRPr lang="en-US" dirty="0"/>
          </a:p>
        </p:txBody>
      </p:sp>
      <p:pic>
        <p:nvPicPr>
          <p:cNvPr id="5122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9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Irp</a:t>
            </a:r>
            <a:r>
              <a:rPr lang="en-US" dirty="0" smtClean="0"/>
              <a:t> Cancellation.</a:t>
            </a:r>
          </a:p>
          <a:p>
            <a:r>
              <a:rPr lang="en-US" dirty="0" smtClean="0"/>
              <a:t>Depending on design and function of a driver, some IRPs don’t complete right away, and can be cancelled by </a:t>
            </a:r>
            <a:r>
              <a:rPr lang="en-US" dirty="0" err="1" smtClean="0"/>
              <a:t>userland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Logic behind doing this is called </a:t>
            </a:r>
            <a:r>
              <a:rPr lang="en-US" dirty="0" err="1" smtClean="0"/>
              <a:t>irp</a:t>
            </a:r>
            <a:r>
              <a:rPr lang="en-US" dirty="0" smtClean="0"/>
              <a:t> cancellation </a:t>
            </a:r>
          </a:p>
          <a:p>
            <a:pPr lvl="1"/>
            <a:r>
              <a:rPr lang="en-US" dirty="0" smtClean="0"/>
              <a:t>Can get really complicated </a:t>
            </a:r>
          </a:p>
          <a:p>
            <a:pPr lvl="1"/>
            <a:r>
              <a:rPr lang="en-US" dirty="0" smtClean="0"/>
              <a:t>This deserves a presentation all on it’s own</a:t>
            </a:r>
          </a:p>
          <a:p>
            <a:pPr lvl="1"/>
            <a:r>
              <a:rPr lang="en-US" dirty="0" smtClean="0"/>
              <a:t>Often </a:t>
            </a:r>
            <a:r>
              <a:rPr lang="en-US" dirty="0" err="1" smtClean="0"/>
              <a:t>irp</a:t>
            </a:r>
            <a:r>
              <a:rPr lang="en-US" dirty="0" smtClean="0"/>
              <a:t> cancel routines have synchronization issues that can lead to:</a:t>
            </a:r>
          </a:p>
          <a:p>
            <a:pPr lvl="2"/>
            <a:r>
              <a:rPr lang="en-US" dirty="0" smtClean="0"/>
              <a:t>deadlocks</a:t>
            </a:r>
          </a:p>
          <a:p>
            <a:pPr lvl="2"/>
            <a:r>
              <a:rPr lang="en-US" dirty="0" smtClean="0"/>
              <a:t>memory leaks</a:t>
            </a:r>
          </a:p>
          <a:p>
            <a:pPr lvl="2"/>
            <a:r>
              <a:rPr lang="en-US" dirty="0" smtClean="0"/>
              <a:t>race conditions</a:t>
            </a:r>
          </a:p>
          <a:p>
            <a:pPr lvl="2"/>
            <a:r>
              <a:rPr lang="en-US" dirty="0" smtClean="0"/>
              <a:t>double frees</a:t>
            </a:r>
          </a:p>
          <a:p>
            <a:pPr lvl="2"/>
            <a:r>
              <a:rPr lang="en-US" dirty="0" smtClean="0"/>
              <a:t>use after free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IOManager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</a:t>
            </a:r>
          </a:p>
          <a:p>
            <a:pPr lvl="1"/>
            <a:r>
              <a:rPr lang="en-US" dirty="0" smtClean="0"/>
              <a:t>There is no easy advise to give here </a:t>
            </a:r>
          </a:p>
          <a:p>
            <a:pPr lvl="1"/>
            <a:r>
              <a:rPr lang="en-US" dirty="0" smtClean="0"/>
              <a:t>Design cancellation logic with extreme care </a:t>
            </a:r>
          </a:p>
          <a:p>
            <a:pPr lvl="1"/>
            <a:r>
              <a:rPr lang="en-US" dirty="0" smtClean="0"/>
              <a:t>implement very conservatively</a:t>
            </a:r>
          </a:p>
          <a:p>
            <a:pPr lvl="1"/>
            <a:r>
              <a:rPr lang="en-US" dirty="0" smtClean="0"/>
              <a:t>If you’re not already using cancel safe IRP queues, strongly consider doing so </a:t>
            </a:r>
          </a:p>
          <a:p>
            <a:pPr lvl="1"/>
            <a:r>
              <a:rPr lang="en-US" dirty="0" smtClean="0"/>
              <a:t>double check, triple check both design and implementation! </a:t>
            </a:r>
          </a:p>
          <a:p>
            <a:pPr lvl="2"/>
            <a:r>
              <a:rPr lang="en-US" dirty="0" smtClean="0"/>
              <a:t>have it peer reviewed!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Drivers </a:t>
            </a:r>
            <a:r>
              <a:rPr lang="en-US" dirty="0"/>
              <a:t>will take </a:t>
            </a:r>
            <a:r>
              <a:rPr lang="en-US" dirty="0" smtClean="0"/>
              <a:t>data/pointers </a:t>
            </a:r>
            <a:r>
              <a:rPr lang="en-US" dirty="0"/>
              <a:t>from </a:t>
            </a:r>
            <a:r>
              <a:rPr lang="en-US" dirty="0" err="1"/>
              <a:t>userland</a:t>
            </a:r>
            <a:r>
              <a:rPr lang="en-US" dirty="0"/>
              <a:t> </a:t>
            </a:r>
          </a:p>
          <a:p>
            <a:r>
              <a:rPr lang="en-US" dirty="0"/>
              <a:t>Need to make sure those pointers are valid</a:t>
            </a:r>
          </a:p>
          <a:p>
            <a:r>
              <a:rPr lang="en-US" dirty="0"/>
              <a:t>Windows has 2 </a:t>
            </a:r>
            <a:r>
              <a:rPr lang="en-US" dirty="0" smtClean="0"/>
              <a:t>APIs </a:t>
            </a:r>
            <a:r>
              <a:rPr lang="en-US" dirty="0"/>
              <a:t>for this </a:t>
            </a:r>
          </a:p>
          <a:p>
            <a:r>
              <a:rPr lang="en-US" dirty="0" err="1"/>
              <a:t>ProbeForRead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ProbeForWrite</a:t>
            </a:r>
            <a:r>
              <a:rPr lang="en-US" dirty="0"/>
              <a:t>()</a:t>
            </a:r>
          </a:p>
          <a:p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736" y="3405485"/>
            <a:ext cx="83058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ProbeForRead(VOID *Addr,SIZE_T len,ULONG Alignment);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736" y="4456361"/>
            <a:ext cx="83058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ProbeForWrite(VOID *Addr,SIZE_T len,ULONG Alignment);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48" y="279654"/>
            <a:ext cx="3461576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of previous research focuses on exploitation </a:t>
            </a:r>
          </a:p>
          <a:p>
            <a:r>
              <a:rPr lang="en-US" dirty="0" smtClean="0"/>
              <a:t>Focus often on windows kernel, not so much drivers</a:t>
            </a:r>
          </a:p>
          <a:p>
            <a:r>
              <a:rPr lang="en-US" dirty="0" smtClean="0"/>
              <a:t>Focus often on one specific issue</a:t>
            </a:r>
          </a:p>
          <a:p>
            <a:endParaRPr lang="en-US" dirty="0"/>
          </a:p>
          <a:p>
            <a:r>
              <a:rPr lang="en-US" dirty="0" smtClean="0"/>
              <a:t>Focus for this presentation is on finding and fixing issues </a:t>
            </a:r>
          </a:p>
          <a:p>
            <a:r>
              <a:rPr lang="en-US" dirty="0" smtClean="0"/>
              <a:t>Driver issues, not so much issues in kernel itself</a:t>
            </a:r>
          </a:p>
          <a:p>
            <a:pPr lvl="1"/>
            <a:r>
              <a:rPr lang="en-US" dirty="0" smtClean="0"/>
              <a:t>Although </a:t>
            </a:r>
            <a:r>
              <a:rPr lang="en-US" dirty="0"/>
              <a:t>one does often apply to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Not one issue. </a:t>
            </a:r>
          </a:p>
          <a:p>
            <a:pPr lvl="1"/>
            <a:r>
              <a:rPr lang="en-US" dirty="0" smtClean="0"/>
              <a:t>Rapid-fire list of do’s and don’t.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41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driver code takes pointers from users and doesn’t probe them, they could point anywhere </a:t>
            </a:r>
          </a:p>
          <a:p>
            <a:pPr lvl="1"/>
            <a:r>
              <a:rPr lang="en-US" dirty="0"/>
              <a:t>If not probed and kernel reads from it, could bluescreen (touching an unmapped page) or </a:t>
            </a:r>
            <a:r>
              <a:rPr lang="en-US" dirty="0" err="1"/>
              <a:t>infoleak</a:t>
            </a:r>
            <a:endParaRPr lang="en-US" dirty="0"/>
          </a:p>
          <a:p>
            <a:pPr lvl="1"/>
            <a:r>
              <a:rPr lang="en-US" dirty="0"/>
              <a:t>If not probed and kernel writes to it, you get to write anywhere in kernel </a:t>
            </a:r>
            <a:r>
              <a:rPr lang="en-US" dirty="0" smtClean="0"/>
              <a:t>memory, VERY BAD!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36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Userland</a:t>
            </a:r>
            <a:r>
              <a:rPr lang="en-US" dirty="0"/>
              <a:t> data and pointers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8047"/>
            <a:ext cx="3643312" cy="414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0112" y="4476750"/>
            <a:ext cx="349091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5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probe APIs don’t do anything when size given is 0 </a:t>
            </a:r>
          </a:p>
          <a:p>
            <a:r>
              <a:rPr lang="en-US" dirty="0" smtClean="0"/>
              <a:t>In and on itself this sounds pretty logical</a:t>
            </a:r>
          </a:p>
          <a:p>
            <a:r>
              <a:rPr lang="en-US" dirty="0" smtClean="0"/>
              <a:t>There is some risk </a:t>
            </a:r>
          </a:p>
          <a:p>
            <a:pPr lvl="1"/>
            <a:r>
              <a:rPr lang="en-US" dirty="0" smtClean="0"/>
              <a:t>Probe address with </a:t>
            </a:r>
            <a:r>
              <a:rPr lang="en-US" dirty="0" err="1" smtClean="0"/>
              <a:t>len</a:t>
            </a:r>
            <a:r>
              <a:rPr lang="en-US" dirty="0" smtClean="0"/>
              <a:t> 0 (</a:t>
            </a:r>
            <a:r>
              <a:rPr lang="en-US" dirty="0" smtClean="0">
                <a:sym typeface="Wingdings" panose="05000000000000000000" pitchFamily="2" charset="2"/>
              </a:rPr>
              <a:t> no-op)</a:t>
            </a:r>
            <a:endParaRPr lang="en-US" dirty="0" smtClean="0"/>
          </a:p>
          <a:p>
            <a:pPr lvl="1"/>
            <a:r>
              <a:rPr lang="en-US" dirty="0" smtClean="0"/>
              <a:t>Read or write from/to it anyway (1 or more bytes)</a:t>
            </a:r>
          </a:p>
          <a:p>
            <a:pPr lvl="1"/>
            <a:r>
              <a:rPr lang="en-US" dirty="0" smtClean="0"/>
              <a:t>Yes, that is a bug, but Probe APIs behavior makes it really exploitable!</a:t>
            </a:r>
          </a:p>
          <a:p>
            <a:pPr lvl="2"/>
            <a:r>
              <a:rPr lang="en-US" dirty="0" smtClean="0"/>
              <a:t>Common cases:</a:t>
            </a:r>
          </a:p>
          <a:p>
            <a:pPr lvl="3"/>
            <a:r>
              <a:rPr lang="en-US" dirty="0" smtClean="0"/>
              <a:t>Code forgets to do length checks </a:t>
            </a:r>
          </a:p>
          <a:p>
            <a:pPr lvl="3"/>
            <a:r>
              <a:rPr lang="en-US" dirty="0" smtClean="0"/>
              <a:t>Length integer overflows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05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Perform correct, consistent probing ….</a:t>
            </a:r>
          </a:p>
          <a:p>
            <a:pPr lvl="1"/>
            <a:r>
              <a:rPr lang="en-US" dirty="0" smtClean="0"/>
              <a:t>Easier than it looks. Consistency is key. Reexamine code to make sure you didn’t miss any. 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94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after probing, if you’re going to touch </a:t>
            </a:r>
            <a:r>
              <a:rPr lang="en-US" dirty="0" err="1" smtClean="0"/>
              <a:t>userland</a:t>
            </a:r>
            <a:r>
              <a:rPr lang="en-US" dirty="0" smtClean="0"/>
              <a:t> pointers, this must be done under a try/except </a:t>
            </a:r>
          </a:p>
          <a:p>
            <a:pPr lvl="1"/>
            <a:r>
              <a:rPr lang="en-US" dirty="0" smtClean="0"/>
              <a:t>If not, could hit unmapped page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bugcheck</a:t>
            </a:r>
            <a:endParaRPr lang="en-US" dirty="0" smtClean="0"/>
          </a:p>
          <a:p>
            <a:r>
              <a:rPr lang="en-US" dirty="0" smtClean="0"/>
              <a:t>The obvious issue is forgetting exception handling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45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Try/except cases can often go wrong </a:t>
            </a:r>
            <a:endParaRPr lang="en-US" dirty="0" smtClean="0"/>
          </a:p>
          <a:p>
            <a:r>
              <a:rPr lang="en-US" dirty="0"/>
              <a:t>Most of the time the exception case is rarely exercised </a:t>
            </a:r>
          </a:p>
          <a:p>
            <a:r>
              <a:rPr lang="en-US" dirty="0"/>
              <a:t>As such there could be bugs there that didn’t show up in testing </a:t>
            </a:r>
          </a:p>
          <a:p>
            <a:r>
              <a:rPr lang="en-US" dirty="0"/>
              <a:t>It’s quite common to notice memory leaks </a:t>
            </a:r>
          </a:p>
          <a:p>
            <a:r>
              <a:rPr lang="en-US" dirty="0"/>
              <a:t>Or </a:t>
            </a:r>
            <a:r>
              <a:rPr lang="en-US" dirty="0" err="1"/>
              <a:t>refcount</a:t>
            </a:r>
            <a:r>
              <a:rPr lang="en-US" dirty="0"/>
              <a:t> leaks </a:t>
            </a:r>
          </a:p>
          <a:p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80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Use try/except when dealing with </a:t>
            </a:r>
            <a:r>
              <a:rPr lang="en-US" dirty="0" err="1" smtClean="0"/>
              <a:t>userland</a:t>
            </a:r>
            <a:r>
              <a:rPr lang="en-US" dirty="0" smtClean="0"/>
              <a:t> pointers</a:t>
            </a:r>
          </a:p>
          <a:p>
            <a:pPr lvl="1"/>
            <a:r>
              <a:rPr lang="en-US" dirty="0" smtClean="0"/>
              <a:t>Doing so consistently is easier than it looks. Consistency is key. </a:t>
            </a:r>
          </a:p>
          <a:p>
            <a:pPr lvl="2"/>
            <a:r>
              <a:rPr lang="en-US" dirty="0" smtClean="0"/>
              <a:t>Reexamine code to make sure you didn’t miss any.</a:t>
            </a:r>
          </a:p>
          <a:p>
            <a:pPr lvl="1"/>
            <a:r>
              <a:rPr lang="en-US" dirty="0" smtClean="0"/>
              <a:t>Exception logic can be tricky! Design and implement with care.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38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fetches</a:t>
            </a:r>
          </a:p>
          <a:p>
            <a:r>
              <a:rPr lang="en-US" dirty="0" smtClean="0"/>
              <a:t>A double fetch is basically just a race where kernel fetches something from user, validates it, and then fetches it again, assuming it hasn’t changed </a:t>
            </a:r>
          </a:p>
          <a:p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9550"/>
            <a:ext cx="7140893" cy="4816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45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23950"/>
            <a:ext cx="86106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typedef struct _data {</a:t>
            </a:r>
          </a:p>
          <a:p>
            <a:r>
              <a:rPr lang="en-US" sz="1400" dirty="0" smtClean="0"/>
              <a:t>	DWORD len;</a:t>
            </a:r>
          </a:p>
          <a:p>
            <a:r>
              <a:rPr lang="en-US" sz="1400" dirty="0" smtClean="0"/>
              <a:t>	char buf[1];</a:t>
            </a:r>
          </a:p>
          <a:p>
            <a:r>
              <a:rPr lang="en-US" sz="1400" dirty="0" smtClean="0"/>
              <a:t>} data, *pdata;</a:t>
            </a:r>
          </a:p>
          <a:p>
            <a:r>
              <a:rPr lang="en-US" sz="1400" dirty="0" smtClean="0"/>
              <a:t>int func (pdata userPtr) {</a:t>
            </a:r>
          </a:p>
          <a:p>
            <a:r>
              <a:rPr lang="en-US" sz="1400" dirty="0" smtClean="0"/>
              <a:t>	char buf[100];</a:t>
            </a:r>
          </a:p>
          <a:p>
            <a:r>
              <a:rPr lang="en-US" sz="1400" dirty="0" smtClean="0"/>
              <a:t>	try {</a:t>
            </a:r>
          </a:p>
          <a:p>
            <a:r>
              <a:rPr lang="en-US" sz="1400" dirty="0" smtClean="0"/>
              <a:t>		ProbeForRead(userPtr, sizeof(pdata), 4);</a:t>
            </a:r>
          </a:p>
          <a:p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FF0000"/>
                </a:solidFill>
              </a:rPr>
              <a:t>if (!</a:t>
            </a:r>
            <a:r>
              <a:rPr lang="en-US" sz="1400" dirty="0" err="1" smtClean="0">
                <a:solidFill>
                  <a:srgbClr val="FF0000"/>
                </a:solidFill>
              </a:rPr>
              <a:t>userPtr</a:t>
            </a:r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r>
              <a:rPr lang="en-US" sz="1400" dirty="0" err="1">
                <a:solidFill>
                  <a:srgbClr val="FF0000"/>
                </a:solidFill>
              </a:rPr>
              <a:t>len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|| </a:t>
            </a:r>
            <a:r>
              <a:rPr lang="en-US" sz="1400" dirty="0" err="1" smtClean="0">
                <a:solidFill>
                  <a:srgbClr val="FF0000"/>
                </a:solidFill>
              </a:rPr>
              <a:t>userPtr</a:t>
            </a:r>
            <a:r>
              <a:rPr lang="en-US" sz="1400" dirty="0" smtClean="0">
                <a:solidFill>
                  <a:srgbClr val="FF0000"/>
                </a:solidFill>
              </a:rPr>
              <a:t>-&gt;len &gt; 100)</a:t>
            </a:r>
            <a:r>
              <a:rPr lang="en-US" sz="1400" dirty="0" smtClean="0"/>
              <a:t> return -1;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ProbeForRead</a:t>
            </a:r>
            <a:r>
              <a:rPr lang="en-US" sz="1400" dirty="0" smtClean="0"/>
              <a:t>(userPtr+4</a:t>
            </a:r>
            <a:r>
              <a:rPr lang="en-US" sz="1400" dirty="0"/>
              <a:t>, </a:t>
            </a:r>
            <a:r>
              <a:rPr lang="en-US" sz="1400" dirty="0" err="1"/>
              <a:t>userPtr</a:t>
            </a:r>
            <a:r>
              <a:rPr lang="en-US" sz="1400" dirty="0"/>
              <a:t>-&gt;</a:t>
            </a:r>
            <a:r>
              <a:rPr lang="en-US" sz="1400" dirty="0" err="1"/>
              <a:t>len</a:t>
            </a:r>
            <a:r>
              <a:rPr lang="en-US" sz="1400" dirty="0"/>
              <a:t>, 4);</a:t>
            </a:r>
            <a:endParaRPr lang="en-US" sz="1400" dirty="0" smtClean="0"/>
          </a:p>
          <a:p>
            <a:r>
              <a:rPr lang="en-US" sz="1400" dirty="0" smtClean="0"/>
              <a:t>		CopyMemory(buf, &amp;userPtr-&gt;buf, </a:t>
            </a:r>
            <a:r>
              <a:rPr lang="en-US" sz="1400" dirty="0" smtClean="0">
                <a:solidFill>
                  <a:srgbClr val="FF0000"/>
                </a:solidFill>
              </a:rPr>
              <a:t>userPtr-&gt;len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doSometing</a:t>
            </a:r>
            <a:r>
              <a:rPr lang="en-US" sz="1400" dirty="0" smtClean="0"/>
              <a:t>(</a:t>
            </a:r>
            <a:r>
              <a:rPr lang="en-US" sz="1400" dirty="0" err="1" smtClean="0"/>
              <a:t>buf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	return 1;</a:t>
            </a:r>
          </a:p>
          <a:p>
            <a:r>
              <a:rPr lang="en-US" sz="1400" dirty="0" smtClean="0"/>
              <a:t>	} except ( EXCEPTION_EXECUTE_HANDLER) {</a:t>
            </a:r>
          </a:p>
          <a:p>
            <a:r>
              <a:rPr lang="en-US" sz="1400" dirty="0" smtClean="0"/>
              <a:t>		return -1;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return 0; 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6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858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ilja\Pictures\fsec_ioctl_type_3089_subtype_2_inter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3200"/>
            <a:ext cx="58471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95800" y="4687729"/>
            <a:ext cx="457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See </a:t>
            </a: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</a:t>
            </a:r>
            <a:r>
              <a:rPr lang="en-US" sz="1000" dirty="0" smtClean="0">
                <a:hlinkClick r:id="rId5"/>
              </a:rPr>
              <a:t>www.ioactive.com/pdfs/IOActive_Advisory_F-Secure.pdf</a:t>
            </a:r>
            <a:r>
              <a:rPr lang="en-US" sz="1000" dirty="0" smtClean="0"/>
              <a:t> for more details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153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talk is an </a:t>
            </a:r>
            <a:r>
              <a:rPr lang="en-US" b="1" dirty="0" smtClean="0"/>
              <a:t>introduction</a:t>
            </a:r>
            <a:r>
              <a:rPr lang="en-US" dirty="0" smtClean="0"/>
              <a:t> into auditing and fixing windows driver code </a:t>
            </a:r>
          </a:p>
          <a:p>
            <a:r>
              <a:rPr lang="en-US" dirty="0" smtClean="0"/>
              <a:t>Windows kernel is a huge complex beast </a:t>
            </a:r>
          </a:p>
          <a:p>
            <a:pPr lvl="1"/>
            <a:r>
              <a:rPr lang="en-US" dirty="0" smtClean="0"/>
              <a:t>Doesn’t make things easy on those tasked with writing drivers</a:t>
            </a:r>
          </a:p>
          <a:p>
            <a:r>
              <a:rPr lang="en-US" dirty="0" smtClean="0"/>
              <a:t>Lots of </a:t>
            </a:r>
            <a:r>
              <a:rPr lang="en-US" b="1" dirty="0" smtClean="0"/>
              <a:t>obscure little things </a:t>
            </a:r>
            <a:r>
              <a:rPr lang="en-US" dirty="0" smtClean="0"/>
              <a:t>very few people seem to know about</a:t>
            </a:r>
          </a:p>
          <a:p>
            <a:pPr lvl="1"/>
            <a:r>
              <a:rPr lang="en-US" dirty="0" smtClean="0"/>
              <a:t>Scattered throughout presentations done in the past ~10 years</a:t>
            </a:r>
          </a:p>
          <a:p>
            <a:pPr lvl="1"/>
            <a:r>
              <a:rPr lang="en-US" dirty="0" smtClean="0"/>
              <a:t>Subtle hints on MSDN</a:t>
            </a:r>
          </a:p>
          <a:p>
            <a:pPr lvl="2"/>
            <a:r>
              <a:rPr lang="en-US" dirty="0" smtClean="0"/>
              <a:t>Some more explicit documented under the cloak of reliability</a:t>
            </a:r>
          </a:p>
          <a:p>
            <a:r>
              <a:rPr lang="en-US" dirty="0" smtClean="0"/>
              <a:t>This including most driver developers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Some of them are not/badly documented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It’s all about the details (e.g. “does the </a:t>
            </a:r>
            <a:r>
              <a:rPr lang="en-US" dirty="0" err="1" smtClean="0">
                <a:sym typeface="Wingdings" pitchFamily="2" charset="2"/>
              </a:rPr>
              <a:t>IOmanager</a:t>
            </a:r>
            <a:r>
              <a:rPr lang="en-US" dirty="0" smtClean="0">
                <a:sym typeface="Wingdings" pitchFamily="2" charset="2"/>
              </a:rPr>
              <a:t> probe this buffer in that particular instance ?”)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7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Fix: </a:t>
            </a:r>
          </a:p>
          <a:p>
            <a:pPr lvl="1"/>
            <a:r>
              <a:rPr lang="en-US" dirty="0" smtClean="0"/>
              <a:t>Capture data. Validate. Then use.</a:t>
            </a:r>
          </a:p>
          <a:p>
            <a:pPr lvl="1"/>
            <a:r>
              <a:rPr lang="en-US" dirty="0" smtClean="0"/>
              <a:t>Consistency.  </a:t>
            </a:r>
          </a:p>
          <a:p>
            <a:pPr lvl="1"/>
            <a:r>
              <a:rPr lang="en-US" dirty="0" smtClean="0"/>
              <a:t>Can sometimes be elusive to find, cases where it’s unclear it’s a </a:t>
            </a:r>
            <a:r>
              <a:rPr lang="en-US" dirty="0" err="1" smtClean="0"/>
              <a:t>userland</a:t>
            </a:r>
            <a:r>
              <a:rPr lang="en-US" dirty="0" smtClean="0"/>
              <a:t> pointer. </a:t>
            </a:r>
          </a:p>
          <a:p>
            <a:endParaRPr lang="en-US" dirty="0" smtClean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208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NULL </a:t>
            </a:r>
            <a:r>
              <a:rPr lang="en-US" dirty="0" err="1" smtClean="0"/>
              <a:t>deref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Not really specific to windows drivers</a:t>
            </a:r>
          </a:p>
          <a:p>
            <a:pPr lvl="1"/>
            <a:r>
              <a:rPr lang="en-US" dirty="0" smtClean="0"/>
              <a:t>Spoke about this before, at </a:t>
            </a:r>
            <a:r>
              <a:rPr lang="en-US" dirty="0" err="1" smtClean="0"/>
              <a:t>ruxcon</a:t>
            </a:r>
            <a:r>
              <a:rPr lang="en-US" dirty="0" smtClean="0"/>
              <a:t>, in 2006, although for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Since NULL is an address you can map in </a:t>
            </a:r>
            <a:r>
              <a:rPr lang="en-US" dirty="0" err="1" smtClean="0"/>
              <a:t>userland</a:t>
            </a:r>
            <a:r>
              <a:rPr lang="en-US" dirty="0" smtClean="0"/>
              <a:t>, has the potential for Elevation of privilege</a:t>
            </a:r>
          </a:p>
          <a:p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35919"/>
            <a:ext cx="70866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PVOID </a:t>
            </a:r>
            <a:r>
              <a:rPr lang="en-US" sz="1400" dirty="0" err="1" smtClean="0"/>
              <a:t>ptr</a:t>
            </a:r>
            <a:r>
              <a:rPr lang="en-US" sz="1400" dirty="0" smtClean="0"/>
              <a:t> = (PVOID)1;</a:t>
            </a:r>
          </a:p>
          <a:p>
            <a:r>
              <a:rPr lang="en-US" sz="1400" dirty="0" smtClean="0"/>
              <a:t>ULONG </a:t>
            </a:r>
            <a:r>
              <a:rPr lang="en-US" sz="1400" dirty="0" err="1" smtClean="0"/>
              <a:t>len</a:t>
            </a:r>
            <a:r>
              <a:rPr lang="en-US" sz="1400" dirty="0" smtClean="0"/>
              <a:t> = 4096;	</a:t>
            </a:r>
          </a:p>
          <a:p>
            <a:r>
              <a:rPr lang="en-US" sz="1400" dirty="0" err="1" smtClean="0"/>
              <a:t>NtAllocateVirtualMemory</a:t>
            </a:r>
            <a:r>
              <a:rPr lang="en-US" sz="1400" dirty="0" smtClean="0"/>
              <a:t>(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GetCurrentProcess</a:t>
            </a:r>
            <a:r>
              <a:rPr lang="en-US" sz="1400" dirty="0" smtClean="0"/>
              <a:t>(), </a:t>
            </a:r>
          </a:p>
          <a:p>
            <a:r>
              <a:rPr lang="en-US" sz="1400" dirty="0" smtClean="0"/>
              <a:t>	&amp;</a:t>
            </a:r>
            <a:r>
              <a:rPr lang="en-US" sz="1400" dirty="0" err="1" smtClean="0"/>
              <a:t>ptr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0,</a:t>
            </a:r>
          </a:p>
          <a:p>
            <a:r>
              <a:rPr lang="en-US" sz="1400" dirty="0" smtClean="0"/>
              <a:t>	&amp;</a:t>
            </a:r>
            <a:r>
              <a:rPr lang="en-US" sz="1400" dirty="0" err="1" smtClean="0"/>
              <a:t>len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MEM_COMMIT | MEM_RESERVE, 	PAGE_EXECUTE_READWRITE);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45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of windows 8 mapping NULL is disallowed </a:t>
            </a:r>
          </a:p>
          <a:p>
            <a:pPr lvl="1"/>
            <a:r>
              <a:rPr lang="en-US" dirty="0" smtClean="0"/>
              <a:t>Some corner cases. NTVDM on 32bit </a:t>
            </a:r>
          </a:p>
          <a:p>
            <a:pPr lvl="2"/>
            <a:r>
              <a:rPr lang="en-US" dirty="0" smtClean="0"/>
              <a:t>Off by default though.</a:t>
            </a:r>
          </a:p>
          <a:p>
            <a:r>
              <a:rPr lang="en-US" dirty="0" smtClean="0"/>
              <a:t>Mitigation which turns </a:t>
            </a:r>
            <a:r>
              <a:rPr lang="en-US" dirty="0" smtClean="0"/>
              <a:t>most of these issues into </a:t>
            </a:r>
            <a:r>
              <a:rPr lang="en-US" dirty="0" err="1" smtClean="0"/>
              <a:t>bugchecks</a:t>
            </a:r>
            <a:endParaRPr lang="en-US" dirty="0" smtClean="0"/>
          </a:p>
          <a:p>
            <a:r>
              <a:rPr lang="en-US" dirty="0" smtClean="0"/>
              <a:t>Some exceptions </a:t>
            </a:r>
            <a:r>
              <a:rPr lang="en-US" dirty="0" smtClean="0"/>
              <a:t>(which might still be exploitable)</a:t>
            </a:r>
            <a:endParaRPr lang="en-US" dirty="0" smtClean="0"/>
          </a:p>
          <a:p>
            <a:pPr lvl="1"/>
            <a:r>
              <a:rPr lang="en-US" dirty="0" smtClean="0"/>
              <a:t>NULL + large offset 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000000"/>
                </a:solidFill>
              </a:rPr>
              <a:t>memcpy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reverse copy </a:t>
            </a:r>
            <a:endParaRPr lang="en-US" dirty="0" smtClean="0"/>
          </a:p>
          <a:p>
            <a:pPr lvl="1"/>
            <a:r>
              <a:rPr lang="en-US" dirty="0" smtClean="0"/>
              <a:t>Passing NULL to functions where it has special </a:t>
            </a:r>
            <a:r>
              <a:rPr lang="en-US" dirty="0" smtClean="0"/>
              <a:t>meaning</a:t>
            </a:r>
            <a:endParaRPr lang="en-US" dirty="0" smtClean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7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</a:p>
          <a:p>
            <a:pPr lvl="1"/>
            <a:r>
              <a:rPr lang="en-US" dirty="0" smtClean="0"/>
              <a:t>Used to be much bigger problem than it is today. </a:t>
            </a:r>
          </a:p>
          <a:p>
            <a:pPr lvl="2"/>
            <a:r>
              <a:rPr lang="en-US" dirty="0" smtClean="0"/>
              <a:t>Can still cause a </a:t>
            </a:r>
            <a:r>
              <a:rPr lang="en-US" dirty="0" err="1" smtClean="0"/>
              <a:t>bugcheck</a:t>
            </a:r>
            <a:r>
              <a:rPr lang="en-US" dirty="0" smtClean="0"/>
              <a:t> </a:t>
            </a:r>
            <a:r>
              <a:rPr lang="en-US" dirty="0" err="1" smtClean="0"/>
              <a:t>ofcourse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Defensive programming! </a:t>
            </a:r>
          </a:p>
          <a:p>
            <a:pPr lvl="2"/>
            <a:r>
              <a:rPr lang="en-US" dirty="0" smtClean="0"/>
              <a:t>Mostly comes down to return value checking.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0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MmSecureVirtualMemory</a:t>
            </a:r>
            <a:endParaRPr lang="en-US" dirty="0" smtClean="0"/>
          </a:p>
          <a:p>
            <a:r>
              <a:rPr lang="en-US" dirty="0" smtClean="0"/>
              <a:t>From MSDN: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2647950"/>
            <a:ext cx="6667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2980" y="3943350"/>
            <a:ext cx="66675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B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45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disk block in page file is probably hard to trigger as non-admin.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24100"/>
            <a:ext cx="70866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78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data and pointers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/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Reading all the way to the end of the fine print (remarks) tells you how to avoid this. </a:t>
            </a:r>
          </a:p>
          <a:p>
            <a:pPr lvl="1"/>
            <a:r>
              <a:rPr lang="en-US" dirty="0" smtClean="0"/>
              <a:t>Simply do not use the API. It’s virtually useless.</a:t>
            </a:r>
          </a:p>
          <a:p>
            <a:pPr lvl="1"/>
            <a:r>
              <a:rPr lang="en-US" dirty="0" smtClean="0"/>
              <a:t>You simply cannot </a:t>
            </a:r>
            <a:r>
              <a:rPr lang="en-US" b="1" i="1" u="sng" dirty="0" smtClean="0"/>
              <a:t>ever</a:t>
            </a:r>
            <a:r>
              <a:rPr lang="en-US" dirty="0" smtClean="0"/>
              <a:t> trust a </a:t>
            </a:r>
            <a:r>
              <a:rPr lang="en-US" dirty="0" err="1" smtClean="0"/>
              <a:t>userland</a:t>
            </a:r>
            <a:r>
              <a:rPr lang="en-US" dirty="0" smtClean="0"/>
              <a:t> pointer.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try/except, probe and capture.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31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Two basic APIs to allocate pool memory </a:t>
            </a:r>
          </a:p>
          <a:p>
            <a:pPr lvl="1"/>
            <a:r>
              <a:rPr lang="en-US" dirty="0" err="1"/>
              <a:t>ExAllocatePool</a:t>
            </a:r>
            <a:r>
              <a:rPr lang="en-US" dirty="0"/>
              <a:t>[</a:t>
            </a:r>
            <a:r>
              <a:rPr lang="en-US" dirty="0" err="1"/>
              <a:t>WithTag</a:t>
            </a:r>
            <a:r>
              <a:rPr lang="en-US" dirty="0" smtClean="0"/>
              <a:t>]() </a:t>
            </a:r>
            <a:r>
              <a:rPr lang="en-US" dirty="0" smtClean="0">
                <a:sym typeface="Wingdings" panose="05000000000000000000" pitchFamily="2" charset="2"/>
              </a:rPr>
              <a:t> return NULL in OOM case </a:t>
            </a:r>
            <a:endParaRPr lang="en-US" dirty="0" smtClean="0"/>
          </a:p>
          <a:p>
            <a:pPr lvl="1"/>
            <a:r>
              <a:rPr lang="en-US" dirty="0" err="1"/>
              <a:t>ExAllocatePoolWithQuota</a:t>
            </a:r>
            <a:r>
              <a:rPr lang="en-US" dirty="0"/>
              <a:t>[Tag</a:t>
            </a:r>
            <a:r>
              <a:rPr lang="en-US" dirty="0" smtClean="0"/>
              <a:t>]()  </a:t>
            </a:r>
            <a:r>
              <a:rPr lang="en-US" dirty="0" smtClean="0">
                <a:sym typeface="Wingdings" panose="05000000000000000000" pitchFamily="2" charset="2"/>
              </a:rPr>
              <a:t> throws exception in OOM case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Discrepancy in error condition handling between those APIs</a:t>
            </a:r>
          </a:p>
          <a:p>
            <a:pPr lvl="1"/>
            <a:r>
              <a:rPr lang="en-US" dirty="0" err="1"/>
              <a:t>ExAllocatePoolWithQuota</a:t>
            </a:r>
            <a:r>
              <a:rPr lang="en-US" dirty="0"/>
              <a:t>[Tag</a:t>
            </a:r>
            <a:r>
              <a:rPr lang="en-US" dirty="0" smtClean="0"/>
              <a:t>] has flag to make it return instead of throw in OOM case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ExAllocatePool</a:t>
            </a:r>
            <a:r>
              <a:rPr lang="en-US" dirty="0"/>
              <a:t>[</a:t>
            </a:r>
            <a:r>
              <a:rPr lang="en-US" dirty="0" err="1"/>
              <a:t>WithTag</a:t>
            </a:r>
            <a:r>
              <a:rPr lang="en-US" dirty="0" smtClean="0"/>
              <a:t>]() doesn’t charge quota, even when doing allocation on users behalf</a:t>
            </a:r>
          </a:p>
          <a:p>
            <a:pPr lvl="1"/>
            <a:r>
              <a:rPr lang="en-US" dirty="0" smtClean="0"/>
              <a:t>Unbound allocations can easily drain pool </a:t>
            </a:r>
          </a:p>
          <a:p>
            <a:pPr lvl="1"/>
            <a:r>
              <a:rPr lang="en-US" dirty="0" smtClean="0"/>
              <a:t>Badly written drivers tend to blow up on low memory conditions</a:t>
            </a:r>
          </a:p>
          <a:p>
            <a:r>
              <a:rPr lang="en-US" dirty="0" smtClean="0"/>
              <a:t>Unchecked return values</a:t>
            </a:r>
          </a:p>
          <a:p>
            <a:pPr lvl="1"/>
            <a:r>
              <a:rPr lang="en-US" dirty="0" smtClean="0"/>
              <a:t>NULL </a:t>
            </a:r>
            <a:r>
              <a:rPr lang="en-US" dirty="0" err="1" smtClean="0"/>
              <a:t>deref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bugcheck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Unhandled exception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Bugcheck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Faulty exception handling logic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58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Check return values / correct exception handling</a:t>
            </a:r>
          </a:p>
          <a:p>
            <a:pPr lvl="1"/>
            <a:r>
              <a:rPr lang="en-US" dirty="0" smtClean="0"/>
              <a:t>Cap buffer lengths when doing allocations on users behalf. </a:t>
            </a:r>
          </a:p>
          <a:p>
            <a:pPr lvl="2"/>
            <a:r>
              <a:rPr lang="en-US" dirty="0" smtClean="0"/>
              <a:t>Added benefit of minimizing integer overflow issues</a:t>
            </a:r>
          </a:p>
          <a:p>
            <a:pPr lvl="1"/>
            <a:r>
              <a:rPr lang="en-US" b="1" i="1" u="sng" dirty="0" smtClean="0"/>
              <a:t>Always</a:t>
            </a:r>
            <a:r>
              <a:rPr lang="en-US" dirty="0" smtClean="0"/>
              <a:t> Charge quota when doing allocations on users behalf.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51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drivers that don't use </a:t>
            </a:r>
            <a:r>
              <a:rPr lang="en-US" dirty="0" err="1" smtClean="0"/>
              <a:t>NonPagedPoolNx</a:t>
            </a:r>
            <a:endParaRPr lang="en-US" dirty="0" smtClean="0"/>
          </a:p>
          <a:p>
            <a:r>
              <a:rPr lang="en-US" dirty="0" smtClean="0"/>
              <a:t>As of windows 8, real effort has been made to limit the amount of (not signed)executable memory in kernel. </a:t>
            </a:r>
          </a:p>
          <a:p>
            <a:r>
              <a:rPr lang="en-US" dirty="0" smtClean="0"/>
              <a:t>Mitigation for exploits. </a:t>
            </a:r>
          </a:p>
          <a:p>
            <a:r>
              <a:rPr lang="en-US" dirty="0" smtClean="0"/>
              <a:t>This requires some specific changes when allocating memory in drivers. </a:t>
            </a:r>
          </a:p>
          <a:p>
            <a:pPr lvl="1"/>
            <a:r>
              <a:rPr lang="en-US" dirty="0" smtClean="0"/>
              <a:t>When specifying pools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62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857250"/>
          </a:xfrm>
        </p:spPr>
        <p:txBody>
          <a:bodyPr/>
          <a:lstStyle/>
          <a:p>
            <a:r>
              <a:rPr lang="en-US" dirty="0" smtClean="0"/>
              <a:t>PART 1: Where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76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Paged pool is non-executable memory (on 64bit)</a:t>
            </a:r>
          </a:p>
          <a:p>
            <a:r>
              <a:rPr lang="en-US" dirty="0" smtClean="0"/>
              <a:t>Non paged pool is still executable </a:t>
            </a:r>
          </a:p>
          <a:p>
            <a:r>
              <a:rPr lang="en-US" dirty="0" smtClean="0"/>
              <a:t>When specifying pools for </a:t>
            </a:r>
            <a:r>
              <a:rPr lang="en-US" dirty="0" smtClean="0">
                <a:solidFill>
                  <a:srgbClr val="000000"/>
                </a:solidFill>
              </a:rPr>
              <a:t>non </a:t>
            </a:r>
            <a:r>
              <a:rPr lang="en-US" dirty="0" smtClean="0">
                <a:solidFill>
                  <a:srgbClr val="000000"/>
                </a:solidFill>
              </a:rPr>
              <a:t>paged pool allocations</a:t>
            </a:r>
            <a:r>
              <a:rPr lang="en-US" dirty="0" smtClean="0"/>
              <a:t>, </a:t>
            </a:r>
            <a:r>
              <a:rPr lang="en-US" dirty="0" smtClean="0"/>
              <a:t>strongly consider using </a:t>
            </a:r>
            <a:r>
              <a:rPr lang="en-US" dirty="0" err="1" smtClean="0"/>
              <a:t>NonPagedPoolNx</a:t>
            </a:r>
            <a:r>
              <a:rPr lang="en-US" dirty="0" smtClean="0"/>
              <a:t> instead </a:t>
            </a:r>
          </a:p>
          <a:p>
            <a:pPr lvl="1"/>
            <a:r>
              <a:rPr lang="en-US" dirty="0" smtClean="0"/>
              <a:t>Unless you </a:t>
            </a:r>
            <a:r>
              <a:rPr lang="en-US" b="1" i="1" u="sng" dirty="0" smtClean="0"/>
              <a:t>really </a:t>
            </a:r>
            <a:r>
              <a:rPr lang="en-US" b="1" i="1" u="sng" dirty="0" err="1" smtClean="0"/>
              <a:t>really</a:t>
            </a:r>
            <a:r>
              <a:rPr lang="en-US" dirty="0" smtClean="0"/>
              <a:t> need it</a:t>
            </a:r>
          </a:p>
          <a:p>
            <a:r>
              <a:rPr lang="en-US" dirty="0" smtClean="0"/>
              <a:t>Fix not always as easy as it seems. Some APIs are subtle about which pools they use.</a:t>
            </a: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94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MmGetSystemAddressForMdl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Old, deprecated API.</a:t>
            </a:r>
          </a:p>
          <a:p>
            <a:pPr lvl="1"/>
            <a:r>
              <a:rPr lang="en-US" dirty="0" smtClean="0"/>
              <a:t>Still shows up from time to time if developers are taking advice from older kernel driver development books</a:t>
            </a:r>
          </a:p>
          <a:p>
            <a:r>
              <a:rPr lang="en-US" dirty="0" smtClean="0"/>
              <a:t>Will </a:t>
            </a:r>
            <a:r>
              <a:rPr lang="en-US" dirty="0" err="1" smtClean="0"/>
              <a:t>bugcheck</a:t>
            </a:r>
            <a:r>
              <a:rPr lang="en-US" dirty="0" smtClean="0"/>
              <a:t> if out of memory</a:t>
            </a:r>
          </a:p>
          <a:p>
            <a:r>
              <a:rPr lang="en-US" dirty="0" smtClean="0"/>
              <a:t>Fix: </a:t>
            </a:r>
          </a:p>
          <a:p>
            <a:pPr lvl="1"/>
            <a:r>
              <a:rPr lang="en-US" dirty="0" smtClean="0"/>
              <a:t>Don’t use this API.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MmGetSystemAddressForMdlSafe</a:t>
            </a:r>
            <a:r>
              <a:rPr lang="en-US" dirty="0" smtClean="0"/>
              <a:t>() instead.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62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MDLs </a:t>
            </a:r>
            <a:r>
              <a:rPr lang="en-US" dirty="0" smtClean="0">
                <a:solidFill>
                  <a:srgbClr val="000000"/>
                </a:solidFill>
              </a:rPr>
              <a:t>used </a:t>
            </a:r>
            <a:r>
              <a:rPr lang="en-US" dirty="0">
                <a:solidFill>
                  <a:srgbClr val="000000"/>
                </a:solidFill>
              </a:rPr>
              <a:t>to create a double mapping in kernel from a user page</a:t>
            </a:r>
          </a:p>
          <a:p>
            <a:r>
              <a:rPr lang="en-US" dirty="0" smtClean="0"/>
              <a:t>Risk of double </a:t>
            </a:r>
            <a:r>
              <a:rPr lang="en-US" dirty="0" smtClean="0"/>
              <a:t>fetch bugs</a:t>
            </a:r>
          </a:p>
          <a:p>
            <a:pPr lvl="1"/>
            <a:r>
              <a:rPr lang="en-US" dirty="0"/>
              <a:t>The user can change the data at any given time</a:t>
            </a:r>
            <a:endParaRPr lang="en-US" dirty="0" smtClean="0"/>
          </a:p>
          <a:p>
            <a:r>
              <a:rPr lang="en-US" dirty="0" smtClean="0"/>
              <a:t>But not quite as obvious </a:t>
            </a:r>
          </a:p>
          <a:p>
            <a:pPr lvl="1"/>
            <a:r>
              <a:rPr lang="en-US" dirty="0" smtClean="0"/>
              <a:t>Since you’re reading from kernel virtual address space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62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57350"/>
            <a:ext cx="914400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typedef struct _data {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DWORD len;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char buf[1];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data, *pdata;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foo(PMDL pMdl, DWORD len) {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pdata d = MmGetSystemAddressForMdlSafe(pMdl, NormalPagePriority);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if (!d) return -1;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(d-&gt;len &gt; len) return -1;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d-&gt;</a:t>
            </a:r>
            <a:r>
              <a:rPr lang="en-US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buf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[d-&gt;len -1] = '\0';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 user could’ve changed d-&gt; len after bounds check !</a:t>
            </a:r>
            <a:endParaRPr lang="en-US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return 0;		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13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Fix: </a:t>
            </a:r>
          </a:p>
          <a:p>
            <a:pPr lvl="1"/>
            <a:r>
              <a:rPr lang="en-US" dirty="0" smtClean="0"/>
              <a:t>Capture before use</a:t>
            </a:r>
          </a:p>
          <a:p>
            <a:pPr lvl="1"/>
            <a:r>
              <a:rPr lang="en-US" dirty="0" smtClean="0"/>
              <a:t>Not always as easy to identify if something is vulnerable or needs fixing. Since you’re reading from a kernel pointer.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10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MmProbeAndLockPages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Probes and locks (user) buffer MDL points to </a:t>
            </a:r>
          </a:p>
          <a:p>
            <a:r>
              <a:rPr lang="en-US" dirty="0" smtClean="0"/>
              <a:t>If given </a:t>
            </a:r>
            <a:r>
              <a:rPr lang="en-US" dirty="0" err="1" smtClean="0"/>
              <a:t>IoReadAccess</a:t>
            </a:r>
            <a:r>
              <a:rPr lang="en-US" dirty="0" smtClean="0"/>
              <a:t> as LOCK_OPERATION parameter</a:t>
            </a:r>
          </a:p>
          <a:p>
            <a:r>
              <a:rPr lang="en-US" dirty="0" smtClean="0"/>
              <a:t>Mapped into kernel address space </a:t>
            </a:r>
          </a:p>
          <a:p>
            <a:r>
              <a:rPr lang="en-US" dirty="0" smtClean="0"/>
              <a:t>Kernel writes to it </a:t>
            </a:r>
            <a:r>
              <a:rPr lang="en-US" dirty="0" smtClean="0">
                <a:sym typeface="Wingdings" panose="05000000000000000000" pitchFamily="2" charset="2"/>
              </a:rPr>
              <a:t> bypasses copy-on-write</a:t>
            </a:r>
          </a:p>
          <a:p>
            <a:r>
              <a:rPr lang="en-US" dirty="0" smtClean="0"/>
              <a:t>Situation occurs in cases of </a:t>
            </a:r>
            <a:r>
              <a:rPr lang="en-US" dirty="0" err="1" smtClean="0"/>
              <a:t>fixups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62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25689"/>
            <a:ext cx="91440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void foo(PVOID *userPtr, int len) {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PMDL pMdl; 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char *ptr;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pMdl = IoAllocateMdl(userPtr, len, 0, 1, 0);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try {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MmProbeAndLockPages(pMdl,UserMode, </a:t>
            </a:r>
            <a:r>
              <a:rPr lang="en-US" sz="1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IoReadAccess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} except(EXCEPTION_EXECUTE_HANDLER) {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IoFreeMdl(pMdl);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return;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}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ptr = MmGetSystemAddressForMdlSafe(pMdl, 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NormalPagePriority);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*ptr = '\0'; 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return;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15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related bugs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Fix: </a:t>
            </a:r>
          </a:p>
          <a:p>
            <a:pPr lvl="1"/>
            <a:r>
              <a:rPr lang="en-US" dirty="0" smtClean="0"/>
              <a:t>Should be very strict with lock operations </a:t>
            </a:r>
          </a:p>
          <a:p>
            <a:pPr lvl="1"/>
            <a:r>
              <a:rPr lang="en-US" b="1" i="1" u="sng" dirty="0" smtClean="0"/>
              <a:t>Never</a:t>
            </a:r>
            <a:r>
              <a:rPr lang="en-US" dirty="0" smtClean="0"/>
              <a:t> write when using </a:t>
            </a:r>
            <a:r>
              <a:rPr lang="en-US" dirty="0" err="1" smtClean="0"/>
              <a:t>IoReadAccess</a:t>
            </a:r>
            <a:endParaRPr lang="en-US" dirty="0" smtClean="0"/>
          </a:p>
          <a:p>
            <a:pPr lvl="1"/>
            <a:r>
              <a:rPr lang="en-US" dirty="0" smtClean="0"/>
              <a:t>You should reexamine old code, make sure this bug didn’t accidentally happen. </a:t>
            </a:r>
          </a:p>
          <a:p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75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/>
          <a:lstStyle/>
          <a:p>
            <a:r>
              <a:rPr lang="en-US" dirty="0" err="1" smtClean="0"/>
              <a:t>ObReferenceObjectByHandle</a:t>
            </a:r>
            <a:endParaRPr lang="en-US" dirty="0" smtClean="0"/>
          </a:p>
          <a:p>
            <a:r>
              <a:rPr lang="en-US" dirty="0" smtClean="0"/>
              <a:t>Translates a handle to a kernel object pointer</a:t>
            </a:r>
          </a:p>
          <a:p>
            <a:r>
              <a:rPr lang="en-US" dirty="0" smtClean="0"/>
              <a:t>Type confusion</a:t>
            </a:r>
          </a:p>
          <a:p>
            <a:pPr lvl="1"/>
            <a:r>
              <a:rPr lang="en-US" dirty="0" smtClean="0"/>
              <a:t>Object type set to NULL, no type checking done</a:t>
            </a:r>
          </a:p>
          <a:p>
            <a:r>
              <a:rPr lang="en-US" dirty="0" smtClean="0"/>
              <a:t>Access mode</a:t>
            </a:r>
          </a:p>
          <a:p>
            <a:pPr lvl="1"/>
            <a:r>
              <a:rPr lang="en-US" dirty="0" smtClean="0"/>
              <a:t>User handle, specify </a:t>
            </a:r>
            <a:r>
              <a:rPr lang="en-US" dirty="0" err="1" smtClean="0"/>
              <a:t>KernelMode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user gets to access kernel handles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49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81150"/>
            <a:ext cx="74676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NTSTATUS ObReferenceObjectByHandle(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HANDLE  Handle,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ACCESS_MASK  DesiredAccess,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POBJECT_TYPE 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ObjectType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KPROCESSOR_MODE 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AccessMode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 PVOID  *Object,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 POBJECT_HANDLE_INFORMATION H);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43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is by no means exhaustive </a:t>
            </a:r>
          </a:p>
          <a:p>
            <a:r>
              <a:rPr lang="en-US" dirty="0" smtClean="0"/>
              <a:t>Meant as a quick reminder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5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/>
          <a:lstStyle/>
          <a:p>
            <a:r>
              <a:rPr lang="en-US" dirty="0" smtClean="0"/>
              <a:t>Fix:</a:t>
            </a:r>
          </a:p>
          <a:p>
            <a:pPr lvl="1"/>
            <a:r>
              <a:rPr lang="en-US" b="1" i="1" u="sng" dirty="0" smtClean="0"/>
              <a:t>Always</a:t>
            </a:r>
            <a:r>
              <a:rPr lang="en-US" dirty="0" smtClean="0"/>
              <a:t> specify specific type you want when calling </a:t>
            </a:r>
            <a:r>
              <a:rPr lang="en-US" dirty="0" err="1" smtClean="0"/>
              <a:t>ObReferenceObjectByHandle</a:t>
            </a:r>
            <a:endParaRPr lang="en-US" dirty="0" smtClean="0"/>
          </a:p>
          <a:p>
            <a:pPr lvl="1"/>
            <a:r>
              <a:rPr lang="en-US" b="1" i="1" u="sng" dirty="0" smtClean="0"/>
              <a:t>Always</a:t>
            </a:r>
            <a:r>
              <a:rPr lang="en-US" dirty="0" smtClean="0"/>
              <a:t> use </a:t>
            </a:r>
            <a:r>
              <a:rPr lang="en-US" dirty="0" err="1" smtClean="0"/>
              <a:t>UserMode</a:t>
            </a:r>
            <a:r>
              <a:rPr lang="en-US" dirty="0" smtClean="0"/>
              <a:t> in access mode when dealing with handles that come from </a:t>
            </a:r>
            <a:r>
              <a:rPr lang="en-US" dirty="0" err="1" smtClean="0"/>
              <a:t>usermode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64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Refcounting</a:t>
            </a:r>
            <a:endParaRPr lang="en-US" dirty="0" smtClean="0"/>
          </a:p>
          <a:p>
            <a:r>
              <a:rPr lang="en-US" dirty="0" smtClean="0"/>
              <a:t>When a driver gets an object from a handle, it’ll call </a:t>
            </a:r>
            <a:r>
              <a:rPr lang="en-US" dirty="0" err="1" smtClean="0"/>
              <a:t>ObReferenceObjectByHandle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When it no longer needs the handle it should call </a:t>
            </a:r>
            <a:r>
              <a:rPr lang="en-US" dirty="0" err="1" smtClean="0"/>
              <a:t>ObDereferenceObject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If it doesn’t call </a:t>
            </a:r>
            <a:r>
              <a:rPr lang="en-US" dirty="0" err="1" smtClean="0"/>
              <a:t>ObDereferenceObject</a:t>
            </a:r>
            <a:r>
              <a:rPr lang="en-US" dirty="0" smtClean="0"/>
              <a:t>() it leaves a reference to it. the object will leak </a:t>
            </a:r>
          </a:p>
          <a:p>
            <a:r>
              <a:rPr lang="en-US" dirty="0" smtClean="0"/>
              <a:t>Occurs quite often in try/except cases, where the except clause won’t call </a:t>
            </a:r>
            <a:r>
              <a:rPr lang="en-US" dirty="0" err="1" smtClean="0"/>
              <a:t>ObDereferenceObject</a:t>
            </a:r>
            <a:r>
              <a:rPr lang="en-US" dirty="0" smtClean="0"/>
              <a:t>()</a:t>
            </a: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16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Might not just be a leak. </a:t>
            </a:r>
          </a:p>
          <a:p>
            <a:r>
              <a:rPr lang="en-US" dirty="0" smtClean="0"/>
              <a:t>What if </a:t>
            </a:r>
            <a:r>
              <a:rPr lang="en-US" dirty="0" err="1" smtClean="0"/>
              <a:t>refcount</a:t>
            </a:r>
            <a:r>
              <a:rPr lang="en-US" dirty="0" smtClean="0"/>
              <a:t> leak occurs 2**32 -1 times? </a:t>
            </a:r>
          </a:p>
          <a:p>
            <a:pPr lvl="1"/>
            <a:r>
              <a:rPr lang="en-US" dirty="0" err="1" smtClean="0"/>
              <a:t>Refcount</a:t>
            </a:r>
            <a:r>
              <a:rPr lang="en-US" dirty="0" smtClean="0"/>
              <a:t> overflow (assuming 32bit)</a:t>
            </a:r>
          </a:p>
          <a:p>
            <a:pPr lvl="1"/>
            <a:r>
              <a:rPr lang="en-US" dirty="0" smtClean="0"/>
              <a:t>Could lead to use after free</a:t>
            </a:r>
          </a:p>
          <a:p>
            <a:pPr lvl="1"/>
            <a:r>
              <a:rPr lang="en-US" dirty="0" smtClean="0"/>
              <a:t>As of win8, Ob*Reference*() detect </a:t>
            </a:r>
            <a:r>
              <a:rPr lang="en-US" dirty="0" err="1" smtClean="0"/>
              <a:t>refcount</a:t>
            </a:r>
            <a:r>
              <a:rPr lang="en-US" dirty="0" smtClean="0"/>
              <a:t> overflows </a:t>
            </a:r>
          </a:p>
          <a:p>
            <a:pPr lvl="2"/>
            <a:r>
              <a:rPr lang="en-US" dirty="0" err="1" smtClean="0"/>
              <a:t>Bugchecks</a:t>
            </a:r>
            <a:r>
              <a:rPr lang="en-US" dirty="0" smtClean="0"/>
              <a:t> if detected</a:t>
            </a: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9750"/>
            <a:ext cx="3425825" cy="97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09751"/>
            <a:ext cx="3619500" cy="1360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33800" y="2114550"/>
            <a:ext cx="1143000" cy="37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724150"/>
            <a:ext cx="3505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932996"/>
            <a:ext cx="609462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500" dirty="0"/>
              <a:t>win 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27155" y="1867585"/>
            <a:ext cx="707245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500" dirty="0"/>
              <a:t>win </a:t>
            </a:r>
            <a:r>
              <a:rPr lang="en-US" sz="1500" dirty="0" smtClean="0"/>
              <a:t>10</a:t>
            </a:r>
            <a:endParaRPr lang="en-US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16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handling bugs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Related issues: 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refcount</a:t>
            </a:r>
            <a:r>
              <a:rPr lang="en-US" dirty="0" smtClean="0"/>
              <a:t> decrease </a:t>
            </a:r>
          </a:p>
          <a:p>
            <a:pPr lvl="2"/>
            <a:r>
              <a:rPr lang="en-US" dirty="0" smtClean="0"/>
              <a:t>Sometimes occurs in faulty exception handling / error corner cases </a:t>
            </a:r>
          </a:p>
          <a:p>
            <a:pPr lvl="2"/>
            <a:r>
              <a:rPr lang="en-US" dirty="0" smtClean="0"/>
              <a:t>Can lead to use after free issues  </a:t>
            </a:r>
          </a:p>
          <a:p>
            <a:pPr lvl="1"/>
            <a:r>
              <a:rPr lang="en-US" dirty="0" smtClean="0"/>
              <a:t>Use after </a:t>
            </a:r>
            <a:r>
              <a:rPr lang="en-US" dirty="0" err="1" smtClean="0"/>
              <a:t>ObDereferenceObject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Use after free </a:t>
            </a:r>
          </a:p>
          <a:p>
            <a:pPr lvl="1"/>
            <a:r>
              <a:rPr lang="en-US" dirty="0" smtClean="0"/>
              <a:t>Passing NULL to </a:t>
            </a:r>
            <a:r>
              <a:rPr lang="en-US" dirty="0" err="1" smtClean="0"/>
              <a:t>ObDereferenceObject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Unlike most free-like routines (e.g. free(), delete [], …) </a:t>
            </a:r>
            <a:r>
              <a:rPr lang="en-US" dirty="0" err="1" smtClean="0"/>
              <a:t>ObDereferenceObject</a:t>
            </a:r>
            <a:r>
              <a:rPr lang="en-US" dirty="0" smtClean="0"/>
              <a:t>() doesn’t do a NULL check </a:t>
            </a:r>
            <a:endParaRPr lang="en-US" dirty="0"/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74" y="2875221"/>
            <a:ext cx="299686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2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Fix: </a:t>
            </a:r>
          </a:p>
          <a:p>
            <a:pPr lvl="1"/>
            <a:r>
              <a:rPr lang="en-US" dirty="0" smtClean="0"/>
              <a:t>Always balance Ob*Reference*() calls </a:t>
            </a:r>
          </a:p>
          <a:p>
            <a:pPr lvl="2"/>
            <a:r>
              <a:rPr lang="en-US" dirty="0" smtClean="0"/>
              <a:t>Bugs can be subtle.</a:t>
            </a:r>
          </a:p>
          <a:p>
            <a:pPr lvl="3"/>
            <a:r>
              <a:rPr lang="en-US" dirty="0"/>
              <a:t>C</a:t>
            </a:r>
            <a:r>
              <a:rPr lang="en-US" dirty="0" smtClean="0"/>
              <a:t>heck all error corner cases </a:t>
            </a:r>
          </a:p>
          <a:p>
            <a:pPr lvl="3"/>
            <a:r>
              <a:rPr lang="en-US" dirty="0" smtClean="0"/>
              <a:t>Check all exception handling  </a:t>
            </a:r>
          </a:p>
        </p:txBody>
      </p:sp>
      <p:pic>
        <p:nvPicPr>
          <p:cNvPr id="4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16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Creating handles in kernel</a:t>
            </a:r>
          </a:p>
          <a:p>
            <a:r>
              <a:rPr lang="en-US" sz="2200" dirty="0" smtClean="0"/>
              <a:t>Most APIs that create an object/handle will take an OBJECT_ATTRIBUTES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as input</a:t>
            </a:r>
          </a:p>
          <a:p>
            <a:r>
              <a:rPr lang="en-US" sz="2200" dirty="0" smtClean="0"/>
              <a:t>Says what kind of object you want</a:t>
            </a: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2952750"/>
            <a:ext cx="52578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typedef struct _OBJECT_ATTRIBUTES {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ULONG  Length;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HANDLE  RootDirectory;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PUNICODE_STRING  ObjectName;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ULONG  </a:t>
            </a:r>
            <a:r>
              <a:rPr lang="en-US" sz="1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Attributes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PVOID  SecurityDescriptor;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PVOID  SecurityQualityOfService;</a:t>
            </a:r>
          </a:p>
          <a:p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OBJECT_ATTRIBUTES, *POBJECT_ATTRIBUTES;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734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 driver does this in kernel it has to set OBJ_KERNEL_HANDLE in the attributes </a:t>
            </a:r>
          </a:p>
          <a:p>
            <a:r>
              <a:rPr lang="en-US" sz="2400" dirty="0" smtClean="0"/>
              <a:t>If not,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 gets to access that handle !</a:t>
            </a:r>
          </a:p>
          <a:p>
            <a:r>
              <a:rPr lang="en-US" sz="2400" dirty="0" smtClean="0"/>
              <a:t>(unless of course the kernel wants to export the handle to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, in which case it’s probably ok).</a:t>
            </a:r>
          </a:p>
          <a:p>
            <a:r>
              <a:rPr lang="en-US" sz="2400" dirty="0" smtClean="0"/>
              <a:t>This works, since handles are predictable (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 can </a:t>
            </a:r>
            <a:r>
              <a:rPr lang="en-US" sz="2400" dirty="0" err="1" smtClean="0"/>
              <a:t>bruteforce</a:t>
            </a:r>
            <a:r>
              <a:rPr lang="en-US" sz="2400" dirty="0" smtClean="0"/>
              <a:t> the handle)</a:t>
            </a:r>
          </a:p>
        </p:txBody>
      </p:sp>
      <p:pic>
        <p:nvPicPr>
          <p:cNvPr id="4" name="Picture 2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09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handling bugs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Fix: </a:t>
            </a:r>
          </a:p>
          <a:p>
            <a:pPr lvl="1"/>
            <a:r>
              <a:rPr lang="en-US" sz="2000" b="1" i="1" u="sng" dirty="0" smtClean="0"/>
              <a:t>Always</a:t>
            </a:r>
            <a:r>
              <a:rPr lang="en-US" sz="2000" dirty="0" smtClean="0"/>
              <a:t> set OBJ_KERNEL_HANDLE</a:t>
            </a:r>
          </a:p>
          <a:p>
            <a:pPr lvl="2"/>
            <a:r>
              <a:rPr lang="en-US" sz="1600" dirty="0" smtClean="0"/>
              <a:t>Unless you explicitly want to share a handle with </a:t>
            </a:r>
            <a:r>
              <a:rPr lang="en-US" sz="1600" dirty="0" err="1" smtClean="0"/>
              <a:t>userland</a:t>
            </a:r>
            <a:endParaRPr lang="en-US" sz="1600" dirty="0" smtClean="0"/>
          </a:p>
        </p:txBody>
      </p:sp>
      <p:pic>
        <p:nvPicPr>
          <p:cNvPr id="5" name="Picture 2" descr="http://onetechcomputers.com/wp-content/uploads/2012/11/software-utilities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58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0"/>
            <a:ext cx="8229600" cy="85725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18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Code review</a:t>
            </a:r>
          </a:p>
          <a:p>
            <a:pPr lvl="1"/>
            <a:r>
              <a:rPr lang="en-US" dirty="0" err="1"/>
              <a:t>reactos</a:t>
            </a:r>
            <a:r>
              <a:rPr lang="en-US" dirty="0"/>
              <a:t> (lots of drivers, _very_ much windows lookalike)</a:t>
            </a:r>
          </a:p>
          <a:p>
            <a:pPr lvl="1"/>
            <a:r>
              <a:rPr lang="en-US" dirty="0" err="1"/>
              <a:t>winpcap</a:t>
            </a:r>
            <a:r>
              <a:rPr lang="en-US" dirty="0"/>
              <a:t> (sniffer driver)</a:t>
            </a:r>
          </a:p>
          <a:p>
            <a:pPr lvl="1"/>
            <a:r>
              <a:rPr lang="en-US" dirty="0" err="1"/>
              <a:t>arla</a:t>
            </a:r>
            <a:r>
              <a:rPr lang="en-US" dirty="0"/>
              <a:t> (0.42) (</a:t>
            </a:r>
            <a:r>
              <a:rPr lang="en-US" dirty="0" err="1"/>
              <a:t>nnpfs</a:t>
            </a:r>
            <a:r>
              <a:rPr lang="en-US" dirty="0"/>
              <a:t> driver)</a:t>
            </a:r>
          </a:p>
          <a:p>
            <a:pPr lvl="1"/>
            <a:r>
              <a:rPr lang="en-US" dirty="0" err="1"/>
              <a:t>httpdisk</a:t>
            </a:r>
            <a:endParaRPr lang="en-US" dirty="0"/>
          </a:p>
          <a:p>
            <a:pPr lvl="1"/>
            <a:r>
              <a:rPr lang="en-US" dirty="0" err="1"/>
              <a:t>linux</a:t>
            </a:r>
            <a:r>
              <a:rPr lang="en-US" dirty="0"/>
              <a:t> kernel </a:t>
            </a:r>
            <a:r>
              <a:rPr lang="en-US" dirty="0" err="1"/>
              <a:t>ndis</a:t>
            </a:r>
            <a:r>
              <a:rPr lang="en-US" dirty="0"/>
              <a:t> driver</a:t>
            </a:r>
          </a:p>
          <a:p>
            <a:pPr lvl="1"/>
            <a:r>
              <a:rPr lang="en-US" dirty="0" err="1"/>
              <a:t>tcpreplay</a:t>
            </a:r>
            <a:r>
              <a:rPr lang="en-US" dirty="0"/>
              <a:t> (win32 version)</a:t>
            </a:r>
          </a:p>
          <a:p>
            <a:pPr lvl="1"/>
            <a:r>
              <a:rPr lang="en-US" dirty="0" err="1"/>
              <a:t>WinIB</a:t>
            </a:r>
            <a:endParaRPr lang="en-US" dirty="0"/>
          </a:p>
          <a:p>
            <a:pPr lvl="1"/>
            <a:r>
              <a:rPr lang="en-US" dirty="0" err="1"/>
              <a:t>sebek</a:t>
            </a:r>
            <a:r>
              <a:rPr lang="en-US" dirty="0"/>
              <a:t> (windows version)</a:t>
            </a:r>
          </a:p>
          <a:p>
            <a:pPr lvl="1"/>
            <a:r>
              <a:rPr lang="en-US" dirty="0"/>
              <a:t>http://www.pyrasis.com/main/FFSFileSystemDriverForWindows (</a:t>
            </a:r>
            <a:r>
              <a:rPr lang="en-US" dirty="0" err="1"/>
              <a:t>ffsdrv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truecrypt</a:t>
            </a:r>
            <a:endParaRPr lang="en-US" dirty="0"/>
          </a:p>
          <a:p>
            <a:pPr lvl="1"/>
            <a:r>
              <a:rPr lang="en-US" dirty="0" err="1"/>
              <a:t>Hfsd</a:t>
            </a:r>
            <a:endParaRPr lang="en-US" dirty="0"/>
          </a:p>
          <a:p>
            <a:pPr lvl="1"/>
            <a:r>
              <a:rPr lang="en-US" dirty="0" err="1"/>
              <a:t>openvpn</a:t>
            </a:r>
            <a:endParaRPr lang="en-US" dirty="0"/>
          </a:p>
          <a:p>
            <a:pPr lvl="1"/>
            <a:r>
              <a:rPr lang="en-US" dirty="0" err="1"/>
              <a:t>ddk</a:t>
            </a:r>
            <a:r>
              <a:rPr lang="en-US" dirty="0"/>
              <a:t>, </a:t>
            </a:r>
            <a:r>
              <a:rPr lang="en-US" dirty="0" err="1"/>
              <a:t>ifsk</a:t>
            </a:r>
            <a:r>
              <a:rPr lang="en-US" dirty="0"/>
              <a:t>, </a:t>
            </a:r>
            <a:r>
              <a:rPr lang="en-US" dirty="0" err="1"/>
              <a:t>wdk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Reversing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www.driverscape.com/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http://figitalrevolution.files.wordpress.com/2008/03/targ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352550"/>
            <a:ext cx="2781300" cy="296672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1000320" cy="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57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51028</TotalTime>
  <Words>5208</Words>
  <Application>Microsoft Macintosh PowerPoint</Application>
  <PresentationFormat>On-screen Show (16:9)</PresentationFormat>
  <Paragraphs>868</Paragraphs>
  <Slides>101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Windows drivers attack surface: some 'new' insights</vt:lpstr>
      <vt:lpstr>Who Am I</vt:lpstr>
      <vt:lpstr>Outline/Agenda </vt:lpstr>
      <vt:lpstr>What’s This Talk About ?</vt:lpstr>
      <vt:lpstr>Standing on the shoulders of giants</vt:lpstr>
      <vt:lpstr>Goal</vt:lpstr>
      <vt:lpstr>intro</vt:lpstr>
      <vt:lpstr>PART 1: Where</vt:lpstr>
      <vt:lpstr>Where</vt:lpstr>
      <vt:lpstr>Little bit of architecture</vt:lpstr>
      <vt:lpstr>PowerPoint Presentation</vt:lpstr>
      <vt:lpstr>Drivers</vt:lpstr>
      <vt:lpstr>Drivers</vt:lpstr>
      <vt:lpstr>WDM</vt:lpstr>
      <vt:lpstr>The IO manager</vt:lpstr>
      <vt:lpstr>A simple driver</vt:lpstr>
      <vt:lpstr>A simple driver (Cont.)</vt:lpstr>
      <vt:lpstr>A simple driver</vt:lpstr>
      <vt:lpstr>Major functions</vt:lpstr>
      <vt:lpstr>Major functions (Cont.)</vt:lpstr>
      <vt:lpstr>Dispatch routines</vt:lpstr>
      <vt:lpstr>Dispatch routines</vt:lpstr>
      <vt:lpstr>IRP</vt:lpstr>
      <vt:lpstr>IRP</vt:lpstr>
      <vt:lpstr>IRP Stack</vt:lpstr>
      <vt:lpstr>IRP_MJ_DEVICE_CONTROL</vt:lpstr>
      <vt:lpstr>IRP_MJ_DEVICE_CONTROL</vt:lpstr>
      <vt:lpstr>IRP_MJ_DEVICE_CONTROL</vt:lpstr>
      <vt:lpstr>IRP_MJ_DEVICE_CONTROL</vt:lpstr>
      <vt:lpstr>IRP_MJ_DEVICE_CONTROL</vt:lpstr>
      <vt:lpstr>IRP_MJ_DEVICE_CONTROL</vt:lpstr>
      <vt:lpstr>IRP_MJ_DEVICE_CONTROL</vt:lpstr>
      <vt:lpstr>MDL intermezzo</vt:lpstr>
      <vt:lpstr>MDL intermezzo</vt:lpstr>
      <vt:lpstr>MDL intermezzo</vt:lpstr>
      <vt:lpstr>IRP_MJ_DEVICE_CONTROL</vt:lpstr>
      <vt:lpstr>KMDF</vt:lpstr>
      <vt:lpstr>PART 2: What</vt:lpstr>
      <vt:lpstr>What</vt:lpstr>
      <vt:lpstr>Integer issues</vt:lpstr>
      <vt:lpstr>Integer issues</vt:lpstr>
      <vt:lpstr>Common actions when talking with user</vt:lpstr>
      <vt:lpstr>Device creation (1)</vt:lpstr>
      <vt:lpstr>Device creation (1)</vt:lpstr>
      <vt:lpstr>Device creation (2)</vt:lpstr>
      <vt:lpstr>Device creation (2)</vt:lpstr>
      <vt:lpstr>Device creation (2)</vt:lpstr>
      <vt:lpstr>Device creation (2)</vt:lpstr>
      <vt:lpstr>working with the IOManager (1)</vt:lpstr>
      <vt:lpstr>working with the IOManager (1)</vt:lpstr>
      <vt:lpstr>working with the IOManager (2)</vt:lpstr>
      <vt:lpstr>working with the IOManager (2)</vt:lpstr>
      <vt:lpstr>working with the IOManager (3)</vt:lpstr>
      <vt:lpstr>working with the IOManager (3)</vt:lpstr>
      <vt:lpstr>working with the IOManager (3)</vt:lpstr>
      <vt:lpstr>working with the IOManager (3)</vt:lpstr>
      <vt:lpstr>working with the IOManager (4)</vt:lpstr>
      <vt:lpstr>working with the IOManager (4)</vt:lpstr>
      <vt:lpstr>Userland data and pointers (1)</vt:lpstr>
      <vt:lpstr>Userland data and pointers (1)</vt:lpstr>
      <vt:lpstr>Userland data and pointers (1)</vt:lpstr>
      <vt:lpstr>Userland data and pointers (1)</vt:lpstr>
      <vt:lpstr>Userland data and pointers (1)</vt:lpstr>
      <vt:lpstr>Userland data and pointers (2)</vt:lpstr>
      <vt:lpstr>Userland data and pointers (2)</vt:lpstr>
      <vt:lpstr>Userland data and pointers (2)</vt:lpstr>
      <vt:lpstr>Userland data and pointers (3)</vt:lpstr>
      <vt:lpstr>Userland data and pointers (3)</vt:lpstr>
      <vt:lpstr>PowerPoint Presentation</vt:lpstr>
      <vt:lpstr>Userland data and pointers (3)</vt:lpstr>
      <vt:lpstr>Userland data and pointers (4)</vt:lpstr>
      <vt:lpstr>Userland data and pointers (4)</vt:lpstr>
      <vt:lpstr>Userland data and pointers (4)</vt:lpstr>
      <vt:lpstr>Userland data and pointers (5)</vt:lpstr>
      <vt:lpstr>Userland data and pointers (5)</vt:lpstr>
      <vt:lpstr>Userland data and pointers (5)</vt:lpstr>
      <vt:lpstr>memory related bugs (1)</vt:lpstr>
      <vt:lpstr>memory related bugs (1)</vt:lpstr>
      <vt:lpstr>memory related bugs (2)</vt:lpstr>
      <vt:lpstr>memory related bugs (2)</vt:lpstr>
      <vt:lpstr>memory related bugs (3)</vt:lpstr>
      <vt:lpstr>memory related bugs (4)</vt:lpstr>
      <vt:lpstr>memory related bugs (4)</vt:lpstr>
      <vt:lpstr>memory related bugs (4)</vt:lpstr>
      <vt:lpstr>memory related bugs (5)</vt:lpstr>
      <vt:lpstr>memory related bugs (5)</vt:lpstr>
      <vt:lpstr>memory related bugs (5)</vt:lpstr>
      <vt:lpstr>Object handling bugs (1)</vt:lpstr>
      <vt:lpstr>Object handling bugs (1)</vt:lpstr>
      <vt:lpstr>Object handling bugs (1)</vt:lpstr>
      <vt:lpstr>Object handling bugs (2)</vt:lpstr>
      <vt:lpstr>Object handling bugs (2)</vt:lpstr>
      <vt:lpstr>Object handling bugs (2)</vt:lpstr>
      <vt:lpstr>Object handling bugs (2)</vt:lpstr>
      <vt:lpstr>Object handling bugs (3)</vt:lpstr>
      <vt:lpstr>Object handling bugs (3)</vt:lpstr>
      <vt:lpstr>Object handling bugs (3)</vt:lpstr>
      <vt:lpstr>Questions ?</vt:lpstr>
      <vt:lpstr>Target practice</vt:lpstr>
      <vt:lpstr>Related literature</vt:lpstr>
      <vt:lpstr>Related literature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drivers attack surface: some 'new' insights</dc:title>
  <dc:creator>ilja</dc:creator>
  <cp:lastModifiedBy>ilja van sprundel</cp:lastModifiedBy>
  <cp:revision>676</cp:revision>
  <dcterms:created xsi:type="dcterms:W3CDTF">2015-03-23T01:14:50Z</dcterms:created>
  <dcterms:modified xsi:type="dcterms:W3CDTF">2015-10-25T02:29:38Z</dcterms:modified>
</cp:coreProperties>
</file>