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50B913-E44B-4ACA-9D71-D8E1055223B8}">
  <a:tblStyle styleId="{2C50B913-E44B-4ACA-9D71-D8E1055223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azon.com/NeuroSky-MindWave-Mobile-Brainwave-Starter/dp/B07CXN8NKX/ref=sr_1_1?m=A26NM1OSTNWVCB&amp;s=merchant-items&amp;ie=UTF8&amp;qid=1530603516&amp;sr=1-1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b2a07de92_2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b2a07de9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7983a5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7983a5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2dc61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2dc61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a54483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a54483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a54483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a54483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0856cb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d0856c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Horribly overfit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0cd4d2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0cd4d2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overfitting but when comparing the averages not too bad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7983a5a5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7983a5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a54483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ca54483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a54483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a54483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e0cd4d2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e0cd4d2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e0cd4d2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e0cd4d2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e0cd4d25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e0cd4d2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0cd4d2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e0cd4d2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e0cd4d2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e0cd4d2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e0cd4d2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e0cd4d2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0cd4d258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e0cd4d2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b2a07de9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b2a07de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https://www.amazon.com/NeuroSky-MindWave-Mobile-Brainwave-Starter/dp/B07CXN8NKX/ref=sr_1_1?m=A26NM1OSTNWVCB&amp;s=merchant-items&amp;ie=UTF8&amp;qid=1530603516&amp;sr=1-1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amazon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b2a07de92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b2a07de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ca5448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ca5448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d0856cb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d0856cb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b2a07de92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b2a07de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Improving Feedback in </a:t>
            </a:r>
            <a:r>
              <a:rPr lang="en" sz="4500"/>
              <a:t>Massive Open Online Course (MOOC) Learning</a:t>
            </a:r>
            <a:r>
              <a:rPr lang="en" sz="4500"/>
              <a:t> through EEG Analysis</a:t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4840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Breton</a:t>
            </a:r>
            <a:r>
              <a:rPr lang="en"/>
              <a:t> • Alex Bzdel • 05.04.2023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improve??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693025" y="1719175"/>
            <a:ext cx="1618200" cy="672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463275" y="1242525"/>
            <a:ext cx="2987700" cy="169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?? Models: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Pre</a:t>
            </a:r>
            <a:r>
              <a:rPr i="1" lang="en" u="sng"/>
              <a:t>defined confusion</a:t>
            </a:r>
            <a:endParaRPr i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Student-specific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	</a:t>
            </a:r>
            <a:r>
              <a:rPr i="1" lang="en" u="sng"/>
              <a:t>Student-defined confusion</a:t>
            </a:r>
            <a:endParaRPr i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Student-specific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Generalized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3461050" y="1935925"/>
            <a:ext cx="9102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568675" y="2391175"/>
            <a:ext cx="426300" cy="13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275400" y="2806975"/>
            <a:ext cx="161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Lato"/>
                <a:ea typeface="Lato"/>
                <a:cs typeface="Lato"/>
                <a:sym typeface="Lato"/>
              </a:rPr>
              <a:t>Intervene here</a:t>
            </a:r>
            <a:endParaRPr b="1"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979450" y="3222475"/>
            <a:ext cx="2481600" cy="1170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selection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selection &amp; scaling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Grid search CV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Selection and Usage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Tested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</a:t>
            </a:r>
            <a:r>
              <a:rPr lang="en" sz="2000"/>
              <a:t>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 Nearest Neighbors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 Vector Machine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5650575" y="1602675"/>
            <a:ext cx="332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these models?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Considered the best for classification problems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their performance with naive bayes 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211275" y="1314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{2C50B913-E44B-4ACA-9D71-D8E1055223B8}</a:tableStyleId>
              </a:tblPr>
              <a:tblGrid>
                <a:gridCol w="852275"/>
                <a:gridCol w="852275"/>
                <a:gridCol w="852275"/>
                <a:gridCol w="852275"/>
                <a:gridCol w="852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5"/>
          <p:cNvSpPr/>
          <p:nvPr/>
        </p:nvSpPr>
        <p:spPr>
          <a:xfrm flipH="1" rot="10800000">
            <a:off x="4653850" y="1396425"/>
            <a:ext cx="732600" cy="1212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38463" y="1211350"/>
            <a:ext cx="4407000" cy="63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386450" y="1126650"/>
            <a:ext cx="36603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Level: improve accuracy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2nd Level: grid search to find optimal parameters</a:t>
            </a:r>
            <a:endParaRPr sz="2000"/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211275" y="362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{2C50B913-E44B-4ACA-9D71-D8E1055223B8}</a:tableStyleId>
              </a:tblPr>
              <a:tblGrid>
                <a:gridCol w="1636550"/>
                <a:gridCol w="1636550"/>
              </a:tblGrid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Patients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Patient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Grid Search </a:t>
                      </a:r>
                      <a:r>
                        <a:rPr lang="en"/>
                        <a:t>Training Data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Grid Search </a:t>
                      </a:r>
                      <a:r>
                        <a:rPr lang="en"/>
                        <a:t>Testing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5"/>
          <p:cNvGraphicFramePr/>
          <p:nvPr/>
        </p:nvGraphicFramePr>
        <p:xfrm>
          <a:off x="4548225" y="26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{2C50B913-E44B-4ACA-9D71-D8E1055223B8}</a:tableStyleId>
              </a:tblPr>
              <a:tblGrid>
                <a:gridCol w="881400"/>
                <a:gridCol w="881400"/>
                <a:gridCol w="881400"/>
                <a:gridCol w="881400"/>
                <a:gridCol w="881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 1.5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Student Specific</a:t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256675" y="13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{2C50B913-E44B-4ACA-9D71-D8E1055223B8}</a:tableStyleId>
              </a:tblPr>
              <a:tblGrid>
                <a:gridCol w="2154425"/>
                <a:gridCol w="3103775"/>
                <a:gridCol w="3467975"/>
              </a:tblGrid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 Pre-defined Confusion Label</a:t>
                      </a:r>
                      <a:r>
                        <a:rPr b="1" lang="en" sz="1200"/>
                        <a:t> 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Average User-defined Confusion Label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1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Their Naive Bayes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67%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56%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Bayes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49%*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65%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K Nearest Neighbors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Support Vector Machine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41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71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%*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Decision Tree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26"/>
          <p:cNvSpPr txBox="1"/>
          <p:nvPr/>
        </p:nvSpPr>
        <p:spPr>
          <a:xfrm>
            <a:off x="249600" y="4689650"/>
            <a:ext cx="58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* = Model improved by a combination of feature selection + scaling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188250" y="575950"/>
            <a:ext cx="753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Student Independent</a:t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256675" y="132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{2C50B913-E44B-4ACA-9D71-D8E1055223B8}</a:tableStyleId>
              </a:tblPr>
              <a:tblGrid>
                <a:gridCol w="2153700"/>
                <a:gridCol w="3102725"/>
                <a:gridCol w="3466800"/>
              </a:tblGrid>
              <a:tr h="47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 Pre-defined Confusion Label 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Average User-defined Confusion Label 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Their Naive Bayes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51%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Bayes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50%*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67%*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K Nearest Neighbors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Support Vector Machine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74%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Decision Tree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</a:t>
                      </a:r>
                      <a:r>
                        <a:rPr lang="en" sz="1200"/>
                        <a:t>%*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249600" y="4689650"/>
            <a:ext cx="58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* =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Model improved by a combination of feature selection + scaling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Overfitting and generalizability: Student Specific 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49733"/>
          <a:stretch/>
        </p:blipFill>
        <p:spPr>
          <a:xfrm>
            <a:off x="4930782" y="1701025"/>
            <a:ext cx="3791067" cy="28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49733" l="0" r="0" t="0"/>
          <a:stretch/>
        </p:blipFill>
        <p:spPr>
          <a:xfrm>
            <a:off x="883600" y="1625300"/>
            <a:ext cx="3891500" cy="293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938625" y="575950"/>
            <a:ext cx="6783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Evaluating Overfitting and generalizability: Student Independent </a:t>
            </a:r>
            <a:endParaRPr sz="2800"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49733"/>
          <a:stretch/>
        </p:blipFill>
        <p:spPr>
          <a:xfrm>
            <a:off x="4755675" y="1602625"/>
            <a:ext cx="3966242" cy="29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50327" l="0" r="0" t="0"/>
          <a:stretch/>
        </p:blipFill>
        <p:spPr>
          <a:xfrm>
            <a:off x="624125" y="1602625"/>
            <a:ext cx="4013620" cy="29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improve the data? 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400300" y="1339625"/>
            <a:ext cx="63216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Paper’s </a:t>
            </a:r>
            <a:r>
              <a:rPr lang="en" sz="1800"/>
              <a:t>researchers</a:t>
            </a:r>
            <a:r>
              <a:rPr lang="en" sz="1800"/>
              <a:t> speculated that theta signal played </a:t>
            </a:r>
            <a:r>
              <a:rPr lang="en" sz="1800"/>
              <a:t>important role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In neuroscience </a:t>
            </a:r>
            <a:r>
              <a:rPr lang="en" sz="1800"/>
              <a:t>theta wave correlated with </a:t>
            </a:r>
            <a:r>
              <a:rPr lang="en" sz="1800"/>
              <a:t>: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Memory, learning and spatial navigation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we generate more useful features from the theta band?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we improve the features used in the models with better/more feature engineering?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data normalization help with performance and overfitting? 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111725"/>
            <a:ext cx="3837000" cy="43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Original Paper Introduction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Wang, Li, et. al 2011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Goals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Determine reproducibility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results with different model(s)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preprocessing and feature selection 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24003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</a:t>
            </a:r>
            <a:r>
              <a:rPr lang="en"/>
              <a:t> Theta Features</a:t>
            </a:r>
            <a:endParaRPr/>
          </a:p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5650575" y="1298675"/>
            <a:ext cx="30714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Generated statistical features from theta band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LASSO Regression fit to determine if feature were important in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Theta features not significant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0" y="1298675"/>
            <a:ext cx="4849926" cy="32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Feature Importance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5" y="1442250"/>
            <a:ext cx="4424575" cy="29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75" y="1287400"/>
            <a:ext cx="4267200" cy="328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49625" y="575950"/>
            <a:ext cx="8372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data </a:t>
            </a:r>
            <a:r>
              <a:rPr lang="en"/>
              <a:t>regularization</a:t>
            </a:r>
            <a:r>
              <a:rPr lang="en"/>
              <a:t> improve model performance and overfitting? </a:t>
            </a:r>
            <a:endParaRPr/>
          </a:p>
        </p:txBody>
      </p:sp>
      <p:sp>
        <p:nvSpPr>
          <p:cNvPr id="224" name="Google Shape;224;p34"/>
          <p:cNvSpPr txBox="1"/>
          <p:nvPr>
            <p:ph idx="2" type="body"/>
          </p:nvPr>
        </p:nvSpPr>
        <p:spPr>
          <a:xfrm>
            <a:off x="6428050" y="1602675"/>
            <a:ext cx="2294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m</a:t>
            </a:r>
            <a:r>
              <a:rPr lang="en" sz="1800"/>
              <a:t>odel performance?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fit?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</a:t>
            </a:r>
            <a:endParaRPr sz="1800"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49733"/>
          <a:stretch/>
        </p:blipFill>
        <p:spPr>
          <a:xfrm>
            <a:off x="0" y="1754075"/>
            <a:ext cx="3214025" cy="2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49733" l="0" r="0" t="0"/>
          <a:stretch/>
        </p:blipFill>
        <p:spPr>
          <a:xfrm>
            <a:off x="3214026" y="1754088"/>
            <a:ext cx="3214025" cy="242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Discussion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Model(s)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2400297" y="1602675"/>
            <a:ext cx="6455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 Specific: Decision Tree (27% inc.)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 Independent: Random Forest (23% inc)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Means of channels are features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Regularization of data? Yes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Model + Data Combo: Results 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Student Specific: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% pre-defined confusion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% user-defined confusion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Student Independent: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% pre-defined confusion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% user-defined confusion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would design the for MOOC Feedback 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Modeling</a:t>
            </a:r>
            <a:r>
              <a:rPr b="1" lang="en" sz="2000">
                <a:solidFill>
                  <a:schemeClr val="dk1"/>
                </a:solidFill>
              </a:rPr>
              <a:t>: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Label: student/user defined confusion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Model: R</a:t>
            </a:r>
            <a:r>
              <a:rPr lang="en" sz="2000"/>
              <a:t>andom Forest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normalization </a:t>
            </a:r>
            <a:endParaRPr sz="2000"/>
          </a:p>
        </p:txBody>
      </p:sp>
      <p:sp>
        <p:nvSpPr>
          <p:cNvPr id="251" name="Google Shape;251;p3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Data Collection: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 more data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Take into account major(s) of students for video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Wider age range of students (avg 27.9)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451" y="2250301"/>
            <a:ext cx="2497550" cy="2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62" name="Google Shape;262;p4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64" name="Google Shape;264;p4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65" name="Google Shape;265;p4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4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4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68" name="Google Shape;268;p4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70" name="Google Shape;270;p4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71" name="Google Shape;271;p4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4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4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74" name="Google Shape;274;p4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76" name="Google Shape;276;p4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77" name="Google Shape;277;p4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4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4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80" name="Google Shape;280;p4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82" name="Google Shape;282;p4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83" name="Google Shape;283;p4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" name="Google Shape;284;p4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4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86" name="Google Shape;286;p4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88" name="Google Shape;288;p4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89" name="Google Shape;289;p4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4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4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Paper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Goals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Determine if EEG can detect confusion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Determine if EEG can detect confusion </a:t>
            </a:r>
            <a:r>
              <a:rPr b="1" lang="en" sz="2000"/>
              <a:t>better than human observers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End goal: provide feedback about student confusion level during remote learning  </a:t>
            </a:r>
            <a:endParaRPr sz="20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20994" l="0" r="0" t="10862"/>
          <a:stretch/>
        </p:blipFill>
        <p:spPr>
          <a:xfrm>
            <a:off x="285663" y="3009950"/>
            <a:ext cx="2169426" cy="147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20276" l="3745" r="7507" t="9171"/>
          <a:stretch/>
        </p:blipFill>
        <p:spPr>
          <a:xfrm>
            <a:off x="385675" y="718400"/>
            <a:ext cx="1859702" cy="14783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251725" y="2361075"/>
            <a:ext cx="237300" cy="75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303" name="Google Shape;303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Paper - Setup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Design &amp; Data Collection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students wore a </a:t>
            </a:r>
            <a:r>
              <a:rPr b="1" lang="en" sz="1600"/>
              <a:t>single-channel MindSet headset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Watched videos </a:t>
            </a:r>
            <a:r>
              <a:rPr i="1" lang="en" sz="1600"/>
              <a:t>assumed to be </a:t>
            </a:r>
            <a:r>
              <a:rPr lang="en" sz="1600"/>
              <a:t>confusing or not confusing</a:t>
            </a:r>
            <a:endParaRPr sz="16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Confusing = quantum mechanics, stem cell research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confusing = geometry, algebra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Self-reported confusion on </a:t>
            </a:r>
            <a:r>
              <a:rPr b="1" lang="en" sz="1600"/>
              <a:t>scale of 1-7</a:t>
            </a:r>
            <a:endParaRPr b="1" sz="1600"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Videos were also predefined as confusing or not confusing </a:t>
            </a:r>
            <a:r>
              <a:rPr i="1" lang="en"/>
              <a:t>(second target variable)</a:t>
            </a:r>
            <a:endParaRPr i="1"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17616" r="16355" t="0"/>
          <a:stretch/>
        </p:blipFill>
        <p:spPr>
          <a:xfrm>
            <a:off x="178650" y="575950"/>
            <a:ext cx="2054024" cy="24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62" y="3181725"/>
            <a:ext cx="1268800" cy="1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Paper - Models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Gaussian Naive Bayes Classifier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Good for </a:t>
            </a:r>
            <a:r>
              <a:rPr b="1" lang="en" sz="1600"/>
              <a:t>sparse &amp; noisy </a:t>
            </a:r>
            <a:r>
              <a:rPr lang="en" sz="1600"/>
              <a:t>training set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targets (predefined/student-defined confusion)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various features captured from EEG data</a:t>
            </a:r>
            <a:endParaRPr sz="16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much said about dimensionality reduction or feature selection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No scaling of data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Original Paper -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00300" y="1271425"/>
            <a:ext cx="3071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Student Specific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student as dataset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on half the student’s videos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Testing on the other half of the student’s videos</a:t>
            </a:r>
            <a:endParaRPr sz="2000"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5650575" y="1271475"/>
            <a:ext cx="3071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Student </a:t>
            </a:r>
            <a:r>
              <a:rPr b="1" lang="en" sz="2000">
                <a:solidFill>
                  <a:schemeClr val="dk1"/>
                </a:solidFill>
              </a:rPr>
              <a:t>Independent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Leave one out cross validation: </a:t>
            </a:r>
            <a:endParaRPr sz="2000"/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Training on all but 1 student </a:t>
            </a:r>
            <a:endParaRPr sz="2000"/>
          </a:p>
          <a:p>
            <a:pPr indent="-355600" lvl="1" marL="914400" rtl="0" algn="l">
              <a:spcBef>
                <a:spcPts val="1200"/>
              </a:spcBef>
              <a:spcAft>
                <a:spcPts val="1200"/>
              </a:spcAft>
              <a:buSzPts val="2000"/>
              <a:buChar char="○"/>
            </a:pPr>
            <a:r>
              <a:rPr lang="en" sz="2000"/>
              <a:t>Testing on the left out student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Paper Results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Student Specific: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67% pre-defined confusion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56% user-defined confusion</a:t>
            </a:r>
            <a:endParaRPr sz="2000"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Student Independent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57% pre-defined confusion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51% user-defined confusion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400300" y="1211350"/>
            <a:ext cx="32502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Data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No feature selection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Student-defined confusion is convoluted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No data standardization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VERY small dataset + one sample corrupted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200"/>
              </a:spcAft>
              <a:buSzPts val="1700"/>
              <a:buChar char="●"/>
            </a:pPr>
            <a:r>
              <a:rPr lang="en" sz="1700"/>
              <a:t>Age range narrow (24-31)</a:t>
            </a:r>
            <a:endParaRPr sz="1700"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5650575" y="121152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Model Selection/Usage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testing of various models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b="1" lang="en" sz="1800"/>
              <a:t>No grid search or  hyperparameter tuning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improve??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93025" y="2524125"/>
            <a:ext cx="1618200" cy="672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463275" y="2047475"/>
            <a:ext cx="2987700" cy="16941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NB Models: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Predefined confusion</a:t>
            </a:r>
            <a:endParaRPr i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Student-specific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	</a:t>
            </a:r>
            <a:r>
              <a:rPr i="1" lang="en" u="sng"/>
              <a:t>Student-defined confusion</a:t>
            </a:r>
            <a:endParaRPr i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Student-specific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Generalized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461050" y="2740875"/>
            <a:ext cx="9102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