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firstSlideNum="0" strictFirstAndLastChars="0" saveSubsetFonts="1" showSpecialPlsOnTitleSld="0">
  <p:sldMasterIdLst>
    <p:sldMasterId id="2147483704" r:id="rId5"/>
    <p:sldMasterId id="2147483705" r:id="rId6"/>
    <p:sldMasterId id="2147483706" r:id="rId7"/>
    <p:sldMasterId id="214748370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025">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F9ACFC3-7595-4D9F-B400-1ACC4A4D780E}">
  <a:tblStyle styleId="{EF9ACFC3-7595-4D9F-B400-1ACC4A4D780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5" orient="horz"/>
        <p:guide pos="2305"/>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101" Type="http://schemas.openxmlformats.org/officeDocument/2006/relationships/slide" Target="slides/slide92.xml"/><Relationship Id="rId100" Type="http://schemas.openxmlformats.org/officeDocument/2006/relationships/slide" Target="slides/slide91.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95" Type="http://schemas.openxmlformats.org/officeDocument/2006/relationships/slide" Target="slides/slide86.xml"/><Relationship Id="rId94" Type="http://schemas.openxmlformats.org/officeDocument/2006/relationships/slide" Target="slides/slide85.xml"/><Relationship Id="rId97" Type="http://schemas.openxmlformats.org/officeDocument/2006/relationships/slide" Target="slides/slide88.xml"/><Relationship Id="rId96" Type="http://schemas.openxmlformats.org/officeDocument/2006/relationships/slide" Target="slides/slide87.xml"/><Relationship Id="rId11" Type="http://schemas.openxmlformats.org/officeDocument/2006/relationships/slide" Target="slides/slide2.xml"/><Relationship Id="rId99" Type="http://schemas.openxmlformats.org/officeDocument/2006/relationships/slide" Target="slides/slide90.xml"/><Relationship Id="rId10" Type="http://schemas.openxmlformats.org/officeDocument/2006/relationships/slide" Target="slides/slide1.xml"/><Relationship Id="rId98" Type="http://schemas.openxmlformats.org/officeDocument/2006/relationships/slide" Target="slides/slide89.xml"/><Relationship Id="rId13" Type="http://schemas.openxmlformats.org/officeDocument/2006/relationships/slide" Target="slides/slide4.xml"/><Relationship Id="rId12" Type="http://schemas.openxmlformats.org/officeDocument/2006/relationships/slide" Target="slides/slide3.xml"/><Relationship Id="rId91" Type="http://schemas.openxmlformats.org/officeDocument/2006/relationships/slide" Target="slides/slide82.xml"/><Relationship Id="rId90" Type="http://schemas.openxmlformats.org/officeDocument/2006/relationships/slide" Target="slides/slide81.xml"/><Relationship Id="rId93" Type="http://schemas.openxmlformats.org/officeDocument/2006/relationships/slide" Target="slides/slide84.xml"/><Relationship Id="rId92" Type="http://schemas.openxmlformats.org/officeDocument/2006/relationships/slide" Target="slides/slide8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 Id="rId84" Type="http://schemas.openxmlformats.org/officeDocument/2006/relationships/slide" Target="slides/slide75.xml"/><Relationship Id="rId83" Type="http://schemas.openxmlformats.org/officeDocument/2006/relationships/slide" Target="slides/slide74.xml"/><Relationship Id="rId86" Type="http://schemas.openxmlformats.org/officeDocument/2006/relationships/slide" Target="slides/slide77.xml"/><Relationship Id="rId85" Type="http://schemas.openxmlformats.org/officeDocument/2006/relationships/slide" Target="slides/slide76.xml"/><Relationship Id="rId88" Type="http://schemas.openxmlformats.org/officeDocument/2006/relationships/slide" Target="slides/slide79.xml"/><Relationship Id="rId87" Type="http://schemas.openxmlformats.org/officeDocument/2006/relationships/slide" Target="slides/slide78.xml"/><Relationship Id="rId89" Type="http://schemas.openxmlformats.org/officeDocument/2006/relationships/slide" Target="slides/slide80.xml"/><Relationship Id="rId80" Type="http://schemas.openxmlformats.org/officeDocument/2006/relationships/slide" Target="slides/slide71.xml"/><Relationship Id="rId82" Type="http://schemas.openxmlformats.org/officeDocument/2006/relationships/slide" Target="slides/slide73.xml"/><Relationship Id="rId81" Type="http://schemas.openxmlformats.org/officeDocument/2006/relationships/slide" Target="slides/slide72.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4.xml"/><Relationship Id="rId72" Type="http://schemas.openxmlformats.org/officeDocument/2006/relationships/slide" Target="slides/slide63.xml"/><Relationship Id="rId75" Type="http://schemas.openxmlformats.org/officeDocument/2006/relationships/slide" Target="slides/slide66.xml"/><Relationship Id="rId74" Type="http://schemas.openxmlformats.org/officeDocument/2006/relationships/slide" Target="slides/slide65.xml"/><Relationship Id="rId77" Type="http://schemas.openxmlformats.org/officeDocument/2006/relationships/slide" Target="slides/slide68.xml"/><Relationship Id="rId76" Type="http://schemas.openxmlformats.org/officeDocument/2006/relationships/slide" Target="slides/slide67.xml"/><Relationship Id="rId79" Type="http://schemas.openxmlformats.org/officeDocument/2006/relationships/slide" Target="slides/slide70.xml"/><Relationship Id="rId78" Type="http://schemas.openxmlformats.org/officeDocument/2006/relationships/slide" Target="slides/slide69.xml"/><Relationship Id="rId71" Type="http://schemas.openxmlformats.org/officeDocument/2006/relationships/slide" Target="slides/slide62.xml"/><Relationship Id="rId70" Type="http://schemas.openxmlformats.org/officeDocument/2006/relationships/slide" Target="slides/slide61.xml"/><Relationship Id="rId62" Type="http://schemas.openxmlformats.org/officeDocument/2006/relationships/slide" Target="slides/slide53.xml"/><Relationship Id="rId61" Type="http://schemas.openxmlformats.org/officeDocument/2006/relationships/slide" Target="slides/slide52.xml"/><Relationship Id="rId64" Type="http://schemas.openxmlformats.org/officeDocument/2006/relationships/slide" Target="slides/slide55.xml"/><Relationship Id="rId63" Type="http://schemas.openxmlformats.org/officeDocument/2006/relationships/slide" Target="slides/slide54.xml"/><Relationship Id="rId66" Type="http://schemas.openxmlformats.org/officeDocument/2006/relationships/slide" Target="slides/slide57.xml"/><Relationship Id="rId65" Type="http://schemas.openxmlformats.org/officeDocument/2006/relationships/slide" Target="slides/slide56.xml"/><Relationship Id="rId68" Type="http://schemas.openxmlformats.org/officeDocument/2006/relationships/slide" Target="slides/slide59.xml"/><Relationship Id="rId67" Type="http://schemas.openxmlformats.org/officeDocument/2006/relationships/slide" Target="slides/slide58.xml"/><Relationship Id="rId60" Type="http://schemas.openxmlformats.org/officeDocument/2006/relationships/slide" Target="slides/slide51.xml"/><Relationship Id="rId69" Type="http://schemas.openxmlformats.org/officeDocument/2006/relationships/slide" Target="slides/slide6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55" Type="http://schemas.openxmlformats.org/officeDocument/2006/relationships/slide" Target="slides/slide46.xml"/><Relationship Id="rId54" Type="http://schemas.openxmlformats.org/officeDocument/2006/relationships/slide" Target="slides/slide45.xml"/><Relationship Id="rId57" Type="http://schemas.openxmlformats.org/officeDocument/2006/relationships/slide" Target="slides/slide48.xml"/><Relationship Id="rId56" Type="http://schemas.openxmlformats.org/officeDocument/2006/relationships/slide" Target="slides/slide47.xml"/><Relationship Id="rId59" Type="http://schemas.openxmlformats.org/officeDocument/2006/relationships/slide" Target="slides/slide50.xml"/><Relationship Id="rId58"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7284" name="Shape 267284"/>
        <p:cNvGrpSpPr/>
        <p:nvPr/>
      </p:nvGrpSpPr>
      <p:grpSpPr>
        <a:xfrm>
          <a:off x="0" y="0"/>
          <a:ext cx="0" cy="0"/>
          <a:chOff x="0" y="0"/>
          <a:chExt cx="0" cy="0"/>
        </a:xfrm>
      </p:grpSpPr>
      <p:sp>
        <p:nvSpPr>
          <p:cNvPr id="267285" name="Google Shape;267285;n"/>
          <p:cNvSpPr txBox="1"/>
          <p:nvPr>
            <p:ph idx="2" type="hdr"/>
          </p:nvPr>
        </p:nvSpPr>
        <p:spPr>
          <a:xfrm>
            <a:off x="0" y="0"/>
            <a:ext cx="3170100" cy="480900"/>
          </a:xfrm>
          <a:prstGeom prst="rect">
            <a:avLst/>
          </a:prstGeom>
          <a:noFill/>
          <a:ln>
            <a:noFill/>
          </a:ln>
        </p:spPr>
        <p:txBody>
          <a:bodyPr anchorCtr="0" anchor="t" bIns="45525" lIns="91050" spcFirstLastPara="1" rIns="91050" wrap="square" tIns="45525">
            <a:noAutofit/>
          </a:bodyPr>
          <a:lstStyle>
            <a:lvl1pPr lvl="0" marR="0" rtl="0" algn="l">
              <a:spcBef>
                <a:spcPts val="0"/>
              </a:spcBef>
              <a:spcAft>
                <a:spcPts val="0"/>
              </a:spcAft>
              <a:buSzPts val="1400"/>
              <a:buNone/>
              <a:defRPr b="1" i="0" sz="1200" u="none" cap="none" strike="noStrike">
                <a:solidFill>
                  <a:schemeClr val="dk1"/>
                </a:solidFill>
                <a:latin typeface="Open Sans Light"/>
                <a:ea typeface="Open Sans Light"/>
                <a:cs typeface="Open Sans Light"/>
                <a:sym typeface="Open Sans Light"/>
              </a:defRPr>
            </a:lvl1pPr>
            <a:lvl2pPr lvl="1"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9pPr>
          </a:lstStyle>
          <a:p/>
        </p:txBody>
      </p:sp>
      <p:sp>
        <p:nvSpPr>
          <p:cNvPr id="267286" name="Google Shape;267286;n"/>
          <p:cNvSpPr txBox="1"/>
          <p:nvPr>
            <p:ph idx="10" type="dt"/>
          </p:nvPr>
        </p:nvSpPr>
        <p:spPr>
          <a:xfrm>
            <a:off x="4144963" y="0"/>
            <a:ext cx="3170100" cy="480900"/>
          </a:xfrm>
          <a:prstGeom prst="rect">
            <a:avLst/>
          </a:prstGeom>
          <a:noFill/>
          <a:ln>
            <a:noFill/>
          </a:ln>
        </p:spPr>
        <p:txBody>
          <a:bodyPr anchorCtr="0" anchor="t" bIns="45525" lIns="91050" spcFirstLastPara="1" rIns="91050" wrap="square" tIns="45525">
            <a:noAutofit/>
          </a:bodyPr>
          <a:lstStyle>
            <a:lvl1pPr lvl="0" marR="0" rtl="0" algn="r">
              <a:spcBef>
                <a:spcPts val="0"/>
              </a:spcBef>
              <a:spcAft>
                <a:spcPts val="0"/>
              </a:spcAft>
              <a:buSzPts val="1400"/>
              <a:buNone/>
              <a:defRPr b="1" i="0" sz="1200" u="none" cap="none" strike="noStrike">
                <a:solidFill>
                  <a:schemeClr val="dk1"/>
                </a:solidFill>
                <a:latin typeface="Open Sans Light"/>
                <a:ea typeface="Open Sans Light"/>
                <a:cs typeface="Open Sans Light"/>
                <a:sym typeface="Open Sans Light"/>
              </a:defRPr>
            </a:lvl1pPr>
            <a:lvl2pPr lvl="1"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9pPr>
          </a:lstStyle>
          <a:p/>
        </p:txBody>
      </p:sp>
      <p:sp>
        <p:nvSpPr>
          <p:cNvPr id="267287" name="Google Shape;267287;n"/>
          <p:cNvSpPr/>
          <p:nvPr>
            <p:ph idx="3"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7288" name="Google Shape;267288;n"/>
          <p:cNvSpPr txBox="1"/>
          <p:nvPr>
            <p:ph idx="1" type="body"/>
          </p:nvPr>
        </p:nvSpPr>
        <p:spPr>
          <a:xfrm>
            <a:off x="973138" y="4560888"/>
            <a:ext cx="5368800" cy="4321200"/>
          </a:xfrm>
          <a:prstGeom prst="rect">
            <a:avLst/>
          </a:prstGeom>
          <a:noFill/>
          <a:ln>
            <a:noFill/>
          </a:ln>
        </p:spPr>
        <p:txBody>
          <a:bodyPr anchorCtr="0" anchor="t" bIns="45525" lIns="91050" spcFirstLastPara="1" rIns="91050" wrap="square" tIns="45525">
            <a:noAutofit/>
          </a:bodyPr>
          <a:lstStyle>
            <a:lvl1pPr indent="-228600" lvl="0" marL="457200" marR="0" rtl="0" algn="l">
              <a:spcBef>
                <a:spcPts val="360"/>
              </a:spcBef>
              <a:spcAft>
                <a:spcPts val="0"/>
              </a:spcAft>
              <a:buSzPts val="1400"/>
              <a:buNone/>
              <a:defRPr b="1" i="0" sz="1200" u="none" cap="none" strike="noStrike">
                <a:solidFill>
                  <a:schemeClr val="dk1"/>
                </a:solidFill>
                <a:latin typeface="Open Sans Light"/>
                <a:ea typeface="Open Sans Light"/>
                <a:cs typeface="Open Sans Light"/>
                <a:sym typeface="Open Sans Light"/>
              </a:defRPr>
            </a:lvl1pPr>
            <a:lvl2pPr indent="-228600" lvl="1" marL="914400" marR="0" rtl="0" algn="l">
              <a:spcBef>
                <a:spcPts val="360"/>
              </a:spcBef>
              <a:spcAft>
                <a:spcPts val="0"/>
              </a:spcAft>
              <a:buSzPts val="1400"/>
              <a:buNone/>
              <a:defRPr b="1" i="0" sz="1200" u="none" cap="none" strike="noStrike">
                <a:solidFill>
                  <a:schemeClr val="dk1"/>
                </a:solidFill>
                <a:latin typeface="Open Sans Light"/>
                <a:ea typeface="Open Sans Light"/>
                <a:cs typeface="Open Sans Light"/>
                <a:sym typeface="Open Sans Light"/>
              </a:defRPr>
            </a:lvl2pPr>
            <a:lvl3pPr indent="-228600" lvl="2" marL="1371600" marR="0" rtl="0" algn="l">
              <a:spcBef>
                <a:spcPts val="360"/>
              </a:spcBef>
              <a:spcAft>
                <a:spcPts val="0"/>
              </a:spcAft>
              <a:buSzPts val="1400"/>
              <a:buNone/>
              <a:defRPr b="1" i="0" sz="1200" u="none" cap="none" strike="noStrike">
                <a:solidFill>
                  <a:schemeClr val="dk1"/>
                </a:solidFill>
                <a:latin typeface="Open Sans Light"/>
                <a:ea typeface="Open Sans Light"/>
                <a:cs typeface="Open Sans Light"/>
                <a:sym typeface="Open Sans Light"/>
              </a:defRPr>
            </a:lvl3pPr>
            <a:lvl4pPr indent="-228600" lvl="3" marL="1828800" marR="0" rtl="0" algn="l">
              <a:spcBef>
                <a:spcPts val="360"/>
              </a:spcBef>
              <a:spcAft>
                <a:spcPts val="0"/>
              </a:spcAft>
              <a:buSzPts val="1400"/>
              <a:buNone/>
              <a:defRPr b="1" i="0" sz="1200" u="none" cap="none" strike="noStrike">
                <a:solidFill>
                  <a:schemeClr val="dk1"/>
                </a:solidFill>
                <a:latin typeface="Open Sans Light"/>
                <a:ea typeface="Open Sans Light"/>
                <a:cs typeface="Open Sans Light"/>
                <a:sym typeface="Open Sans Light"/>
              </a:defRPr>
            </a:lvl4pPr>
            <a:lvl5pPr indent="-228600" lvl="4" marL="2286000" marR="0" rtl="0" algn="l">
              <a:spcBef>
                <a:spcPts val="360"/>
              </a:spcBef>
              <a:spcAft>
                <a:spcPts val="0"/>
              </a:spcAft>
              <a:buSzPts val="1400"/>
              <a:buNone/>
              <a:defRPr b="1" i="0" sz="1200" u="none" cap="none" strike="noStrike">
                <a:solidFill>
                  <a:schemeClr val="dk1"/>
                </a:solidFill>
                <a:latin typeface="Open Sans Light"/>
                <a:ea typeface="Open Sans Light"/>
                <a:cs typeface="Open Sans Light"/>
                <a:sym typeface="Open Sans Light"/>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67289" name="Google Shape;267289;n"/>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lvl1pPr lvl="0" marR="0" rtl="0" algn="l">
              <a:spcBef>
                <a:spcPts val="0"/>
              </a:spcBef>
              <a:spcAft>
                <a:spcPts val="0"/>
              </a:spcAft>
              <a:buSzPts val="1400"/>
              <a:buNone/>
              <a:defRPr b="1" i="0" sz="1200" u="none" cap="none" strike="noStrike">
                <a:solidFill>
                  <a:schemeClr val="dk1"/>
                </a:solidFill>
                <a:latin typeface="Open Sans Light"/>
                <a:ea typeface="Open Sans Light"/>
                <a:cs typeface="Open Sans Light"/>
                <a:sym typeface="Open Sans Light"/>
              </a:defRPr>
            </a:lvl1pPr>
            <a:lvl2pPr lvl="1"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9pPr>
          </a:lstStyle>
          <a:p/>
        </p:txBody>
      </p:sp>
      <p:sp>
        <p:nvSpPr>
          <p:cNvPr id="267290" name="Google Shape;267290;n"/>
          <p:cNvSpPr txBox="1"/>
          <p:nvPr>
            <p:ph idx="12" type="sldNum"/>
          </p:nvPr>
        </p:nvSpPr>
        <p:spPr>
          <a:xfrm>
            <a:off x="4144963" y="9120188"/>
            <a:ext cx="3170100" cy="480900"/>
          </a:xfrm>
          <a:prstGeom prst="rect">
            <a:avLst/>
          </a:prstGeom>
          <a:noFill/>
          <a:ln>
            <a:noFill/>
          </a:ln>
        </p:spPr>
        <p:txBody>
          <a:bodyPr anchorCtr="0" anchor="b" bIns="45525" lIns="91050" spcFirstLastPara="1" rIns="91050" wrap="square" tIns="45525">
            <a:noAutofit/>
          </a:bodyPr>
          <a:lstStyle/>
          <a:p>
            <a:pPr indent="0" lvl="0" marL="0" marR="0" rtl="0" algn="r">
              <a:spcBef>
                <a:spcPts val="0"/>
              </a:spcBef>
              <a:spcAft>
                <a:spcPts val="0"/>
              </a:spcAft>
              <a:buNone/>
            </a:pPr>
            <a:fld id="{00000000-1234-1234-1234-123412341234}" type="slidenum">
              <a:rPr b="1" i="0" lang="sv-SE" sz="1200" u="none" cap="none" strike="noStrike">
                <a:solidFill>
                  <a:schemeClr val="dk1"/>
                </a:solidFill>
                <a:latin typeface="Open Sans Light"/>
                <a:ea typeface="Open Sans Light"/>
                <a:cs typeface="Open Sans Light"/>
                <a:sym typeface="Open Sans Light"/>
              </a:rPr>
              <a:t>‹#›</a:t>
            </a:fld>
            <a:endParaRPr b="1" i="0" sz="1200" u="none" cap="none" strike="noStrike">
              <a:solidFill>
                <a:schemeClr val="dk1"/>
              </a:solidFill>
              <a:latin typeface="Open Sans Light"/>
              <a:ea typeface="Open Sans Light"/>
              <a:cs typeface="Open Sans Light"/>
              <a:sym typeface="Open Sans Light"/>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646" name="Shape 267646"/>
        <p:cNvGrpSpPr/>
        <p:nvPr/>
      </p:nvGrpSpPr>
      <p:grpSpPr>
        <a:xfrm>
          <a:off x="0" y="0"/>
          <a:ext cx="0" cy="0"/>
          <a:chOff x="0" y="0"/>
          <a:chExt cx="0" cy="0"/>
        </a:xfrm>
      </p:grpSpPr>
      <p:sp>
        <p:nvSpPr>
          <p:cNvPr id="267647" name="Google Shape;267647;p1: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7648" name="Google Shape;267648;p1:notes"/>
          <p:cNvSpPr txBox="1"/>
          <p:nvPr>
            <p:ph idx="1" type="body"/>
          </p:nvPr>
        </p:nvSpPr>
        <p:spPr>
          <a:xfrm>
            <a:off x="973138" y="4560888"/>
            <a:ext cx="5368800" cy="4321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7649" name="Google Shape;267649;p1: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716" name="Shape 267716"/>
        <p:cNvGrpSpPr/>
        <p:nvPr/>
      </p:nvGrpSpPr>
      <p:grpSpPr>
        <a:xfrm>
          <a:off x="0" y="0"/>
          <a:ext cx="0" cy="0"/>
          <a:chOff x="0" y="0"/>
          <a:chExt cx="0" cy="0"/>
        </a:xfrm>
      </p:grpSpPr>
      <p:sp>
        <p:nvSpPr>
          <p:cNvPr id="267717" name="Google Shape;267717;p10:notes"/>
          <p:cNvSpPr/>
          <p:nvPr>
            <p:ph idx="2" type="sldImg"/>
          </p:nvPr>
        </p:nvSpPr>
        <p:spPr>
          <a:xfrm>
            <a:off x="1257300" y="719138"/>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718" name="Google Shape;267718;p10:notes"/>
          <p:cNvSpPr txBox="1"/>
          <p:nvPr>
            <p:ph idx="1" type="body"/>
          </p:nvPr>
        </p:nvSpPr>
        <p:spPr>
          <a:xfrm>
            <a:off x="727075" y="4560888"/>
            <a:ext cx="5861100" cy="4321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7719" name="Google Shape;267719;p10: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723" name="Shape 267723"/>
        <p:cNvGrpSpPr/>
        <p:nvPr/>
      </p:nvGrpSpPr>
      <p:grpSpPr>
        <a:xfrm>
          <a:off x="0" y="0"/>
          <a:ext cx="0" cy="0"/>
          <a:chOff x="0" y="0"/>
          <a:chExt cx="0" cy="0"/>
        </a:xfrm>
      </p:grpSpPr>
      <p:sp>
        <p:nvSpPr>
          <p:cNvPr id="267724" name="Google Shape;267724;p11:notes"/>
          <p:cNvSpPr/>
          <p:nvPr>
            <p:ph idx="2" type="sldImg"/>
          </p:nvPr>
        </p:nvSpPr>
        <p:spPr>
          <a:xfrm>
            <a:off x="1257300" y="719138"/>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725" name="Google Shape;267725;p11:notes"/>
          <p:cNvSpPr txBox="1"/>
          <p:nvPr>
            <p:ph idx="1" type="body"/>
          </p:nvPr>
        </p:nvSpPr>
        <p:spPr>
          <a:xfrm>
            <a:off x="727075" y="4560888"/>
            <a:ext cx="5861100" cy="4321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7726" name="Google Shape;267726;p11: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735" name="Shape 267735"/>
        <p:cNvGrpSpPr/>
        <p:nvPr/>
      </p:nvGrpSpPr>
      <p:grpSpPr>
        <a:xfrm>
          <a:off x="0" y="0"/>
          <a:ext cx="0" cy="0"/>
          <a:chOff x="0" y="0"/>
          <a:chExt cx="0" cy="0"/>
        </a:xfrm>
      </p:grpSpPr>
      <p:sp>
        <p:nvSpPr>
          <p:cNvPr id="267736" name="Google Shape;267736;p12:notes"/>
          <p:cNvSpPr/>
          <p:nvPr>
            <p:ph idx="2" type="sldImg"/>
          </p:nvPr>
        </p:nvSpPr>
        <p:spPr>
          <a:xfrm>
            <a:off x="1257300" y="719138"/>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737" name="Google Shape;267737;p12:notes"/>
          <p:cNvSpPr txBox="1"/>
          <p:nvPr>
            <p:ph idx="1" type="body"/>
          </p:nvPr>
        </p:nvSpPr>
        <p:spPr>
          <a:xfrm>
            <a:off x="727075" y="4560888"/>
            <a:ext cx="5861100" cy="4321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7738" name="Google Shape;267738;p12: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750" name="Shape 267750"/>
        <p:cNvGrpSpPr/>
        <p:nvPr/>
      </p:nvGrpSpPr>
      <p:grpSpPr>
        <a:xfrm>
          <a:off x="0" y="0"/>
          <a:ext cx="0" cy="0"/>
          <a:chOff x="0" y="0"/>
          <a:chExt cx="0" cy="0"/>
        </a:xfrm>
      </p:grpSpPr>
      <p:sp>
        <p:nvSpPr>
          <p:cNvPr id="267751" name="Google Shape;267751;p13:notes"/>
          <p:cNvSpPr/>
          <p:nvPr>
            <p:ph idx="2" type="sldImg"/>
          </p:nvPr>
        </p:nvSpPr>
        <p:spPr>
          <a:xfrm>
            <a:off x="1257300" y="719138"/>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752" name="Google Shape;267752;p13:notes"/>
          <p:cNvSpPr txBox="1"/>
          <p:nvPr>
            <p:ph idx="1" type="body"/>
          </p:nvPr>
        </p:nvSpPr>
        <p:spPr>
          <a:xfrm>
            <a:off x="727075" y="4560888"/>
            <a:ext cx="5861100" cy="4321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7753" name="Google Shape;267753;p13: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770" name="Shape 267770"/>
        <p:cNvGrpSpPr/>
        <p:nvPr/>
      </p:nvGrpSpPr>
      <p:grpSpPr>
        <a:xfrm>
          <a:off x="0" y="0"/>
          <a:ext cx="0" cy="0"/>
          <a:chOff x="0" y="0"/>
          <a:chExt cx="0" cy="0"/>
        </a:xfrm>
      </p:grpSpPr>
      <p:sp>
        <p:nvSpPr>
          <p:cNvPr id="267771" name="Google Shape;267771;p14:notes"/>
          <p:cNvSpPr/>
          <p:nvPr>
            <p:ph idx="2" type="sldImg"/>
          </p:nvPr>
        </p:nvSpPr>
        <p:spPr>
          <a:xfrm>
            <a:off x="1257300" y="719138"/>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772" name="Google Shape;267772;p14:notes"/>
          <p:cNvSpPr txBox="1"/>
          <p:nvPr>
            <p:ph idx="1" type="body"/>
          </p:nvPr>
        </p:nvSpPr>
        <p:spPr>
          <a:xfrm>
            <a:off x="727075" y="4560888"/>
            <a:ext cx="5861100" cy="4321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7773" name="Google Shape;267773;p14: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778" name="Shape 267778"/>
        <p:cNvGrpSpPr/>
        <p:nvPr/>
      </p:nvGrpSpPr>
      <p:grpSpPr>
        <a:xfrm>
          <a:off x="0" y="0"/>
          <a:ext cx="0" cy="0"/>
          <a:chOff x="0" y="0"/>
          <a:chExt cx="0" cy="0"/>
        </a:xfrm>
      </p:grpSpPr>
      <p:sp>
        <p:nvSpPr>
          <p:cNvPr id="267779" name="Google Shape;267779;p15:notes"/>
          <p:cNvSpPr/>
          <p:nvPr>
            <p:ph idx="2" type="sldImg"/>
          </p:nvPr>
        </p:nvSpPr>
        <p:spPr>
          <a:xfrm>
            <a:off x="1257300" y="719138"/>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780" name="Google Shape;267780;p15:notes"/>
          <p:cNvSpPr txBox="1"/>
          <p:nvPr>
            <p:ph idx="1" type="body"/>
          </p:nvPr>
        </p:nvSpPr>
        <p:spPr>
          <a:xfrm>
            <a:off x="727075" y="4560888"/>
            <a:ext cx="5861100" cy="4321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7781" name="Google Shape;267781;p15: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786" name="Shape 267786"/>
        <p:cNvGrpSpPr/>
        <p:nvPr/>
      </p:nvGrpSpPr>
      <p:grpSpPr>
        <a:xfrm>
          <a:off x="0" y="0"/>
          <a:ext cx="0" cy="0"/>
          <a:chOff x="0" y="0"/>
          <a:chExt cx="0" cy="0"/>
        </a:xfrm>
      </p:grpSpPr>
      <p:sp>
        <p:nvSpPr>
          <p:cNvPr id="267787" name="Google Shape;267787;p16:notes"/>
          <p:cNvSpPr/>
          <p:nvPr>
            <p:ph idx="2" type="sldImg"/>
          </p:nvPr>
        </p:nvSpPr>
        <p:spPr>
          <a:xfrm>
            <a:off x="1257300" y="719138"/>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788" name="Google Shape;267788;p16:notes"/>
          <p:cNvSpPr txBox="1"/>
          <p:nvPr>
            <p:ph idx="1" type="body"/>
          </p:nvPr>
        </p:nvSpPr>
        <p:spPr>
          <a:xfrm>
            <a:off x="727075" y="4560888"/>
            <a:ext cx="5861100" cy="4321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7789" name="Google Shape;267789;p16: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794" name="Shape 267794"/>
        <p:cNvGrpSpPr/>
        <p:nvPr/>
      </p:nvGrpSpPr>
      <p:grpSpPr>
        <a:xfrm>
          <a:off x="0" y="0"/>
          <a:ext cx="0" cy="0"/>
          <a:chOff x="0" y="0"/>
          <a:chExt cx="0" cy="0"/>
        </a:xfrm>
      </p:grpSpPr>
      <p:sp>
        <p:nvSpPr>
          <p:cNvPr id="267795" name="Google Shape;267795;p17:notes"/>
          <p:cNvSpPr/>
          <p:nvPr>
            <p:ph idx="2" type="sldImg"/>
          </p:nvPr>
        </p:nvSpPr>
        <p:spPr>
          <a:xfrm>
            <a:off x="1257300" y="719138"/>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796" name="Google Shape;267796;p17:notes"/>
          <p:cNvSpPr txBox="1"/>
          <p:nvPr>
            <p:ph idx="1" type="body"/>
          </p:nvPr>
        </p:nvSpPr>
        <p:spPr>
          <a:xfrm>
            <a:off x="727075" y="4560888"/>
            <a:ext cx="5861100" cy="4321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7797" name="Google Shape;267797;p17: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821" name="Shape 267821"/>
        <p:cNvGrpSpPr/>
        <p:nvPr/>
      </p:nvGrpSpPr>
      <p:grpSpPr>
        <a:xfrm>
          <a:off x="0" y="0"/>
          <a:ext cx="0" cy="0"/>
          <a:chOff x="0" y="0"/>
          <a:chExt cx="0" cy="0"/>
        </a:xfrm>
      </p:grpSpPr>
      <p:sp>
        <p:nvSpPr>
          <p:cNvPr id="267822" name="Google Shape;267822;p18:notes"/>
          <p:cNvSpPr/>
          <p:nvPr>
            <p:ph idx="2" type="sldImg"/>
          </p:nvPr>
        </p:nvSpPr>
        <p:spPr>
          <a:xfrm>
            <a:off x="1257300" y="719138"/>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823" name="Google Shape;267823;p18:notes"/>
          <p:cNvSpPr txBox="1"/>
          <p:nvPr>
            <p:ph idx="1" type="body"/>
          </p:nvPr>
        </p:nvSpPr>
        <p:spPr>
          <a:xfrm>
            <a:off x="727075" y="4560888"/>
            <a:ext cx="5861100" cy="4321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7824" name="Google Shape;267824;p18: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829" name="Shape 267829"/>
        <p:cNvGrpSpPr/>
        <p:nvPr/>
      </p:nvGrpSpPr>
      <p:grpSpPr>
        <a:xfrm>
          <a:off x="0" y="0"/>
          <a:ext cx="0" cy="0"/>
          <a:chOff x="0" y="0"/>
          <a:chExt cx="0" cy="0"/>
        </a:xfrm>
      </p:grpSpPr>
      <p:sp>
        <p:nvSpPr>
          <p:cNvPr id="267830" name="Google Shape;267830;p19:notes"/>
          <p:cNvSpPr/>
          <p:nvPr>
            <p:ph idx="2" type="sldImg"/>
          </p:nvPr>
        </p:nvSpPr>
        <p:spPr>
          <a:xfrm>
            <a:off x="1257300" y="719138"/>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831" name="Google Shape;267831;p19:notes"/>
          <p:cNvSpPr txBox="1"/>
          <p:nvPr>
            <p:ph idx="1" type="body"/>
          </p:nvPr>
        </p:nvSpPr>
        <p:spPr>
          <a:xfrm>
            <a:off x="727075" y="4560888"/>
            <a:ext cx="5861100" cy="4321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7832" name="Google Shape;267832;p19: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654" name="Shape 267654"/>
        <p:cNvGrpSpPr/>
        <p:nvPr/>
      </p:nvGrpSpPr>
      <p:grpSpPr>
        <a:xfrm>
          <a:off x="0" y="0"/>
          <a:ext cx="0" cy="0"/>
          <a:chOff x="0" y="0"/>
          <a:chExt cx="0" cy="0"/>
        </a:xfrm>
      </p:grpSpPr>
      <p:sp>
        <p:nvSpPr>
          <p:cNvPr id="267655" name="Google Shape;267655;p2:notes"/>
          <p:cNvSpPr/>
          <p:nvPr>
            <p:ph idx="2" type="sldImg"/>
          </p:nvPr>
        </p:nvSpPr>
        <p:spPr>
          <a:xfrm>
            <a:off x="1257300" y="719138"/>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656" name="Google Shape;267656;p2:notes"/>
          <p:cNvSpPr txBox="1"/>
          <p:nvPr>
            <p:ph idx="1" type="body"/>
          </p:nvPr>
        </p:nvSpPr>
        <p:spPr>
          <a:xfrm>
            <a:off x="727075" y="4560888"/>
            <a:ext cx="5861100" cy="4321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7657" name="Google Shape;267657;p2: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839" name="Shape 267839"/>
        <p:cNvGrpSpPr/>
        <p:nvPr/>
      </p:nvGrpSpPr>
      <p:grpSpPr>
        <a:xfrm>
          <a:off x="0" y="0"/>
          <a:ext cx="0" cy="0"/>
          <a:chOff x="0" y="0"/>
          <a:chExt cx="0" cy="0"/>
        </a:xfrm>
      </p:grpSpPr>
      <p:sp>
        <p:nvSpPr>
          <p:cNvPr id="267840" name="Google Shape;267840;p20:notes"/>
          <p:cNvSpPr/>
          <p:nvPr>
            <p:ph idx="2" type="sldImg"/>
          </p:nvPr>
        </p:nvSpPr>
        <p:spPr>
          <a:xfrm>
            <a:off x="1257300" y="719138"/>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841" name="Google Shape;267841;p20:notes"/>
          <p:cNvSpPr txBox="1"/>
          <p:nvPr>
            <p:ph idx="1" type="body"/>
          </p:nvPr>
        </p:nvSpPr>
        <p:spPr>
          <a:xfrm>
            <a:off x="727075" y="4560888"/>
            <a:ext cx="5861100" cy="4321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7842" name="Google Shape;267842;p20: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847" name="Shape 267847"/>
        <p:cNvGrpSpPr/>
        <p:nvPr/>
      </p:nvGrpSpPr>
      <p:grpSpPr>
        <a:xfrm>
          <a:off x="0" y="0"/>
          <a:ext cx="0" cy="0"/>
          <a:chOff x="0" y="0"/>
          <a:chExt cx="0" cy="0"/>
        </a:xfrm>
      </p:grpSpPr>
      <p:sp>
        <p:nvSpPr>
          <p:cNvPr id="267848" name="Google Shape;267848;p21: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7849" name="Google Shape;267849;p21: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853" name="Shape 267853"/>
        <p:cNvGrpSpPr/>
        <p:nvPr/>
      </p:nvGrpSpPr>
      <p:grpSpPr>
        <a:xfrm>
          <a:off x="0" y="0"/>
          <a:ext cx="0" cy="0"/>
          <a:chOff x="0" y="0"/>
          <a:chExt cx="0" cy="0"/>
        </a:xfrm>
      </p:grpSpPr>
      <p:sp>
        <p:nvSpPr>
          <p:cNvPr id="267854" name="Google Shape;267854;p22: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7855" name="Google Shape;267855;p22: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859" name="Shape 267859"/>
        <p:cNvGrpSpPr/>
        <p:nvPr/>
      </p:nvGrpSpPr>
      <p:grpSpPr>
        <a:xfrm>
          <a:off x="0" y="0"/>
          <a:ext cx="0" cy="0"/>
          <a:chOff x="0" y="0"/>
          <a:chExt cx="0" cy="0"/>
        </a:xfrm>
      </p:grpSpPr>
      <p:sp>
        <p:nvSpPr>
          <p:cNvPr id="267860" name="Google Shape;267860;p23: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7861" name="Google Shape;267861;p23: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865" name="Shape 267865"/>
        <p:cNvGrpSpPr/>
        <p:nvPr/>
      </p:nvGrpSpPr>
      <p:grpSpPr>
        <a:xfrm>
          <a:off x="0" y="0"/>
          <a:ext cx="0" cy="0"/>
          <a:chOff x="0" y="0"/>
          <a:chExt cx="0" cy="0"/>
        </a:xfrm>
      </p:grpSpPr>
      <p:sp>
        <p:nvSpPr>
          <p:cNvPr id="267866" name="Google Shape;267866;p24: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7867" name="Google Shape;267867;p24: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871" name="Shape 267871"/>
        <p:cNvGrpSpPr/>
        <p:nvPr/>
      </p:nvGrpSpPr>
      <p:grpSpPr>
        <a:xfrm>
          <a:off x="0" y="0"/>
          <a:ext cx="0" cy="0"/>
          <a:chOff x="0" y="0"/>
          <a:chExt cx="0" cy="0"/>
        </a:xfrm>
      </p:grpSpPr>
      <p:sp>
        <p:nvSpPr>
          <p:cNvPr id="267872" name="Google Shape;267872;p25: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7873" name="Google Shape;267873;p25: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877" name="Shape 267877"/>
        <p:cNvGrpSpPr/>
        <p:nvPr/>
      </p:nvGrpSpPr>
      <p:grpSpPr>
        <a:xfrm>
          <a:off x="0" y="0"/>
          <a:ext cx="0" cy="0"/>
          <a:chOff x="0" y="0"/>
          <a:chExt cx="0" cy="0"/>
        </a:xfrm>
      </p:grpSpPr>
      <p:sp>
        <p:nvSpPr>
          <p:cNvPr id="267878" name="Google Shape;267878;p26: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7879" name="Google Shape;267879;p26: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884" name="Shape 267884"/>
        <p:cNvGrpSpPr/>
        <p:nvPr/>
      </p:nvGrpSpPr>
      <p:grpSpPr>
        <a:xfrm>
          <a:off x="0" y="0"/>
          <a:ext cx="0" cy="0"/>
          <a:chOff x="0" y="0"/>
          <a:chExt cx="0" cy="0"/>
        </a:xfrm>
      </p:grpSpPr>
      <p:sp>
        <p:nvSpPr>
          <p:cNvPr id="267885" name="Google Shape;267885;p27: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7886" name="Google Shape;267886;p27: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890" name="Shape 267890"/>
        <p:cNvGrpSpPr/>
        <p:nvPr/>
      </p:nvGrpSpPr>
      <p:grpSpPr>
        <a:xfrm>
          <a:off x="0" y="0"/>
          <a:ext cx="0" cy="0"/>
          <a:chOff x="0" y="0"/>
          <a:chExt cx="0" cy="0"/>
        </a:xfrm>
      </p:grpSpPr>
      <p:sp>
        <p:nvSpPr>
          <p:cNvPr id="267891" name="Google Shape;267891;p28: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7892" name="Google Shape;267892;p28: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896" name="Shape 267896"/>
        <p:cNvGrpSpPr/>
        <p:nvPr/>
      </p:nvGrpSpPr>
      <p:grpSpPr>
        <a:xfrm>
          <a:off x="0" y="0"/>
          <a:ext cx="0" cy="0"/>
          <a:chOff x="0" y="0"/>
          <a:chExt cx="0" cy="0"/>
        </a:xfrm>
      </p:grpSpPr>
      <p:sp>
        <p:nvSpPr>
          <p:cNvPr id="267897" name="Google Shape;267897;p29:notes"/>
          <p:cNvSpPr/>
          <p:nvPr>
            <p:ph idx="2" type="sldImg"/>
          </p:nvPr>
        </p:nvSpPr>
        <p:spPr>
          <a:xfrm>
            <a:off x="1260475" y="717550"/>
            <a:ext cx="4802100" cy="3602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898" name="Google Shape;267898;p29:notes"/>
          <p:cNvSpPr txBox="1"/>
          <p:nvPr>
            <p:ph idx="1" type="body"/>
          </p:nvPr>
        </p:nvSpPr>
        <p:spPr>
          <a:xfrm>
            <a:off x="727075" y="4559300"/>
            <a:ext cx="5861100" cy="4324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7899" name="Google Shape;267899;p29: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662" name="Shape 267662"/>
        <p:cNvGrpSpPr/>
        <p:nvPr/>
      </p:nvGrpSpPr>
      <p:grpSpPr>
        <a:xfrm>
          <a:off x="0" y="0"/>
          <a:ext cx="0" cy="0"/>
          <a:chOff x="0" y="0"/>
          <a:chExt cx="0" cy="0"/>
        </a:xfrm>
      </p:grpSpPr>
      <p:sp>
        <p:nvSpPr>
          <p:cNvPr id="267663" name="Google Shape;267663;p3:notes"/>
          <p:cNvSpPr/>
          <p:nvPr>
            <p:ph idx="2" type="sldImg"/>
          </p:nvPr>
        </p:nvSpPr>
        <p:spPr>
          <a:xfrm>
            <a:off x="1257300" y="719138"/>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664" name="Google Shape;267664;p3:notes"/>
          <p:cNvSpPr txBox="1"/>
          <p:nvPr>
            <p:ph idx="1" type="body"/>
          </p:nvPr>
        </p:nvSpPr>
        <p:spPr>
          <a:xfrm>
            <a:off x="727075" y="4560888"/>
            <a:ext cx="5861100" cy="4321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rPr lang="sv-SE"/>
              <a:t>Beskriv att kod mellan /* och */ hoppas över av datorn</a:t>
            </a:r>
            <a:endParaRPr/>
          </a:p>
          <a:p>
            <a:pPr indent="0" lvl="0" marL="0" rtl="0" algn="l">
              <a:spcBef>
                <a:spcPts val="360"/>
              </a:spcBef>
              <a:spcAft>
                <a:spcPts val="0"/>
              </a:spcAft>
              <a:buNone/>
            </a:pPr>
            <a:r>
              <a:rPr lang="sv-SE"/>
              <a:t>Beskriv att allt efter två snedstreck // ignoreraras och datorn fortsätter på nästa rad.</a:t>
            </a:r>
            <a:endParaRPr/>
          </a:p>
        </p:txBody>
      </p:sp>
      <p:sp>
        <p:nvSpPr>
          <p:cNvPr id="267665" name="Google Shape;267665;p3: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903" name="Shape 267903"/>
        <p:cNvGrpSpPr/>
        <p:nvPr/>
      </p:nvGrpSpPr>
      <p:grpSpPr>
        <a:xfrm>
          <a:off x="0" y="0"/>
          <a:ext cx="0" cy="0"/>
          <a:chOff x="0" y="0"/>
          <a:chExt cx="0" cy="0"/>
        </a:xfrm>
      </p:grpSpPr>
      <p:sp>
        <p:nvSpPr>
          <p:cNvPr id="267904" name="Google Shape;267904;p30:notes"/>
          <p:cNvSpPr/>
          <p:nvPr>
            <p:ph idx="2" type="sldImg"/>
          </p:nvPr>
        </p:nvSpPr>
        <p:spPr>
          <a:xfrm>
            <a:off x="1260475" y="717550"/>
            <a:ext cx="4802100" cy="3602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905" name="Google Shape;267905;p30:notes"/>
          <p:cNvSpPr txBox="1"/>
          <p:nvPr>
            <p:ph idx="1" type="body"/>
          </p:nvPr>
        </p:nvSpPr>
        <p:spPr>
          <a:xfrm>
            <a:off x="727075" y="4559300"/>
            <a:ext cx="5861100" cy="4324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7906" name="Google Shape;267906;p30: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910" name="Shape 267910"/>
        <p:cNvGrpSpPr/>
        <p:nvPr/>
      </p:nvGrpSpPr>
      <p:grpSpPr>
        <a:xfrm>
          <a:off x="0" y="0"/>
          <a:ext cx="0" cy="0"/>
          <a:chOff x="0" y="0"/>
          <a:chExt cx="0" cy="0"/>
        </a:xfrm>
      </p:grpSpPr>
      <p:sp>
        <p:nvSpPr>
          <p:cNvPr id="267911" name="Google Shape;267911;p31: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7912" name="Google Shape;267912;p31: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917" name="Shape 267917"/>
        <p:cNvGrpSpPr/>
        <p:nvPr/>
      </p:nvGrpSpPr>
      <p:grpSpPr>
        <a:xfrm>
          <a:off x="0" y="0"/>
          <a:ext cx="0" cy="0"/>
          <a:chOff x="0" y="0"/>
          <a:chExt cx="0" cy="0"/>
        </a:xfrm>
      </p:grpSpPr>
      <p:sp>
        <p:nvSpPr>
          <p:cNvPr id="267918" name="Google Shape;267918;p32: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7919" name="Google Shape;267919;p32: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923" name="Shape 267923"/>
        <p:cNvGrpSpPr/>
        <p:nvPr/>
      </p:nvGrpSpPr>
      <p:grpSpPr>
        <a:xfrm>
          <a:off x="0" y="0"/>
          <a:ext cx="0" cy="0"/>
          <a:chOff x="0" y="0"/>
          <a:chExt cx="0" cy="0"/>
        </a:xfrm>
      </p:grpSpPr>
      <p:sp>
        <p:nvSpPr>
          <p:cNvPr id="267924" name="Google Shape;267924;p33: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7925" name="Google Shape;267925;p33: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947" name="Shape 267947"/>
        <p:cNvGrpSpPr/>
        <p:nvPr/>
      </p:nvGrpSpPr>
      <p:grpSpPr>
        <a:xfrm>
          <a:off x="0" y="0"/>
          <a:ext cx="0" cy="0"/>
          <a:chOff x="0" y="0"/>
          <a:chExt cx="0" cy="0"/>
        </a:xfrm>
      </p:grpSpPr>
      <p:sp>
        <p:nvSpPr>
          <p:cNvPr id="267948" name="Google Shape;267948;p34: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7949" name="Google Shape;267949;p34: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954" name="Shape 267954"/>
        <p:cNvGrpSpPr/>
        <p:nvPr/>
      </p:nvGrpSpPr>
      <p:grpSpPr>
        <a:xfrm>
          <a:off x="0" y="0"/>
          <a:ext cx="0" cy="0"/>
          <a:chOff x="0" y="0"/>
          <a:chExt cx="0" cy="0"/>
        </a:xfrm>
      </p:grpSpPr>
      <p:sp>
        <p:nvSpPr>
          <p:cNvPr id="267955" name="Google Shape;267955;p35:notes"/>
          <p:cNvSpPr/>
          <p:nvPr>
            <p:ph idx="2" type="sldImg"/>
          </p:nvPr>
        </p:nvSpPr>
        <p:spPr>
          <a:xfrm>
            <a:off x="1260475" y="717550"/>
            <a:ext cx="4802100" cy="3602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956" name="Google Shape;267956;p35:notes"/>
          <p:cNvSpPr txBox="1"/>
          <p:nvPr>
            <p:ph idx="1" type="body"/>
          </p:nvPr>
        </p:nvSpPr>
        <p:spPr>
          <a:xfrm>
            <a:off x="727075" y="4559300"/>
            <a:ext cx="5861100" cy="4324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7957" name="Google Shape;267957;p35: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964" name="Shape 267964"/>
        <p:cNvGrpSpPr/>
        <p:nvPr/>
      </p:nvGrpSpPr>
      <p:grpSpPr>
        <a:xfrm>
          <a:off x="0" y="0"/>
          <a:ext cx="0" cy="0"/>
          <a:chOff x="0" y="0"/>
          <a:chExt cx="0" cy="0"/>
        </a:xfrm>
      </p:grpSpPr>
      <p:sp>
        <p:nvSpPr>
          <p:cNvPr id="267965" name="Google Shape;267965;p36:notes"/>
          <p:cNvSpPr/>
          <p:nvPr>
            <p:ph idx="2" type="sldImg"/>
          </p:nvPr>
        </p:nvSpPr>
        <p:spPr>
          <a:xfrm>
            <a:off x="766763" y="687388"/>
            <a:ext cx="4581600" cy="34368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7966" name="Google Shape;267966;p36:notes"/>
          <p:cNvSpPr txBox="1"/>
          <p:nvPr>
            <p:ph idx="1" type="body"/>
          </p:nvPr>
        </p:nvSpPr>
        <p:spPr>
          <a:xfrm>
            <a:off x="814388" y="4354513"/>
            <a:ext cx="4551300" cy="4124400"/>
          </a:xfrm>
          <a:prstGeom prst="rect">
            <a:avLst/>
          </a:prstGeom>
          <a:noFill/>
          <a:ln>
            <a:noFill/>
          </a:ln>
        </p:spPr>
        <p:txBody>
          <a:bodyPr anchorCtr="0" anchor="ctr" bIns="45525" lIns="91050" spcFirstLastPara="1" rIns="91050" wrap="square" tIns="455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67967" name="Google Shape;267967;p36: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991" name="Shape 267991"/>
        <p:cNvGrpSpPr/>
        <p:nvPr/>
      </p:nvGrpSpPr>
      <p:grpSpPr>
        <a:xfrm>
          <a:off x="0" y="0"/>
          <a:ext cx="0" cy="0"/>
          <a:chOff x="0" y="0"/>
          <a:chExt cx="0" cy="0"/>
        </a:xfrm>
      </p:grpSpPr>
      <p:sp>
        <p:nvSpPr>
          <p:cNvPr id="267992" name="Google Shape;267992;p37: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7993" name="Google Shape;267993;p37: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000" name="Shape 268000"/>
        <p:cNvGrpSpPr/>
        <p:nvPr/>
      </p:nvGrpSpPr>
      <p:grpSpPr>
        <a:xfrm>
          <a:off x="0" y="0"/>
          <a:ext cx="0" cy="0"/>
          <a:chOff x="0" y="0"/>
          <a:chExt cx="0" cy="0"/>
        </a:xfrm>
      </p:grpSpPr>
      <p:sp>
        <p:nvSpPr>
          <p:cNvPr id="268001" name="Google Shape;268001;p38:notes"/>
          <p:cNvSpPr/>
          <p:nvPr>
            <p:ph idx="2" type="sldImg"/>
          </p:nvPr>
        </p:nvSpPr>
        <p:spPr>
          <a:xfrm>
            <a:off x="1260475" y="717550"/>
            <a:ext cx="4802100" cy="3602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002" name="Google Shape;268002;p38:notes"/>
          <p:cNvSpPr txBox="1"/>
          <p:nvPr>
            <p:ph idx="1" type="body"/>
          </p:nvPr>
        </p:nvSpPr>
        <p:spPr>
          <a:xfrm>
            <a:off x="727075" y="4559300"/>
            <a:ext cx="5861100" cy="4324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8003" name="Google Shape;268003;p38: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007" name="Shape 268007"/>
        <p:cNvGrpSpPr/>
        <p:nvPr/>
      </p:nvGrpSpPr>
      <p:grpSpPr>
        <a:xfrm>
          <a:off x="0" y="0"/>
          <a:ext cx="0" cy="0"/>
          <a:chOff x="0" y="0"/>
          <a:chExt cx="0" cy="0"/>
        </a:xfrm>
      </p:grpSpPr>
      <p:sp>
        <p:nvSpPr>
          <p:cNvPr id="268008" name="Google Shape;268008;p39:notes"/>
          <p:cNvSpPr/>
          <p:nvPr>
            <p:ph idx="2" type="sldImg"/>
          </p:nvPr>
        </p:nvSpPr>
        <p:spPr>
          <a:xfrm>
            <a:off x="1260475" y="717550"/>
            <a:ext cx="4802100" cy="3602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009" name="Google Shape;268009;p39:notes"/>
          <p:cNvSpPr txBox="1"/>
          <p:nvPr>
            <p:ph idx="1" type="body"/>
          </p:nvPr>
        </p:nvSpPr>
        <p:spPr>
          <a:xfrm>
            <a:off x="727075" y="4559300"/>
            <a:ext cx="5861100" cy="4324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8010" name="Google Shape;268010;p39: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671" name="Shape 267671"/>
        <p:cNvGrpSpPr/>
        <p:nvPr/>
      </p:nvGrpSpPr>
      <p:grpSpPr>
        <a:xfrm>
          <a:off x="0" y="0"/>
          <a:ext cx="0" cy="0"/>
          <a:chOff x="0" y="0"/>
          <a:chExt cx="0" cy="0"/>
        </a:xfrm>
      </p:grpSpPr>
      <p:sp>
        <p:nvSpPr>
          <p:cNvPr id="267672" name="Google Shape;267672;p4:notes"/>
          <p:cNvSpPr/>
          <p:nvPr>
            <p:ph idx="2" type="sldImg"/>
          </p:nvPr>
        </p:nvSpPr>
        <p:spPr>
          <a:xfrm>
            <a:off x="1257300" y="719138"/>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673" name="Google Shape;267673;p4:notes"/>
          <p:cNvSpPr txBox="1"/>
          <p:nvPr>
            <p:ph idx="1" type="body"/>
          </p:nvPr>
        </p:nvSpPr>
        <p:spPr>
          <a:xfrm>
            <a:off x="727075" y="4560888"/>
            <a:ext cx="5861100" cy="4321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rPr lang="sv-SE"/>
              <a:t>Beskriv att kod mellan /* och */ hoppas över av datorn</a:t>
            </a:r>
            <a:endParaRPr/>
          </a:p>
          <a:p>
            <a:pPr indent="0" lvl="0" marL="0" rtl="0" algn="l">
              <a:spcBef>
                <a:spcPts val="360"/>
              </a:spcBef>
              <a:spcAft>
                <a:spcPts val="0"/>
              </a:spcAft>
              <a:buNone/>
            </a:pPr>
            <a:r>
              <a:rPr lang="sv-SE"/>
              <a:t>Beskriv att allt efter två snedstreck // ignoreraras och datorn fortsätter på nästa rad.</a:t>
            </a:r>
            <a:endParaRPr/>
          </a:p>
        </p:txBody>
      </p:sp>
      <p:sp>
        <p:nvSpPr>
          <p:cNvPr id="267674" name="Google Shape;267674;p4: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015" name="Shape 268015"/>
        <p:cNvGrpSpPr/>
        <p:nvPr/>
      </p:nvGrpSpPr>
      <p:grpSpPr>
        <a:xfrm>
          <a:off x="0" y="0"/>
          <a:ext cx="0" cy="0"/>
          <a:chOff x="0" y="0"/>
          <a:chExt cx="0" cy="0"/>
        </a:xfrm>
      </p:grpSpPr>
      <p:sp>
        <p:nvSpPr>
          <p:cNvPr id="268016" name="Google Shape;268016;p40: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017" name="Google Shape;268017;p40: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021" name="Shape 268021"/>
        <p:cNvGrpSpPr/>
        <p:nvPr/>
      </p:nvGrpSpPr>
      <p:grpSpPr>
        <a:xfrm>
          <a:off x="0" y="0"/>
          <a:ext cx="0" cy="0"/>
          <a:chOff x="0" y="0"/>
          <a:chExt cx="0" cy="0"/>
        </a:xfrm>
      </p:grpSpPr>
      <p:sp>
        <p:nvSpPr>
          <p:cNvPr id="268022" name="Google Shape;268022;p41:notes"/>
          <p:cNvSpPr/>
          <p:nvPr>
            <p:ph idx="2" type="sldImg"/>
          </p:nvPr>
        </p:nvSpPr>
        <p:spPr>
          <a:xfrm>
            <a:off x="1260475" y="717550"/>
            <a:ext cx="4802100" cy="3602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023" name="Google Shape;268023;p41:notes"/>
          <p:cNvSpPr txBox="1"/>
          <p:nvPr>
            <p:ph idx="1" type="body"/>
          </p:nvPr>
        </p:nvSpPr>
        <p:spPr>
          <a:xfrm>
            <a:off x="727075" y="4559300"/>
            <a:ext cx="5861100" cy="4324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8024" name="Google Shape;268024;p41: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028" name="Shape 268028"/>
        <p:cNvGrpSpPr/>
        <p:nvPr/>
      </p:nvGrpSpPr>
      <p:grpSpPr>
        <a:xfrm>
          <a:off x="0" y="0"/>
          <a:ext cx="0" cy="0"/>
          <a:chOff x="0" y="0"/>
          <a:chExt cx="0" cy="0"/>
        </a:xfrm>
      </p:grpSpPr>
      <p:sp>
        <p:nvSpPr>
          <p:cNvPr id="268029" name="Google Shape;268029;p42:notes"/>
          <p:cNvSpPr/>
          <p:nvPr>
            <p:ph idx="2" type="sldImg"/>
          </p:nvPr>
        </p:nvSpPr>
        <p:spPr>
          <a:xfrm>
            <a:off x="1260475" y="717550"/>
            <a:ext cx="4802100" cy="3602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030" name="Google Shape;268030;p42:notes"/>
          <p:cNvSpPr txBox="1"/>
          <p:nvPr>
            <p:ph idx="1" type="body"/>
          </p:nvPr>
        </p:nvSpPr>
        <p:spPr>
          <a:xfrm>
            <a:off x="727075" y="4559300"/>
            <a:ext cx="5861100" cy="4324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8031" name="Google Shape;268031;p42: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036" name="Shape 268036"/>
        <p:cNvGrpSpPr/>
        <p:nvPr/>
      </p:nvGrpSpPr>
      <p:grpSpPr>
        <a:xfrm>
          <a:off x="0" y="0"/>
          <a:ext cx="0" cy="0"/>
          <a:chOff x="0" y="0"/>
          <a:chExt cx="0" cy="0"/>
        </a:xfrm>
      </p:grpSpPr>
      <p:sp>
        <p:nvSpPr>
          <p:cNvPr id="268037" name="Google Shape;268037;p43: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038" name="Google Shape;268038;p43: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042" name="Shape 268042"/>
        <p:cNvGrpSpPr/>
        <p:nvPr/>
      </p:nvGrpSpPr>
      <p:grpSpPr>
        <a:xfrm>
          <a:off x="0" y="0"/>
          <a:ext cx="0" cy="0"/>
          <a:chOff x="0" y="0"/>
          <a:chExt cx="0" cy="0"/>
        </a:xfrm>
      </p:grpSpPr>
      <p:sp>
        <p:nvSpPr>
          <p:cNvPr id="268043" name="Google Shape;268043;p44: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044" name="Google Shape;268044;p44: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049" name="Shape 268049"/>
        <p:cNvGrpSpPr/>
        <p:nvPr/>
      </p:nvGrpSpPr>
      <p:grpSpPr>
        <a:xfrm>
          <a:off x="0" y="0"/>
          <a:ext cx="0" cy="0"/>
          <a:chOff x="0" y="0"/>
          <a:chExt cx="0" cy="0"/>
        </a:xfrm>
      </p:grpSpPr>
      <p:sp>
        <p:nvSpPr>
          <p:cNvPr id="268050" name="Google Shape;268050;p45: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051" name="Google Shape;268051;p45: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056" name="Shape 268056"/>
        <p:cNvGrpSpPr/>
        <p:nvPr/>
      </p:nvGrpSpPr>
      <p:grpSpPr>
        <a:xfrm>
          <a:off x="0" y="0"/>
          <a:ext cx="0" cy="0"/>
          <a:chOff x="0" y="0"/>
          <a:chExt cx="0" cy="0"/>
        </a:xfrm>
      </p:grpSpPr>
      <p:sp>
        <p:nvSpPr>
          <p:cNvPr id="268057" name="Google Shape;268057;p46: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058" name="Google Shape;268058;p46: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063" name="Shape 268063"/>
        <p:cNvGrpSpPr/>
        <p:nvPr/>
      </p:nvGrpSpPr>
      <p:grpSpPr>
        <a:xfrm>
          <a:off x="0" y="0"/>
          <a:ext cx="0" cy="0"/>
          <a:chOff x="0" y="0"/>
          <a:chExt cx="0" cy="0"/>
        </a:xfrm>
      </p:grpSpPr>
      <p:sp>
        <p:nvSpPr>
          <p:cNvPr id="268064" name="Google Shape;268064;p47: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065" name="Google Shape;268065;p47: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070" name="Shape 268070"/>
        <p:cNvGrpSpPr/>
        <p:nvPr/>
      </p:nvGrpSpPr>
      <p:grpSpPr>
        <a:xfrm>
          <a:off x="0" y="0"/>
          <a:ext cx="0" cy="0"/>
          <a:chOff x="0" y="0"/>
          <a:chExt cx="0" cy="0"/>
        </a:xfrm>
      </p:grpSpPr>
      <p:sp>
        <p:nvSpPr>
          <p:cNvPr id="268071" name="Google Shape;268071;p48: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072" name="Google Shape;268072;p48: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077" name="Shape 268077"/>
        <p:cNvGrpSpPr/>
        <p:nvPr/>
      </p:nvGrpSpPr>
      <p:grpSpPr>
        <a:xfrm>
          <a:off x="0" y="0"/>
          <a:ext cx="0" cy="0"/>
          <a:chOff x="0" y="0"/>
          <a:chExt cx="0" cy="0"/>
        </a:xfrm>
      </p:grpSpPr>
      <p:sp>
        <p:nvSpPr>
          <p:cNvPr id="268078" name="Google Shape;268078;p49: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079" name="Google Shape;268079;p49: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679" name="Shape 267679"/>
        <p:cNvGrpSpPr/>
        <p:nvPr/>
      </p:nvGrpSpPr>
      <p:grpSpPr>
        <a:xfrm>
          <a:off x="0" y="0"/>
          <a:ext cx="0" cy="0"/>
          <a:chOff x="0" y="0"/>
          <a:chExt cx="0" cy="0"/>
        </a:xfrm>
      </p:grpSpPr>
      <p:sp>
        <p:nvSpPr>
          <p:cNvPr id="267680" name="Google Shape;267680;p5:notes"/>
          <p:cNvSpPr/>
          <p:nvPr>
            <p:ph idx="2" type="sldImg"/>
          </p:nvPr>
        </p:nvSpPr>
        <p:spPr>
          <a:xfrm>
            <a:off x="1257300" y="719138"/>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681" name="Google Shape;267681;p5:notes"/>
          <p:cNvSpPr txBox="1"/>
          <p:nvPr>
            <p:ph idx="1" type="body"/>
          </p:nvPr>
        </p:nvSpPr>
        <p:spPr>
          <a:xfrm>
            <a:off x="727075" y="4560888"/>
            <a:ext cx="5861100" cy="4321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7682" name="Google Shape;267682;p5: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083" name="Shape 268083"/>
        <p:cNvGrpSpPr/>
        <p:nvPr/>
      </p:nvGrpSpPr>
      <p:grpSpPr>
        <a:xfrm>
          <a:off x="0" y="0"/>
          <a:ext cx="0" cy="0"/>
          <a:chOff x="0" y="0"/>
          <a:chExt cx="0" cy="0"/>
        </a:xfrm>
      </p:grpSpPr>
      <p:sp>
        <p:nvSpPr>
          <p:cNvPr id="268084" name="Google Shape;268084;p50: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085" name="Google Shape;268085;p50: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089" name="Shape 268089"/>
        <p:cNvGrpSpPr/>
        <p:nvPr/>
      </p:nvGrpSpPr>
      <p:grpSpPr>
        <a:xfrm>
          <a:off x="0" y="0"/>
          <a:ext cx="0" cy="0"/>
          <a:chOff x="0" y="0"/>
          <a:chExt cx="0" cy="0"/>
        </a:xfrm>
      </p:grpSpPr>
      <p:sp>
        <p:nvSpPr>
          <p:cNvPr id="268090" name="Google Shape;268090;p51: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091" name="Google Shape;268091;p51: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095" name="Shape 268095"/>
        <p:cNvGrpSpPr/>
        <p:nvPr/>
      </p:nvGrpSpPr>
      <p:grpSpPr>
        <a:xfrm>
          <a:off x="0" y="0"/>
          <a:ext cx="0" cy="0"/>
          <a:chOff x="0" y="0"/>
          <a:chExt cx="0" cy="0"/>
        </a:xfrm>
      </p:grpSpPr>
      <p:sp>
        <p:nvSpPr>
          <p:cNvPr id="268096" name="Google Shape;268096;p52: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097" name="Google Shape;268097;p52: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101" name="Shape 268101"/>
        <p:cNvGrpSpPr/>
        <p:nvPr/>
      </p:nvGrpSpPr>
      <p:grpSpPr>
        <a:xfrm>
          <a:off x="0" y="0"/>
          <a:ext cx="0" cy="0"/>
          <a:chOff x="0" y="0"/>
          <a:chExt cx="0" cy="0"/>
        </a:xfrm>
      </p:grpSpPr>
      <p:sp>
        <p:nvSpPr>
          <p:cNvPr id="268102" name="Google Shape;268102;p53:notes"/>
          <p:cNvSpPr/>
          <p:nvPr>
            <p:ph idx="2" type="sldImg"/>
          </p:nvPr>
        </p:nvSpPr>
        <p:spPr>
          <a:xfrm>
            <a:off x="1262063" y="719138"/>
            <a:ext cx="4802100" cy="3602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103" name="Google Shape;268103;p53:notes"/>
          <p:cNvSpPr txBox="1"/>
          <p:nvPr>
            <p:ph idx="1" type="body"/>
          </p:nvPr>
        </p:nvSpPr>
        <p:spPr>
          <a:xfrm>
            <a:off x="727075" y="4565650"/>
            <a:ext cx="5861100" cy="43164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8104" name="Google Shape;268104;p53: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110" name="Shape 268110"/>
        <p:cNvGrpSpPr/>
        <p:nvPr/>
      </p:nvGrpSpPr>
      <p:grpSpPr>
        <a:xfrm>
          <a:off x="0" y="0"/>
          <a:ext cx="0" cy="0"/>
          <a:chOff x="0" y="0"/>
          <a:chExt cx="0" cy="0"/>
        </a:xfrm>
      </p:grpSpPr>
      <p:sp>
        <p:nvSpPr>
          <p:cNvPr id="268111" name="Google Shape;268111;p54: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112" name="Google Shape;268112;p54: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117" name="Shape 268117"/>
        <p:cNvGrpSpPr/>
        <p:nvPr/>
      </p:nvGrpSpPr>
      <p:grpSpPr>
        <a:xfrm>
          <a:off x="0" y="0"/>
          <a:ext cx="0" cy="0"/>
          <a:chOff x="0" y="0"/>
          <a:chExt cx="0" cy="0"/>
        </a:xfrm>
      </p:grpSpPr>
      <p:sp>
        <p:nvSpPr>
          <p:cNvPr id="268118" name="Google Shape;268118;p55:notes"/>
          <p:cNvSpPr/>
          <p:nvPr>
            <p:ph idx="2" type="sldImg"/>
          </p:nvPr>
        </p:nvSpPr>
        <p:spPr>
          <a:xfrm>
            <a:off x="766763" y="687388"/>
            <a:ext cx="4581600" cy="34368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8119" name="Google Shape;268119;p55:notes"/>
          <p:cNvSpPr txBox="1"/>
          <p:nvPr>
            <p:ph idx="1" type="body"/>
          </p:nvPr>
        </p:nvSpPr>
        <p:spPr>
          <a:xfrm>
            <a:off x="814388" y="4354513"/>
            <a:ext cx="4551300" cy="4124400"/>
          </a:xfrm>
          <a:prstGeom prst="rect">
            <a:avLst/>
          </a:prstGeom>
          <a:noFill/>
          <a:ln>
            <a:noFill/>
          </a:ln>
        </p:spPr>
        <p:txBody>
          <a:bodyPr anchorCtr="0" anchor="ctr" bIns="45525" lIns="91050" spcFirstLastPara="1" rIns="91050" wrap="square" tIns="455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68120" name="Google Shape;268120;p55: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137" name="Shape 268137"/>
        <p:cNvGrpSpPr/>
        <p:nvPr/>
      </p:nvGrpSpPr>
      <p:grpSpPr>
        <a:xfrm>
          <a:off x="0" y="0"/>
          <a:ext cx="0" cy="0"/>
          <a:chOff x="0" y="0"/>
          <a:chExt cx="0" cy="0"/>
        </a:xfrm>
      </p:grpSpPr>
      <p:sp>
        <p:nvSpPr>
          <p:cNvPr id="268138" name="Google Shape;268138;p56: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139" name="Google Shape;268139;p56: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144" name="Shape 268144"/>
        <p:cNvGrpSpPr/>
        <p:nvPr/>
      </p:nvGrpSpPr>
      <p:grpSpPr>
        <a:xfrm>
          <a:off x="0" y="0"/>
          <a:ext cx="0" cy="0"/>
          <a:chOff x="0" y="0"/>
          <a:chExt cx="0" cy="0"/>
        </a:xfrm>
      </p:grpSpPr>
      <p:sp>
        <p:nvSpPr>
          <p:cNvPr id="268145" name="Google Shape;268145;p57: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146" name="Google Shape;268146;p57: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150" name="Shape 268150"/>
        <p:cNvGrpSpPr/>
        <p:nvPr/>
      </p:nvGrpSpPr>
      <p:grpSpPr>
        <a:xfrm>
          <a:off x="0" y="0"/>
          <a:ext cx="0" cy="0"/>
          <a:chOff x="0" y="0"/>
          <a:chExt cx="0" cy="0"/>
        </a:xfrm>
      </p:grpSpPr>
      <p:sp>
        <p:nvSpPr>
          <p:cNvPr id="268151" name="Google Shape;268151;p58:notes"/>
          <p:cNvSpPr/>
          <p:nvPr>
            <p:ph idx="2" type="sldImg"/>
          </p:nvPr>
        </p:nvSpPr>
        <p:spPr>
          <a:xfrm>
            <a:off x="1262063" y="719138"/>
            <a:ext cx="4802100" cy="3602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152" name="Google Shape;268152;p58:notes"/>
          <p:cNvSpPr txBox="1"/>
          <p:nvPr>
            <p:ph idx="1" type="body"/>
          </p:nvPr>
        </p:nvSpPr>
        <p:spPr>
          <a:xfrm>
            <a:off x="727075" y="4565650"/>
            <a:ext cx="5861100" cy="43164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8153" name="Google Shape;268153;p58: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157" name="Shape 268157"/>
        <p:cNvGrpSpPr/>
        <p:nvPr/>
      </p:nvGrpSpPr>
      <p:grpSpPr>
        <a:xfrm>
          <a:off x="0" y="0"/>
          <a:ext cx="0" cy="0"/>
          <a:chOff x="0" y="0"/>
          <a:chExt cx="0" cy="0"/>
        </a:xfrm>
      </p:grpSpPr>
      <p:sp>
        <p:nvSpPr>
          <p:cNvPr id="268158" name="Google Shape;268158;p59: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159" name="Google Shape;268159;p59: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687" name="Shape 267687"/>
        <p:cNvGrpSpPr/>
        <p:nvPr/>
      </p:nvGrpSpPr>
      <p:grpSpPr>
        <a:xfrm>
          <a:off x="0" y="0"/>
          <a:ext cx="0" cy="0"/>
          <a:chOff x="0" y="0"/>
          <a:chExt cx="0" cy="0"/>
        </a:xfrm>
      </p:grpSpPr>
      <p:sp>
        <p:nvSpPr>
          <p:cNvPr id="267688" name="Google Shape;267688;p6: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7689" name="Google Shape;267689;p6: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163" name="Shape 268163"/>
        <p:cNvGrpSpPr/>
        <p:nvPr/>
      </p:nvGrpSpPr>
      <p:grpSpPr>
        <a:xfrm>
          <a:off x="0" y="0"/>
          <a:ext cx="0" cy="0"/>
          <a:chOff x="0" y="0"/>
          <a:chExt cx="0" cy="0"/>
        </a:xfrm>
      </p:grpSpPr>
      <p:sp>
        <p:nvSpPr>
          <p:cNvPr id="268164" name="Google Shape;268164;p60:notes"/>
          <p:cNvSpPr/>
          <p:nvPr>
            <p:ph idx="2" type="sldImg"/>
          </p:nvPr>
        </p:nvSpPr>
        <p:spPr>
          <a:xfrm>
            <a:off x="1262063" y="719138"/>
            <a:ext cx="4802100" cy="3602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165" name="Google Shape;268165;p60:notes"/>
          <p:cNvSpPr txBox="1"/>
          <p:nvPr>
            <p:ph idx="1" type="body"/>
          </p:nvPr>
        </p:nvSpPr>
        <p:spPr>
          <a:xfrm>
            <a:off x="727075" y="4565650"/>
            <a:ext cx="5861100" cy="43164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8166" name="Google Shape;268166;p60: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173" name="Shape 268173"/>
        <p:cNvGrpSpPr/>
        <p:nvPr/>
      </p:nvGrpSpPr>
      <p:grpSpPr>
        <a:xfrm>
          <a:off x="0" y="0"/>
          <a:ext cx="0" cy="0"/>
          <a:chOff x="0" y="0"/>
          <a:chExt cx="0" cy="0"/>
        </a:xfrm>
      </p:grpSpPr>
      <p:sp>
        <p:nvSpPr>
          <p:cNvPr id="268174" name="Google Shape;268174;p61: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175" name="Google Shape;268175;p61: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180" name="Shape 268180"/>
        <p:cNvGrpSpPr/>
        <p:nvPr/>
      </p:nvGrpSpPr>
      <p:grpSpPr>
        <a:xfrm>
          <a:off x="0" y="0"/>
          <a:ext cx="0" cy="0"/>
          <a:chOff x="0" y="0"/>
          <a:chExt cx="0" cy="0"/>
        </a:xfrm>
      </p:grpSpPr>
      <p:sp>
        <p:nvSpPr>
          <p:cNvPr id="268181" name="Google Shape;268181;p62:notes"/>
          <p:cNvSpPr/>
          <p:nvPr>
            <p:ph idx="2" type="sldImg"/>
          </p:nvPr>
        </p:nvSpPr>
        <p:spPr>
          <a:xfrm>
            <a:off x="766763" y="687388"/>
            <a:ext cx="4581600" cy="34368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8182" name="Google Shape;268182;p62:notes"/>
          <p:cNvSpPr txBox="1"/>
          <p:nvPr>
            <p:ph idx="1" type="body"/>
          </p:nvPr>
        </p:nvSpPr>
        <p:spPr>
          <a:xfrm>
            <a:off x="814388" y="4354513"/>
            <a:ext cx="4551300" cy="4124400"/>
          </a:xfrm>
          <a:prstGeom prst="rect">
            <a:avLst/>
          </a:prstGeom>
          <a:noFill/>
          <a:ln>
            <a:noFill/>
          </a:ln>
        </p:spPr>
        <p:txBody>
          <a:bodyPr anchorCtr="0" anchor="ctr" bIns="45525" lIns="91050" spcFirstLastPara="1" rIns="91050" wrap="square" tIns="455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68183" name="Google Shape;268183;p62: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189" name="Shape 268189"/>
        <p:cNvGrpSpPr/>
        <p:nvPr/>
      </p:nvGrpSpPr>
      <p:grpSpPr>
        <a:xfrm>
          <a:off x="0" y="0"/>
          <a:ext cx="0" cy="0"/>
          <a:chOff x="0" y="0"/>
          <a:chExt cx="0" cy="0"/>
        </a:xfrm>
      </p:grpSpPr>
      <p:sp>
        <p:nvSpPr>
          <p:cNvPr id="268190" name="Google Shape;268190;p63:notes"/>
          <p:cNvSpPr/>
          <p:nvPr>
            <p:ph idx="2" type="sldImg"/>
          </p:nvPr>
        </p:nvSpPr>
        <p:spPr>
          <a:xfrm>
            <a:off x="766763" y="687388"/>
            <a:ext cx="4581600" cy="34368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8191" name="Google Shape;268191;p63:notes"/>
          <p:cNvSpPr txBox="1"/>
          <p:nvPr>
            <p:ph idx="1" type="body"/>
          </p:nvPr>
        </p:nvSpPr>
        <p:spPr>
          <a:xfrm>
            <a:off x="814388" y="4354513"/>
            <a:ext cx="4551300" cy="4124400"/>
          </a:xfrm>
          <a:prstGeom prst="rect">
            <a:avLst/>
          </a:prstGeom>
          <a:noFill/>
          <a:ln>
            <a:noFill/>
          </a:ln>
        </p:spPr>
        <p:txBody>
          <a:bodyPr anchorCtr="0" anchor="ctr" bIns="45525" lIns="91050" spcFirstLastPara="1" rIns="91050" wrap="square" tIns="455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68192" name="Google Shape;268192;p63: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196" name="Shape 268196"/>
        <p:cNvGrpSpPr/>
        <p:nvPr/>
      </p:nvGrpSpPr>
      <p:grpSpPr>
        <a:xfrm>
          <a:off x="0" y="0"/>
          <a:ext cx="0" cy="0"/>
          <a:chOff x="0" y="0"/>
          <a:chExt cx="0" cy="0"/>
        </a:xfrm>
      </p:grpSpPr>
      <p:sp>
        <p:nvSpPr>
          <p:cNvPr id="268197" name="Google Shape;268197;p64: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198" name="Google Shape;268198;p64: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202" name="Shape 268202"/>
        <p:cNvGrpSpPr/>
        <p:nvPr/>
      </p:nvGrpSpPr>
      <p:grpSpPr>
        <a:xfrm>
          <a:off x="0" y="0"/>
          <a:ext cx="0" cy="0"/>
          <a:chOff x="0" y="0"/>
          <a:chExt cx="0" cy="0"/>
        </a:xfrm>
      </p:grpSpPr>
      <p:sp>
        <p:nvSpPr>
          <p:cNvPr id="268203" name="Google Shape;268203;p65: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204" name="Google Shape;268204;p65: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208" name="Shape 268208"/>
        <p:cNvGrpSpPr/>
        <p:nvPr/>
      </p:nvGrpSpPr>
      <p:grpSpPr>
        <a:xfrm>
          <a:off x="0" y="0"/>
          <a:ext cx="0" cy="0"/>
          <a:chOff x="0" y="0"/>
          <a:chExt cx="0" cy="0"/>
        </a:xfrm>
      </p:grpSpPr>
      <p:sp>
        <p:nvSpPr>
          <p:cNvPr id="268209" name="Google Shape;268209;p66: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210" name="Google Shape;268210;p66: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214" name="Shape 268214"/>
        <p:cNvGrpSpPr/>
        <p:nvPr/>
      </p:nvGrpSpPr>
      <p:grpSpPr>
        <a:xfrm>
          <a:off x="0" y="0"/>
          <a:ext cx="0" cy="0"/>
          <a:chOff x="0" y="0"/>
          <a:chExt cx="0" cy="0"/>
        </a:xfrm>
      </p:grpSpPr>
      <p:sp>
        <p:nvSpPr>
          <p:cNvPr id="268215" name="Google Shape;268215;p67: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216" name="Google Shape;268216;p67: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220" name="Shape 268220"/>
        <p:cNvGrpSpPr/>
        <p:nvPr/>
      </p:nvGrpSpPr>
      <p:grpSpPr>
        <a:xfrm>
          <a:off x="0" y="0"/>
          <a:ext cx="0" cy="0"/>
          <a:chOff x="0" y="0"/>
          <a:chExt cx="0" cy="0"/>
        </a:xfrm>
      </p:grpSpPr>
      <p:sp>
        <p:nvSpPr>
          <p:cNvPr id="268221" name="Google Shape;268221;p68: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222" name="Google Shape;268222;p68: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226" name="Shape 268226"/>
        <p:cNvGrpSpPr/>
        <p:nvPr/>
      </p:nvGrpSpPr>
      <p:grpSpPr>
        <a:xfrm>
          <a:off x="0" y="0"/>
          <a:ext cx="0" cy="0"/>
          <a:chOff x="0" y="0"/>
          <a:chExt cx="0" cy="0"/>
        </a:xfrm>
      </p:grpSpPr>
      <p:sp>
        <p:nvSpPr>
          <p:cNvPr id="268227" name="Google Shape;268227;p69: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228" name="Google Shape;268228;p69: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693" name="Shape 267693"/>
        <p:cNvGrpSpPr/>
        <p:nvPr/>
      </p:nvGrpSpPr>
      <p:grpSpPr>
        <a:xfrm>
          <a:off x="0" y="0"/>
          <a:ext cx="0" cy="0"/>
          <a:chOff x="0" y="0"/>
          <a:chExt cx="0" cy="0"/>
        </a:xfrm>
      </p:grpSpPr>
      <p:sp>
        <p:nvSpPr>
          <p:cNvPr id="267694" name="Google Shape;267694;p7:notes"/>
          <p:cNvSpPr/>
          <p:nvPr>
            <p:ph idx="2" type="sldImg"/>
          </p:nvPr>
        </p:nvSpPr>
        <p:spPr>
          <a:xfrm>
            <a:off x="1257300" y="719138"/>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695" name="Google Shape;267695;p7:notes"/>
          <p:cNvSpPr txBox="1"/>
          <p:nvPr>
            <p:ph idx="1" type="body"/>
          </p:nvPr>
        </p:nvSpPr>
        <p:spPr>
          <a:xfrm>
            <a:off x="727075" y="4560888"/>
            <a:ext cx="5861100" cy="4321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7696" name="Google Shape;267696;p7: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232" name="Shape 268232"/>
        <p:cNvGrpSpPr/>
        <p:nvPr/>
      </p:nvGrpSpPr>
      <p:grpSpPr>
        <a:xfrm>
          <a:off x="0" y="0"/>
          <a:ext cx="0" cy="0"/>
          <a:chOff x="0" y="0"/>
          <a:chExt cx="0" cy="0"/>
        </a:xfrm>
      </p:grpSpPr>
      <p:sp>
        <p:nvSpPr>
          <p:cNvPr id="268233" name="Google Shape;268233;p70: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234" name="Google Shape;268234;p70: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240" name="Shape 268240"/>
        <p:cNvGrpSpPr/>
        <p:nvPr/>
      </p:nvGrpSpPr>
      <p:grpSpPr>
        <a:xfrm>
          <a:off x="0" y="0"/>
          <a:ext cx="0" cy="0"/>
          <a:chOff x="0" y="0"/>
          <a:chExt cx="0" cy="0"/>
        </a:xfrm>
      </p:grpSpPr>
      <p:sp>
        <p:nvSpPr>
          <p:cNvPr id="268241" name="Google Shape;268241;p71: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242" name="Google Shape;268242;p71: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247" name="Shape 268247"/>
        <p:cNvGrpSpPr/>
        <p:nvPr/>
      </p:nvGrpSpPr>
      <p:grpSpPr>
        <a:xfrm>
          <a:off x="0" y="0"/>
          <a:ext cx="0" cy="0"/>
          <a:chOff x="0" y="0"/>
          <a:chExt cx="0" cy="0"/>
        </a:xfrm>
      </p:grpSpPr>
      <p:sp>
        <p:nvSpPr>
          <p:cNvPr id="268248" name="Google Shape;268248;p72: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249" name="Google Shape;268249;p72: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259" name="Shape 268259"/>
        <p:cNvGrpSpPr/>
        <p:nvPr/>
      </p:nvGrpSpPr>
      <p:grpSpPr>
        <a:xfrm>
          <a:off x="0" y="0"/>
          <a:ext cx="0" cy="0"/>
          <a:chOff x="0" y="0"/>
          <a:chExt cx="0" cy="0"/>
        </a:xfrm>
      </p:grpSpPr>
      <p:sp>
        <p:nvSpPr>
          <p:cNvPr id="268260" name="Google Shape;268260;p73: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261" name="Google Shape;268261;p73: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270" name="Shape 268270"/>
        <p:cNvGrpSpPr/>
        <p:nvPr/>
      </p:nvGrpSpPr>
      <p:grpSpPr>
        <a:xfrm>
          <a:off x="0" y="0"/>
          <a:ext cx="0" cy="0"/>
          <a:chOff x="0" y="0"/>
          <a:chExt cx="0" cy="0"/>
        </a:xfrm>
      </p:grpSpPr>
      <p:sp>
        <p:nvSpPr>
          <p:cNvPr id="268271" name="Google Shape;268271;p74: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272" name="Google Shape;268272;p74:notes"/>
          <p:cNvSpPr txBox="1"/>
          <p:nvPr>
            <p:ph idx="1" type="body"/>
          </p:nvPr>
        </p:nvSpPr>
        <p:spPr>
          <a:xfrm>
            <a:off x="727075" y="4560888"/>
            <a:ext cx="5861100" cy="4321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rPr lang="sv-SE"/>
              <a:t>Sista raden i varje beräkningssats har finns där för att visa hur man gör en tom rad vid utskriften av resultatet.</a:t>
            </a:r>
            <a:endParaRPr/>
          </a:p>
        </p:txBody>
      </p:sp>
      <p:sp>
        <p:nvSpPr>
          <p:cNvPr id="268273" name="Google Shape;268273;p74: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277" name="Shape 268277"/>
        <p:cNvGrpSpPr/>
        <p:nvPr/>
      </p:nvGrpSpPr>
      <p:grpSpPr>
        <a:xfrm>
          <a:off x="0" y="0"/>
          <a:ext cx="0" cy="0"/>
          <a:chOff x="0" y="0"/>
          <a:chExt cx="0" cy="0"/>
        </a:xfrm>
      </p:grpSpPr>
      <p:sp>
        <p:nvSpPr>
          <p:cNvPr id="268278" name="Google Shape;268278;p75: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279" name="Google Shape;268279;p75: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284" name="Shape 268284"/>
        <p:cNvGrpSpPr/>
        <p:nvPr/>
      </p:nvGrpSpPr>
      <p:grpSpPr>
        <a:xfrm>
          <a:off x="0" y="0"/>
          <a:ext cx="0" cy="0"/>
          <a:chOff x="0" y="0"/>
          <a:chExt cx="0" cy="0"/>
        </a:xfrm>
      </p:grpSpPr>
      <p:sp>
        <p:nvSpPr>
          <p:cNvPr id="268285" name="Google Shape;268285;p76: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286" name="Google Shape;268286;p76: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290" name="Shape 268290"/>
        <p:cNvGrpSpPr/>
        <p:nvPr/>
      </p:nvGrpSpPr>
      <p:grpSpPr>
        <a:xfrm>
          <a:off x="0" y="0"/>
          <a:ext cx="0" cy="0"/>
          <a:chOff x="0" y="0"/>
          <a:chExt cx="0" cy="0"/>
        </a:xfrm>
      </p:grpSpPr>
      <p:sp>
        <p:nvSpPr>
          <p:cNvPr id="268291" name="Google Shape;268291;p77: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292" name="Google Shape;268292;p77: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310" name="Shape 268310"/>
        <p:cNvGrpSpPr/>
        <p:nvPr/>
      </p:nvGrpSpPr>
      <p:grpSpPr>
        <a:xfrm>
          <a:off x="0" y="0"/>
          <a:ext cx="0" cy="0"/>
          <a:chOff x="0" y="0"/>
          <a:chExt cx="0" cy="0"/>
        </a:xfrm>
      </p:grpSpPr>
      <p:sp>
        <p:nvSpPr>
          <p:cNvPr id="268311" name="Google Shape;268311;p78:notes"/>
          <p:cNvSpPr/>
          <p:nvPr>
            <p:ph idx="2" type="sldImg"/>
          </p:nvPr>
        </p:nvSpPr>
        <p:spPr>
          <a:xfrm>
            <a:off x="1262063" y="719138"/>
            <a:ext cx="4802100" cy="3602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312" name="Google Shape;268312;p78:notes"/>
          <p:cNvSpPr txBox="1"/>
          <p:nvPr>
            <p:ph idx="1" type="body"/>
          </p:nvPr>
        </p:nvSpPr>
        <p:spPr>
          <a:xfrm>
            <a:off x="727075" y="4565650"/>
            <a:ext cx="5861100" cy="43164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rPr lang="sv-SE"/>
              <a:t>Exenpel på en for-sats för att förtydliga föregående OH.</a:t>
            </a:r>
            <a:endParaRPr/>
          </a:p>
        </p:txBody>
      </p:sp>
      <p:sp>
        <p:nvSpPr>
          <p:cNvPr id="268313" name="Google Shape;268313;p78: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318" name="Shape 268318"/>
        <p:cNvGrpSpPr/>
        <p:nvPr/>
      </p:nvGrpSpPr>
      <p:grpSpPr>
        <a:xfrm>
          <a:off x="0" y="0"/>
          <a:ext cx="0" cy="0"/>
          <a:chOff x="0" y="0"/>
          <a:chExt cx="0" cy="0"/>
        </a:xfrm>
      </p:grpSpPr>
      <p:sp>
        <p:nvSpPr>
          <p:cNvPr id="268319" name="Google Shape;268319;p79: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320" name="Google Shape;268320;p79: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702" name="Shape 267702"/>
        <p:cNvGrpSpPr/>
        <p:nvPr/>
      </p:nvGrpSpPr>
      <p:grpSpPr>
        <a:xfrm>
          <a:off x="0" y="0"/>
          <a:ext cx="0" cy="0"/>
          <a:chOff x="0" y="0"/>
          <a:chExt cx="0" cy="0"/>
        </a:xfrm>
      </p:grpSpPr>
      <p:sp>
        <p:nvSpPr>
          <p:cNvPr id="267703" name="Google Shape;267703;p8:notes"/>
          <p:cNvSpPr/>
          <p:nvPr>
            <p:ph idx="2" type="sldImg"/>
          </p:nvPr>
        </p:nvSpPr>
        <p:spPr>
          <a:xfrm>
            <a:off x="1257300" y="719138"/>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704" name="Google Shape;267704;p8:notes"/>
          <p:cNvSpPr txBox="1"/>
          <p:nvPr>
            <p:ph idx="1" type="body"/>
          </p:nvPr>
        </p:nvSpPr>
        <p:spPr>
          <a:xfrm>
            <a:off x="727075" y="4560888"/>
            <a:ext cx="5861100" cy="4321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7705" name="Google Shape;267705;p8: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325" name="Shape 268325"/>
        <p:cNvGrpSpPr/>
        <p:nvPr/>
      </p:nvGrpSpPr>
      <p:grpSpPr>
        <a:xfrm>
          <a:off x="0" y="0"/>
          <a:ext cx="0" cy="0"/>
          <a:chOff x="0" y="0"/>
          <a:chExt cx="0" cy="0"/>
        </a:xfrm>
      </p:grpSpPr>
      <p:sp>
        <p:nvSpPr>
          <p:cNvPr id="268326" name="Google Shape;268326;p80: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327" name="Google Shape;268327;p80: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331" name="Shape 268331"/>
        <p:cNvGrpSpPr/>
        <p:nvPr/>
      </p:nvGrpSpPr>
      <p:grpSpPr>
        <a:xfrm>
          <a:off x="0" y="0"/>
          <a:ext cx="0" cy="0"/>
          <a:chOff x="0" y="0"/>
          <a:chExt cx="0" cy="0"/>
        </a:xfrm>
      </p:grpSpPr>
      <p:sp>
        <p:nvSpPr>
          <p:cNvPr id="268332" name="Google Shape;268332;p81: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333" name="Google Shape;268333;p81: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337" name="Shape 268337"/>
        <p:cNvGrpSpPr/>
        <p:nvPr/>
      </p:nvGrpSpPr>
      <p:grpSpPr>
        <a:xfrm>
          <a:off x="0" y="0"/>
          <a:ext cx="0" cy="0"/>
          <a:chOff x="0" y="0"/>
          <a:chExt cx="0" cy="0"/>
        </a:xfrm>
      </p:grpSpPr>
      <p:sp>
        <p:nvSpPr>
          <p:cNvPr id="268338" name="Google Shape;268338;p82: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339" name="Google Shape;268339;p82: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343" name="Shape 268343"/>
        <p:cNvGrpSpPr/>
        <p:nvPr/>
      </p:nvGrpSpPr>
      <p:grpSpPr>
        <a:xfrm>
          <a:off x="0" y="0"/>
          <a:ext cx="0" cy="0"/>
          <a:chOff x="0" y="0"/>
          <a:chExt cx="0" cy="0"/>
        </a:xfrm>
      </p:grpSpPr>
      <p:sp>
        <p:nvSpPr>
          <p:cNvPr id="268344" name="Google Shape;268344;p83: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8345" name="Google Shape;268345;p83:notes"/>
          <p:cNvSpPr txBox="1"/>
          <p:nvPr>
            <p:ph idx="1" type="body"/>
          </p:nvPr>
        </p:nvSpPr>
        <p:spPr>
          <a:xfrm>
            <a:off x="973138" y="4560888"/>
            <a:ext cx="5368800" cy="4321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8346" name="Google Shape;268346;p83: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350" name="Shape 268350"/>
        <p:cNvGrpSpPr/>
        <p:nvPr/>
      </p:nvGrpSpPr>
      <p:grpSpPr>
        <a:xfrm>
          <a:off x="0" y="0"/>
          <a:ext cx="0" cy="0"/>
          <a:chOff x="0" y="0"/>
          <a:chExt cx="0" cy="0"/>
        </a:xfrm>
      </p:grpSpPr>
      <p:sp>
        <p:nvSpPr>
          <p:cNvPr id="268351" name="Google Shape;268351;p84: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8352" name="Google Shape;268352;p84:notes"/>
          <p:cNvSpPr txBox="1"/>
          <p:nvPr>
            <p:ph idx="1" type="body"/>
          </p:nvPr>
        </p:nvSpPr>
        <p:spPr>
          <a:xfrm>
            <a:off x="973138" y="4560888"/>
            <a:ext cx="5368800" cy="43212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t/>
            </a:r>
            <a:endParaRPr/>
          </a:p>
        </p:txBody>
      </p:sp>
      <p:sp>
        <p:nvSpPr>
          <p:cNvPr id="268353" name="Google Shape;268353;p84: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357" name="Shape 268357"/>
        <p:cNvGrpSpPr/>
        <p:nvPr/>
      </p:nvGrpSpPr>
      <p:grpSpPr>
        <a:xfrm>
          <a:off x="0" y="0"/>
          <a:ext cx="0" cy="0"/>
          <a:chOff x="0" y="0"/>
          <a:chExt cx="0" cy="0"/>
        </a:xfrm>
      </p:grpSpPr>
      <p:sp>
        <p:nvSpPr>
          <p:cNvPr id="268358" name="Google Shape;268358;p85: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359" name="Google Shape;268359;p85: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363" name="Shape 268363"/>
        <p:cNvGrpSpPr/>
        <p:nvPr/>
      </p:nvGrpSpPr>
      <p:grpSpPr>
        <a:xfrm>
          <a:off x="0" y="0"/>
          <a:ext cx="0" cy="0"/>
          <a:chOff x="0" y="0"/>
          <a:chExt cx="0" cy="0"/>
        </a:xfrm>
      </p:grpSpPr>
      <p:sp>
        <p:nvSpPr>
          <p:cNvPr id="268364" name="Google Shape;268364;p86: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365" name="Google Shape;268365;p86: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386" name="Shape 268386"/>
        <p:cNvGrpSpPr/>
        <p:nvPr/>
      </p:nvGrpSpPr>
      <p:grpSpPr>
        <a:xfrm>
          <a:off x="0" y="0"/>
          <a:ext cx="0" cy="0"/>
          <a:chOff x="0" y="0"/>
          <a:chExt cx="0" cy="0"/>
        </a:xfrm>
      </p:grpSpPr>
      <p:sp>
        <p:nvSpPr>
          <p:cNvPr id="268387" name="Google Shape;268387;p87:notes"/>
          <p:cNvSpPr/>
          <p:nvPr>
            <p:ph idx="2" type="sldImg"/>
          </p:nvPr>
        </p:nvSpPr>
        <p:spPr>
          <a:xfrm>
            <a:off x="1263650" y="719138"/>
            <a:ext cx="4802100" cy="3602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388" name="Google Shape;268388;p87:notes"/>
          <p:cNvSpPr txBox="1"/>
          <p:nvPr>
            <p:ph idx="1" type="body"/>
          </p:nvPr>
        </p:nvSpPr>
        <p:spPr>
          <a:xfrm>
            <a:off x="727075" y="4565650"/>
            <a:ext cx="5861100" cy="43164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rPr lang="sv-SE"/>
              <a:t>Värdena i en array kallas array-element</a:t>
            </a:r>
            <a:endParaRPr/>
          </a:p>
          <a:p>
            <a:pPr indent="0" lvl="0" marL="0" rtl="0" algn="l">
              <a:spcBef>
                <a:spcPts val="360"/>
              </a:spcBef>
              <a:spcAft>
                <a:spcPts val="0"/>
              </a:spcAft>
              <a:buNone/>
            </a:pPr>
            <a:r>
              <a:rPr lang="sv-SE"/>
              <a:t>En array sparar flera värden av samma typ</a:t>
            </a:r>
            <a:endParaRPr/>
          </a:p>
          <a:p>
            <a:pPr indent="0" lvl="0" marL="0" rtl="0" algn="l">
              <a:spcBef>
                <a:spcPts val="360"/>
              </a:spcBef>
              <a:spcAft>
                <a:spcPts val="0"/>
              </a:spcAft>
              <a:buNone/>
            </a:pPr>
            <a:r>
              <a:rPr lang="sv-SE"/>
              <a:t>Typen kan vara en primitiv datatyp eller objektreferenser</a:t>
            </a:r>
            <a:endParaRPr/>
          </a:p>
          <a:p>
            <a:pPr indent="0" lvl="0" marL="0" rtl="0" algn="l">
              <a:spcBef>
                <a:spcPts val="360"/>
              </a:spcBef>
              <a:spcAft>
                <a:spcPts val="0"/>
              </a:spcAft>
              <a:buNone/>
            </a:pPr>
            <a:r>
              <a:rPr lang="sv-SE"/>
              <a:t>Därför kan vi skapa array av int, char eller String</a:t>
            </a:r>
            <a:endParaRPr/>
          </a:p>
          <a:p>
            <a:pPr indent="0" lvl="0" marL="0" rtl="0" algn="l">
              <a:spcBef>
                <a:spcPts val="360"/>
              </a:spcBef>
              <a:spcAft>
                <a:spcPts val="0"/>
              </a:spcAft>
              <a:buNone/>
            </a:pPr>
            <a:r>
              <a:rPr lang="sv-SE"/>
              <a:t>I Java är en array ett objekt</a:t>
            </a:r>
            <a:endParaRPr/>
          </a:p>
          <a:p>
            <a:pPr indent="0" lvl="0" marL="0" rtl="0" algn="l">
              <a:spcBef>
                <a:spcPts val="360"/>
              </a:spcBef>
              <a:spcAft>
                <a:spcPts val="0"/>
              </a:spcAft>
              <a:buNone/>
            </a:pPr>
            <a:r>
              <a:rPr lang="sv-SE"/>
              <a:t>Därför är namnet på arrayen en objektreferens och arrayen i sig själv måste instansieras</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268389" name="Google Shape;268389;p87: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394" name="Shape 268394"/>
        <p:cNvGrpSpPr/>
        <p:nvPr/>
      </p:nvGrpSpPr>
      <p:grpSpPr>
        <a:xfrm>
          <a:off x="0" y="0"/>
          <a:ext cx="0" cy="0"/>
          <a:chOff x="0" y="0"/>
          <a:chExt cx="0" cy="0"/>
        </a:xfrm>
      </p:grpSpPr>
      <p:sp>
        <p:nvSpPr>
          <p:cNvPr id="268395" name="Google Shape;268395;p88:notes"/>
          <p:cNvSpPr/>
          <p:nvPr>
            <p:ph idx="2" type="sldImg"/>
          </p:nvPr>
        </p:nvSpPr>
        <p:spPr>
          <a:xfrm>
            <a:off x="1263650" y="719138"/>
            <a:ext cx="4802100" cy="3602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396" name="Google Shape;268396;p88:notes"/>
          <p:cNvSpPr txBox="1"/>
          <p:nvPr>
            <p:ph idx="1" type="body"/>
          </p:nvPr>
        </p:nvSpPr>
        <p:spPr>
          <a:xfrm>
            <a:off x="727075" y="4565650"/>
            <a:ext cx="5861100" cy="43164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rPr lang="sv-SE"/>
              <a:t>Datatypen är int[] (en array av int]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sv-SE"/>
              <a:t>Notera att deklarationen inte talar om arrayens storlek</a:t>
            </a:r>
            <a:endParaRPr/>
          </a:p>
          <a:p>
            <a:pPr indent="0" lvl="0" marL="0" rtl="0" algn="l">
              <a:spcBef>
                <a:spcPts val="360"/>
              </a:spcBef>
              <a:spcAft>
                <a:spcPts val="0"/>
              </a:spcAft>
              <a:buNone/>
            </a:pPr>
            <a:r>
              <a:t/>
            </a:r>
            <a:endParaRPr/>
          </a:p>
          <a:p>
            <a:pPr indent="0" lvl="0" marL="0" rtl="0" algn="l">
              <a:spcBef>
                <a:spcPts val="360"/>
              </a:spcBef>
              <a:spcAft>
                <a:spcPts val="0"/>
              </a:spcAft>
              <a:buNone/>
            </a:pPr>
            <a:r>
              <a:rPr lang="sv-SE"/>
              <a:t>Ett objekt av den typen kommer att få en viss storlek</a:t>
            </a:r>
            <a:endParaRPr/>
          </a:p>
          <a:p>
            <a:pPr indent="0" lvl="0" marL="0" rtl="0" algn="l">
              <a:spcBef>
                <a:spcPts val="360"/>
              </a:spcBef>
              <a:spcAft>
                <a:spcPts val="0"/>
              </a:spcAft>
              <a:buNone/>
            </a:pPr>
            <a:r>
              <a:t/>
            </a:r>
            <a:endParaRPr/>
          </a:p>
          <a:p>
            <a:pPr indent="0" lvl="0" marL="0" rtl="0" algn="l">
              <a:spcBef>
                <a:spcPts val="360"/>
              </a:spcBef>
              <a:spcAft>
                <a:spcPts val="0"/>
              </a:spcAft>
              <a:buNone/>
            </a:pPr>
            <a:r>
              <a:rPr lang="sv-SE"/>
              <a:t>new int[10] skapar det nya objektet som är en array av int med plats för 10 int.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sv-SE"/>
              <a:t>När en array väl har skapats så har den en fast storlek</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268397" name="Google Shape;268397;p88: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401" name="Shape 268401"/>
        <p:cNvGrpSpPr/>
        <p:nvPr/>
      </p:nvGrpSpPr>
      <p:grpSpPr>
        <a:xfrm>
          <a:off x="0" y="0"/>
          <a:ext cx="0" cy="0"/>
          <a:chOff x="0" y="0"/>
          <a:chExt cx="0" cy="0"/>
        </a:xfrm>
      </p:grpSpPr>
      <p:sp>
        <p:nvSpPr>
          <p:cNvPr id="268402" name="Google Shape;268402;p89:notes"/>
          <p:cNvSpPr/>
          <p:nvPr>
            <p:ph idx="2" type="sldImg"/>
          </p:nvPr>
        </p:nvSpPr>
        <p:spPr>
          <a:xfrm>
            <a:off x="1263650" y="719138"/>
            <a:ext cx="4802100" cy="3602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403" name="Google Shape;268403;p89:notes"/>
          <p:cNvSpPr txBox="1"/>
          <p:nvPr>
            <p:ph idx="1" type="body"/>
          </p:nvPr>
        </p:nvSpPr>
        <p:spPr>
          <a:xfrm>
            <a:off x="727075" y="4565650"/>
            <a:ext cx="5861100" cy="4316400"/>
          </a:xfrm>
          <a:prstGeom prst="rect">
            <a:avLst/>
          </a:prstGeom>
          <a:noFill/>
          <a:ln>
            <a:noFill/>
          </a:ln>
        </p:spPr>
        <p:txBody>
          <a:bodyPr anchorCtr="0" anchor="t" bIns="45525" lIns="91050" spcFirstLastPara="1" rIns="91050" wrap="square" tIns="45525">
            <a:noAutofit/>
          </a:bodyPr>
          <a:lstStyle/>
          <a:p>
            <a:pPr indent="0" lvl="0" marL="0" rtl="0" algn="l">
              <a:spcBef>
                <a:spcPts val="0"/>
              </a:spcBef>
              <a:spcAft>
                <a:spcPts val="0"/>
              </a:spcAft>
              <a:buNone/>
            </a:pPr>
            <a:r>
              <a:rPr lang="sv-SE"/>
              <a:t>Once an array is created, it has a fixed size</a:t>
            </a:r>
            <a:endParaRPr/>
          </a:p>
          <a:p>
            <a:pPr indent="0" lvl="0" marL="0" rtl="0" algn="l">
              <a:spcBef>
                <a:spcPts val="840"/>
              </a:spcBef>
              <a:spcAft>
                <a:spcPts val="0"/>
              </a:spcAft>
              <a:buNone/>
            </a:pPr>
            <a:r>
              <a:rPr lang="sv-SE"/>
              <a:t>An index used in an array reference must specify a valid element</a:t>
            </a:r>
            <a:endParaRPr/>
          </a:p>
          <a:p>
            <a:pPr indent="0" lvl="0" marL="0" rtl="0" algn="l">
              <a:spcBef>
                <a:spcPts val="840"/>
              </a:spcBef>
              <a:spcAft>
                <a:spcPts val="0"/>
              </a:spcAft>
              <a:buNone/>
            </a:pPr>
            <a:r>
              <a:rPr lang="sv-SE"/>
              <a:t>That is, the index value must be in bounds (0 to N-1)</a:t>
            </a:r>
            <a:endParaRPr/>
          </a:p>
          <a:p>
            <a:pPr indent="0" lvl="0" marL="0" rtl="0" algn="l">
              <a:spcBef>
                <a:spcPts val="840"/>
              </a:spcBef>
              <a:spcAft>
                <a:spcPts val="0"/>
              </a:spcAft>
              <a:buNone/>
            </a:pPr>
            <a:r>
              <a:rPr lang="sv-SE"/>
              <a:t>The Java interpreter throws an </a:t>
            </a:r>
            <a:r>
              <a:rPr lang="sv-SE">
                <a:latin typeface="Courier New"/>
                <a:ea typeface="Courier New"/>
                <a:cs typeface="Courier New"/>
                <a:sym typeface="Courier New"/>
              </a:rPr>
              <a:t>ArrayIndexOutOfBoundsException </a:t>
            </a:r>
            <a:r>
              <a:rPr lang="sv-SE"/>
              <a:t>if an array index is out of bounds </a:t>
            </a:r>
            <a:endParaRPr/>
          </a:p>
          <a:p>
            <a:pPr indent="0" lvl="0" marL="0" rtl="0" algn="l">
              <a:spcBef>
                <a:spcPts val="840"/>
              </a:spcBef>
              <a:spcAft>
                <a:spcPts val="0"/>
              </a:spcAft>
              <a:buNone/>
            </a:pPr>
            <a:r>
              <a:rPr lang="sv-SE"/>
              <a:t>This is called </a:t>
            </a:r>
            <a:r>
              <a:rPr i="1" lang="sv-SE"/>
              <a:t>automatic</a:t>
            </a:r>
            <a:r>
              <a:rPr lang="sv-SE"/>
              <a:t> </a:t>
            </a:r>
            <a:r>
              <a:rPr i="1" lang="sv-SE"/>
              <a:t>bounds checking</a:t>
            </a:r>
            <a:endParaRPr/>
          </a:p>
          <a:p>
            <a:pPr indent="0" lvl="0" marL="0" rtl="0" algn="l">
              <a:spcBef>
                <a:spcPts val="360"/>
              </a:spcBef>
              <a:spcAft>
                <a:spcPts val="0"/>
              </a:spcAft>
              <a:buNone/>
            </a:pPr>
            <a:r>
              <a:t/>
            </a:r>
            <a:endParaRPr/>
          </a:p>
        </p:txBody>
      </p:sp>
      <p:sp>
        <p:nvSpPr>
          <p:cNvPr id="268404" name="Google Shape;268404;p89:notes"/>
          <p:cNvSpPr txBox="1"/>
          <p:nvPr>
            <p:ph idx="11" type="ftr"/>
          </p:nvPr>
        </p:nvSpPr>
        <p:spPr>
          <a:xfrm>
            <a:off x="0" y="9120188"/>
            <a:ext cx="3170100" cy="480900"/>
          </a:xfrm>
          <a:prstGeom prst="rect">
            <a:avLst/>
          </a:prstGeom>
          <a:noFill/>
          <a:ln>
            <a:noFill/>
          </a:ln>
        </p:spPr>
        <p:txBody>
          <a:bodyPr anchorCtr="0" anchor="b" bIns="45525" lIns="91050" spcFirstLastPara="1" rIns="91050" wrap="square" tIns="45525">
            <a:noAutofit/>
          </a:bodyPr>
          <a:lstStyle/>
          <a:p>
            <a:pPr indent="0" lvl="0" marL="0" rtl="0" algn="l">
              <a:spcBef>
                <a:spcPts val="0"/>
              </a:spcBef>
              <a:spcAft>
                <a:spcPts val="0"/>
              </a:spcAft>
              <a:buNone/>
            </a:pPr>
            <a:r>
              <a:rPr lang="sv-SE"/>
              <a:t>© Magnus Wärja &amp; Mats Svensson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710" name="Shape 267710"/>
        <p:cNvGrpSpPr/>
        <p:nvPr/>
      </p:nvGrpSpPr>
      <p:grpSpPr>
        <a:xfrm>
          <a:off x="0" y="0"/>
          <a:ext cx="0" cy="0"/>
          <a:chOff x="0" y="0"/>
          <a:chExt cx="0" cy="0"/>
        </a:xfrm>
      </p:grpSpPr>
      <p:sp>
        <p:nvSpPr>
          <p:cNvPr id="267711" name="Google Shape;267711;p9: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7712" name="Google Shape;267712;p9: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414" name="Shape 268414"/>
        <p:cNvGrpSpPr/>
        <p:nvPr/>
      </p:nvGrpSpPr>
      <p:grpSpPr>
        <a:xfrm>
          <a:off x="0" y="0"/>
          <a:ext cx="0" cy="0"/>
          <a:chOff x="0" y="0"/>
          <a:chExt cx="0" cy="0"/>
        </a:xfrm>
      </p:grpSpPr>
      <p:sp>
        <p:nvSpPr>
          <p:cNvPr id="268415" name="Google Shape;268415;p90: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416" name="Google Shape;268416;p90: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420" name="Shape 268420"/>
        <p:cNvGrpSpPr/>
        <p:nvPr/>
      </p:nvGrpSpPr>
      <p:grpSpPr>
        <a:xfrm>
          <a:off x="0" y="0"/>
          <a:ext cx="0" cy="0"/>
          <a:chOff x="0" y="0"/>
          <a:chExt cx="0" cy="0"/>
        </a:xfrm>
      </p:grpSpPr>
      <p:sp>
        <p:nvSpPr>
          <p:cNvPr id="268421" name="Google Shape;268421;p91: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422" name="Google Shape;268422;p91: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427" name="Shape 268427"/>
        <p:cNvGrpSpPr/>
        <p:nvPr/>
      </p:nvGrpSpPr>
      <p:grpSpPr>
        <a:xfrm>
          <a:off x="0" y="0"/>
          <a:ext cx="0" cy="0"/>
          <a:chOff x="0" y="0"/>
          <a:chExt cx="0" cy="0"/>
        </a:xfrm>
      </p:grpSpPr>
      <p:sp>
        <p:nvSpPr>
          <p:cNvPr id="268428" name="Google Shape;268428;p92:notes"/>
          <p:cNvSpPr txBox="1"/>
          <p:nvPr>
            <p:ph idx="1" type="body"/>
          </p:nvPr>
        </p:nvSpPr>
        <p:spPr>
          <a:xfrm>
            <a:off x="973138" y="4560888"/>
            <a:ext cx="5368800" cy="4321200"/>
          </a:xfrm>
          <a:prstGeom prst="rect">
            <a:avLst/>
          </a:prstGeom>
        </p:spPr>
        <p:txBody>
          <a:bodyPr anchorCtr="0" anchor="t" bIns="45525" lIns="91050" spcFirstLastPara="1" rIns="91050" wrap="square" tIns="45525">
            <a:noAutofit/>
          </a:bodyPr>
          <a:lstStyle/>
          <a:p>
            <a:pPr indent="0" lvl="0" marL="0" rtl="0" algn="l">
              <a:spcBef>
                <a:spcPts val="360"/>
              </a:spcBef>
              <a:spcAft>
                <a:spcPts val="0"/>
              </a:spcAft>
              <a:buNone/>
            </a:pPr>
            <a:r>
              <a:t/>
            </a:r>
            <a:endParaRPr/>
          </a:p>
        </p:txBody>
      </p:sp>
      <p:sp>
        <p:nvSpPr>
          <p:cNvPr id="268429" name="Google Shape;268429;p92:notes"/>
          <p:cNvSpPr/>
          <p:nvPr>
            <p:ph idx="2" type="sldImg"/>
          </p:nvPr>
        </p:nvSpPr>
        <p:spPr>
          <a:xfrm>
            <a:off x="1258888" y="719138"/>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objects and text (default)">
  <p:cSld name="Headline, objects and text (default)">
    <p:bg>
      <p:bgPr>
        <a:solidFill>
          <a:schemeClr val="lt1"/>
        </a:solidFill>
      </p:bgPr>
    </p:bg>
    <p:spTree>
      <p:nvGrpSpPr>
        <p:cNvPr id="267297" name="Shape 267297"/>
        <p:cNvGrpSpPr/>
        <p:nvPr/>
      </p:nvGrpSpPr>
      <p:grpSpPr>
        <a:xfrm>
          <a:off x="0" y="0"/>
          <a:ext cx="0" cy="0"/>
          <a:chOff x="0" y="0"/>
          <a:chExt cx="0" cy="0"/>
        </a:xfrm>
      </p:grpSpPr>
      <p:sp>
        <p:nvSpPr>
          <p:cNvPr id="267298" name="Google Shape;267298;p2"/>
          <p:cNvSpPr txBox="1"/>
          <p:nvPr>
            <p:ph idx="1" type="body"/>
          </p:nvPr>
        </p:nvSpPr>
        <p:spPr>
          <a:xfrm>
            <a:off x="179512" y="1124744"/>
            <a:ext cx="8640900" cy="4752600"/>
          </a:xfrm>
          <a:prstGeom prst="rect">
            <a:avLst/>
          </a:prstGeom>
          <a:noFill/>
          <a:ln>
            <a:noFill/>
          </a:ln>
        </p:spPr>
        <p:txBody>
          <a:bodyPr anchorCtr="0" anchor="t" bIns="45700" lIns="91425" spcFirstLastPara="1" rIns="91425" wrap="square" tIns="45700">
            <a:noAutofit/>
          </a:bodyPr>
          <a:lstStyle>
            <a:lvl1pPr indent="-228600" lvl="0" marL="457200" rtl="0" algn="l">
              <a:spcBef>
                <a:spcPts val="1013"/>
              </a:spcBef>
              <a:spcAft>
                <a:spcPts val="0"/>
              </a:spcAft>
              <a:buSzPts val="1400"/>
              <a:buNone/>
              <a:defRPr sz="2200"/>
            </a:lvl1pPr>
            <a:lvl2pPr indent="-368300" lvl="1" marL="914400" rtl="0" algn="l">
              <a:spcBef>
                <a:spcPts val="1013"/>
              </a:spcBef>
              <a:spcAft>
                <a:spcPts val="0"/>
              </a:spcAft>
              <a:buClr>
                <a:schemeClr val="dk2"/>
              </a:buClr>
              <a:buSzPts val="2200"/>
              <a:buFont typeface="Arial"/>
              <a:buChar char="–"/>
              <a:defRPr sz="2200"/>
            </a:lvl2pPr>
            <a:lvl3pPr indent="-355600" lvl="2" marL="1371600" rtl="0" algn="l">
              <a:spcBef>
                <a:spcPts val="1013"/>
              </a:spcBef>
              <a:spcAft>
                <a:spcPts val="0"/>
              </a:spcAft>
              <a:buClr>
                <a:schemeClr val="dk2"/>
              </a:buClr>
              <a:buSzPts val="2000"/>
              <a:buChar char="»"/>
              <a:defRPr/>
            </a:lvl3pPr>
            <a:lvl4pPr indent="-355600" lvl="3" marL="1828800" rtl="0" algn="l">
              <a:spcBef>
                <a:spcPts val="1013"/>
              </a:spcBef>
              <a:spcAft>
                <a:spcPts val="0"/>
              </a:spcAft>
              <a:buClr>
                <a:schemeClr val="dk2"/>
              </a:buClr>
              <a:buSzPts val="2000"/>
              <a:buFont typeface="Arial"/>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67299" name="Google Shape;267299;p2"/>
          <p:cNvSpPr txBox="1"/>
          <p:nvPr>
            <p:ph idx="12" type="sldNum"/>
          </p:nvPr>
        </p:nvSpPr>
        <p:spPr>
          <a:xfrm>
            <a:off x="6564313" y="6483350"/>
            <a:ext cx="2133600" cy="365100"/>
          </a:xfrm>
          <a:prstGeom prst="rect">
            <a:avLst/>
          </a:prstGeom>
          <a:noFill/>
          <a:ln>
            <a:noFill/>
          </a:ln>
        </p:spPr>
        <p:txBody>
          <a:bodyPr anchorCtr="0" anchor="ctr" bIns="46175" lIns="92350" spcFirstLastPara="1" rIns="92350" wrap="square" tIns="46175">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r>
              <a:rPr lang="sv-SE"/>
              <a:t>sida </a:t>
            </a:r>
            <a:fld id="{00000000-1234-1234-1234-123412341234}" type="slidenum">
              <a:rPr lang="sv-SE"/>
              <a:t>‹#›</a:t>
            </a:fld>
            <a:endParaRPr/>
          </a:p>
        </p:txBody>
      </p:sp>
      <p:sp>
        <p:nvSpPr>
          <p:cNvPr id="267300" name="Google Shape;267300;p2"/>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301" name="Google Shape;267301;p2"/>
          <p:cNvSpPr/>
          <p:nvPr>
            <p:ph idx="2" type="clipArt"/>
          </p:nvPr>
        </p:nvSpPr>
        <p:spPr>
          <a:xfrm>
            <a:off x="654050" y="6597650"/>
            <a:ext cx="5718300" cy="250800"/>
          </a:xfrm>
          <a:prstGeom prst="rect">
            <a:avLst/>
          </a:prstGeom>
          <a:noFill/>
          <a:ln>
            <a:noFill/>
          </a:ln>
        </p:spPr>
        <p:txBody>
          <a:bodyPr anchorCtr="0" anchor="t" bIns="45700" lIns="91425" spcFirstLastPara="1" rIns="91425" wrap="square" tIns="45700">
            <a:noAutofit/>
          </a:bodyPr>
          <a:lstStyle>
            <a:lvl1pPr lvl="0" marR="0" rtl="0" algn="l">
              <a:spcBef>
                <a:spcPts val="1013"/>
              </a:spcBef>
              <a:spcAft>
                <a:spcPts val="0"/>
              </a:spcAft>
              <a:buSzPts val="1400"/>
              <a:buNone/>
              <a:defRPr b="0" i="0" sz="1400" u="none" cap="none" strike="noStrike">
                <a:solidFill>
                  <a:schemeClr val="dk2"/>
                </a:solidFill>
                <a:latin typeface="Arial"/>
                <a:ea typeface="Arial"/>
                <a:cs typeface="Arial"/>
                <a:sym typeface="Arial"/>
              </a:defRPr>
            </a:lvl1pPr>
            <a:lvl2pPr lvl="1" marR="0" rtl="0" algn="l">
              <a:spcBef>
                <a:spcPts val="1013"/>
              </a:spcBef>
              <a:spcAft>
                <a:spcPts val="0"/>
              </a:spcAft>
              <a:buClr>
                <a:schemeClr val="dk1"/>
              </a:buClr>
              <a:buSzPts val="2200"/>
              <a:buFont typeface="Arial"/>
              <a:buChar char="–"/>
              <a:defRPr b="0" i="0" sz="2200" u="none" cap="none" strike="noStrike">
                <a:solidFill>
                  <a:schemeClr val="dk2"/>
                </a:solidFill>
                <a:latin typeface="Arial"/>
                <a:ea typeface="Arial"/>
                <a:cs typeface="Arial"/>
                <a:sym typeface="Arial"/>
              </a:defRPr>
            </a:lvl2pPr>
            <a:lvl3pPr lvl="2" marR="0" rtl="0" algn="l">
              <a:spcBef>
                <a:spcPts val="1013"/>
              </a:spcBef>
              <a:spcAft>
                <a:spcPts val="0"/>
              </a:spcAft>
              <a:buClr>
                <a:schemeClr val="dk1"/>
              </a:buClr>
              <a:buSzPts val="2000"/>
              <a:buFont typeface="Merriweather Sans"/>
              <a:buChar char="»"/>
              <a:defRPr b="0" i="0" sz="2000" u="none" cap="none" strike="noStrike">
                <a:solidFill>
                  <a:schemeClr val="dk2"/>
                </a:solidFill>
                <a:latin typeface="Arial"/>
                <a:ea typeface="Arial"/>
                <a:cs typeface="Arial"/>
                <a:sym typeface="Arial"/>
              </a:defRPr>
            </a:lvl3pPr>
            <a:lvl4pPr lvl="3" marR="0" rtl="0" algn="l">
              <a:spcBef>
                <a:spcPts val="1013"/>
              </a:spcBef>
              <a:spcAft>
                <a:spcPts val="0"/>
              </a:spcAft>
              <a:buClr>
                <a:schemeClr val="dk1"/>
              </a:buClr>
              <a:buSzPts val="2000"/>
              <a:buFont typeface="Arial"/>
              <a:buChar char="–"/>
              <a:defRPr b="0" i="0" sz="2000" u="none" cap="none" strike="noStrike">
                <a:solidFill>
                  <a:schemeClr val="dk2"/>
                </a:solidFill>
                <a:latin typeface="Arial"/>
                <a:ea typeface="Arial"/>
                <a:cs typeface="Arial"/>
                <a:sym typeface="Arial"/>
              </a:defRPr>
            </a:lvl4pPr>
            <a:lvl5pPr lvl="4" marR="0" rtl="0" algn="l">
              <a:spcBef>
                <a:spcPts val="4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7302" name="Google Shape;267302;p2"/>
          <p:cNvSpPr txBox="1"/>
          <p:nvPr/>
        </p:nvSpPr>
        <p:spPr>
          <a:xfrm>
            <a:off x="264703" y="6512023"/>
            <a:ext cx="3239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sv-SE" sz="1400" u="none" cap="none" strike="noStrike">
                <a:solidFill>
                  <a:schemeClr val="dk1"/>
                </a:solidFill>
                <a:latin typeface="Open Sans Light"/>
                <a:ea typeface="Open Sans Light"/>
                <a:cs typeface="Open Sans Light"/>
                <a:sym typeface="Open Sans Light"/>
              </a:rPr>
              <a:t>© Magnus Wärja &amp; Mats Svensson</a:t>
            </a:r>
            <a:endParaRPr b="0" sz="1200">
              <a:solidFill>
                <a:schemeClr val="dk2"/>
              </a:solidFill>
              <a:latin typeface="Open Sans Light"/>
              <a:ea typeface="Open Sans Light"/>
              <a:cs typeface="Open Sans Light"/>
              <a:sym typeface="Open Sans Ligh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title page (1)">
  <p:cSld name="Logo title page (1)">
    <p:spTree>
      <p:nvGrpSpPr>
        <p:cNvPr id="267363" name="Shape 267363"/>
        <p:cNvGrpSpPr/>
        <p:nvPr/>
      </p:nvGrpSpPr>
      <p:grpSpPr>
        <a:xfrm>
          <a:off x="0" y="0"/>
          <a:ext cx="0" cy="0"/>
          <a:chOff x="0" y="0"/>
          <a:chExt cx="0" cy="0"/>
        </a:xfrm>
      </p:grpSpPr>
      <p:pic>
        <p:nvPicPr>
          <p:cNvPr descr="PPT_universitetshuset01.jpg" id="267364" name="Google Shape;267364;p11"/>
          <p:cNvPicPr preferRelativeResize="0"/>
          <p:nvPr/>
        </p:nvPicPr>
        <p:blipFill rotWithShape="1">
          <a:blip r:embed="rId2">
            <a:alphaModFix/>
          </a:blip>
          <a:srcRect b="0" l="0" r="0" t="0"/>
          <a:stretch/>
        </p:blipFill>
        <p:spPr>
          <a:xfrm>
            <a:off x="0" y="50800"/>
            <a:ext cx="9140824" cy="6746875"/>
          </a:xfrm>
          <a:prstGeom prst="rect">
            <a:avLst/>
          </a:prstGeom>
          <a:noFill/>
          <a:ln>
            <a:noFill/>
          </a:ln>
        </p:spPr>
      </p:pic>
      <p:sp>
        <p:nvSpPr>
          <p:cNvPr id="267365" name="Google Shape;267365;p11"/>
          <p:cNvSpPr/>
          <p:nvPr/>
        </p:nvSpPr>
        <p:spPr>
          <a:xfrm>
            <a:off x="80963" y="84138"/>
            <a:ext cx="8982000" cy="6702300"/>
          </a:xfrm>
          <a:prstGeom prst="rect">
            <a:avLst/>
          </a:prstGeom>
          <a:noFill/>
          <a:ln cap="sq" cmpd="sng" w="184150">
            <a:solidFill>
              <a:schemeClr val="lt1"/>
            </a:solidFill>
            <a:prstDash val="solid"/>
            <a:miter lim="800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1" sz="1800">
              <a:solidFill>
                <a:schemeClr val="dk2"/>
              </a:solidFill>
              <a:latin typeface="Arial"/>
              <a:ea typeface="Arial"/>
              <a:cs typeface="Arial"/>
              <a:sym typeface="Arial"/>
            </a:endParaRPr>
          </a:p>
        </p:txBody>
      </p:sp>
      <p:pic>
        <p:nvPicPr>
          <p:cNvPr descr="Lunds sigill RGB 150.png" id="267366" name="Google Shape;267366;p11"/>
          <p:cNvPicPr preferRelativeResize="0"/>
          <p:nvPr/>
        </p:nvPicPr>
        <p:blipFill rotWithShape="1">
          <a:blip r:embed="rId3">
            <a:alphaModFix/>
          </a:blip>
          <a:srcRect b="21544" l="0" r="17688" t="0"/>
          <a:stretch/>
        </p:blipFill>
        <p:spPr>
          <a:xfrm>
            <a:off x="6443663" y="4311650"/>
            <a:ext cx="2714625" cy="2568576"/>
          </a:xfrm>
          <a:prstGeom prst="rect">
            <a:avLst/>
          </a:prstGeom>
          <a:noFill/>
          <a:ln>
            <a:noFill/>
          </a:ln>
        </p:spPr>
      </p:pic>
      <p:grpSp>
        <p:nvGrpSpPr>
          <p:cNvPr id="267367" name="Google Shape;267367;p11"/>
          <p:cNvGrpSpPr/>
          <p:nvPr/>
        </p:nvGrpSpPr>
        <p:grpSpPr>
          <a:xfrm>
            <a:off x="3365405" y="1519249"/>
            <a:ext cx="5617882" cy="1284324"/>
            <a:chOff x="3312697" y="1516103"/>
            <a:chExt cx="5530500" cy="1280100"/>
          </a:xfrm>
        </p:grpSpPr>
        <p:sp>
          <p:nvSpPr>
            <p:cNvPr id="267368" name="Google Shape;267368;p11"/>
            <p:cNvSpPr/>
            <p:nvPr/>
          </p:nvSpPr>
          <p:spPr>
            <a:xfrm>
              <a:off x="3312697" y="1516103"/>
              <a:ext cx="5530500" cy="12801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pic>
          <p:nvPicPr>
            <p:cNvPr descr="SchoolEconomics_eng_L_CMYK.eps" id="267369" name="Google Shape;267369;p11"/>
            <p:cNvPicPr preferRelativeResize="0"/>
            <p:nvPr/>
          </p:nvPicPr>
          <p:blipFill rotWithShape="1">
            <a:blip r:embed="rId4">
              <a:alphaModFix/>
            </a:blip>
            <a:srcRect b="0" l="0" r="0" t="0"/>
            <a:stretch/>
          </p:blipFill>
          <p:spPr>
            <a:xfrm>
              <a:off x="3656136" y="1676064"/>
              <a:ext cx="4883170" cy="947481"/>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267370" name="Shape 267370"/>
        <p:cNvGrpSpPr/>
        <p:nvPr/>
      </p:nvGrpSpPr>
      <p:grpSpPr>
        <a:xfrm>
          <a:off x="0" y="0"/>
          <a:ext cx="0" cy="0"/>
          <a:chOff x="0" y="0"/>
          <a:chExt cx="0" cy="0"/>
        </a:xfrm>
      </p:grpSpPr>
      <p:sp>
        <p:nvSpPr>
          <p:cNvPr id="267371" name="Google Shape;267371;p12"/>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372" name="Google Shape;267372;p12"/>
          <p:cNvSpPr txBox="1"/>
          <p:nvPr>
            <p:ph idx="12" type="sldNum"/>
          </p:nvPr>
        </p:nvSpPr>
        <p:spPr>
          <a:xfrm>
            <a:off x="6564313" y="6483350"/>
            <a:ext cx="2133600" cy="365100"/>
          </a:xfrm>
          <a:prstGeom prst="rect">
            <a:avLst/>
          </a:prstGeom>
          <a:noFill/>
          <a:ln>
            <a:noFill/>
          </a:ln>
        </p:spPr>
        <p:txBody>
          <a:bodyPr anchorCtr="0" anchor="ctr" bIns="46175" lIns="92350" spcFirstLastPara="1" rIns="92350" wrap="square" tIns="46175">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r>
              <a:rPr lang="sv-SE"/>
              <a:t>sida </a:t>
            </a:r>
            <a:fld id="{00000000-1234-1234-1234-123412341234}" type="slidenum">
              <a:rPr lang="sv-S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npassad layout">
  <p:cSld name="Anpassad layout">
    <p:spTree>
      <p:nvGrpSpPr>
        <p:cNvPr id="267373" name="Shape 267373"/>
        <p:cNvGrpSpPr/>
        <p:nvPr/>
      </p:nvGrpSpPr>
      <p:grpSpPr>
        <a:xfrm>
          <a:off x="0" y="0"/>
          <a:ext cx="0" cy="0"/>
          <a:chOff x="0" y="0"/>
          <a:chExt cx="0" cy="0"/>
        </a:xfrm>
      </p:grpSpPr>
      <p:sp>
        <p:nvSpPr>
          <p:cNvPr id="267374" name="Google Shape;267374;p13"/>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375" name="Google Shape;267375;p13"/>
          <p:cNvSpPr txBox="1"/>
          <p:nvPr>
            <p:ph idx="12" type="sldNum"/>
          </p:nvPr>
        </p:nvSpPr>
        <p:spPr>
          <a:xfrm>
            <a:off x="6564313" y="6483350"/>
            <a:ext cx="2133600" cy="365100"/>
          </a:xfrm>
          <a:prstGeom prst="rect">
            <a:avLst/>
          </a:prstGeom>
          <a:noFill/>
          <a:ln>
            <a:noFill/>
          </a:ln>
        </p:spPr>
        <p:txBody>
          <a:bodyPr anchorCtr="0" anchor="ctr" bIns="46175" lIns="92350" spcFirstLastPara="1" rIns="92350" wrap="square" tIns="46175">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r>
              <a:rPr lang="sv-SE"/>
              <a:t>sida </a:t>
            </a:r>
            <a:fld id="{00000000-1234-1234-1234-123412341234}" type="slidenum">
              <a:rPr lang="sv-S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ustom Layout">
  <p:cSld name="1_Custom Layout">
    <p:spTree>
      <p:nvGrpSpPr>
        <p:cNvPr id="267376" name="Shape 267376"/>
        <p:cNvGrpSpPr/>
        <p:nvPr/>
      </p:nvGrpSpPr>
      <p:grpSpPr>
        <a:xfrm>
          <a:off x="0" y="0"/>
          <a:ext cx="0" cy="0"/>
          <a:chOff x="0" y="0"/>
          <a:chExt cx="0" cy="0"/>
        </a:xfrm>
      </p:grpSpPr>
      <p:sp>
        <p:nvSpPr>
          <p:cNvPr id="267377" name="Google Shape;267377;p14"/>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378" name="Google Shape;267378;p14"/>
          <p:cNvSpPr txBox="1"/>
          <p:nvPr>
            <p:ph idx="12" type="sldNum"/>
          </p:nvPr>
        </p:nvSpPr>
        <p:spPr>
          <a:xfrm>
            <a:off x="6564313" y="6483350"/>
            <a:ext cx="2133600" cy="365100"/>
          </a:xfrm>
          <a:prstGeom prst="rect">
            <a:avLst/>
          </a:prstGeom>
          <a:noFill/>
          <a:ln>
            <a:noFill/>
          </a:ln>
        </p:spPr>
        <p:txBody>
          <a:bodyPr anchorCtr="0" anchor="ctr" bIns="46175" lIns="92350" spcFirstLastPara="1" rIns="92350" wrap="square" tIns="46175">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r>
              <a:rPr lang="sv-SE"/>
              <a:t>sida </a:t>
            </a:r>
            <a:fld id="{00000000-1234-1234-1234-123412341234}" type="slidenum">
              <a:rPr lang="sv-S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Custom Layout">
  <p:cSld name="2_Custom Layout">
    <p:spTree>
      <p:nvGrpSpPr>
        <p:cNvPr id="267379" name="Shape 267379"/>
        <p:cNvGrpSpPr/>
        <p:nvPr/>
      </p:nvGrpSpPr>
      <p:grpSpPr>
        <a:xfrm>
          <a:off x="0" y="0"/>
          <a:ext cx="0" cy="0"/>
          <a:chOff x="0" y="0"/>
          <a:chExt cx="0" cy="0"/>
        </a:xfrm>
      </p:grpSpPr>
      <p:sp>
        <p:nvSpPr>
          <p:cNvPr id="267380" name="Google Shape;267380;p15"/>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381" name="Google Shape;267381;p15"/>
          <p:cNvSpPr txBox="1"/>
          <p:nvPr>
            <p:ph idx="12" type="sldNum"/>
          </p:nvPr>
        </p:nvSpPr>
        <p:spPr>
          <a:xfrm>
            <a:off x="6564313" y="6483350"/>
            <a:ext cx="2133600" cy="365100"/>
          </a:xfrm>
          <a:prstGeom prst="rect">
            <a:avLst/>
          </a:prstGeom>
          <a:noFill/>
          <a:ln>
            <a:noFill/>
          </a:ln>
        </p:spPr>
        <p:txBody>
          <a:bodyPr anchorCtr="0" anchor="ctr" bIns="46175" lIns="92350" spcFirstLastPara="1" rIns="92350" wrap="square" tIns="46175">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r>
              <a:rPr lang="sv-SE"/>
              <a:t>sida </a:t>
            </a: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Custom Layout">
  <p:cSld name="3_Custom Layout">
    <p:spTree>
      <p:nvGrpSpPr>
        <p:cNvPr id="267382" name="Shape 267382"/>
        <p:cNvGrpSpPr/>
        <p:nvPr/>
      </p:nvGrpSpPr>
      <p:grpSpPr>
        <a:xfrm>
          <a:off x="0" y="0"/>
          <a:ext cx="0" cy="0"/>
          <a:chOff x="0" y="0"/>
          <a:chExt cx="0" cy="0"/>
        </a:xfrm>
      </p:grpSpPr>
      <p:sp>
        <p:nvSpPr>
          <p:cNvPr id="267383" name="Google Shape;267383;p16"/>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384" name="Google Shape;267384;p16"/>
          <p:cNvSpPr txBox="1"/>
          <p:nvPr>
            <p:ph idx="12" type="sldNum"/>
          </p:nvPr>
        </p:nvSpPr>
        <p:spPr>
          <a:xfrm>
            <a:off x="6564313" y="6483350"/>
            <a:ext cx="2133600" cy="365100"/>
          </a:xfrm>
          <a:prstGeom prst="rect">
            <a:avLst/>
          </a:prstGeom>
          <a:noFill/>
          <a:ln>
            <a:noFill/>
          </a:ln>
        </p:spPr>
        <p:txBody>
          <a:bodyPr anchorCtr="0" anchor="ctr" bIns="46175" lIns="92350" spcFirstLastPara="1" rIns="92350" wrap="square" tIns="46175">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r>
              <a:rPr lang="sv-SE"/>
              <a:t>sida </a:t>
            </a: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s and ordered lists (1)">
  <p:cSld name="Objects and ordered lists (1)">
    <p:spTree>
      <p:nvGrpSpPr>
        <p:cNvPr id="267385" name="Shape 267385"/>
        <p:cNvGrpSpPr/>
        <p:nvPr/>
      </p:nvGrpSpPr>
      <p:grpSpPr>
        <a:xfrm>
          <a:off x="0" y="0"/>
          <a:ext cx="0" cy="0"/>
          <a:chOff x="0" y="0"/>
          <a:chExt cx="0" cy="0"/>
        </a:xfrm>
      </p:grpSpPr>
      <p:sp>
        <p:nvSpPr>
          <p:cNvPr id="267386" name="Google Shape;267386;p17"/>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387" name="Google Shape;267387;p17"/>
          <p:cNvSpPr txBox="1"/>
          <p:nvPr>
            <p:ph idx="1" type="body"/>
          </p:nvPr>
        </p:nvSpPr>
        <p:spPr>
          <a:xfrm>
            <a:off x="751994" y="1804596"/>
            <a:ext cx="3181500" cy="3729600"/>
          </a:xfrm>
          <a:prstGeom prst="rect">
            <a:avLst/>
          </a:prstGeom>
          <a:noFill/>
          <a:ln>
            <a:noFill/>
          </a:ln>
        </p:spPr>
        <p:txBody>
          <a:bodyPr anchorCtr="0" anchor="t" bIns="45700" lIns="91425" spcFirstLastPara="1" rIns="91425" wrap="square" tIns="45700">
            <a:noAutofit/>
          </a:bodyPr>
          <a:lstStyle>
            <a:lvl1pPr indent="-228600" lvl="0" marL="457200" rtl="0" algn="l">
              <a:spcBef>
                <a:spcPts val="1013"/>
              </a:spcBef>
              <a:spcAft>
                <a:spcPts val="0"/>
              </a:spcAft>
              <a:buSzPts val="2200"/>
              <a:buNone/>
              <a:defRPr sz="2200"/>
            </a:lvl1pPr>
            <a:lvl2pPr indent="-342900" lvl="1" marL="914400" rtl="0" algn="l">
              <a:spcBef>
                <a:spcPts val="1013"/>
              </a:spcBef>
              <a:spcAft>
                <a:spcPts val="0"/>
              </a:spcAft>
              <a:buSzPts val="1800"/>
              <a:buFont typeface="Arial"/>
              <a:buChar char="–"/>
              <a:defRPr sz="1800"/>
            </a:lvl2pPr>
            <a:lvl3pPr indent="-330200" lvl="2" marL="1371600" rtl="0" algn="l">
              <a:spcBef>
                <a:spcPts val="1013"/>
              </a:spcBef>
              <a:spcAft>
                <a:spcPts val="0"/>
              </a:spcAft>
              <a:buSzPts val="1600"/>
              <a:buChar char="»"/>
              <a:defRPr sz="1600"/>
            </a:lvl3pPr>
            <a:lvl4pPr indent="-317500" lvl="3" marL="1828800" rtl="0" algn="l">
              <a:spcBef>
                <a:spcPts val="1013"/>
              </a:spcBef>
              <a:spcAft>
                <a:spcPts val="0"/>
              </a:spcAft>
              <a:buSzPts val="1400"/>
              <a:buFont typeface="Arial"/>
              <a:buChar char="–"/>
              <a:defRPr sz="1400"/>
            </a:lvl4pPr>
            <a:lvl5pPr indent="-342900" lvl="4" marL="2286000" rtl="0" algn="l">
              <a:spcBef>
                <a:spcPts val="360"/>
              </a:spcBef>
              <a:spcAft>
                <a:spcPts val="0"/>
              </a:spcAft>
              <a:buClr>
                <a:schemeClr val="dk1"/>
              </a:buClr>
              <a:buSzPts val="1800"/>
              <a:buFont typeface="Arial"/>
              <a:buChar char="»"/>
              <a:defRPr sz="1800"/>
            </a:lvl5pPr>
            <a:lvl6pPr indent="-342900" lvl="5" marL="2743200" rtl="0" algn="l">
              <a:spcBef>
                <a:spcPts val="360"/>
              </a:spcBef>
              <a:spcAft>
                <a:spcPts val="0"/>
              </a:spcAft>
              <a:buClr>
                <a:schemeClr val="dk1"/>
              </a:buClr>
              <a:buSzPts val="1800"/>
              <a:buFont typeface="Arial"/>
              <a:buChar char="»"/>
              <a:defRPr sz="1800"/>
            </a:lvl6pPr>
            <a:lvl7pPr indent="-342900" lvl="6" marL="3200400" rtl="0" algn="l">
              <a:spcBef>
                <a:spcPts val="360"/>
              </a:spcBef>
              <a:spcAft>
                <a:spcPts val="0"/>
              </a:spcAft>
              <a:buClr>
                <a:schemeClr val="dk1"/>
              </a:buClr>
              <a:buSzPts val="1800"/>
              <a:buFont typeface="Arial"/>
              <a:buChar char="»"/>
              <a:defRPr sz="1800"/>
            </a:lvl7pPr>
            <a:lvl8pPr indent="-342900" lvl="7" marL="3657600" rtl="0" algn="l">
              <a:spcBef>
                <a:spcPts val="360"/>
              </a:spcBef>
              <a:spcAft>
                <a:spcPts val="0"/>
              </a:spcAft>
              <a:buClr>
                <a:schemeClr val="dk1"/>
              </a:buClr>
              <a:buSzPts val="1800"/>
              <a:buFont typeface="Arial"/>
              <a:buChar char="»"/>
              <a:defRPr sz="1800"/>
            </a:lvl8pPr>
            <a:lvl9pPr indent="-342900" lvl="8" marL="4114800" rtl="0" algn="l">
              <a:spcBef>
                <a:spcPts val="360"/>
              </a:spcBef>
              <a:spcAft>
                <a:spcPts val="0"/>
              </a:spcAft>
              <a:buClr>
                <a:schemeClr val="dk1"/>
              </a:buClr>
              <a:buSzPts val="1800"/>
              <a:buFont typeface="Arial"/>
              <a:buChar char="»"/>
              <a:defRPr sz="1800"/>
            </a:lvl9pPr>
          </a:lstStyle>
          <a:p/>
        </p:txBody>
      </p:sp>
      <p:sp>
        <p:nvSpPr>
          <p:cNvPr id="267388" name="Google Shape;267388;p17"/>
          <p:cNvSpPr txBox="1"/>
          <p:nvPr>
            <p:ph idx="2" type="body"/>
          </p:nvPr>
        </p:nvSpPr>
        <p:spPr>
          <a:xfrm>
            <a:off x="4115607" y="1804596"/>
            <a:ext cx="4280100" cy="3729600"/>
          </a:xfrm>
          <a:prstGeom prst="rect">
            <a:avLst/>
          </a:prstGeom>
          <a:noFill/>
          <a:ln>
            <a:noFill/>
          </a:ln>
        </p:spPr>
        <p:txBody>
          <a:bodyPr anchorCtr="0" anchor="t" bIns="45700" lIns="91425" spcFirstLastPara="1" rIns="91425" wrap="square" tIns="45700">
            <a:noAutofit/>
          </a:bodyPr>
          <a:lstStyle>
            <a:lvl1pPr indent="-228600" lvl="0" marL="457200" rtl="0" algn="l">
              <a:spcBef>
                <a:spcPts val="1013"/>
              </a:spcBef>
              <a:spcAft>
                <a:spcPts val="0"/>
              </a:spcAft>
              <a:buSzPts val="1400"/>
              <a:buNone/>
              <a:defRPr sz="2200"/>
            </a:lvl1pPr>
            <a:lvl2pPr indent="-368300" lvl="1" marL="914400" rtl="0" algn="l">
              <a:spcBef>
                <a:spcPts val="1013"/>
              </a:spcBef>
              <a:spcAft>
                <a:spcPts val="0"/>
              </a:spcAft>
              <a:buClr>
                <a:schemeClr val="dk2"/>
              </a:buClr>
              <a:buSzPts val="2200"/>
              <a:buFont typeface="Arial"/>
              <a:buChar char="–"/>
              <a:defRPr sz="2200"/>
            </a:lvl2pPr>
            <a:lvl3pPr indent="-355600" lvl="2" marL="1371600" rtl="0" algn="l">
              <a:spcBef>
                <a:spcPts val="1013"/>
              </a:spcBef>
              <a:spcAft>
                <a:spcPts val="0"/>
              </a:spcAft>
              <a:buClr>
                <a:schemeClr val="dk2"/>
              </a:buClr>
              <a:buSzPts val="2000"/>
              <a:buChar char="»"/>
              <a:defRPr sz="2000"/>
            </a:lvl3pPr>
            <a:lvl4pPr indent="-355600" lvl="3" marL="1828800" rtl="0" algn="l">
              <a:spcBef>
                <a:spcPts val="1013"/>
              </a:spcBef>
              <a:spcAft>
                <a:spcPts val="0"/>
              </a:spcAft>
              <a:buClr>
                <a:schemeClr val="dk2"/>
              </a:buClr>
              <a:buSzPts val="2000"/>
              <a:buFont typeface="Arial"/>
              <a:buChar char="–"/>
              <a:defRPr sz="2000"/>
            </a:lvl4pPr>
            <a:lvl5pPr indent="-342900" lvl="4" marL="2286000" rtl="0" algn="l">
              <a:spcBef>
                <a:spcPts val="360"/>
              </a:spcBef>
              <a:spcAft>
                <a:spcPts val="0"/>
              </a:spcAft>
              <a:buClr>
                <a:schemeClr val="dk1"/>
              </a:buClr>
              <a:buSzPts val="1800"/>
              <a:buFont typeface="Arial"/>
              <a:buChar char="»"/>
              <a:defRPr sz="1800"/>
            </a:lvl5pPr>
            <a:lvl6pPr indent="-342900" lvl="5" marL="2743200" rtl="0" algn="l">
              <a:spcBef>
                <a:spcPts val="360"/>
              </a:spcBef>
              <a:spcAft>
                <a:spcPts val="0"/>
              </a:spcAft>
              <a:buClr>
                <a:schemeClr val="dk1"/>
              </a:buClr>
              <a:buSzPts val="1800"/>
              <a:buFont typeface="Arial"/>
              <a:buChar char="»"/>
              <a:defRPr sz="1800"/>
            </a:lvl6pPr>
            <a:lvl7pPr indent="-342900" lvl="6" marL="3200400" rtl="0" algn="l">
              <a:spcBef>
                <a:spcPts val="360"/>
              </a:spcBef>
              <a:spcAft>
                <a:spcPts val="0"/>
              </a:spcAft>
              <a:buClr>
                <a:schemeClr val="dk1"/>
              </a:buClr>
              <a:buSzPts val="1800"/>
              <a:buFont typeface="Arial"/>
              <a:buChar char="»"/>
              <a:defRPr sz="1800"/>
            </a:lvl7pPr>
            <a:lvl8pPr indent="-342900" lvl="7" marL="3657600" rtl="0" algn="l">
              <a:spcBef>
                <a:spcPts val="360"/>
              </a:spcBef>
              <a:spcAft>
                <a:spcPts val="0"/>
              </a:spcAft>
              <a:buClr>
                <a:schemeClr val="dk1"/>
              </a:buClr>
              <a:buSzPts val="1800"/>
              <a:buFont typeface="Arial"/>
              <a:buChar char="»"/>
              <a:defRPr sz="1800"/>
            </a:lvl8pPr>
            <a:lvl9pPr indent="-342900" lvl="8" marL="4114800" rtl="0" algn="l">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s and ordered lists (2)">
  <p:cSld name="Objects and ordered lists (2)">
    <p:spTree>
      <p:nvGrpSpPr>
        <p:cNvPr id="267389" name="Shape 267389"/>
        <p:cNvGrpSpPr/>
        <p:nvPr/>
      </p:nvGrpSpPr>
      <p:grpSpPr>
        <a:xfrm>
          <a:off x="0" y="0"/>
          <a:ext cx="0" cy="0"/>
          <a:chOff x="0" y="0"/>
          <a:chExt cx="0" cy="0"/>
        </a:xfrm>
      </p:grpSpPr>
      <p:sp>
        <p:nvSpPr>
          <p:cNvPr id="267390" name="Google Shape;267390;p18"/>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391" name="Google Shape;267391;p18"/>
          <p:cNvSpPr txBox="1"/>
          <p:nvPr>
            <p:ph idx="1" type="body"/>
          </p:nvPr>
        </p:nvSpPr>
        <p:spPr>
          <a:xfrm>
            <a:off x="753117" y="1804596"/>
            <a:ext cx="4441500" cy="3729600"/>
          </a:xfrm>
          <a:prstGeom prst="rect">
            <a:avLst/>
          </a:prstGeom>
          <a:noFill/>
          <a:ln>
            <a:noFill/>
          </a:ln>
        </p:spPr>
        <p:txBody>
          <a:bodyPr anchorCtr="0" anchor="t" bIns="45700" lIns="91425" spcFirstLastPara="1" rIns="91425" wrap="square" tIns="45700">
            <a:noAutofit/>
          </a:bodyPr>
          <a:lstStyle>
            <a:lvl1pPr indent="-228600" lvl="0" marL="457200" rtl="0" algn="l">
              <a:spcBef>
                <a:spcPts val="1013"/>
              </a:spcBef>
              <a:spcAft>
                <a:spcPts val="0"/>
              </a:spcAft>
              <a:buSzPts val="2200"/>
              <a:buNone/>
              <a:defRPr sz="2200"/>
            </a:lvl1pPr>
            <a:lvl2pPr indent="-342900" lvl="1" marL="914400" rtl="0" algn="l">
              <a:spcBef>
                <a:spcPts val="1013"/>
              </a:spcBef>
              <a:spcAft>
                <a:spcPts val="0"/>
              </a:spcAft>
              <a:buSzPts val="1800"/>
              <a:buFont typeface="Arial"/>
              <a:buChar char="–"/>
              <a:defRPr sz="1800"/>
            </a:lvl2pPr>
            <a:lvl3pPr indent="-330200" lvl="2" marL="1371600" rtl="0" algn="l">
              <a:spcBef>
                <a:spcPts val="1013"/>
              </a:spcBef>
              <a:spcAft>
                <a:spcPts val="0"/>
              </a:spcAft>
              <a:buSzPts val="1600"/>
              <a:buChar char="»"/>
              <a:defRPr sz="1600"/>
            </a:lvl3pPr>
            <a:lvl4pPr indent="-317500" lvl="3" marL="1828800" rtl="0" algn="l">
              <a:spcBef>
                <a:spcPts val="1013"/>
              </a:spcBef>
              <a:spcAft>
                <a:spcPts val="0"/>
              </a:spcAft>
              <a:buSzPts val="1400"/>
              <a:buFont typeface="Arial"/>
              <a:buChar char="–"/>
              <a:defRPr sz="1400"/>
            </a:lvl4pPr>
            <a:lvl5pPr indent="-342900" lvl="4" marL="2286000" rtl="0" algn="l">
              <a:spcBef>
                <a:spcPts val="360"/>
              </a:spcBef>
              <a:spcAft>
                <a:spcPts val="0"/>
              </a:spcAft>
              <a:buClr>
                <a:schemeClr val="dk1"/>
              </a:buClr>
              <a:buSzPts val="1800"/>
              <a:buFont typeface="Arial"/>
              <a:buChar char="»"/>
              <a:defRPr sz="1800"/>
            </a:lvl5pPr>
            <a:lvl6pPr indent="-342900" lvl="5" marL="2743200" rtl="0" algn="l">
              <a:spcBef>
                <a:spcPts val="360"/>
              </a:spcBef>
              <a:spcAft>
                <a:spcPts val="0"/>
              </a:spcAft>
              <a:buClr>
                <a:schemeClr val="dk1"/>
              </a:buClr>
              <a:buSzPts val="1800"/>
              <a:buFont typeface="Arial"/>
              <a:buChar char="»"/>
              <a:defRPr sz="1800"/>
            </a:lvl6pPr>
            <a:lvl7pPr indent="-342900" lvl="6" marL="3200400" rtl="0" algn="l">
              <a:spcBef>
                <a:spcPts val="360"/>
              </a:spcBef>
              <a:spcAft>
                <a:spcPts val="0"/>
              </a:spcAft>
              <a:buClr>
                <a:schemeClr val="dk1"/>
              </a:buClr>
              <a:buSzPts val="1800"/>
              <a:buFont typeface="Arial"/>
              <a:buChar char="»"/>
              <a:defRPr sz="1800"/>
            </a:lvl7pPr>
            <a:lvl8pPr indent="-342900" lvl="7" marL="3657600" rtl="0" algn="l">
              <a:spcBef>
                <a:spcPts val="360"/>
              </a:spcBef>
              <a:spcAft>
                <a:spcPts val="0"/>
              </a:spcAft>
              <a:buClr>
                <a:schemeClr val="dk1"/>
              </a:buClr>
              <a:buSzPts val="1800"/>
              <a:buFont typeface="Arial"/>
              <a:buChar char="»"/>
              <a:defRPr sz="1800"/>
            </a:lvl8pPr>
            <a:lvl9pPr indent="-342900" lvl="8" marL="4114800" rtl="0" algn="l">
              <a:spcBef>
                <a:spcPts val="360"/>
              </a:spcBef>
              <a:spcAft>
                <a:spcPts val="0"/>
              </a:spcAft>
              <a:buClr>
                <a:schemeClr val="dk1"/>
              </a:buClr>
              <a:buSzPts val="1800"/>
              <a:buFont typeface="Arial"/>
              <a:buChar char="»"/>
              <a:defRPr sz="1800"/>
            </a:lvl9pPr>
          </a:lstStyle>
          <a:p/>
        </p:txBody>
      </p:sp>
      <p:sp>
        <p:nvSpPr>
          <p:cNvPr id="267392" name="Google Shape;267392;p18"/>
          <p:cNvSpPr txBox="1"/>
          <p:nvPr>
            <p:ph idx="2" type="body"/>
          </p:nvPr>
        </p:nvSpPr>
        <p:spPr>
          <a:xfrm>
            <a:off x="5431569" y="1804596"/>
            <a:ext cx="2964000" cy="3729600"/>
          </a:xfrm>
          <a:prstGeom prst="rect">
            <a:avLst/>
          </a:prstGeom>
          <a:noFill/>
          <a:ln>
            <a:noFill/>
          </a:ln>
        </p:spPr>
        <p:txBody>
          <a:bodyPr anchorCtr="0" anchor="t" bIns="45700" lIns="91425" spcFirstLastPara="1" rIns="91425" wrap="square" tIns="45700">
            <a:noAutofit/>
          </a:bodyPr>
          <a:lstStyle>
            <a:lvl1pPr indent="-228600" lvl="0" marL="457200" rtl="0" algn="l">
              <a:spcBef>
                <a:spcPts val="1013"/>
              </a:spcBef>
              <a:spcAft>
                <a:spcPts val="0"/>
              </a:spcAft>
              <a:buSzPts val="1400"/>
              <a:buNone/>
              <a:defRPr sz="2200"/>
            </a:lvl1pPr>
            <a:lvl2pPr indent="-368300" lvl="1" marL="914400" rtl="0" algn="l">
              <a:spcBef>
                <a:spcPts val="1013"/>
              </a:spcBef>
              <a:spcAft>
                <a:spcPts val="0"/>
              </a:spcAft>
              <a:buClr>
                <a:schemeClr val="dk2"/>
              </a:buClr>
              <a:buSzPts val="2200"/>
              <a:buFont typeface="Arial"/>
              <a:buChar char="–"/>
              <a:defRPr sz="2200"/>
            </a:lvl2pPr>
            <a:lvl3pPr indent="-355600" lvl="2" marL="1371600" rtl="0" algn="l">
              <a:spcBef>
                <a:spcPts val="1013"/>
              </a:spcBef>
              <a:spcAft>
                <a:spcPts val="0"/>
              </a:spcAft>
              <a:buClr>
                <a:schemeClr val="dk2"/>
              </a:buClr>
              <a:buSzPts val="2000"/>
              <a:buChar char="»"/>
              <a:defRPr sz="2000"/>
            </a:lvl3pPr>
            <a:lvl4pPr indent="-355600" lvl="3" marL="1828800" rtl="0" algn="l">
              <a:spcBef>
                <a:spcPts val="1013"/>
              </a:spcBef>
              <a:spcAft>
                <a:spcPts val="0"/>
              </a:spcAft>
              <a:buClr>
                <a:schemeClr val="dk2"/>
              </a:buClr>
              <a:buSzPts val="2000"/>
              <a:buFont typeface="Arial"/>
              <a:buChar char="–"/>
              <a:defRPr sz="2000"/>
            </a:lvl4pPr>
            <a:lvl5pPr indent="-342900" lvl="4" marL="2286000" rtl="0" algn="l">
              <a:spcBef>
                <a:spcPts val="360"/>
              </a:spcBef>
              <a:spcAft>
                <a:spcPts val="0"/>
              </a:spcAft>
              <a:buClr>
                <a:schemeClr val="dk1"/>
              </a:buClr>
              <a:buSzPts val="1800"/>
              <a:buFont typeface="Arial"/>
              <a:buChar char="»"/>
              <a:defRPr sz="1800"/>
            </a:lvl5pPr>
            <a:lvl6pPr indent="-342900" lvl="5" marL="2743200" rtl="0" algn="l">
              <a:spcBef>
                <a:spcPts val="360"/>
              </a:spcBef>
              <a:spcAft>
                <a:spcPts val="0"/>
              </a:spcAft>
              <a:buClr>
                <a:schemeClr val="dk1"/>
              </a:buClr>
              <a:buSzPts val="1800"/>
              <a:buFont typeface="Arial"/>
              <a:buChar char="»"/>
              <a:defRPr sz="1800"/>
            </a:lvl6pPr>
            <a:lvl7pPr indent="-342900" lvl="6" marL="3200400" rtl="0" algn="l">
              <a:spcBef>
                <a:spcPts val="360"/>
              </a:spcBef>
              <a:spcAft>
                <a:spcPts val="0"/>
              </a:spcAft>
              <a:buClr>
                <a:schemeClr val="dk1"/>
              </a:buClr>
              <a:buSzPts val="1800"/>
              <a:buFont typeface="Arial"/>
              <a:buChar char="»"/>
              <a:defRPr sz="1800"/>
            </a:lvl7pPr>
            <a:lvl8pPr indent="-342900" lvl="7" marL="3657600" rtl="0" algn="l">
              <a:spcBef>
                <a:spcPts val="360"/>
              </a:spcBef>
              <a:spcAft>
                <a:spcPts val="0"/>
              </a:spcAft>
              <a:buClr>
                <a:schemeClr val="dk1"/>
              </a:buClr>
              <a:buSzPts val="1800"/>
              <a:buFont typeface="Arial"/>
              <a:buChar char="»"/>
              <a:defRPr sz="1800"/>
            </a:lvl8pPr>
            <a:lvl9pPr indent="-342900" lvl="8" marL="4114800" rtl="0" algn="l">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page for larger illustrations">
  <p:cSld name="Empty page for larger illustrations">
    <p:spTree>
      <p:nvGrpSpPr>
        <p:cNvPr id="267393" name="Shape 267393"/>
        <p:cNvGrpSpPr/>
        <p:nvPr/>
      </p:nvGrpSpPr>
      <p:grpSpPr>
        <a:xfrm>
          <a:off x="0" y="0"/>
          <a:ext cx="0" cy="0"/>
          <a:chOff x="0" y="0"/>
          <a:chExt cx="0" cy="0"/>
        </a:xfrm>
      </p:grpSpPr>
      <p:sp>
        <p:nvSpPr>
          <p:cNvPr id="267394" name="Google Shape;267394;p19"/>
          <p:cNvSpPr/>
          <p:nvPr/>
        </p:nvSpPr>
        <p:spPr>
          <a:xfrm>
            <a:off x="661988" y="1276350"/>
            <a:ext cx="8102700" cy="509700"/>
          </a:xfrm>
          <a:prstGeom prst="rect">
            <a:avLst/>
          </a:prstGeom>
          <a:solidFill>
            <a:schemeClr val="lt1"/>
          </a:solidFill>
          <a:ln>
            <a:noFill/>
          </a:ln>
        </p:spPr>
        <p:txBody>
          <a:bodyPr anchorCtr="0" anchor="t" bIns="46175" lIns="92350" spcFirstLastPara="1" rIns="92350" wrap="square" tIns="46175">
            <a:noAutofit/>
          </a:bodyPr>
          <a:lstStyle/>
          <a:p>
            <a:pPr indent="0" lvl="0" marL="0" marR="0" rtl="0" algn="l">
              <a:spcBef>
                <a:spcPts val="0"/>
              </a:spcBef>
              <a:spcAft>
                <a:spcPts val="0"/>
              </a:spcAft>
              <a:buNone/>
            </a:pPr>
            <a:r>
              <a:t/>
            </a:r>
            <a:endParaRPr b="1" sz="1800">
              <a:solidFill>
                <a:schemeClr val="dk2"/>
              </a:solidFill>
              <a:latin typeface="Arial"/>
              <a:ea typeface="Arial"/>
              <a:cs typeface="Arial"/>
              <a:sym typeface="Arial"/>
            </a:endParaRPr>
          </a:p>
        </p:txBody>
      </p:sp>
      <p:sp>
        <p:nvSpPr>
          <p:cNvPr id="267395" name="Google Shape;267395;p19"/>
          <p:cNvSpPr/>
          <p:nvPr/>
        </p:nvSpPr>
        <p:spPr>
          <a:xfrm>
            <a:off x="0" y="0"/>
            <a:ext cx="9144000" cy="6858000"/>
          </a:xfrm>
          <a:prstGeom prst="rect">
            <a:avLst/>
          </a:prstGeom>
          <a:solidFill>
            <a:schemeClr val="lt1"/>
          </a:solidFill>
          <a:ln>
            <a:noFill/>
          </a:ln>
        </p:spPr>
        <p:txBody>
          <a:bodyPr anchorCtr="0" anchor="t" bIns="46175" lIns="92350" spcFirstLastPara="1" rIns="92350" wrap="square" tIns="46175">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ngle-line title with background">
  <p:cSld name="Single-line title with background">
    <p:spTree>
      <p:nvGrpSpPr>
        <p:cNvPr id="267396" name="Shape 267396"/>
        <p:cNvGrpSpPr/>
        <p:nvPr/>
      </p:nvGrpSpPr>
      <p:grpSpPr>
        <a:xfrm>
          <a:off x="0" y="0"/>
          <a:ext cx="0" cy="0"/>
          <a:chOff x="0" y="0"/>
          <a:chExt cx="0" cy="0"/>
        </a:xfrm>
      </p:grpSpPr>
      <p:sp>
        <p:nvSpPr>
          <p:cNvPr id="267397" name="Google Shape;267397;p20"/>
          <p:cNvSpPr/>
          <p:nvPr/>
        </p:nvSpPr>
        <p:spPr>
          <a:xfrm>
            <a:off x="185738" y="182563"/>
            <a:ext cx="8783700" cy="6511800"/>
          </a:xfrm>
          <a:prstGeom prst="rect">
            <a:avLst/>
          </a:prstGeom>
          <a:solidFill>
            <a:schemeClr val="lt1"/>
          </a:solidFill>
          <a:ln>
            <a:noFill/>
          </a:ln>
        </p:spPr>
        <p:txBody>
          <a:bodyPr anchorCtr="0" anchor="t" bIns="46175" lIns="92350" spcFirstLastPara="1" rIns="92350" wrap="square" tIns="46175">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67398" name="Google Shape;267398;p20"/>
          <p:cNvSpPr/>
          <p:nvPr/>
        </p:nvSpPr>
        <p:spPr>
          <a:xfrm>
            <a:off x="2698750" y="1519238"/>
            <a:ext cx="6275400" cy="1284300"/>
          </a:xfrm>
          <a:prstGeom prst="rect">
            <a:avLst/>
          </a:prstGeom>
          <a:solidFill>
            <a:schemeClr val="lt1"/>
          </a:solidFill>
          <a:ln>
            <a:noFill/>
          </a:ln>
        </p:spPr>
        <p:txBody>
          <a:bodyPr anchorCtr="0" anchor="t" bIns="46175" lIns="92350" spcFirstLastPara="1" rIns="92350" wrap="square" tIns="46175">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cxnSp>
        <p:nvCxnSpPr>
          <p:cNvPr id="267399" name="Google Shape;267399;p20"/>
          <p:cNvCxnSpPr/>
          <p:nvPr/>
        </p:nvCxnSpPr>
        <p:spPr>
          <a:xfrm>
            <a:off x="2986088" y="2217738"/>
            <a:ext cx="5975400" cy="0"/>
          </a:xfrm>
          <a:prstGeom prst="straightConnector1">
            <a:avLst/>
          </a:prstGeom>
          <a:noFill/>
          <a:ln cap="flat" cmpd="sng" w="9525">
            <a:solidFill>
              <a:schemeClr val="dk1"/>
            </a:solidFill>
            <a:prstDash val="solid"/>
            <a:round/>
            <a:headEnd len="med" w="med" type="none"/>
            <a:tailEnd len="med" w="med" type="none"/>
          </a:ln>
        </p:spPr>
      </p:cxnSp>
      <p:pic>
        <p:nvPicPr>
          <p:cNvPr descr="Lunds sigill RGB 150.png" id="267400" name="Google Shape;267400;p20"/>
          <p:cNvPicPr preferRelativeResize="0"/>
          <p:nvPr/>
        </p:nvPicPr>
        <p:blipFill rotWithShape="1">
          <a:blip r:embed="rId2">
            <a:alphaModFix/>
          </a:blip>
          <a:srcRect b="21544" l="0" r="17688" t="0"/>
          <a:stretch/>
        </p:blipFill>
        <p:spPr>
          <a:xfrm>
            <a:off x="6429375" y="4289425"/>
            <a:ext cx="2714625" cy="2568576"/>
          </a:xfrm>
          <a:prstGeom prst="rect">
            <a:avLst/>
          </a:prstGeom>
          <a:noFill/>
          <a:ln>
            <a:noFill/>
          </a:ln>
        </p:spPr>
      </p:pic>
      <p:sp>
        <p:nvSpPr>
          <p:cNvPr id="267401" name="Google Shape;267401;p20"/>
          <p:cNvSpPr txBox="1"/>
          <p:nvPr>
            <p:ph type="ctrTitle"/>
          </p:nvPr>
        </p:nvSpPr>
        <p:spPr>
          <a:xfrm>
            <a:off x="2989560" y="1527136"/>
            <a:ext cx="5825100" cy="716100"/>
          </a:xfrm>
          <a:prstGeom prst="rect">
            <a:avLst/>
          </a:prstGeom>
          <a:noFill/>
          <a:ln>
            <a:noFill/>
          </a:ln>
        </p:spPr>
        <p:txBody>
          <a:bodyPr anchorCtr="0" anchor="b" bIns="83625" lIns="0" spcFirstLastPara="1" rIns="0" wrap="square" tIns="98175">
            <a:noAutofit/>
          </a:bodyPr>
          <a:lstStyle>
            <a:lvl1pPr lvl="0" rtl="0" algn="l">
              <a:spcBef>
                <a:spcPts val="0"/>
              </a:spcBef>
              <a:spcAft>
                <a:spcPts val="0"/>
              </a:spcAft>
              <a:buSzPts val="1400"/>
              <a:buNone/>
              <a:defRPr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02" name="Google Shape;267402;p20"/>
          <p:cNvSpPr txBox="1"/>
          <p:nvPr>
            <p:ph idx="1" type="subTitle"/>
          </p:nvPr>
        </p:nvSpPr>
        <p:spPr>
          <a:xfrm>
            <a:off x="2989560" y="2226623"/>
            <a:ext cx="5825100" cy="322200"/>
          </a:xfrm>
          <a:prstGeom prst="rect">
            <a:avLst/>
          </a:prstGeom>
          <a:noFill/>
          <a:ln>
            <a:noFill/>
          </a:ln>
        </p:spPr>
        <p:txBody>
          <a:bodyPr anchorCtr="0" anchor="t" bIns="45700" lIns="0" spcFirstLastPara="1" rIns="0" wrap="square" tIns="109075">
            <a:noAutofit/>
          </a:bodyPr>
          <a:lstStyle>
            <a:lvl1pPr lvl="0" marR="0" rtl="0" algn="l">
              <a:lnSpc>
                <a:spcPct val="100000"/>
              </a:lnSpc>
              <a:spcBef>
                <a:spcPts val="1010"/>
              </a:spcBef>
              <a:spcAft>
                <a:spcPts val="0"/>
              </a:spcAft>
              <a:buClr>
                <a:schemeClr val="dk2"/>
              </a:buClr>
              <a:buSzPts val="1200"/>
              <a:buFont typeface="Arial"/>
              <a:buNone/>
              <a:defRPr b="1" sz="1200" cap="none">
                <a:solidFill>
                  <a:schemeClr val="dk1"/>
                </a:solidFill>
              </a:defRPr>
            </a:lvl1pPr>
            <a:lvl2pPr lvl="1" rtl="0" algn="ctr">
              <a:spcBef>
                <a:spcPts val="1013"/>
              </a:spcBef>
              <a:spcAft>
                <a:spcPts val="0"/>
              </a:spcAft>
              <a:buSzPts val="2200"/>
              <a:buFont typeface="Arial"/>
              <a:buNone/>
              <a:defRPr/>
            </a:lvl2pPr>
            <a:lvl3pPr lvl="2" rtl="0" algn="ctr">
              <a:spcBef>
                <a:spcPts val="1013"/>
              </a:spcBef>
              <a:spcAft>
                <a:spcPts val="0"/>
              </a:spcAft>
              <a:buSzPts val="2000"/>
              <a:buNone/>
              <a:defRPr/>
            </a:lvl3pPr>
            <a:lvl4pPr lvl="3" rtl="0" algn="ctr">
              <a:spcBef>
                <a:spcPts val="1013"/>
              </a:spcBef>
              <a:spcAft>
                <a:spcPts val="0"/>
              </a:spcAft>
              <a:buSzPts val="2000"/>
              <a:buFont typeface="Arial"/>
              <a:buNone/>
              <a:defRPr/>
            </a:lvl4pPr>
            <a:lvl5pPr lvl="4" rtl="0" algn="ctr">
              <a:spcBef>
                <a:spcPts val="400"/>
              </a:spcBef>
              <a:spcAft>
                <a:spcPts val="0"/>
              </a:spcAft>
              <a:buClr>
                <a:schemeClr val="dk1"/>
              </a:buClr>
              <a:buSzPts val="2000"/>
              <a:buFont typeface="Arial"/>
              <a:buNone/>
              <a:defRPr/>
            </a:lvl5pPr>
            <a:lvl6pPr lvl="5" rtl="0" algn="ctr">
              <a:spcBef>
                <a:spcPts val="400"/>
              </a:spcBef>
              <a:spcAft>
                <a:spcPts val="0"/>
              </a:spcAft>
              <a:buClr>
                <a:schemeClr val="dk1"/>
              </a:buClr>
              <a:buSzPts val="2000"/>
              <a:buFont typeface="Arial"/>
              <a:buNone/>
              <a:defRPr/>
            </a:lvl6pPr>
            <a:lvl7pPr lvl="6" rtl="0" algn="ctr">
              <a:spcBef>
                <a:spcPts val="400"/>
              </a:spcBef>
              <a:spcAft>
                <a:spcPts val="0"/>
              </a:spcAft>
              <a:buClr>
                <a:schemeClr val="dk1"/>
              </a:buClr>
              <a:buSzPts val="2000"/>
              <a:buFont typeface="Arial"/>
              <a:buNone/>
              <a:defRPr/>
            </a:lvl7pPr>
            <a:lvl8pPr lvl="7" rtl="0" algn="ctr">
              <a:spcBef>
                <a:spcPts val="400"/>
              </a:spcBef>
              <a:spcAft>
                <a:spcPts val="0"/>
              </a:spcAft>
              <a:buClr>
                <a:schemeClr val="dk1"/>
              </a:buClr>
              <a:buSzPts val="2000"/>
              <a:buFont typeface="Arial"/>
              <a:buNone/>
              <a:defRPr/>
            </a:lvl8pPr>
            <a:lvl9pPr lvl="8" rtl="0" algn="ctr">
              <a:spcBef>
                <a:spcPts val="400"/>
              </a:spcBef>
              <a:spcAft>
                <a:spcPts val="0"/>
              </a:spcAft>
              <a:buClr>
                <a:schemeClr val="dk1"/>
              </a:buClr>
              <a:buSzPts val="2000"/>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ast rubrik" type="titleOnly">
  <p:cSld name="TITLE_ONLY">
    <p:spTree>
      <p:nvGrpSpPr>
        <p:cNvPr id="267303" name="Shape 267303"/>
        <p:cNvGrpSpPr/>
        <p:nvPr/>
      </p:nvGrpSpPr>
      <p:grpSpPr>
        <a:xfrm>
          <a:off x="0" y="0"/>
          <a:ext cx="0" cy="0"/>
          <a:chOff x="0" y="0"/>
          <a:chExt cx="0" cy="0"/>
        </a:xfrm>
      </p:grpSpPr>
      <p:sp>
        <p:nvSpPr>
          <p:cNvPr id="267304" name="Google Shape;267304;p3"/>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line title with background">
  <p:cSld name="Two-line title with background">
    <p:spTree>
      <p:nvGrpSpPr>
        <p:cNvPr id="267403" name="Shape 267403"/>
        <p:cNvGrpSpPr/>
        <p:nvPr/>
      </p:nvGrpSpPr>
      <p:grpSpPr>
        <a:xfrm>
          <a:off x="0" y="0"/>
          <a:ext cx="0" cy="0"/>
          <a:chOff x="0" y="0"/>
          <a:chExt cx="0" cy="0"/>
        </a:xfrm>
      </p:grpSpPr>
      <p:sp>
        <p:nvSpPr>
          <p:cNvPr id="267404" name="Google Shape;267404;p21"/>
          <p:cNvSpPr/>
          <p:nvPr/>
        </p:nvSpPr>
        <p:spPr>
          <a:xfrm>
            <a:off x="185738" y="182563"/>
            <a:ext cx="8783700" cy="6511800"/>
          </a:xfrm>
          <a:prstGeom prst="rect">
            <a:avLst/>
          </a:prstGeom>
          <a:solidFill>
            <a:schemeClr val="lt1"/>
          </a:solidFill>
          <a:ln>
            <a:noFill/>
          </a:ln>
        </p:spPr>
        <p:txBody>
          <a:bodyPr anchorCtr="0" anchor="t" bIns="46175" lIns="92350" spcFirstLastPara="1" rIns="92350" wrap="square" tIns="46175">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67405" name="Google Shape;267405;p21"/>
          <p:cNvSpPr/>
          <p:nvPr/>
        </p:nvSpPr>
        <p:spPr>
          <a:xfrm>
            <a:off x="2698750" y="1519238"/>
            <a:ext cx="6275400" cy="1852500"/>
          </a:xfrm>
          <a:prstGeom prst="rect">
            <a:avLst/>
          </a:prstGeom>
          <a:solidFill>
            <a:schemeClr val="lt1"/>
          </a:solidFill>
          <a:ln>
            <a:noFill/>
          </a:ln>
        </p:spPr>
        <p:txBody>
          <a:bodyPr anchorCtr="0" anchor="t" bIns="46175" lIns="92350" spcFirstLastPara="1" rIns="92350" wrap="square" tIns="46175">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cxnSp>
        <p:nvCxnSpPr>
          <p:cNvPr id="267406" name="Google Shape;267406;p21"/>
          <p:cNvCxnSpPr/>
          <p:nvPr/>
        </p:nvCxnSpPr>
        <p:spPr>
          <a:xfrm>
            <a:off x="2986088" y="2774950"/>
            <a:ext cx="5975400" cy="0"/>
          </a:xfrm>
          <a:prstGeom prst="straightConnector1">
            <a:avLst/>
          </a:prstGeom>
          <a:noFill/>
          <a:ln cap="flat" cmpd="sng" w="9525">
            <a:solidFill>
              <a:schemeClr val="dk1"/>
            </a:solidFill>
            <a:prstDash val="solid"/>
            <a:round/>
            <a:headEnd len="med" w="med" type="none"/>
            <a:tailEnd len="med" w="med" type="none"/>
          </a:ln>
        </p:spPr>
      </p:cxnSp>
      <p:pic>
        <p:nvPicPr>
          <p:cNvPr descr="Lunds sigill RGB 150.png" id="267407" name="Google Shape;267407;p21"/>
          <p:cNvPicPr preferRelativeResize="0"/>
          <p:nvPr/>
        </p:nvPicPr>
        <p:blipFill rotWithShape="1">
          <a:blip r:embed="rId2">
            <a:alphaModFix/>
          </a:blip>
          <a:srcRect b="21544" l="0" r="17688" t="0"/>
          <a:stretch/>
        </p:blipFill>
        <p:spPr>
          <a:xfrm>
            <a:off x="6429375" y="4289425"/>
            <a:ext cx="2714625" cy="2568576"/>
          </a:xfrm>
          <a:prstGeom prst="rect">
            <a:avLst/>
          </a:prstGeom>
          <a:noFill/>
          <a:ln>
            <a:noFill/>
          </a:ln>
        </p:spPr>
      </p:pic>
      <p:sp>
        <p:nvSpPr>
          <p:cNvPr id="267408" name="Google Shape;267408;p21"/>
          <p:cNvSpPr txBox="1"/>
          <p:nvPr>
            <p:ph type="ctrTitle"/>
          </p:nvPr>
        </p:nvSpPr>
        <p:spPr>
          <a:xfrm>
            <a:off x="2989560" y="1514569"/>
            <a:ext cx="5825100" cy="1192500"/>
          </a:xfrm>
          <a:prstGeom prst="rect">
            <a:avLst/>
          </a:prstGeom>
          <a:noFill/>
          <a:ln>
            <a:noFill/>
          </a:ln>
        </p:spPr>
        <p:txBody>
          <a:bodyPr anchorCtr="0" anchor="t" bIns="83625" lIns="0" spcFirstLastPara="1" rIns="0" wrap="square" tIns="98175">
            <a:noAutofit/>
          </a:bodyPr>
          <a:lstStyle>
            <a:lvl1pPr lvl="0" rtl="0" algn="l">
              <a:spcBef>
                <a:spcPts val="0"/>
              </a:spcBef>
              <a:spcAft>
                <a:spcPts val="0"/>
              </a:spcAft>
              <a:buSzPts val="1400"/>
              <a:buNone/>
              <a:defRPr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09" name="Google Shape;267409;p21"/>
          <p:cNvSpPr txBox="1"/>
          <p:nvPr>
            <p:ph idx="1" type="subTitle"/>
          </p:nvPr>
        </p:nvSpPr>
        <p:spPr>
          <a:xfrm>
            <a:off x="2989560" y="2784614"/>
            <a:ext cx="5825100" cy="322200"/>
          </a:xfrm>
          <a:prstGeom prst="rect">
            <a:avLst/>
          </a:prstGeom>
          <a:noFill/>
          <a:ln>
            <a:noFill/>
          </a:ln>
        </p:spPr>
        <p:txBody>
          <a:bodyPr anchorCtr="0" anchor="t" bIns="45700" lIns="0" spcFirstLastPara="1" rIns="0" wrap="square" tIns="109075">
            <a:noAutofit/>
          </a:bodyPr>
          <a:lstStyle>
            <a:lvl1pPr lvl="0" rtl="0" algn="l">
              <a:spcBef>
                <a:spcPts val="1013"/>
              </a:spcBef>
              <a:spcAft>
                <a:spcPts val="0"/>
              </a:spcAft>
              <a:buSzPts val="1200"/>
              <a:buNone/>
              <a:defRPr b="1" sz="1200" cap="none">
                <a:solidFill>
                  <a:schemeClr val="dk1"/>
                </a:solidFill>
              </a:defRPr>
            </a:lvl1pPr>
            <a:lvl2pPr lvl="1" rtl="0" algn="ctr">
              <a:spcBef>
                <a:spcPts val="1013"/>
              </a:spcBef>
              <a:spcAft>
                <a:spcPts val="0"/>
              </a:spcAft>
              <a:buSzPts val="2200"/>
              <a:buFont typeface="Arial"/>
              <a:buNone/>
              <a:defRPr/>
            </a:lvl2pPr>
            <a:lvl3pPr lvl="2" rtl="0" algn="ctr">
              <a:spcBef>
                <a:spcPts val="1013"/>
              </a:spcBef>
              <a:spcAft>
                <a:spcPts val="0"/>
              </a:spcAft>
              <a:buSzPts val="2000"/>
              <a:buNone/>
              <a:defRPr/>
            </a:lvl3pPr>
            <a:lvl4pPr lvl="3" rtl="0" algn="ctr">
              <a:spcBef>
                <a:spcPts val="1013"/>
              </a:spcBef>
              <a:spcAft>
                <a:spcPts val="0"/>
              </a:spcAft>
              <a:buSzPts val="2000"/>
              <a:buFont typeface="Arial"/>
              <a:buNone/>
              <a:defRPr/>
            </a:lvl4pPr>
            <a:lvl5pPr lvl="4" rtl="0" algn="ctr">
              <a:spcBef>
                <a:spcPts val="400"/>
              </a:spcBef>
              <a:spcAft>
                <a:spcPts val="0"/>
              </a:spcAft>
              <a:buClr>
                <a:schemeClr val="dk1"/>
              </a:buClr>
              <a:buSzPts val="2000"/>
              <a:buFont typeface="Arial"/>
              <a:buNone/>
              <a:defRPr/>
            </a:lvl5pPr>
            <a:lvl6pPr lvl="5" rtl="0" algn="ctr">
              <a:spcBef>
                <a:spcPts val="400"/>
              </a:spcBef>
              <a:spcAft>
                <a:spcPts val="0"/>
              </a:spcAft>
              <a:buClr>
                <a:schemeClr val="dk1"/>
              </a:buClr>
              <a:buSzPts val="2000"/>
              <a:buFont typeface="Arial"/>
              <a:buNone/>
              <a:defRPr/>
            </a:lvl6pPr>
            <a:lvl7pPr lvl="6" rtl="0" algn="ctr">
              <a:spcBef>
                <a:spcPts val="400"/>
              </a:spcBef>
              <a:spcAft>
                <a:spcPts val="0"/>
              </a:spcAft>
              <a:buClr>
                <a:schemeClr val="dk1"/>
              </a:buClr>
              <a:buSzPts val="2000"/>
              <a:buFont typeface="Arial"/>
              <a:buNone/>
              <a:defRPr/>
            </a:lvl7pPr>
            <a:lvl8pPr lvl="7" rtl="0" algn="ctr">
              <a:spcBef>
                <a:spcPts val="400"/>
              </a:spcBef>
              <a:spcAft>
                <a:spcPts val="0"/>
              </a:spcAft>
              <a:buClr>
                <a:schemeClr val="dk1"/>
              </a:buClr>
              <a:buSzPts val="2000"/>
              <a:buFont typeface="Arial"/>
              <a:buNone/>
              <a:defRPr/>
            </a:lvl8pPr>
            <a:lvl9pPr lvl="8" rtl="0" algn="ctr">
              <a:spcBef>
                <a:spcPts val="400"/>
              </a:spcBef>
              <a:spcAft>
                <a:spcPts val="0"/>
              </a:spcAft>
              <a:buClr>
                <a:schemeClr val="dk1"/>
              </a:buClr>
              <a:buSzPts val="2000"/>
              <a:buFont typeface="Arial"/>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e end">
  <p:cSld name="The end">
    <p:spTree>
      <p:nvGrpSpPr>
        <p:cNvPr id="267410" name="Shape 267410"/>
        <p:cNvGrpSpPr/>
        <p:nvPr/>
      </p:nvGrpSpPr>
      <p:grpSpPr>
        <a:xfrm>
          <a:off x="0" y="0"/>
          <a:ext cx="0" cy="0"/>
          <a:chOff x="0" y="0"/>
          <a:chExt cx="0" cy="0"/>
        </a:xfrm>
      </p:grpSpPr>
      <p:sp>
        <p:nvSpPr>
          <p:cNvPr id="267411" name="Google Shape;267411;p22"/>
          <p:cNvSpPr/>
          <p:nvPr/>
        </p:nvSpPr>
        <p:spPr>
          <a:xfrm>
            <a:off x="0" y="0"/>
            <a:ext cx="9144000" cy="6858000"/>
          </a:xfrm>
          <a:prstGeom prst="rect">
            <a:avLst/>
          </a:prstGeom>
          <a:solidFill>
            <a:schemeClr val="lt1"/>
          </a:solidFill>
          <a:ln>
            <a:noFill/>
          </a:ln>
        </p:spPr>
        <p:txBody>
          <a:bodyPr anchorCtr="0" anchor="t" bIns="46175" lIns="92350" spcFirstLastPara="1" rIns="92350" wrap="square" tIns="46175">
            <a:noAutofit/>
          </a:bodyPr>
          <a:lstStyle/>
          <a:p>
            <a:pPr indent="0" lvl="0" marL="0" marR="0" rtl="0" algn="l">
              <a:spcBef>
                <a:spcPts val="0"/>
              </a:spcBef>
              <a:spcAft>
                <a:spcPts val="0"/>
              </a:spcAft>
              <a:buNone/>
            </a:pPr>
            <a:r>
              <a:t/>
            </a:r>
            <a:endParaRPr b="1" sz="1800">
              <a:solidFill>
                <a:schemeClr val="dk2"/>
              </a:solidFill>
              <a:latin typeface="Arial"/>
              <a:ea typeface="Arial"/>
              <a:cs typeface="Arial"/>
              <a:sym typeface="Arial"/>
            </a:endParaRPr>
          </a:p>
        </p:txBody>
      </p:sp>
      <p:pic>
        <p:nvPicPr>
          <p:cNvPr descr="SchoolEconMan_C_CMYK.eps" id="267412" name="Google Shape;267412;p22"/>
          <p:cNvPicPr preferRelativeResize="0"/>
          <p:nvPr/>
        </p:nvPicPr>
        <p:blipFill rotWithShape="1">
          <a:blip r:embed="rId2">
            <a:alphaModFix/>
          </a:blip>
          <a:srcRect b="0" l="0" r="0" t="0"/>
          <a:stretch/>
        </p:blipFill>
        <p:spPr>
          <a:xfrm>
            <a:off x="823913" y="1323975"/>
            <a:ext cx="7496175" cy="4202113"/>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Anpassad layout">
  <p:cSld name="1_Anpassad layout">
    <p:spTree>
      <p:nvGrpSpPr>
        <p:cNvPr id="267413" name="Shape 267413"/>
        <p:cNvGrpSpPr/>
        <p:nvPr/>
      </p:nvGrpSpPr>
      <p:grpSpPr>
        <a:xfrm>
          <a:off x="0" y="0"/>
          <a:ext cx="0" cy="0"/>
          <a:chOff x="0" y="0"/>
          <a:chExt cx="0" cy="0"/>
        </a:xfrm>
      </p:grpSpPr>
      <p:sp>
        <p:nvSpPr>
          <p:cNvPr id="267414" name="Google Shape;267414;p23"/>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15" name="Google Shape;267415;p23"/>
          <p:cNvSpPr txBox="1"/>
          <p:nvPr>
            <p:ph idx="12" type="sldNum"/>
          </p:nvPr>
        </p:nvSpPr>
        <p:spPr>
          <a:xfrm>
            <a:off x="6564313" y="6483350"/>
            <a:ext cx="2133600" cy="365100"/>
          </a:xfrm>
          <a:prstGeom prst="rect">
            <a:avLst/>
          </a:prstGeom>
          <a:noFill/>
          <a:ln>
            <a:noFill/>
          </a:ln>
        </p:spPr>
        <p:txBody>
          <a:bodyPr anchorCtr="0" anchor="ctr" bIns="46175" lIns="92350" spcFirstLastPara="1" rIns="92350" wrap="square" tIns="46175">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r>
              <a:rPr lang="sv-SE"/>
              <a:t>sida </a:t>
            </a:r>
            <a:fld id="{00000000-1234-1234-1234-123412341234}" type="slidenum">
              <a:rPr lang="sv-SE"/>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67422" name="Shape 267422"/>
        <p:cNvGrpSpPr/>
        <p:nvPr/>
      </p:nvGrpSpPr>
      <p:grpSpPr>
        <a:xfrm>
          <a:off x="0" y="0"/>
          <a:ext cx="0" cy="0"/>
          <a:chOff x="0" y="0"/>
          <a:chExt cx="0" cy="0"/>
        </a:xfrm>
      </p:grpSpPr>
      <p:sp>
        <p:nvSpPr>
          <p:cNvPr id="267423" name="Google Shape;267423;p25"/>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424" name="Google Shape;267424;p25"/>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67425" name="Google Shape;267425;p2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26" name="Google Shape;267426;p2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27" name="Google Shape;267427;p25"/>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7428" name="Shape 267428"/>
        <p:cNvGrpSpPr/>
        <p:nvPr/>
      </p:nvGrpSpPr>
      <p:grpSpPr>
        <a:xfrm>
          <a:off x="0" y="0"/>
          <a:ext cx="0" cy="0"/>
          <a:chOff x="0" y="0"/>
          <a:chExt cx="0" cy="0"/>
        </a:xfrm>
      </p:grpSpPr>
      <p:sp>
        <p:nvSpPr>
          <p:cNvPr id="267429" name="Google Shape;267429;p26"/>
          <p:cNvSpPr txBox="1"/>
          <p:nvPr>
            <p:ph type="title"/>
          </p:nvPr>
        </p:nvSpPr>
        <p:spPr>
          <a:xfrm>
            <a:off x="628650" y="365125"/>
            <a:ext cx="7886700" cy="615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430" name="Google Shape;267430;p26"/>
          <p:cNvSpPr txBox="1"/>
          <p:nvPr>
            <p:ph idx="1" type="body"/>
          </p:nvPr>
        </p:nvSpPr>
        <p:spPr>
          <a:xfrm>
            <a:off x="628650" y="1124744"/>
            <a:ext cx="7886700" cy="5231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431" name="Google Shape;267431;p2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32" name="Google Shape;267432;p2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33" name="Google Shape;267433;p2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7434" name="Shape 267434"/>
        <p:cNvGrpSpPr/>
        <p:nvPr/>
      </p:nvGrpSpPr>
      <p:grpSpPr>
        <a:xfrm>
          <a:off x="0" y="0"/>
          <a:ext cx="0" cy="0"/>
          <a:chOff x="0" y="0"/>
          <a:chExt cx="0" cy="0"/>
        </a:xfrm>
      </p:grpSpPr>
      <p:sp>
        <p:nvSpPr>
          <p:cNvPr id="267435" name="Google Shape;267435;p27"/>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436" name="Google Shape;267436;p27"/>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67437" name="Google Shape;267437;p2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38" name="Google Shape;267438;p2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39" name="Google Shape;267439;p2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67440" name="Shape 267440"/>
        <p:cNvGrpSpPr/>
        <p:nvPr/>
      </p:nvGrpSpPr>
      <p:grpSpPr>
        <a:xfrm>
          <a:off x="0" y="0"/>
          <a:ext cx="0" cy="0"/>
          <a:chOff x="0" y="0"/>
          <a:chExt cx="0" cy="0"/>
        </a:xfrm>
      </p:grpSpPr>
      <p:sp>
        <p:nvSpPr>
          <p:cNvPr id="267441" name="Google Shape;267441;p28"/>
          <p:cNvSpPr txBox="1"/>
          <p:nvPr>
            <p:ph type="title"/>
          </p:nvPr>
        </p:nvSpPr>
        <p:spPr>
          <a:xfrm>
            <a:off x="628650" y="365125"/>
            <a:ext cx="7886700" cy="615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442" name="Google Shape;267442;p28"/>
          <p:cNvSpPr txBox="1"/>
          <p:nvPr>
            <p:ph idx="1" type="body"/>
          </p:nvPr>
        </p:nvSpPr>
        <p:spPr>
          <a:xfrm>
            <a:off x="628650" y="1825625"/>
            <a:ext cx="38673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443" name="Google Shape;267443;p28"/>
          <p:cNvSpPr txBox="1"/>
          <p:nvPr>
            <p:ph idx="2" type="body"/>
          </p:nvPr>
        </p:nvSpPr>
        <p:spPr>
          <a:xfrm>
            <a:off x="4648200" y="1825625"/>
            <a:ext cx="38673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444" name="Google Shape;267444;p28"/>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45" name="Google Shape;267445;p28"/>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46" name="Google Shape;267446;p28"/>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67447" name="Shape 267447"/>
        <p:cNvGrpSpPr/>
        <p:nvPr/>
      </p:nvGrpSpPr>
      <p:grpSpPr>
        <a:xfrm>
          <a:off x="0" y="0"/>
          <a:ext cx="0" cy="0"/>
          <a:chOff x="0" y="0"/>
          <a:chExt cx="0" cy="0"/>
        </a:xfrm>
      </p:grpSpPr>
      <p:sp>
        <p:nvSpPr>
          <p:cNvPr id="267448" name="Google Shape;267448;p29"/>
          <p:cNvSpPr txBox="1"/>
          <p:nvPr>
            <p:ph type="title"/>
          </p:nvPr>
        </p:nvSpPr>
        <p:spPr>
          <a:xfrm>
            <a:off x="630238" y="365125"/>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449" name="Google Shape;267449;p29"/>
          <p:cNvSpPr txBox="1"/>
          <p:nvPr>
            <p:ph idx="1" type="body"/>
          </p:nvPr>
        </p:nvSpPr>
        <p:spPr>
          <a:xfrm>
            <a:off x="630238" y="1681163"/>
            <a:ext cx="38688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67450" name="Google Shape;267450;p29"/>
          <p:cNvSpPr txBox="1"/>
          <p:nvPr>
            <p:ph idx="2" type="body"/>
          </p:nvPr>
        </p:nvSpPr>
        <p:spPr>
          <a:xfrm>
            <a:off x="630238" y="2505075"/>
            <a:ext cx="38688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451" name="Google Shape;267451;p29"/>
          <p:cNvSpPr txBox="1"/>
          <p:nvPr>
            <p:ph idx="3" type="body"/>
          </p:nvPr>
        </p:nvSpPr>
        <p:spPr>
          <a:xfrm>
            <a:off x="4629150" y="1681163"/>
            <a:ext cx="38877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67452" name="Google Shape;267452;p29"/>
          <p:cNvSpPr txBox="1"/>
          <p:nvPr>
            <p:ph idx="4" type="body"/>
          </p:nvPr>
        </p:nvSpPr>
        <p:spPr>
          <a:xfrm>
            <a:off x="4629150" y="2505075"/>
            <a:ext cx="38877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453" name="Google Shape;267453;p2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54" name="Google Shape;267454;p2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55" name="Google Shape;267455;p2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7456" name="Shape 267456"/>
        <p:cNvGrpSpPr/>
        <p:nvPr/>
      </p:nvGrpSpPr>
      <p:grpSpPr>
        <a:xfrm>
          <a:off x="0" y="0"/>
          <a:ext cx="0" cy="0"/>
          <a:chOff x="0" y="0"/>
          <a:chExt cx="0" cy="0"/>
        </a:xfrm>
      </p:grpSpPr>
      <p:sp>
        <p:nvSpPr>
          <p:cNvPr id="267457" name="Google Shape;267457;p30"/>
          <p:cNvSpPr txBox="1"/>
          <p:nvPr>
            <p:ph type="title"/>
          </p:nvPr>
        </p:nvSpPr>
        <p:spPr>
          <a:xfrm>
            <a:off x="628650" y="365125"/>
            <a:ext cx="7886700" cy="615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458" name="Google Shape;267458;p3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59" name="Google Shape;267459;p3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60" name="Google Shape;267460;p3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7461" name="Shape 267461"/>
        <p:cNvGrpSpPr/>
        <p:nvPr/>
      </p:nvGrpSpPr>
      <p:grpSpPr>
        <a:xfrm>
          <a:off x="0" y="0"/>
          <a:ext cx="0" cy="0"/>
          <a:chOff x="0" y="0"/>
          <a:chExt cx="0" cy="0"/>
        </a:xfrm>
      </p:grpSpPr>
      <p:sp>
        <p:nvSpPr>
          <p:cNvPr id="267462" name="Google Shape;267462;p31"/>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63" name="Google Shape;267463;p31"/>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64" name="Google Shape;267464;p31"/>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ubrik och tabell" showMasterSp="0" type="tbl">
  <p:cSld name="TABLE">
    <p:spTree>
      <p:nvGrpSpPr>
        <p:cNvPr id="267305" name="Shape 267305"/>
        <p:cNvGrpSpPr/>
        <p:nvPr/>
      </p:nvGrpSpPr>
      <p:grpSpPr>
        <a:xfrm>
          <a:off x="0" y="0"/>
          <a:ext cx="0" cy="0"/>
          <a:chOff x="0" y="0"/>
          <a:chExt cx="0" cy="0"/>
        </a:xfrm>
      </p:grpSpPr>
      <p:sp>
        <p:nvSpPr>
          <p:cNvPr id="267306" name="Google Shape;267306;p4"/>
          <p:cNvSpPr txBox="1"/>
          <p:nvPr>
            <p:ph type="title"/>
          </p:nvPr>
        </p:nvSpPr>
        <p:spPr>
          <a:xfrm>
            <a:off x="685874" y="331861"/>
            <a:ext cx="7702500" cy="3609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307" name="Google Shape;267307;p4"/>
          <p:cNvSpPr txBox="1"/>
          <p:nvPr>
            <p:ph idx="12" type="sldNum"/>
          </p:nvPr>
        </p:nvSpPr>
        <p:spPr>
          <a:xfrm>
            <a:off x="6564313" y="6483350"/>
            <a:ext cx="2133600" cy="365100"/>
          </a:xfrm>
          <a:prstGeom prst="rect">
            <a:avLst/>
          </a:prstGeom>
          <a:noFill/>
          <a:ln>
            <a:noFill/>
          </a:ln>
        </p:spPr>
        <p:txBody>
          <a:bodyPr anchorCtr="0" anchor="ctr" bIns="46175" lIns="92350" spcFirstLastPara="1" rIns="92350" wrap="square" tIns="46175">
            <a:noAutofit/>
          </a:bodyPr>
          <a:lstStyle>
            <a:lvl1pPr indent="0" lvl="0" marL="0" rtl="0" algn="r">
              <a:spcBef>
                <a:spcPts val="0"/>
              </a:spcBef>
              <a:spcAft>
                <a:spcPts val="0"/>
              </a:spcAft>
              <a:buNone/>
              <a:defRPr sz="1200">
                <a:solidFill>
                  <a:srgbClr val="BB9E8A"/>
                </a:solidFill>
                <a:latin typeface="Open Sans Light"/>
                <a:ea typeface="Open Sans Light"/>
                <a:cs typeface="Open Sans Light"/>
                <a:sym typeface="Open Sans Light"/>
              </a:defRPr>
            </a:lvl1pPr>
            <a:lvl2pPr indent="0" lvl="1" marL="0" rtl="0" algn="r">
              <a:spcBef>
                <a:spcPts val="0"/>
              </a:spcBef>
              <a:spcAft>
                <a:spcPts val="0"/>
              </a:spcAft>
              <a:buNone/>
              <a:defRPr sz="1200">
                <a:solidFill>
                  <a:srgbClr val="BB9E8A"/>
                </a:solidFill>
                <a:latin typeface="Open Sans Light"/>
                <a:ea typeface="Open Sans Light"/>
                <a:cs typeface="Open Sans Light"/>
                <a:sym typeface="Open Sans Light"/>
              </a:defRPr>
            </a:lvl2pPr>
            <a:lvl3pPr indent="0" lvl="2" marL="0" rtl="0" algn="r">
              <a:spcBef>
                <a:spcPts val="0"/>
              </a:spcBef>
              <a:spcAft>
                <a:spcPts val="0"/>
              </a:spcAft>
              <a:buNone/>
              <a:defRPr sz="1200">
                <a:solidFill>
                  <a:srgbClr val="BB9E8A"/>
                </a:solidFill>
                <a:latin typeface="Open Sans Light"/>
                <a:ea typeface="Open Sans Light"/>
                <a:cs typeface="Open Sans Light"/>
                <a:sym typeface="Open Sans Light"/>
              </a:defRPr>
            </a:lvl3pPr>
            <a:lvl4pPr indent="0" lvl="3" marL="0" rtl="0" algn="r">
              <a:spcBef>
                <a:spcPts val="0"/>
              </a:spcBef>
              <a:spcAft>
                <a:spcPts val="0"/>
              </a:spcAft>
              <a:buNone/>
              <a:defRPr sz="1200">
                <a:solidFill>
                  <a:srgbClr val="BB9E8A"/>
                </a:solidFill>
                <a:latin typeface="Open Sans Light"/>
                <a:ea typeface="Open Sans Light"/>
                <a:cs typeface="Open Sans Light"/>
                <a:sym typeface="Open Sans Light"/>
              </a:defRPr>
            </a:lvl4pPr>
            <a:lvl5pPr indent="0" lvl="4" marL="0" rtl="0" algn="r">
              <a:spcBef>
                <a:spcPts val="0"/>
              </a:spcBef>
              <a:spcAft>
                <a:spcPts val="0"/>
              </a:spcAft>
              <a:buNone/>
              <a:defRPr sz="1200">
                <a:solidFill>
                  <a:srgbClr val="BB9E8A"/>
                </a:solidFill>
                <a:latin typeface="Open Sans Light"/>
                <a:ea typeface="Open Sans Light"/>
                <a:cs typeface="Open Sans Light"/>
                <a:sym typeface="Open Sans Light"/>
              </a:defRPr>
            </a:lvl5pPr>
            <a:lvl6pPr indent="0" lvl="5" marL="0" rtl="0" algn="r">
              <a:spcBef>
                <a:spcPts val="0"/>
              </a:spcBef>
              <a:spcAft>
                <a:spcPts val="0"/>
              </a:spcAft>
              <a:buNone/>
              <a:defRPr sz="1200">
                <a:solidFill>
                  <a:srgbClr val="BB9E8A"/>
                </a:solidFill>
                <a:latin typeface="Open Sans Light"/>
                <a:ea typeface="Open Sans Light"/>
                <a:cs typeface="Open Sans Light"/>
                <a:sym typeface="Open Sans Light"/>
              </a:defRPr>
            </a:lvl6pPr>
            <a:lvl7pPr indent="0" lvl="6" marL="0" rtl="0" algn="r">
              <a:spcBef>
                <a:spcPts val="0"/>
              </a:spcBef>
              <a:spcAft>
                <a:spcPts val="0"/>
              </a:spcAft>
              <a:buNone/>
              <a:defRPr sz="1200">
                <a:solidFill>
                  <a:srgbClr val="BB9E8A"/>
                </a:solidFill>
                <a:latin typeface="Open Sans Light"/>
                <a:ea typeface="Open Sans Light"/>
                <a:cs typeface="Open Sans Light"/>
                <a:sym typeface="Open Sans Light"/>
              </a:defRPr>
            </a:lvl7pPr>
            <a:lvl8pPr indent="0" lvl="7" marL="0" rtl="0" algn="r">
              <a:spcBef>
                <a:spcPts val="0"/>
              </a:spcBef>
              <a:spcAft>
                <a:spcPts val="0"/>
              </a:spcAft>
              <a:buNone/>
              <a:defRPr sz="1200">
                <a:solidFill>
                  <a:srgbClr val="BB9E8A"/>
                </a:solidFill>
                <a:latin typeface="Open Sans Light"/>
                <a:ea typeface="Open Sans Light"/>
                <a:cs typeface="Open Sans Light"/>
                <a:sym typeface="Open Sans Light"/>
              </a:defRPr>
            </a:lvl8pPr>
            <a:lvl9pPr indent="0" lvl="8" marL="0" rtl="0" algn="r">
              <a:spcBef>
                <a:spcPts val="0"/>
              </a:spcBef>
              <a:spcAft>
                <a:spcPts val="0"/>
              </a:spcAft>
              <a:buNone/>
              <a:defRPr sz="1200">
                <a:solidFill>
                  <a:srgbClr val="BB9E8A"/>
                </a:solidFill>
                <a:latin typeface="Open Sans Light"/>
                <a:ea typeface="Open Sans Light"/>
                <a:cs typeface="Open Sans Light"/>
                <a:sym typeface="Open Sans Light"/>
              </a:defRPr>
            </a:lvl9pPr>
          </a:lstStyle>
          <a:p>
            <a:pPr indent="0" lvl="0" marL="0" rtl="0" algn="r">
              <a:spcBef>
                <a:spcPts val="0"/>
              </a:spcBef>
              <a:spcAft>
                <a:spcPts val="0"/>
              </a:spcAft>
              <a:buNone/>
            </a:pPr>
            <a:r>
              <a:rPr lang="sv-SE"/>
              <a:t>sida </a:t>
            </a:r>
            <a:fld id="{00000000-1234-1234-1234-123412341234}" type="slidenum">
              <a:rPr lang="sv-SE"/>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67465" name="Shape 267465"/>
        <p:cNvGrpSpPr/>
        <p:nvPr/>
      </p:nvGrpSpPr>
      <p:grpSpPr>
        <a:xfrm>
          <a:off x="0" y="0"/>
          <a:ext cx="0" cy="0"/>
          <a:chOff x="0" y="0"/>
          <a:chExt cx="0" cy="0"/>
        </a:xfrm>
      </p:grpSpPr>
      <p:sp>
        <p:nvSpPr>
          <p:cNvPr id="267466" name="Google Shape;267466;p32"/>
          <p:cNvSpPr txBox="1"/>
          <p:nvPr>
            <p:ph type="title"/>
          </p:nvPr>
        </p:nvSpPr>
        <p:spPr>
          <a:xfrm>
            <a:off x="630238" y="457200"/>
            <a:ext cx="29496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467" name="Google Shape;267467;p32"/>
          <p:cNvSpPr txBox="1"/>
          <p:nvPr>
            <p:ph idx="1" type="body"/>
          </p:nvPr>
        </p:nvSpPr>
        <p:spPr>
          <a:xfrm>
            <a:off x="3887788" y="987425"/>
            <a:ext cx="46293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267468" name="Google Shape;267468;p32"/>
          <p:cNvSpPr txBox="1"/>
          <p:nvPr>
            <p:ph idx="2" type="body"/>
          </p:nvPr>
        </p:nvSpPr>
        <p:spPr>
          <a:xfrm>
            <a:off x="630238" y="2057400"/>
            <a:ext cx="29496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267469" name="Google Shape;267469;p32"/>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70" name="Google Shape;267470;p32"/>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71" name="Google Shape;267471;p32"/>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67472" name="Shape 267472"/>
        <p:cNvGrpSpPr/>
        <p:nvPr/>
      </p:nvGrpSpPr>
      <p:grpSpPr>
        <a:xfrm>
          <a:off x="0" y="0"/>
          <a:ext cx="0" cy="0"/>
          <a:chOff x="0" y="0"/>
          <a:chExt cx="0" cy="0"/>
        </a:xfrm>
      </p:grpSpPr>
      <p:sp>
        <p:nvSpPr>
          <p:cNvPr id="267473" name="Google Shape;267473;p33"/>
          <p:cNvSpPr txBox="1"/>
          <p:nvPr>
            <p:ph type="title"/>
          </p:nvPr>
        </p:nvSpPr>
        <p:spPr>
          <a:xfrm>
            <a:off x="630238" y="457200"/>
            <a:ext cx="29496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474" name="Google Shape;267474;p33"/>
          <p:cNvSpPr/>
          <p:nvPr>
            <p:ph idx="2" type="pic"/>
          </p:nvPr>
        </p:nvSpPr>
        <p:spPr>
          <a:xfrm>
            <a:off x="3887788" y="987425"/>
            <a:ext cx="4629300" cy="48735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67475" name="Google Shape;267475;p33"/>
          <p:cNvSpPr txBox="1"/>
          <p:nvPr>
            <p:ph idx="1" type="body"/>
          </p:nvPr>
        </p:nvSpPr>
        <p:spPr>
          <a:xfrm>
            <a:off x="630238" y="2057400"/>
            <a:ext cx="29496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267476" name="Google Shape;267476;p3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77" name="Google Shape;267477;p3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78" name="Google Shape;267478;p3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67479" name="Shape 267479"/>
        <p:cNvGrpSpPr/>
        <p:nvPr/>
      </p:nvGrpSpPr>
      <p:grpSpPr>
        <a:xfrm>
          <a:off x="0" y="0"/>
          <a:ext cx="0" cy="0"/>
          <a:chOff x="0" y="0"/>
          <a:chExt cx="0" cy="0"/>
        </a:xfrm>
      </p:grpSpPr>
      <p:sp>
        <p:nvSpPr>
          <p:cNvPr id="267480" name="Google Shape;267480;p34"/>
          <p:cNvSpPr txBox="1"/>
          <p:nvPr>
            <p:ph type="title"/>
          </p:nvPr>
        </p:nvSpPr>
        <p:spPr>
          <a:xfrm>
            <a:off x="628650" y="365125"/>
            <a:ext cx="7886700" cy="615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481" name="Google Shape;267481;p34"/>
          <p:cNvSpPr txBox="1"/>
          <p:nvPr>
            <p:ph idx="1" type="body"/>
          </p:nvPr>
        </p:nvSpPr>
        <p:spPr>
          <a:xfrm rot="5400000">
            <a:off x="1956150" y="-202756"/>
            <a:ext cx="5231700" cy="7886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482" name="Google Shape;267482;p3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83" name="Google Shape;267483;p3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84" name="Google Shape;267484;p34"/>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67485" name="Shape 267485"/>
        <p:cNvGrpSpPr/>
        <p:nvPr/>
      </p:nvGrpSpPr>
      <p:grpSpPr>
        <a:xfrm>
          <a:off x="0" y="0"/>
          <a:ext cx="0" cy="0"/>
          <a:chOff x="0" y="0"/>
          <a:chExt cx="0" cy="0"/>
        </a:xfrm>
      </p:grpSpPr>
      <p:sp>
        <p:nvSpPr>
          <p:cNvPr id="267486" name="Google Shape;267486;p35"/>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487" name="Google Shape;267487;p35"/>
          <p:cNvSpPr txBox="1"/>
          <p:nvPr>
            <p:ph idx="1" type="body"/>
          </p:nvPr>
        </p:nvSpPr>
        <p:spPr>
          <a:xfrm rot="5400000">
            <a:off x="603975" y="389725"/>
            <a:ext cx="5811900" cy="5762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488" name="Google Shape;267488;p3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89" name="Google Shape;267489;p3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90" name="Google Shape;267490;p35"/>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267491" name="Shape 267491"/>
        <p:cNvGrpSpPr/>
        <p:nvPr/>
      </p:nvGrpSpPr>
      <p:grpSpPr>
        <a:xfrm>
          <a:off x="0" y="0"/>
          <a:ext cx="0" cy="0"/>
          <a:chOff x="0" y="0"/>
          <a:chExt cx="0" cy="0"/>
        </a:xfrm>
      </p:grpSpPr>
      <p:sp>
        <p:nvSpPr>
          <p:cNvPr id="267492" name="Google Shape;267492;p36"/>
          <p:cNvSpPr txBox="1"/>
          <p:nvPr>
            <p:ph type="title"/>
          </p:nvPr>
        </p:nvSpPr>
        <p:spPr>
          <a:xfrm>
            <a:off x="628650" y="365125"/>
            <a:ext cx="7886700" cy="615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493" name="Google Shape;267493;p3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94" name="Google Shape;267494;p3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495" name="Google Shape;267495;p3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67502" name="Shape 267502"/>
        <p:cNvGrpSpPr/>
        <p:nvPr/>
      </p:nvGrpSpPr>
      <p:grpSpPr>
        <a:xfrm>
          <a:off x="0" y="0"/>
          <a:ext cx="0" cy="0"/>
          <a:chOff x="0" y="0"/>
          <a:chExt cx="0" cy="0"/>
        </a:xfrm>
      </p:grpSpPr>
      <p:sp>
        <p:nvSpPr>
          <p:cNvPr id="267503" name="Google Shape;267503;p38"/>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504" name="Google Shape;267504;p38"/>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67505" name="Google Shape;267505;p38"/>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06" name="Google Shape;267506;p38"/>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07" name="Google Shape;267507;p38"/>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7508" name="Shape 267508"/>
        <p:cNvGrpSpPr/>
        <p:nvPr/>
      </p:nvGrpSpPr>
      <p:grpSpPr>
        <a:xfrm>
          <a:off x="0" y="0"/>
          <a:ext cx="0" cy="0"/>
          <a:chOff x="0" y="0"/>
          <a:chExt cx="0" cy="0"/>
        </a:xfrm>
      </p:grpSpPr>
      <p:sp>
        <p:nvSpPr>
          <p:cNvPr id="267509" name="Google Shape;267509;p39"/>
          <p:cNvSpPr txBox="1"/>
          <p:nvPr>
            <p:ph type="title"/>
          </p:nvPr>
        </p:nvSpPr>
        <p:spPr>
          <a:xfrm>
            <a:off x="628650" y="44625"/>
            <a:ext cx="7886700" cy="9360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510" name="Google Shape;267510;p39"/>
          <p:cNvSpPr txBox="1"/>
          <p:nvPr>
            <p:ph idx="1" type="body"/>
          </p:nvPr>
        </p:nvSpPr>
        <p:spPr>
          <a:xfrm>
            <a:off x="628650" y="1124744"/>
            <a:ext cx="7886700" cy="5052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511" name="Google Shape;267511;p3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12" name="Google Shape;267512;p3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13" name="Google Shape;267513;p3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7514" name="Shape 267514"/>
        <p:cNvGrpSpPr/>
        <p:nvPr/>
      </p:nvGrpSpPr>
      <p:grpSpPr>
        <a:xfrm>
          <a:off x="0" y="0"/>
          <a:ext cx="0" cy="0"/>
          <a:chOff x="0" y="0"/>
          <a:chExt cx="0" cy="0"/>
        </a:xfrm>
      </p:grpSpPr>
      <p:sp>
        <p:nvSpPr>
          <p:cNvPr id="267515" name="Google Shape;267515;p40"/>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516" name="Google Shape;267516;p40"/>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67517" name="Google Shape;267517;p4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18" name="Google Shape;267518;p4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19" name="Google Shape;267519;p4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67520" name="Shape 267520"/>
        <p:cNvGrpSpPr/>
        <p:nvPr/>
      </p:nvGrpSpPr>
      <p:grpSpPr>
        <a:xfrm>
          <a:off x="0" y="0"/>
          <a:ext cx="0" cy="0"/>
          <a:chOff x="0" y="0"/>
          <a:chExt cx="0" cy="0"/>
        </a:xfrm>
      </p:grpSpPr>
      <p:sp>
        <p:nvSpPr>
          <p:cNvPr id="267521" name="Google Shape;267521;p41"/>
          <p:cNvSpPr txBox="1"/>
          <p:nvPr>
            <p:ph type="title"/>
          </p:nvPr>
        </p:nvSpPr>
        <p:spPr>
          <a:xfrm>
            <a:off x="628650" y="44625"/>
            <a:ext cx="7886700" cy="9360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522" name="Google Shape;267522;p41"/>
          <p:cNvSpPr txBox="1"/>
          <p:nvPr>
            <p:ph idx="1" type="body"/>
          </p:nvPr>
        </p:nvSpPr>
        <p:spPr>
          <a:xfrm>
            <a:off x="628650" y="1825625"/>
            <a:ext cx="38673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523" name="Google Shape;267523;p41"/>
          <p:cNvSpPr txBox="1"/>
          <p:nvPr>
            <p:ph idx="2" type="body"/>
          </p:nvPr>
        </p:nvSpPr>
        <p:spPr>
          <a:xfrm>
            <a:off x="4648200" y="1825625"/>
            <a:ext cx="38673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524" name="Google Shape;267524;p41"/>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25" name="Google Shape;267525;p41"/>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26" name="Google Shape;267526;p41"/>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67527" name="Shape 267527"/>
        <p:cNvGrpSpPr/>
        <p:nvPr/>
      </p:nvGrpSpPr>
      <p:grpSpPr>
        <a:xfrm>
          <a:off x="0" y="0"/>
          <a:ext cx="0" cy="0"/>
          <a:chOff x="0" y="0"/>
          <a:chExt cx="0" cy="0"/>
        </a:xfrm>
      </p:grpSpPr>
      <p:sp>
        <p:nvSpPr>
          <p:cNvPr id="267528" name="Google Shape;267528;p42"/>
          <p:cNvSpPr txBox="1"/>
          <p:nvPr>
            <p:ph type="title"/>
          </p:nvPr>
        </p:nvSpPr>
        <p:spPr>
          <a:xfrm>
            <a:off x="630238" y="365125"/>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529" name="Google Shape;267529;p42"/>
          <p:cNvSpPr txBox="1"/>
          <p:nvPr>
            <p:ph idx="1" type="body"/>
          </p:nvPr>
        </p:nvSpPr>
        <p:spPr>
          <a:xfrm>
            <a:off x="630238" y="1681163"/>
            <a:ext cx="38688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67530" name="Google Shape;267530;p42"/>
          <p:cNvSpPr txBox="1"/>
          <p:nvPr>
            <p:ph idx="2" type="body"/>
          </p:nvPr>
        </p:nvSpPr>
        <p:spPr>
          <a:xfrm>
            <a:off x="630238" y="2505075"/>
            <a:ext cx="38688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531" name="Google Shape;267531;p42"/>
          <p:cNvSpPr txBox="1"/>
          <p:nvPr>
            <p:ph idx="3" type="body"/>
          </p:nvPr>
        </p:nvSpPr>
        <p:spPr>
          <a:xfrm>
            <a:off x="4629150" y="1681163"/>
            <a:ext cx="38877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67532" name="Google Shape;267532;p42"/>
          <p:cNvSpPr txBox="1"/>
          <p:nvPr>
            <p:ph idx="4" type="body"/>
          </p:nvPr>
        </p:nvSpPr>
        <p:spPr>
          <a:xfrm>
            <a:off x="4629150" y="2505075"/>
            <a:ext cx="38877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533" name="Google Shape;267533;p42"/>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34" name="Google Shape;267534;p42"/>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35" name="Google Shape;267535;p42"/>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ubrik och innehåll" type="obj">
  <p:cSld name="OBJECT">
    <p:spTree>
      <p:nvGrpSpPr>
        <p:cNvPr id="267308" name="Shape 267308"/>
        <p:cNvGrpSpPr/>
        <p:nvPr/>
      </p:nvGrpSpPr>
      <p:grpSpPr>
        <a:xfrm>
          <a:off x="0" y="0"/>
          <a:ext cx="0" cy="0"/>
          <a:chOff x="0" y="0"/>
          <a:chExt cx="0" cy="0"/>
        </a:xfrm>
      </p:grpSpPr>
      <p:sp>
        <p:nvSpPr>
          <p:cNvPr id="267309" name="Google Shape;267309;p5"/>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310" name="Google Shape;267310;p5"/>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lvl1pPr indent="-228600" lvl="0" marL="457200" rtl="0" algn="l">
              <a:spcBef>
                <a:spcPts val="1013"/>
              </a:spcBef>
              <a:spcAft>
                <a:spcPts val="0"/>
              </a:spcAft>
              <a:buSzPts val="1400"/>
              <a:buNone/>
              <a:defRPr/>
            </a:lvl1pPr>
            <a:lvl2pPr indent="-342900" lvl="1" marL="914400" rtl="0" algn="l">
              <a:spcBef>
                <a:spcPts val="1013"/>
              </a:spcBef>
              <a:spcAft>
                <a:spcPts val="0"/>
              </a:spcAft>
              <a:buSzPts val="1800"/>
              <a:buChar char="–"/>
              <a:defRPr/>
            </a:lvl2pPr>
            <a:lvl3pPr indent="-342900" lvl="2" marL="1371600" rtl="0" algn="l">
              <a:spcBef>
                <a:spcPts val="1013"/>
              </a:spcBef>
              <a:spcAft>
                <a:spcPts val="0"/>
              </a:spcAft>
              <a:buSzPts val="1800"/>
              <a:buChar char="»"/>
              <a:defRPr/>
            </a:lvl3pPr>
            <a:lvl4pPr indent="-342900" lvl="3" marL="1828800" rtl="0" algn="l">
              <a:spcBef>
                <a:spcPts val="1013"/>
              </a:spcBef>
              <a:spcAft>
                <a:spcPts val="0"/>
              </a:spcAft>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67311" name="Google Shape;267311;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Open Sans Light"/>
                <a:ea typeface="Open Sans Light"/>
                <a:cs typeface="Open Sans Light"/>
                <a:sym typeface="Open Sans Light"/>
              </a:defRPr>
            </a:lvl1pPr>
            <a:lvl2pPr lvl="1"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9pPr>
          </a:lstStyle>
          <a:p/>
        </p:txBody>
      </p:sp>
      <p:sp>
        <p:nvSpPr>
          <p:cNvPr id="267312" name="Google Shape;267312;p5"/>
          <p:cNvSpPr txBox="1"/>
          <p:nvPr>
            <p:ph idx="11" type="ftr"/>
          </p:nvPr>
        </p:nvSpPr>
        <p:spPr>
          <a:xfrm>
            <a:off x="3995738" y="6237288"/>
            <a:ext cx="44799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Open Sans Light"/>
                <a:ea typeface="Open Sans Light"/>
                <a:cs typeface="Open Sans Light"/>
                <a:sym typeface="Open Sans Light"/>
              </a:defRPr>
            </a:lvl1pPr>
            <a:lvl2pPr lvl="1"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9pPr>
          </a:lstStyle>
          <a:p/>
        </p:txBody>
      </p:sp>
      <p:sp>
        <p:nvSpPr>
          <p:cNvPr id="267313" name="Google Shape;267313;p5"/>
          <p:cNvSpPr txBox="1"/>
          <p:nvPr>
            <p:ph idx="12" type="sldNum"/>
          </p:nvPr>
        </p:nvSpPr>
        <p:spPr>
          <a:xfrm>
            <a:off x="6564313" y="6483350"/>
            <a:ext cx="2133600" cy="365100"/>
          </a:xfrm>
          <a:prstGeom prst="rect">
            <a:avLst/>
          </a:prstGeom>
          <a:noFill/>
          <a:ln>
            <a:noFill/>
          </a:ln>
        </p:spPr>
        <p:txBody>
          <a:bodyPr anchorCtr="0" anchor="ctr" bIns="46175" lIns="92350" spcFirstLastPara="1" rIns="92350" wrap="square" tIns="46175">
            <a:noAutofit/>
          </a:bodyPr>
          <a:lstStyle>
            <a:lvl1pPr indent="0" lvl="0" marL="0" rtl="0" algn="r">
              <a:spcBef>
                <a:spcPts val="0"/>
              </a:spcBef>
              <a:spcAft>
                <a:spcPts val="0"/>
              </a:spcAft>
              <a:buNone/>
              <a:defRPr sz="1200">
                <a:solidFill>
                  <a:srgbClr val="BB9E8A"/>
                </a:solidFill>
                <a:latin typeface="Open Sans Light"/>
                <a:ea typeface="Open Sans Light"/>
                <a:cs typeface="Open Sans Light"/>
                <a:sym typeface="Open Sans Light"/>
              </a:defRPr>
            </a:lvl1pPr>
            <a:lvl2pPr indent="0" lvl="1" marL="0" rtl="0" algn="r">
              <a:spcBef>
                <a:spcPts val="0"/>
              </a:spcBef>
              <a:spcAft>
                <a:spcPts val="0"/>
              </a:spcAft>
              <a:buNone/>
              <a:defRPr sz="1200">
                <a:solidFill>
                  <a:srgbClr val="BB9E8A"/>
                </a:solidFill>
                <a:latin typeface="Open Sans Light"/>
                <a:ea typeface="Open Sans Light"/>
                <a:cs typeface="Open Sans Light"/>
                <a:sym typeface="Open Sans Light"/>
              </a:defRPr>
            </a:lvl2pPr>
            <a:lvl3pPr indent="0" lvl="2" marL="0" rtl="0" algn="r">
              <a:spcBef>
                <a:spcPts val="0"/>
              </a:spcBef>
              <a:spcAft>
                <a:spcPts val="0"/>
              </a:spcAft>
              <a:buNone/>
              <a:defRPr sz="1200">
                <a:solidFill>
                  <a:srgbClr val="BB9E8A"/>
                </a:solidFill>
                <a:latin typeface="Open Sans Light"/>
                <a:ea typeface="Open Sans Light"/>
                <a:cs typeface="Open Sans Light"/>
                <a:sym typeface="Open Sans Light"/>
              </a:defRPr>
            </a:lvl3pPr>
            <a:lvl4pPr indent="0" lvl="3" marL="0" rtl="0" algn="r">
              <a:spcBef>
                <a:spcPts val="0"/>
              </a:spcBef>
              <a:spcAft>
                <a:spcPts val="0"/>
              </a:spcAft>
              <a:buNone/>
              <a:defRPr sz="1200">
                <a:solidFill>
                  <a:srgbClr val="BB9E8A"/>
                </a:solidFill>
                <a:latin typeface="Open Sans Light"/>
                <a:ea typeface="Open Sans Light"/>
                <a:cs typeface="Open Sans Light"/>
                <a:sym typeface="Open Sans Light"/>
              </a:defRPr>
            </a:lvl4pPr>
            <a:lvl5pPr indent="0" lvl="4" marL="0" rtl="0" algn="r">
              <a:spcBef>
                <a:spcPts val="0"/>
              </a:spcBef>
              <a:spcAft>
                <a:spcPts val="0"/>
              </a:spcAft>
              <a:buNone/>
              <a:defRPr sz="1200">
                <a:solidFill>
                  <a:srgbClr val="BB9E8A"/>
                </a:solidFill>
                <a:latin typeface="Open Sans Light"/>
                <a:ea typeface="Open Sans Light"/>
                <a:cs typeface="Open Sans Light"/>
                <a:sym typeface="Open Sans Light"/>
              </a:defRPr>
            </a:lvl5pPr>
            <a:lvl6pPr indent="0" lvl="5" marL="0" rtl="0" algn="r">
              <a:spcBef>
                <a:spcPts val="0"/>
              </a:spcBef>
              <a:spcAft>
                <a:spcPts val="0"/>
              </a:spcAft>
              <a:buNone/>
              <a:defRPr sz="1200">
                <a:solidFill>
                  <a:srgbClr val="BB9E8A"/>
                </a:solidFill>
                <a:latin typeface="Open Sans Light"/>
                <a:ea typeface="Open Sans Light"/>
                <a:cs typeface="Open Sans Light"/>
                <a:sym typeface="Open Sans Light"/>
              </a:defRPr>
            </a:lvl6pPr>
            <a:lvl7pPr indent="0" lvl="6" marL="0" rtl="0" algn="r">
              <a:spcBef>
                <a:spcPts val="0"/>
              </a:spcBef>
              <a:spcAft>
                <a:spcPts val="0"/>
              </a:spcAft>
              <a:buNone/>
              <a:defRPr sz="1200">
                <a:solidFill>
                  <a:srgbClr val="BB9E8A"/>
                </a:solidFill>
                <a:latin typeface="Open Sans Light"/>
                <a:ea typeface="Open Sans Light"/>
                <a:cs typeface="Open Sans Light"/>
                <a:sym typeface="Open Sans Light"/>
              </a:defRPr>
            </a:lvl7pPr>
            <a:lvl8pPr indent="0" lvl="7" marL="0" rtl="0" algn="r">
              <a:spcBef>
                <a:spcPts val="0"/>
              </a:spcBef>
              <a:spcAft>
                <a:spcPts val="0"/>
              </a:spcAft>
              <a:buNone/>
              <a:defRPr sz="1200">
                <a:solidFill>
                  <a:srgbClr val="BB9E8A"/>
                </a:solidFill>
                <a:latin typeface="Open Sans Light"/>
                <a:ea typeface="Open Sans Light"/>
                <a:cs typeface="Open Sans Light"/>
                <a:sym typeface="Open Sans Light"/>
              </a:defRPr>
            </a:lvl8pPr>
            <a:lvl9pPr indent="0" lvl="8" marL="0" rtl="0" algn="r">
              <a:spcBef>
                <a:spcPts val="0"/>
              </a:spcBef>
              <a:spcAft>
                <a:spcPts val="0"/>
              </a:spcAft>
              <a:buNone/>
              <a:defRPr sz="1200">
                <a:solidFill>
                  <a:srgbClr val="BB9E8A"/>
                </a:solidFill>
                <a:latin typeface="Open Sans Light"/>
                <a:ea typeface="Open Sans Light"/>
                <a:cs typeface="Open Sans Light"/>
                <a:sym typeface="Open Sans Light"/>
              </a:defRPr>
            </a:lvl9pPr>
          </a:lstStyle>
          <a:p>
            <a:pPr indent="0" lvl="0" marL="0" rtl="0" algn="r">
              <a:spcBef>
                <a:spcPts val="0"/>
              </a:spcBef>
              <a:spcAft>
                <a:spcPts val="0"/>
              </a:spcAft>
              <a:buNone/>
            </a:pPr>
            <a:r>
              <a:rPr lang="sv-SE"/>
              <a:t>sida </a:t>
            </a:r>
            <a:fld id="{00000000-1234-1234-1234-123412341234}" type="slidenum">
              <a:rPr lang="sv-SE"/>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7536" name="Shape 267536"/>
        <p:cNvGrpSpPr/>
        <p:nvPr/>
      </p:nvGrpSpPr>
      <p:grpSpPr>
        <a:xfrm>
          <a:off x="0" y="0"/>
          <a:ext cx="0" cy="0"/>
          <a:chOff x="0" y="0"/>
          <a:chExt cx="0" cy="0"/>
        </a:xfrm>
      </p:grpSpPr>
      <p:sp>
        <p:nvSpPr>
          <p:cNvPr id="267537" name="Google Shape;267537;p43"/>
          <p:cNvSpPr txBox="1"/>
          <p:nvPr>
            <p:ph type="title"/>
          </p:nvPr>
        </p:nvSpPr>
        <p:spPr>
          <a:xfrm>
            <a:off x="628650" y="44625"/>
            <a:ext cx="7886700" cy="9360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538" name="Google Shape;267538;p4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39" name="Google Shape;267539;p4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40" name="Google Shape;267540;p4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7541" name="Shape 267541"/>
        <p:cNvGrpSpPr/>
        <p:nvPr/>
      </p:nvGrpSpPr>
      <p:grpSpPr>
        <a:xfrm>
          <a:off x="0" y="0"/>
          <a:ext cx="0" cy="0"/>
          <a:chOff x="0" y="0"/>
          <a:chExt cx="0" cy="0"/>
        </a:xfrm>
      </p:grpSpPr>
      <p:sp>
        <p:nvSpPr>
          <p:cNvPr id="267542" name="Google Shape;267542;p4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43" name="Google Shape;267543;p4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44" name="Google Shape;267544;p44"/>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67545" name="Shape 267545"/>
        <p:cNvGrpSpPr/>
        <p:nvPr/>
      </p:nvGrpSpPr>
      <p:grpSpPr>
        <a:xfrm>
          <a:off x="0" y="0"/>
          <a:ext cx="0" cy="0"/>
          <a:chOff x="0" y="0"/>
          <a:chExt cx="0" cy="0"/>
        </a:xfrm>
      </p:grpSpPr>
      <p:sp>
        <p:nvSpPr>
          <p:cNvPr id="267546" name="Google Shape;267546;p45"/>
          <p:cNvSpPr txBox="1"/>
          <p:nvPr>
            <p:ph type="title"/>
          </p:nvPr>
        </p:nvSpPr>
        <p:spPr>
          <a:xfrm>
            <a:off x="630238" y="457200"/>
            <a:ext cx="29496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547" name="Google Shape;267547;p45"/>
          <p:cNvSpPr txBox="1"/>
          <p:nvPr>
            <p:ph idx="1" type="body"/>
          </p:nvPr>
        </p:nvSpPr>
        <p:spPr>
          <a:xfrm>
            <a:off x="3887788" y="987425"/>
            <a:ext cx="46293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267548" name="Google Shape;267548;p45"/>
          <p:cNvSpPr txBox="1"/>
          <p:nvPr>
            <p:ph idx="2" type="body"/>
          </p:nvPr>
        </p:nvSpPr>
        <p:spPr>
          <a:xfrm>
            <a:off x="630238" y="2057400"/>
            <a:ext cx="29496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267549" name="Google Shape;267549;p4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50" name="Google Shape;267550;p4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51" name="Google Shape;267551;p45"/>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67552" name="Shape 267552"/>
        <p:cNvGrpSpPr/>
        <p:nvPr/>
      </p:nvGrpSpPr>
      <p:grpSpPr>
        <a:xfrm>
          <a:off x="0" y="0"/>
          <a:ext cx="0" cy="0"/>
          <a:chOff x="0" y="0"/>
          <a:chExt cx="0" cy="0"/>
        </a:xfrm>
      </p:grpSpPr>
      <p:sp>
        <p:nvSpPr>
          <p:cNvPr id="267553" name="Google Shape;267553;p46"/>
          <p:cNvSpPr txBox="1"/>
          <p:nvPr>
            <p:ph type="title"/>
          </p:nvPr>
        </p:nvSpPr>
        <p:spPr>
          <a:xfrm>
            <a:off x="630238" y="457200"/>
            <a:ext cx="29496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554" name="Google Shape;267554;p46"/>
          <p:cNvSpPr/>
          <p:nvPr>
            <p:ph idx="2" type="pic"/>
          </p:nvPr>
        </p:nvSpPr>
        <p:spPr>
          <a:xfrm>
            <a:off x="3887788" y="987425"/>
            <a:ext cx="4629300" cy="48735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67555" name="Google Shape;267555;p46"/>
          <p:cNvSpPr txBox="1"/>
          <p:nvPr>
            <p:ph idx="1" type="body"/>
          </p:nvPr>
        </p:nvSpPr>
        <p:spPr>
          <a:xfrm>
            <a:off x="630238" y="2057400"/>
            <a:ext cx="29496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267556" name="Google Shape;267556;p4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57" name="Google Shape;267557;p4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58" name="Google Shape;267558;p4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67559" name="Shape 267559"/>
        <p:cNvGrpSpPr/>
        <p:nvPr/>
      </p:nvGrpSpPr>
      <p:grpSpPr>
        <a:xfrm>
          <a:off x="0" y="0"/>
          <a:ext cx="0" cy="0"/>
          <a:chOff x="0" y="0"/>
          <a:chExt cx="0" cy="0"/>
        </a:xfrm>
      </p:grpSpPr>
      <p:sp>
        <p:nvSpPr>
          <p:cNvPr id="267560" name="Google Shape;267560;p47"/>
          <p:cNvSpPr txBox="1"/>
          <p:nvPr>
            <p:ph type="title"/>
          </p:nvPr>
        </p:nvSpPr>
        <p:spPr>
          <a:xfrm>
            <a:off x="628650" y="44625"/>
            <a:ext cx="7886700" cy="9360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561" name="Google Shape;267561;p47"/>
          <p:cNvSpPr txBox="1"/>
          <p:nvPr>
            <p:ph idx="1" type="body"/>
          </p:nvPr>
        </p:nvSpPr>
        <p:spPr>
          <a:xfrm rot="5400000">
            <a:off x="2045850" y="-292456"/>
            <a:ext cx="5052300" cy="7886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562" name="Google Shape;267562;p4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63" name="Google Shape;267563;p4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64" name="Google Shape;267564;p4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67565" name="Shape 267565"/>
        <p:cNvGrpSpPr/>
        <p:nvPr/>
      </p:nvGrpSpPr>
      <p:grpSpPr>
        <a:xfrm>
          <a:off x="0" y="0"/>
          <a:ext cx="0" cy="0"/>
          <a:chOff x="0" y="0"/>
          <a:chExt cx="0" cy="0"/>
        </a:xfrm>
      </p:grpSpPr>
      <p:sp>
        <p:nvSpPr>
          <p:cNvPr id="267566" name="Google Shape;267566;p48"/>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567" name="Google Shape;267567;p48"/>
          <p:cNvSpPr txBox="1"/>
          <p:nvPr>
            <p:ph idx="1" type="body"/>
          </p:nvPr>
        </p:nvSpPr>
        <p:spPr>
          <a:xfrm rot="5400000">
            <a:off x="603975" y="389725"/>
            <a:ext cx="5811900" cy="5762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568" name="Google Shape;267568;p48"/>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69" name="Google Shape;267569;p48"/>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70" name="Google Shape;267570;p48"/>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67577" name="Shape 267577"/>
        <p:cNvGrpSpPr/>
        <p:nvPr/>
      </p:nvGrpSpPr>
      <p:grpSpPr>
        <a:xfrm>
          <a:off x="0" y="0"/>
          <a:ext cx="0" cy="0"/>
          <a:chOff x="0" y="0"/>
          <a:chExt cx="0" cy="0"/>
        </a:xfrm>
      </p:grpSpPr>
      <p:sp>
        <p:nvSpPr>
          <p:cNvPr id="267578" name="Google Shape;267578;p50"/>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579" name="Google Shape;267579;p50"/>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67580" name="Google Shape;267580;p5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81" name="Google Shape;267581;p5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82" name="Google Shape;267582;p5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7583" name="Shape 267583"/>
        <p:cNvGrpSpPr/>
        <p:nvPr/>
      </p:nvGrpSpPr>
      <p:grpSpPr>
        <a:xfrm>
          <a:off x="0" y="0"/>
          <a:ext cx="0" cy="0"/>
          <a:chOff x="0" y="0"/>
          <a:chExt cx="0" cy="0"/>
        </a:xfrm>
      </p:grpSpPr>
      <p:sp>
        <p:nvSpPr>
          <p:cNvPr id="267584" name="Google Shape;267584;p51"/>
          <p:cNvSpPr txBox="1"/>
          <p:nvPr>
            <p:ph type="title"/>
          </p:nvPr>
        </p:nvSpPr>
        <p:spPr>
          <a:xfrm>
            <a:off x="628650" y="365125"/>
            <a:ext cx="7886700" cy="615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585" name="Google Shape;267585;p51"/>
          <p:cNvSpPr txBox="1"/>
          <p:nvPr>
            <p:ph idx="1" type="body"/>
          </p:nvPr>
        </p:nvSpPr>
        <p:spPr>
          <a:xfrm>
            <a:off x="628650" y="1052736"/>
            <a:ext cx="7886700" cy="512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586" name="Google Shape;267586;p51"/>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87" name="Google Shape;267587;p51"/>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88" name="Google Shape;267588;p51"/>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7589" name="Shape 267589"/>
        <p:cNvGrpSpPr/>
        <p:nvPr/>
      </p:nvGrpSpPr>
      <p:grpSpPr>
        <a:xfrm>
          <a:off x="0" y="0"/>
          <a:ext cx="0" cy="0"/>
          <a:chOff x="0" y="0"/>
          <a:chExt cx="0" cy="0"/>
        </a:xfrm>
      </p:grpSpPr>
      <p:sp>
        <p:nvSpPr>
          <p:cNvPr id="267590" name="Google Shape;267590;p52"/>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591" name="Google Shape;267591;p52"/>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67592" name="Google Shape;267592;p52"/>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93" name="Google Shape;267593;p52"/>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594" name="Google Shape;267594;p52"/>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67595" name="Shape 267595"/>
        <p:cNvGrpSpPr/>
        <p:nvPr/>
      </p:nvGrpSpPr>
      <p:grpSpPr>
        <a:xfrm>
          <a:off x="0" y="0"/>
          <a:ext cx="0" cy="0"/>
          <a:chOff x="0" y="0"/>
          <a:chExt cx="0" cy="0"/>
        </a:xfrm>
      </p:grpSpPr>
      <p:sp>
        <p:nvSpPr>
          <p:cNvPr id="267596" name="Google Shape;267596;p53"/>
          <p:cNvSpPr txBox="1"/>
          <p:nvPr>
            <p:ph type="title"/>
          </p:nvPr>
        </p:nvSpPr>
        <p:spPr>
          <a:xfrm>
            <a:off x="628650" y="365125"/>
            <a:ext cx="7886700" cy="615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597" name="Google Shape;267597;p53"/>
          <p:cNvSpPr txBox="1"/>
          <p:nvPr>
            <p:ph idx="1" type="body"/>
          </p:nvPr>
        </p:nvSpPr>
        <p:spPr>
          <a:xfrm>
            <a:off x="628650" y="1825625"/>
            <a:ext cx="38673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598" name="Google Shape;267598;p53"/>
          <p:cNvSpPr txBox="1"/>
          <p:nvPr>
            <p:ph idx="2" type="body"/>
          </p:nvPr>
        </p:nvSpPr>
        <p:spPr>
          <a:xfrm>
            <a:off x="4648200" y="1825625"/>
            <a:ext cx="38673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599" name="Google Shape;267599;p5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600" name="Google Shape;267600;p5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601" name="Google Shape;267601;p5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m" type="blank">
  <p:cSld name="BLANK">
    <p:spTree>
      <p:nvGrpSpPr>
        <p:cNvPr id="267314" name="Shape 267314"/>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67602" name="Shape 267602"/>
        <p:cNvGrpSpPr/>
        <p:nvPr/>
      </p:nvGrpSpPr>
      <p:grpSpPr>
        <a:xfrm>
          <a:off x="0" y="0"/>
          <a:ext cx="0" cy="0"/>
          <a:chOff x="0" y="0"/>
          <a:chExt cx="0" cy="0"/>
        </a:xfrm>
      </p:grpSpPr>
      <p:sp>
        <p:nvSpPr>
          <p:cNvPr id="267603" name="Google Shape;267603;p54"/>
          <p:cNvSpPr txBox="1"/>
          <p:nvPr>
            <p:ph type="title"/>
          </p:nvPr>
        </p:nvSpPr>
        <p:spPr>
          <a:xfrm>
            <a:off x="630238" y="365125"/>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604" name="Google Shape;267604;p54"/>
          <p:cNvSpPr txBox="1"/>
          <p:nvPr>
            <p:ph idx="1" type="body"/>
          </p:nvPr>
        </p:nvSpPr>
        <p:spPr>
          <a:xfrm>
            <a:off x="630238" y="1681163"/>
            <a:ext cx="38688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67605" name="Google Shape;267605;p54"/>
          <p:cNvSpPr txBox="1"/>
          <p:nvPr>
            <p:ph idx="2" type="body"/>
          </p:nvPr>
        </p:nvSpPr>
        <p:spPr>
          <a:xfrm>
            <a:off x="630238" y="2505075"/>
            <a:ext cx="38688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606" name="Google Shape;267606;p54"/>
          <p:cNvSpPr txBox="1"/>
          <p:nvPr>
            <p:ph idx="3" type="body"/>
          </p:nvPr>
        </p:nvSpPr>
        <p:spPr>
          <a:xfrm>
            <a:off x="4629150" y="1681163"/>
            <a:ext cx="38877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67607" name="Google Shape;267607;p54"/>
          <p:cNvSpPr txBox="1"/>
          <p:nvPr>
            <p:ph idx="4" type="body"/>
          </p:nvPr>
        </p:nvSpPr>
        <p:spPr>
          <a:xfrm>
            <a:off x="4629150" y="2505075"/>
            <a:ext cx="38877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608" name="Google Shape;267608;p5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609" name="Google Shape;267609;p5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610" name="Google Shape;267610;p54"/>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7611" name="Shape 267611"/>
        <p:cNvGrpSpPr/>
        <p:nvPr/>
      </p:nvGrpSpPr>
      <p:grpSpPr>
        <a:xfrm>
          <a:off x="0" y="0"/>
          <a:ext cx="0" cy="0"/>
          <a:chOff x="0" y="0"/>
          <a:chExt cx="0" cy="0"/>
        </a:xfrm>
      </p:grpSpPr>
      <p:sp>
        <p:nvSpPr>
          <p:cNvPr id="267612" name="Google Shape;267612;p55"/>
          <p:cNvSpPr txBox="1"/>
          <p:nvPr>
            <p:ph type="title"/>
          </p:nvPr>
        </p:nvSpPr>
        <p:spPr>
          <a:xfrm>
            <a:off x="628650" y="365125"/>
            <a:ext cx="7886700" cy="615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613" name="Google Shape;267613;p5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614" name="Google Shape;267614;p5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615" name="Google Shape;267615;p55"/>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7616" name="Shape 267616"/>
        <p:cNvGrpSpPr/>
        <p:nvPr/>
      </p:nvGrpSpPr>
      <p:grpSpPr>
        <a:xfrm>
          <a:off x="0" y="0"/>
          <a:ext cx="0" cy="0"/>
          <a:chOff x="0" y="0"/>
          <a:chExt cx="0" cy="0"/>
        </a:xfrm>
      </p:grpSpPr>
      <p:sp>
        <p:nvSpPr>
          <p:cNvPr id="267617" name="Google Shape;267617;p5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618" name="Google Shape;267618;p5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619" name="Google Shape;267619;p5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67620" name="Shape 267620"/>
        <p:cNvGrpSpPr/>
        <p:nvPr/>
      </p:nvGrpSpPr>
      <p:grpSpPr>
        <a:xfrm>
          <a:off x="0" y="0"/>
          <a:ext cx="0" cy="0"/>
          <a:chOff x="0" y="0"/>
          <a:chExt cx="0" cy="0"/>
        </a:xfrm>
      </p:grpSpPr>
      <p:sp>
        <p:nvSpPr>
          <p:cNvPr id="267621" name="Google Shape;267621;p57"/>
          <p:cNvSpPr txBox="1"/>
          <p:nvPr>
            <p:ph type="title"/>
          </p:nvPr>
        </p:nvSpPr>
        <p:spPr>
          <a:xfrm>
            <a:off x="630238" y="457200"/>
            <a:ext cx="29496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622" name="Google Shape;267622;p57"/>
          <p:cNvSpPr txBox="1"/>
          <p:nvPr>
            <p:ph idx="1" type="body"/>
          </p:nvPr>
        </p:nvSpPr>
        <p:spPr>
          <a:xfrm>
            <a:off x="3887788" y="987425"/>
            <a:ext cx="46293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267623" name="Google Shape;267623;p57"/>
          <p:cNvSpPr txBox="1"/>
          <p:nvPr>
            <p:ph idx="2" type="body"/>
          </p:nvPr>
        </p:nvSpPr>
        <p:spPr>
          <a:xfrm>
            <a:off x="630238" y="2057400"/>
            <a:ext cx="29496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267624" name="Google Shape;267624;p5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625" name="Google Shape;267625;p5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626" name="Google Shape;267626;p5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67627" name="Shape 267627"/>
        <p:cNvGrpSpPr/>
        <p:nvPr/>
      </p:nvGrpSpPr>
      <p:grpSpPr>
        <a:xfrm>
          <a:off x="0" y="0"/>
          <a:ext cx="0" cy="0"/>
          <a:chOff x="0" y="0"/>
          <a:chExt cx="0" cy="0"/>
        </a:xfrm>
      </p:grpSpPr>
      <p:sp>
        <p:nvSpPr>
          <p:cNvPr id="267628" name="Google Shape;267628;p58"/>
          <p:cNvSpPr txBox="1"/>
          <p:nvPr>
            <p:ph type="title"/>
          </p:nvPr>
        </p:nvSpPr>
        <p:spPr>
          <a:xfrm>
            <a:off x="630238" y="457200"/>
            <a:ext cx="29496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629" name="Google Shape;267629;p58"/>
          <p:cNvSpPr/>
          <p:nvPr>
            <p:ph idx="2" type="pic"/>
          </p:nvPr>
        </p:nvSpPr>
        <p:spPr>
          <a:xfrm>
            <a:off x="3887788" y="987425"/>
            <a:ext cx="4629300" cy="48735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67630" name="Google Shape;267630;p58"/>
          <p:cNvSpPr txBox="1"/>
          <p:nvPr>
            <p:ph idx="1" type="body"/>
          </p:nvPr>
        </p:nvSpPr>
        <p:spPr>
          <a:xfrm>
            <a:off x="630238" y="2057400"/>
            <a:ext cx="29496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267631" name="Google Shape;267631;p58"/>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632" name="Google Shape;267632;p58"/>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633" name="Google Shape;267633;p58"/>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67634" name="Shape 267634"/>
        <p:cNvGrpSpPr/>
        <p:nvPr/>
      </p:nvGrpSpPr>
      <p:grpSpPr>
        <a:xfrm>
          <a:off x="0" y="0"/>
          <a:ext cx="0" cy="0"/>
          <a:chOff x="0" y="0"/>
          <a:chExt cx="0" cy="0"/>
        </a:xfrm>
      </p:grpSpPr>
      <p:sp>
        <p:nvSpPr>
          <p:cNvPr id="267635" name="Google Shape;267635;p59"/>
          <p:cNvSpPr txBox="1"/>
          <p:nvPr>
            <p:ph type="title"/>
          </p:nvPr>
        </p:nvSpPr>
        <p:spPr>
          <a:xfrm>
            <a:off x="628650" y="365125"/>
            <a:ext cx="7886700" cy="615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636" name="Google Shape;267636;p59"/>
          <p:cNvSpPr txBox="1"/>
          <p:nvPr>
            <p:ph idx="1" type="body"/>
          </p:nvPr>
        </p:nvSpPr>
        <p:spPr>
          <a:xfrm rot="5400000">
            <a:off x="2009850" y="-328464"/>
            <a:ext cx="5124300" cy="7886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637" name="Google Shape;267637;p5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638" name="Google Shape;267638;p5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639" name="Google Shape;267639;p5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67640" name="Shape 267640"/>
        <p:cNvGrpSpPr/>
        <p:nvPr/>
      </p:nvGrpSpPr>
      <p:grpSpPr>
        <a:xfrm>
          <a:off x="0" y="0"/>
          <a:ext cx="0" cy="0"/>
          <a:chOff x="0" y="0"/>
          <a:chExt cx="0" cy="0"/>
        </a:xfrm>
      </p:grpSpPr>
      <p:sp>
        <p:nvSpPr>
          <p:cNvPr id="267641" name="Google Shape;267641;p60"/>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642" name="Google Shape;267642;p60"/>
          <p:cNvSpPr txBox="1"/>
          <p:nvPr>
            <p:ph idx="1" type="body"/>
          </p:nvPr>
        </p:nvSpPr>
        <p:spPr>
          <a:xfrm rot="5400000">
            <a:off x="603975" y="389725"/>
            <a:ext cx="5811900" cy="5762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643" name="Google Shape;267643;p6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644" name="Google Shape;267644;p6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645" name="Google Shape;267645;p6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ngle-line title page (pink)">
  <p:cSld name="Single-line title page (pink)">
    <p:spTree>
      <p:nvGrpSpPr>
        <p:cNvPr id="267315" name="Shape 267315"/>
        <p:cNvGrpSpPr/>
        <p:nvPr/>
      </p:nvGrpSpPr>
      <p:grpSpPr>
        <a:xfrm>
          <a:off x="0" y="0"/>
          <a:ext cx="0" cy="0"/>
          <a:chOff x="0" y="0"/>
          <a:chExt cx="0" cy="0"/>
        </a:xfrm>
      </p:grpSpPr>
      <p:pic>
        <p:nvPicPr>
          <p:cNvPr descr="framsidor150 ny rosa.jpg" id="267316" name="Google Shape;267316;p7"/>
          <p:cNvPicPr preferRelativeResize="0"/>
          <p:nvPr/>
        </p:nvPicPr>
        <p:blipFill rotWithShape="1">
          <a:blip r:embed="rId2">
            <a:alphaModFix/>
          </a:blip>
          <a:srcRect b="0" l="0" r="0" t="0"/>
          <a:stretch/>
        </p:blipFill>
        <p:spPr>
          <a:xfrm>
            <a:off x="179388" y="188913"/>
            <a:ext cx="8785224" cy="6511924"/>
          </a:xfrm>
          <a:prstGeom prst="rect">
            <a:avLst/>
          </a:prstGeom>
          <a:noFill/>
          <a:ln>
            <a:noFill/>
          </a:ln>
        </p:spPr>
      </p:pic>
      <p:sp>
        <p:nvSpPr>
          <p:cNvPr id="267317" name="Google Shape;267317;p7"/>
          <p:cNvSpPr/>
          <p:nvPr/>
        </p:nvSpPr>
        <p:spPr>
          <a:xfrm>
            <a:off x="80963" y="84138"/>
            <a:ext cx="8982000" cy="6702300"/>
          </a:xfrm>
          <a:prstGeom prst="rect">
            <a:avLst/>
          </a:prstGeom>
          <a:noFill/>
          <a:ln cap="sq" cmpd="sng" w="184150">
            <a:solidFill>
              <a:schemeClr val="lt1"/>
            </a:solidFill>
            <a:prstDash val="solid"/>
            <a:miter lim="800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1" sz="1800">
              <a:solidFill>
                <a:schemeClr val="dk2"/>
              </a:solidFill>
              <a:latin typeface="Arial"/>
              <a:ea typeface="Arial"/>
              <a:cs typeface="Arial"/>
              <a:sym typeface="Arial"/>
            </a:endParaRPr>
          </a:p>
        </p:txBody>
      </p:sp>
      <p:pic>
        <p:nvPicPr>
          <p:cNvPr descr="Lunds sigill RGB 150.png" id="267318" name="Google Shape;267318;p7"/>
          <p:cNvPicPr preferRelativeResize="0"/>
          <p:nvPr/>
        </p:nvPicPr>
        <p:blipFill rotWithShape="1">
          <a:blip r:embed="rId3">
            <a:alphaModFix/>
          </a:blip>
          <a:srcRect b="21544" l="0" r="17688" t="0"/>
          <a:stretch/>
        </p:blipFill>
        <p:spPr>
          <a:xfrm>
            <a:off x="6443663" y="4311650"/>
            <a:ext cx="2714625" cy="2568576"/>
          </a:xfrm>
          <a:prstGeom prst="rect">
            <a:avLst/>
          </a:prstGeom>
          <a:noFill/>
          <a:ln>
            <a:noFill/>
          </a:ln>
        </p:spPr>
      </p:pic>
      <p:sp>
        <p:nvSpPr>
          <p:cNvPr id="267319" name="Google Shape;267319;p7"/>
          <p:cNvSpPr/>
          <p:nvPr/>
        </p:nvSpPr>
        <p:spPr>
          <a:xfrm>
            <a:off x="2698750" y="1519238"/>
            <a:ext cx="6275400" cy="1284300"/>
          </a:xfrm>
          <a:prstGeom prst="rect">
            <a:avLst/>
          </a:prstGeom>
          <a:solidFill>
            <a:schemeClr val="lt1"/>
          </a:solidFill>
          <a:ln>
            <a:noFill/>
          </a:ln>
        </p:spPr>
        <p:txBody>
          <a:bodyPr anchorCtr="0" anchor="t" bIns="46175" lIns="92350" spcFirstLastPara="1" rIns="92350" wrap="square" tIns="46175">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cxnSp>
        <p:nvCxnSpPr>
          <p:cNvPr id="267320" name="Google Shape;267320;p7"/>
          <p:cNvCxnSpPr/>
          <p:nvPr/>
        </p:nvCxnSpPr>
        <p:spPr>
          <a:xfrm>
            <a:off x="2986088" y="2217738"/>
            <a:ext cx="5975400" cy="0"/>
          </a:xfrm>
          <a:prstGeom prst="straightConnector1">
            <a:avLst/>
          </a:prstGeom>
          <a:noFill/>
          <a:ln cap="flat" cmpd="sng" w="9525">
            <a:solidFill>
              <a:schemeClr val="dk1"/>
            </a:solidFill>
            <a:prstDash val="solid"/>
            <a:round/>
            <a:headEnd len="med" w="med" type="none"/>
            <a:tailEnd len="med" w="med" type="none"/>
          </a:ln>
        </p:spPr>
      </p:cxnSp>
      <p:grpSp>
        <p:nvGrpSpPr>
          <p:cNvPr id="267321" name="Google Shape;267321;p7"/>
          <p:cNvGrpSpPr/>
          <p:nvPr/>
        </p:nvGrpSpPr>
        <p:grpSpPr>
          <a:xfrm>
            <a:off x="373060" y="369895"/>
            <a:ext cx="4176683" cy="639893"/>
            <a:chOff x="367200" y="369638"/>
            <a:chExt cx="4112122" cy="636900"/>
          </a:xfrm>
        </p:grpSpPr>
        <p:cxnSp>
          <p:nvCxnSpPr>
            <p:cNvPr id="267322" name="Google Shape;267322;p7"/>
            <p:cNvCxnSpPr/>
            <p:nvPr/>
          </p:nvCxnSpPr>
          <p:spPr>
            <a:xfrm>
              <a:off x="3737072" y="369638"/>
              <a:ext cx="0" cy="636900"/>
            </a:xfrm>
            <a:prstGeom prst="straightConnector1">
              <a:avLst/>
            </a:prstGeom>
            <a:noFill/>
            <a:ln cap="flat" cmpd="sng" w="9525">
              <a:solidFill>
                <a:schemeClr val="dk1"/>
              </a:solidFill>
              <a:prstDash val="solid"/>
              <a:round/>
              <a:headEnd len="med" w="med" type="none"/>
              <a:tailEnd len="med" w="med" type="none"/>
            </a:ln>
          </p:spPr>
        </p:cxnSp>
        <p:pic>
          <p:nvPicPr>
            <p:cNvPr descr="EQUIS_logo13.eps" id="267323" name="Google Shape;267323;p7"/>
            <p:cNvPicPr preferRelativeResize="0"/>
            <p:nvPr/>
          </p:nvPicPr>
          <p:blipFill rotWithShape="1">
            <a:blip r:embed="rId4">
              <a:alphaModFix/>
            </a:blip>
            <a:srcRect b="0" l="0" r="0" t="0"/>
            <a:stretch/>
          </p:blipFill>
          <p:spPr>
            <a:xfrm>
              <a:off x="3831114" y="425038"/>
              <a:ext cx="648208" cy="467741"/>
            </a:xfrm>
            <a:prstGeom prst="rect">
              <a:avLst/>
            </a:prstGeom>
            <a:noFill/>
            <a:ln>
              <a:noFill/>
            </a:ln>
          </p:spPr>
        </p:pic>
        <p:pic>
          <p:nvPicPr>
            <p:cNvPr descr="SchoolEconomics_eng_L_CMYK.eps" id="267324" name="Google Shape;267324;p7"/>
            <p:cNvPicPr preferRelativeResize="0"/>
            <p:nvPr/>
          </p:nvPicPr>
          <p:blipFill rotWithShape="1">
            <a:blip r:embed="rId5">
              <a:alphaModFix/>
            </a:blip>
            <a:srcRect b="0" l="0" r="0" t="0"/>
            <a:stretch/>
          </p:blipFill>
          <p:spPr>
            <a:xfrm>
              <a:off x="367200" y="378000"/>
              <a:ext cx="3233419" cy="627380"/>
            </a:xfrm>
            <a:prstGeom prst="rect">
              <a:avLst/>
            </a:prstGeom>
            <a:noFill/>
            <a:ln>
              <a:noFill/>
            </a:ln>
          </p:spPr>
        </p:pic>
      </p:grpSp>
      <p:sp>
        <p:nvSpPr>
          <p:cNvPr id="267325" name="Google Shape;267325;p7"/>
          <p:cNvSpPr txBox="1"/>
          <p:nvPr>
            <p:ph type="ctrTitle"/>
          </p:nvPr>
        </p:nvSpPr>
        <p:spPr>
          <a:xfrm>
            <a:off x="2989560" y="1527136"/>
            <a:ext cx="5825100" cy="716100"/>
          </a:xfrm>
          <a:prstGeom prst="rect">
            <a:avLst/>
          </a:prstGeom>
          <a:noFill/>
          <a:ln>
            <a:noFill/>
          </a:ln>
        </p:spPr>
        <p:txBody>
          <a:bodyPr anchorCtr="0" anchor="b" bIns="83625" lIns="0" spcFirstLastPara="1" rIns="0" wrap="square" tIns="98175">
            <a:noAutofit/>
          </a:bodyPr>
          <a:lstStyle>
            <a:lvl1pPr lvl="0" rtl="0" algn="l">
              <a:spcBef>
                <a:spcPts val="0"/>
              </a:spcBef>
              <a:spcAft>
                <a:spcPts val="0"/>
              </a:spcAft>
              <a:buSzPts val="1400"/>
              <a:buNone/>
              <a:defRPr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326" name="Google Shape;267326;p7"/>
          <p:cNvSpPr txBox="1"/>
          <p:nvPr>
            <p:ph idx="1" type="subTitle"/>
          </p:nvPr>
        </p:nvSpPr>
        <p:spPr>
          <a:xfrm>
            <a:off x="2989560" y="2226623"/>
            <a:ext cx="5825100" cy="322200"/>
          </a:xfrm>
          <a:prstGeom prst="rect">
            <a:avLst/>
          </a:prstGeom>
          <a:noFill/>
          <a:ln>
            <a:noFill/>
          </a:ln>
        </p:spPr>
        <p:txBody>
          <a:bodyPr anchorCtr="0" anchor="t" bIns="45700" lIns="0" spcFirstLastPara="1" rIns="0" wrap="square" tIns="109075">
            <a:noAutofit/>
          </a:bodyPr>
          <a:lstStyle>
            <a:lvl1pPr lvl="0" rtl="0" algn="l">
              <a:spcBef>
                <a:spcPts val="1013"/>
              </a:spcBef>
              <a:spcAft>
                <a:spcPts val="0"/>
              </a:spcAft>
              <a:buSzPts val="1200"/>
              <a:buNone/>
              <a:defRPr b="1" sz="1200" cap="none">
                <a:solidFill>
                  <a:schemeClr val="dk1"/>
                </a:solidFill>
              </a:defRPr>
            </a:lvl1pPr>
            <a:lvl2pPr lvl="1" rtl="0" algn="ctr">
              <a:spcBef>
                <a:spcPts val="1013"/>
              </a:spcBef>
              <a:spcAft>
                <a:spcPts val="0"/>
              </a:spcAft>
              <a:buSzPts val="2200"/>
              <a:buFont typeface="Arial"/>
              <a:buNone/>
              <a:defRPr/>
            </a:lvl2pPr>
            <a:lvl3pPr lvl="2" rtl="0" algn="ctr">
              <a:spcBef>
                <a:spcPts val="1013"/>
              </a:spcBef>
              <a:spcAft>
                <a:spcPts val="0"/>
              </a:spcAft>
              <a:buSzPts val="2000"/>
              <a:buNone/>
              <a:defRPr/>
            </a:lvl3pPr>
            <a:lvl4pPr lvl="3" rtl="0" algn="ctr">
              <a:spcBef>
                <a:spcPts val="1013"/>
              </a:spcBef>
              <a:spcAft>
                <a:spcPts val="0"/>
              </a:spcAft>
              <a:buSzPts val="2000"/>
              <a:buFont typeface="Arial"/>
              <a:buNone/>
              <a:defRPr/>
            </a:lvl4pPr>
            <a:lvl5pPr lvl="4" rtl="0" algn="ctr">
              <a:spcBef>
                <a:spcPts val="400"/>
              </a:spcBef>
              <a:spcAft>
                <a:spcPts val="0"/>
              </a:spcAft>
              <a:buClr>
                <a:schemeClr val="dk1"/>
              </a:buClr>
              <a:buSzPts val="2000"/>
              <a:buFont typeface="Arial"/>
              <a:buNone/>
              <a:defRPr/>
            </a:lvl5pPr>
            <a:lvl6pPr lvl="5" rtl="0" algn="ctr">
              <a:spcBef>
                <a:spcPts val="400"/>
              </a:spcBef>
              <a:spcAft>
                <a:spcPts val="0"/>
              </a:spcAft>
              <a:buClr>
                <a:schemeClr val="dk1"/>
              </a:buClr>
              <a:buSzPts val="2000"/>
              <a:buFont typeface="Arial"/>
              <a:buNone/>
              <a:defRPr/>
            </a:lvl6pPr>
            <a:lvl7pPr lvl="6" rtl="0" algn="ctr">
              <a:spcBef>
                <a:spcPts val="400"/>
              </a:spcBef>
              <a:spcAft>
                <a:spcPts val="0"/>
              </a:spcAft>
              <a:buClr>
                <a:schemeClr val="dk1"/>
              </a:buClr>
              <a:buSzPts val="2000"/>
              <a:buFont typeface="Arial"/>
              <a:buNone/>
              <a:defRPr/>
            </a:lvl7pPr>
            <a:lvl8pPr lvl="7" rtl="0" algn="ctr">
              <a:spcBef>
                <a:spcPts val="400"/>
              </a:spcBef>
              <a:spcAft>
                <a:spcPts val="0"/>
              </a:spcAft>
              <a:buClr>
                <a:schemeClr val="dk1"/>
              </a:buClr>
              <a:buSzPts val="2000"/>
              <a:buFont typeface="Arial"/>
              <a:buNone/>
              <a:defRPr/>
            </a:lvl8pPr>
            <a:lvl9pPr lvl="8" rtl="0" algn="ctr">
              <a:spcBef>
                <a:spcPts val="400"/>
              </a:spcBef>
              <a:spcAft>
                <a:spcPts val="0"/>
              </a:spcAft>
              <a:buClr>
                <a:schemeClr val="dk1"/>
              </a:buClr>
              <a:buSzPts val="2000"/>
              <a:buFont typeface="Arial"/>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line title page (pink)">
  <p:cSld name="Two-line title page (pink)">
    <p:spTree>
      <p:nvGrpSpPr>
        <p:cNvPr id="267327" name="Shape 267327"/>
        <p:cNvGrpSpPr/>
        <p:nvPr/>
      </p:nvGrpSpPr>
      <p:grpSpPr>
        <a:xfrm>
          <a:off x="0" y="0"/>
          <a:ext cx="0" cy="0"/>
          <a:chOff x="0" y="0"/>
          <a:chExt cx="0" cy="0"/>
        </a:xfrm>
      </p:grpSpPr>
      <p:pic>
        <p:nvPicPr>
          <p:cNvPr descr="framsidor150 ny rosa.jpg" id="267328" name="Google Shape;267328;p8"/>
          <p:cNvPicPr preferRelativeResize="0"/>
          <p:nvPr/>
        </p:nvPicPr>
        <p:blipFill rotWithShape="1">
          <a:blip r:embed="rId2">
            <a:alphaModFix/>
          </a:blip>
          <a:srcRect b="0" l="0" r="0" t="0"/>
          <a:stretch/>
        </p:blipFill>
        <p:spPr>
          <a:xfrm>
            <a:off x="179388" y="188913"/>
            <a:ext cx="8785224" cy="6511924"/>
          </a:xfrm>
          <a:prstGeom prst="rect">
            <a:avLst/>
          </a:prstGeom>
          <a:noFill/>
          <a:ln>
            <a:noFill/>
          </a:ln>
        </p:spPr>
      </p:pic>
      <p:sp>
        <p:nvSpPr>
          <p:cNvPr id="267329" name="Google Shape;267329;p8"/>
          <p:cNvSpPr/>
          <p:nvPr/>
        </p:nvSpPr>
        <p:spPr>
          <a:xfrm>
            <a:off x="80963" y="84138"/>
            <a:ext cx="8982000" cy="6702300"/>
          </a:xfrm>
          <a:prstGeom prst="rect">
            <a:avLst/>
          </a:prstGeom>
          <a:noFill/>
          <a:ln cap="sq" cmpd="sng" w="184150">
            <a:solidFill>
              <a:schemeClr val="lt1"/>
            </a:solidFill>
            <a:prstDash val="solid"/>
            <a:miter lim="800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1" sz="1800">
              <a:solidFill>
                <a:schemeClr val="dk2"/>
              </a:solidFill>
              <a:latin typeface="Arial"/>
              <a:ea typeface="Arial"/>
              <a:cs typeface="Arial"/>
              <a:sym typeface="Arial"/>
            </a:endParaRPr>
          </a:p>
        </p:txBody>
      </p:sp>
      <p:pic>
        <p:nvPicPr>
          <p:cNvPr descr="Lunds sigill RGB 150.png" id="267330" name="Google Shape;267330;p8"/>
          <p:cNvPicPr preferRelativeResize="0"/>
          <p:nvPr/>
        </p:nvPicPr>
        <p:blipFill rotWithShape="1">
          <a:blip r:embed="rId3">
            <a:alphaModFix/>
          </a:blip>
          <a:srcRect b="21544" l="0" r="17688" t="0"/>
          <a:stretch/>
        </p:blipFill>
        <p:spPr>
          <a:xfrm>
            <a:off x="6443663" y="4311650"/>
            <a:ext cx="2714625" cy="2568576"/>
          </a:xfrm>
          <a:prstGeom prst="rect">
            <a:avLst/>
          </a:prstGeom>
          <a:noFill/>
          <a:ln>
            <a:noFill/>
          </a:ln>
        </p:spPr>
      </p:pic>
      <p:sp>
        <p:nvSpPr>
          <p:cNvPr id="267331" name="Google Shape;267331;p8"/>
          <p:cNvSpPr/>
          <p:nvPr/>
        </p:nvSpPr>
        <p:spPr>
          <a:xfrm>
            <a:off x="2698750" y="1519238"/>
            <a:ext cx="6275400" cy="1878000"/>
          </a:xfrm>
          <a:prstGeom prst="rect">
            <a:avLst/>
          </a:prstGeom>
          <a:solidFill>
            <a:schemeClr val="lt1"/>
          </a:solidFill>
          <a:ln>
            <a:noFill/>
          </a:ln>
        </p:spPr>
        <p:txBody>
          <a:bodyPr anchorCtr="0" anchor="t" bIns="46175" lIns="92350" spcFirstLastPara="1" rIns="92350" wrap="square" tIns="46175">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cxnSp>
        <p:nvCxnSpPr>
          <p:cNvPr id="267332" name="Google Shape;267332;p8"/>
          <p:cNvCxnSpPr/>
          <p:nvPr/>
        </p:nvCxnSpPr>
        <p:spPr>
          <a:xfrm>
            <a:off x="2986088" y="2774950"/>
            <a:ext cx="5975400" cy="0"/>
          </a:xfrm>
          <a:prstGeom prst="straightConnector1">
            <a:avLst/>
          </a:prstGeom>
          <a:noFill/>
          <a:ln cap="flat" cmpd="sng" w="9525">
            <a:solidFill>
              <a:schemeClr val="dk1"/>
            </a:solidFill>
            <a:prstDash val="solid"/>
            <a:round/>
            <a:headEnd len="med" w="med" type="none"/>
            <a:tailEnd len="med" w="med" type="none"/>
          </a:ln>
        </p:spPr>
      </p:cxnSp>
      <p:grpSp>
        <p:nvGrpSpPr>
          <p:cNvPr id="267333" name="Google Shape;267333;p8"/>
          <p:cNvGrpSpPr/>
          <p:nvPr/>
        </p:nvGrpSpPr>
        <p:grpSpPr>
          <a:xfrm>
            <a:off x="373060" y="369895"/>
            <a:ext cx="4176683" cy="639893"/>
            <a:chOff x="367200" y="369638"/>
            <a:chExt cx="4112122" cy="636900"/>
          </a:xfrm>
        </p:grpSpPr>
        <p:cxnSp>
          <p:nvCxnSpPr>
            <p:cNvPr id="267334" name="Google Shape;267334;p8"/>
            <p:cNvCxnSpPr/>
            <p:nvPr/>
          </p:nvCxnSpPr>
          <p:spPr>
            <a:xfrm>
              <a:off x="3737072" y="369638"/>
              <a:ext cx="0" cy="636900"/>
            </a:xfrm>
            <a:prstGeom prst="straightConnector1">
              <a:avLst/>
            </a:prstGeom>
            <a:noFill/>
            <a:ln cap="flat" cmpd="sng" w="9525">
              <a:solidFill>
                <a:schemeClr val="dk1"/>
              </a:solidFill>
              <a:prstDash val="solid"/>
              <a:round/>
              <a:headEnd len="med" w="med" type="none"/>
              <a:tailEnd len="med" w="med" type="none"/>
            </a:ln>
          </p:spPr>
        </p:cxnSp>
        <p:pic>
          <p:nvPicPr>
            <p:cNvPr descr="EQUIS_logo13.eps" id="267335" name="Google Shape;267335;p8"/>
            <p:cNvPicPr preferRelativeResize="0"/>
            <p:nvPr/>
          </p:nvPicPr>
          <p:blipFill rotWithShape="1">
            <a:blip r:embed="rId4">
              <a:alphaModFix/>
            </a:blip>
            <a:srcRect b="0" l="0" r="0" t="0"/>
            <a:stretch/>
          </p:blipFill>
          <p:spPr>
            <a:xfrm>
              <a:off x="3831114" y="425038"/>
              <a:ext cx="648208" cy="467741"/>
            </a:xfrm>
            <a:prstGeom prst="rect">
              <a:avLst/>
            </a:prstGeom>
            <a:noFill/>
            <a:ln>
              <a:noFill/>
            </a:ln>
          </p:spPr>
        </p:pic>
        <p:pic>
          <p:nvPicPr>
            <p:cNvPr descr="SchoolEconomics_eng_L_CMYK.eps" id="267336" name="Google Shape;267336;p8"/>
            <p:cNvPicPr preferRelativeResize="0"/>
            <p:nvPr/>
          </p:nvPicPr>
          <p:blipFill rotWithShape="1">
            <a:blip r:embed="rId5">
              <a:alphaModFix/>
            </a:blip>
            <a:srcRect b="0" l="0" r="0" t="0"/>
            <a:stretch/>
          </p:blipFill>
          <p:spPr>
            <a:xfrm>
              <a:off x="367200" y="378000"/>
              <a:ext cx="3233419" cy="627380"/>
            </a:xfrm>
            <a:prstGeom prst="rect">
              <a:avLst/>
            </a:prstGeom>
            <a:noFill/>
            <a:ln>
              <a:noFill/>
            </a:ln>
          </p:spPr>
        </p:pic>
      </p:grpSp>
      <p:sp>
        <p:nvSpPr>
          <p:cNvPr id="267337" name="Google Shape;267337;p8"/>
          <p:cNvSpPr txBox="1"/>
          <p:nvPr>
            <p:ph type="ctrTitle"/>
          </p:nvPr>
        </p:nvSpPr>
        <p:spPr>
          <a:xfrm>
            <a:off x="2989560" y="1527134"/>
            <a:ext cx="5825100" cy="1191000"/>
          </a:xfrm>
          <a:prstGeom prst="rect">
            <a:avLst/>
          </a:prstGeom>
          <a:noFill/>
          <a:ln>
            <a:noFill/>
          </a:ln>
        </p:spPr>
        <p:txBody>
          <a:bodyPr anchorCtr="0" anchor="t" bIns="83625" lIns="0" spcFirstLastPara="1" rIns="0" wrap="square" tIns="98175">
            <a:noAutofit/>
          </a:bodyPr>
          <a:lstStyle>
            <a:lvl1pPr lvl="0" rtl="0" algn="l">
              <a:spcBef>
                <a:spcPts val="0"/>
              </a:spcBef>
              <a:spcAft>
                <a:spcPts val="0"/>
              </a:spcAft>
              <a:buSzPts val="1400"/>
              <a:buNone/>
              <a:defRPr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338" name="Google Shape;267338;p8"/>
          <p:cNvSpPr txBox="1"/>
          <p:nvPr>
            <p:ph idx="1" type="subTitle"/>
          </p:nvPr>
        </p:nvSpPr>
        <p:spPr>
          <a:xfrm>
            <a:off x="2989560" y="2786295"/>
            <a:ext cx="5825100" cy="322200"/>
          </a:xfrm>
          <a:prstGeom prst="rect">
            <a:avLst/>
          </a:prstGeom>
          <a:noFill/>
          <a:ln>
            <a:noFill/>
          </a:ln>
        </p:spPr>
        <p:txBody>
          <a:bodyPr anchorCtr="0" anchor="t" bIns="45700" lIns="0" spcFirstLastPara="1" rIns="0" wrap="square" tIns="109075">
            <a:noAutofit/>
          </a:bodyPr>
          <a:lstStyle>
            <a:lvl1pPr lvl="0" rtl="0" algn="l">
              <a:spcBef>
                <a:spcPts val="1013"/>
              </a:spcBef>
              <a:spcAft>
                <a:spcPts val="0"/>
              </a:spcAft>
              <a:buSzPts val="1200"/>
              <a:buNone/>
              <a:defRPr b="1" sz="1200" cap="none">
                <a:solidFill>
                  <a:schemeClr val="dk1"/>
                </a:solidFill>
              </a:defRPr>
            </a:lvl1pPr>
            <a:lvl2pPr lvl="1" rtl="0" algn="ctr">
              <a:spcBef>
                <a:spcPts val="1013"/>
              </a:spcBef>
              <a:spcAft>
                <a:spcPts val="0"/>
              </a:spcAft>
              <a:buSzPts val="2200"/>
              <a:buFont typeface="Arial"/>
              <a:buNone/>
              <a:defRPr/>
            </a:lvl2pPr>
            <a:lvl3pPr lvl="2" rtl="0" algn="ctr">
              <a:spcBef>
                <a:spcPts val="1013"/>
              </a:spcBef>
              <a:spcAft>
                <a:spcPts val="0"/>
              </a:spcAft>
              <a:buSzPts val="2000"/>
              <a:buNone/>
              <a:defRPr/>
            </a:lvl3pPr>
            <a:lvl4pPr lvl="3" rtl="0" algn="ctr">
              <a:spcBef>
                <a:spcPts val="1013"/>
              </a:spcBef>
              <a:spcAft>
                <a:spcPts val="0"/>
              </a:spcAft>
              <a:buSzPts val="2000"/>
              <a:buFont typeface="Arial"/>
              <a:buNone/>
              <a:defRPr/>
            </a:lvl4pPr>
            <a:lvl5pPr lvl="4" rtl="0" algn="ctr">
              <a:spcBef>
                <a:spcPts val="400"/>
              </a:spcBef>
              <a:spcAft>
                <a:spcPts val="0"/>
              </a:spcAft>
              <a:buClr>
                <a:schemeClr val="dk1"/>
              </a:buClr>
              <a:buSzPts val="2000"/>
              <a:buFont typeface="Arial"/>
              <a:buNone/>
              <a:defRPr/>
            </a:lvl5pPr>
            <a:lvl6pPr lvl="5" rtl="0" algn="ctr">
              <a:spcBef>
                <a:spcPts val="400"/>
              </a:spcBef>
              <a:spcAft>
                <a:spcPts val="0"/>
              </a:spcAft>
              <a:buClr>
                <a:schemeClr val="dk1"/>
              </a:buClr>
              <a:buSzPts val="2000"/>
              <a:buFont typeface="Arial"/>
              <a:buNone/>
              <a:defRPr/>
            </a:lvl6pPr>
            <a:lvl7pPr lvl="6" rtl="0" algn="ctr">
              <a:spcBef>
                <a:spcPts val="400"/>
              </a:spcBef>
              <a:spcAft>
                <a:spcPts val="0"/>
              </a:spcAft>
              <a:buClr>
                <a:schemeClr val="dk1"/>
              </a:buClr>
              <a:buSzPts val="2000"/>
              <a:buFont typeface="Arial"/>
              <a:buNone/>
              <a:defRPr/>
            </a:lvl7pPr>
            <a:lvl8pPr lvl="7" rtl="0" algn="ctr">
              <a:spcBef>
                <a:spcPts val="400"/>
              </a:spcBef>
              <a:spcAft>
                <a:spcPts val="0"/>
              </a:spcAft>
              <a:buClr>
                <a:schemeClr val="dk1"/>
              </a:buClr>
              <a:buSzPts val="2000"/>
              <a:buFont typeface="Arial"/>
              <a:buNone/>
              <a:defRPr/>
            </a:lvl8pPr>
            <a:lvl9pPr lvl="8" rtl="0" algn="ctr">
              <a:spcBef>
                <a:spcPts val="400"/>
              </a:spcBef>
              <a:spcAft>
                <a:spcPts val="0"/>
              </a:spcAft>
              <a:buClr>
                <a:schemeClr val="dk1"/>
              </a:buClr>
              <a:buSzPts val="2000"/>
              <a:buFont typeface="Arial"/>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ngle-line title page (green)">
  <p:cSld name="Single-line title page (green)">
    <p:spTree>
      <p:nvGrpSpPr>
        <p:cNvPr id="267339" name="Shape 267339"/>
        <p:cNvGrpSpPr/>
        <p:nvPr/>
      </p:nvGrpSpPr>
      <p:grpSpPr>
        <a:xfrm>
          <a:off x="0" y="0"/>
          <a:ext cx="0" cy="0"/>
          <a:chOff x="0" y="0"/>
          <a:chExt cx="0" cy="0"/>
        </a:xfrm>
      </p:grpSpPr>
      <p:pic>
        <p:nvPicPr>
          <p:cNvPr descr="framsidor150 ny grön.jpg" id="267340" name="Google Shape;267340;p9"/>
          <p:cNvPicPr preferRelativeResize="0"/>
          <p:nvPr/>
        </p:nvPicPr>
        <p:blipFill rotWithShape="1">
          <a:blip r:embed="rId2">
            <a:alphaModFix/>
          </a:blip>
          <a:srcRect b="0" l="0" r="0" t="0"/>
          <a:stretch/>
        </p:blipFill>
        <p:spPr>
          <a:xfrm>
            <a:off x="179388" y="190500"/>
            <a:ext cx="8785224" cy="6510337"/>
          </a:xfrm>
          <a:prstGeom prst="rect">
            <a:avLst/>
          </a:prstGeom>
          <a:noFill/>
          <a:ln>
            <a:noFill/>
          </a:ln>
        </p:spPr>
      </p:pic>
      <p:sp>
        <p:nvSpPr>
          <p:cNvPr id="267341" name="Google Shape;267341;p9"/>
          <p:cNvSpPr/>
          <p:nvPr/>
        </p:nvSpPr>
        <p:spPr>
          <a:xfrm>
            <a:off x="80963" y="84138"/>
            <a:ext cx="8982000" cy="6702300"/>
          </a:xfrm>
          <a:prstGeom prst="rect">
            <a:avLst/>
          </a:prstGeom>
          <a:noFill/>
          <a:ln cap="sq" cmpd="sng" w="184150">
            <a:solidFill>
              <a:schemeClr val="lt1"/>
            </a:solidFill>
            <a:prstDash val="solid"/>
            <a:miter lim="800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1" sz="1800">
              <a:solidFill>
                <a:schemeClr val="dk2"/>
              </a:solidFill>
              <a:latin typeface="Arial"/>
              <a:ea typeface="Arial"/>
              <a:cs typeface="Arial"/>
              <a:sym typeface="Arial"/>
            </a:endParaRPr>
          </a:p>
        </p:txBody>
      </p:sp>
      <p:pic>
        <p:nvPicPr>
          <p:cNvPr descr="Lunds sigill RGB 150.png" id="267342" name="Google Shape;267342;p9"/>
          <p:cNvPicPr preferRelativeResize="0"/>
          <p:nvPr/>
        </p:nvPicPr>
        <p:blipFill rotWithShape="1">
          <a:blip r:embed="rId3">
            <a:alphaModFix/>
          </a:blip>
          <a:srcRect b="21544" l="0" r="17688" t="0"/>
          <a:stretch/>
        </p:blipFill>
        <p:spPr>
          <a:xfrm>
            <a:off x="6443663" y="4311650"/>
            <a:ext cx="2714625" cy="2568576"/>
          </a:xfrm>
          <a:prstGeom prst="rect">
            <a:avLst/>
          </a:prstGeom>
          <a:noFill/>
          <a:ln>
            <a:noFill/>
          </a:ln>
        </p:spPr>
      </p:pic>
      <p:sp>
        <p:nvSpPr>
          <p:cNvPr id="267343" name="Google Shape;267343;p9"/>
          <p:cNvSpPr/>
          <p:nvPr/>
        </p:nvSpPr>
        <p:spPr>
          <a:xfrm>
            <a:off x="2698750" y="1519238"/>
            <a:ext cx="6275400" cy="1284300"/>
          </a:xfrm>
          <a:prstGeom prst="rect">
            <a:avLst/>
          </a:prstGeom>
          <a:solidFill>
            <a:schemeClr val="lt1"/>
          </a:solidFill>
          <a:ln>
            <a:noFill/>
          </a:ln>
        </p:spPr>
        <p:txBody>
          <a:bodyPr anchorCtr="0" anchor="t" bIns="46175" lIns="92350" spcFirstLastPara="1" rIns="92350" wrap="square" tIns="46175">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cxnSp>
        <p:nvCxnSpPr>
          <p:cNvPr id="267344" name="Google Shape;267344;p9"/>
          <p:cNvCxnSpPr/>
          <p:nvPr/>
        </p:nvCxnSpPr>
        <p:spPr>
          <a:xfrm>
            <a:off x="2986088" y="2217738"/>
            <a:ext cx="5975400" cy="0"/>
          </a:xfrm>
          <a:prstGeom prst="straightConnector1">
            <a:avLst/>
          </a:prstGeom>
          <a:noFill/>
          <a:ln cap="flat" cmpd="sng" w="9525">
            <a:solidFill>
              <a:schemeClr val="dk1"/>
            </a:solidFill>
            <a:prstDash val="solid"/>
            <a:round/>
            <a:headEnd len="med" w="med" type="none"/>
            <a:tailEnd len="med" w="med" type="none"/>
          </a:ln>
        </p:spPr>
      </p:cxnSp>
      <p:grpSp>
        <p:nvGrpSpPr>
          <p:cNvPr id="267345" name="Google Shape;267345;p9"/>
          <p:cNvGrpSpPr/>
          <p:nvPr/>
        </p:nvGrpSpPr>
        <p:grpSpPr>
          <a:xfrm>
            <a:off x="373060" y="369895"/>
            <a:ext cx="4176683" cy="639893"/>
            <a:chOff x="367200" y="369638"/>
            <a:chExt cx="4112122" cy="636900"/>
          </a:xfrm>
        </p:grpSpPr>
        <p:cxnSp>
          <p:nvCxnSpPr>
            <p:cNvPr id="267346" name="Google Shape;267346;p9"/>
            <p:cNvCxnSpPr/>
            <p:nvPr/>
          </p:nvCxnSpPr>
          <p:spPr>
            <a:xfrm>
              <a:off x="3737072" y="369638"/>
              <a:ext cx="0" cy="636900"/>
            </a:xfrm>
            <a:prstGeom prst="straightConnector1">
              <a:avLst/>
            </a:prstGeom>
            <a:noFill/>
            <a:ln cap="flat" cmpd="sng" w="9525">
              <a:solidFill>
                <a:schemeClr val="dk1"/>
              </a:solidFill>
              <a:prstDash val="solid"/>
              <a:round/>
              <a:headEnd len="med" w="med" type="none"/>
              <a:tailEnd len="med" w="med" type="none"/>
            </a:ln>
          </p:spPr>
        </p:cxnSp>
        <p:pic>
          <p:nvPicPr>
            <p:cNvPr descr="EQUIS_logo13.eps" id="267347" name="Google Shape;267347;p9"/>
            <p:cNvPicPr preferRelativeResize="0"/>
            <p:nvPr/>
          </p:nvPicPr>
          <p:blipFill rotWithShape="1">
            <a:blip r:embed="rId4">
              <a:alphaModFix/>
            </a:blip>
            <a:srcRect b="0" l="0" r="0" t="0"/>
            <a:stretch/>
          </p:blipFill>
          <p:spPr>
            <a:xfrm>
              <a:off x="3831114" y="425038"/>
              <a:ext cx="648208" cy="467741"/>
            </a:xfrm>
            <a:prstGeom prst="rect">
              <a:avLst/>
            </a:prstGeom>
            <a:noFill/>
            <a:ln>
              <a:noFill/>
            </a:ln>
          </p:spPr>
        </p:pic>
        <p:pic>
          <p:nvPicPr>
            <p:cNvPr descr="SchoolEconomics_eng_L_CMYK.eps" id="267348" name="Google Shape;267348;p9"/>
            <p:cNvPicPr preferRelativeResize="0"/>
            <p:nvPr/>
          </p:nvPicPr>
          <p:blipFill rotWithShape="1">
            <a:blip r:embed="rId5">
              <a:alphaModFix/>
            </a:blip>
            <a:srcRect b="0" l="0" r="0" t="0"/>
            <a:stretch/>
          </p:blipFill>
          <p:spPr>
            <a:xfrm>
              <a:off x="367200" y="378000"/>
              <a:ext cx="3233419" cy="627380"/>
            </a:xfrm>
            <a:prstGeom prst="rect">
              <a:avLst/>
            </a:prstGeom>
            <a:noFill/>
            <a:ln>
              <a:noFill/>
            </a:ln>
          </p:spPr>
        </p:pic>
      </p:grpSp>
      <p:sp>
        <p:nvSpPr>
          <p:cNvPr id="267349" name="Google Shape;267349;p9"/>
          <p:cNvSpPr txBox="1"/>
          <p:nvPr>
            <p:ph type="ctrTitle"/>
          </p:nvPr>
        </p:nvSpPr>
        <p:spPr>
          <a:xfrm>
            <a:off x="2989560" y="1527136"/>
            <a:ext cx="5825100" cy="716100"/>
          </a:xfrm>
          <a:prstGeom prst="rect">
            <a:avLst/>
          </a:prstGeom>
          <a:noFill/>
          <a:ln>
            <a:noFill/>
          </a:ln>
        </p:spPr>
        <p:txBody>
          <a:bodyPr anchorCtr="0" anchor="b" bIns="83625" lIns="0" spcFirstLastPara="1" rIns="0" wrap="square" tIns="98175">
            <a:noAutofit/>
          </a:bodyPr>
          <a:lstStyle>
            <a:lvl1pPr lvl="0" rtl="0" algn="l">
              <a:spcBef>
                <a:spcPts val="0"/>
              </a:spcBef>
              <a:spcAft>
                <a:spcPts val="0"/>
              </a:spcAft>
              <a:buSzPts val="1400"/>
              <a:buNone/>
              <a:defRPr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350" name="Google Shape;267350;p9"/>
          <p:cNvSpPr txBox="1"/>
          <p:nvPr>
            <p:ph idx="1" type="subTitle"/>
          </p:nvPr>
        </p:nvSpPr>
        <p:spPr>
          <a:xfrm>
            <a:off x="2989560" y="2226623"/>
            <a:ext cx="5825100" cy="322200"/>
          </a:xfrm>
          <a:prstGeom prst="rect">
            <a:avLst/>
          </a:prstGeom>
          <a:noFill/>
          <a:ln>
            <a:noFill/>
          </a:ln>
        </p:spPr>
        <p:txBody>
          <a:bodyPr anchorCtr="0" anchor="t" bIns="45700" lIns="0" spcFirstLastPara="1" rIns="0" wrap="square" tIns="109075">
            <a:noAutofit/>
          </a:bodyPr>
          <a:lstStyle>
            <a:lvl1pPr lvl="0" rtl="0" algn="l">
              <a:spcBef>
                <a:spcPts val="1013"/>
              </a:spcBef>
              <a:spcAft>
                <a:spcPts val="0"/>
              </a:spcAft>
              <a:buSzPts val="1200"/>
              <a:buNone/>
              <a:defRPr b="1" sz="1200" cap="none">
                <a:solidFill>
                  <a:schemeClr val="dk1"/>
                </a:solidFill>
              </a:defRPr>
            </a:lvl1pPr>
            <a:lvl2pPr lvl="1" rtl="0" algn="ctr">
              <a:spcBef>
                <a:spcPts val="1013"/>
              </a:spcBef>
              <a:spcAft>
                <a:spcPts val="0"/>
              </a:spcAft>
              <a:buSzPts val="2200"/>
              <a:buFont typeface="Arial"/>
              <a:buNone/>
              <a:defRPr/>
            </a:lvl2pPr>
            <a:lvl3pPr lvl="2" rtl="0" algn="ctr">
              <a:spcBef>
                <a:spcPts val="1013"/>
              </a:spcBef>
              <a:spcAft>
                <a:spcPts val="0"/>
              </a:spcAft>
              <a:buSzPts val="2000"/>
              <a:buNone/>
              <a:defRPr/>
            </a:lvl3pPr>
            <a:lvl4pPr lvl="3" rtl="0" algn="ctr">
              <a:spcBef>
                <a:spcPts val="1013"/>
              </a:spcBef>
              <a:spcAft>
                <a:spcPts val="0"/>
              </a:spcAft>
              <a:buSzPts val="2000"/>
              <a:buFont typeface="Arial"/>
              <a:buNone/>
              <a:defRPr/>
            </a:lvl4pPr>
            <a:lvl5pPr lvl="4" rtl="0" algn="ctr">
              <a:spcBef>
                <a:spcPts val="400"/>
              </a:spcBef>
              <a:spcAft>
                <a:spcPts val="0"/>
              </a:spcAft>
              <a:buClr>
                <a:schemeClr val="dk1"/>
              </a:buClr>
              <a:buSzPts val="2000"/>
              <a:buFont typeface="Arial"/>
              <a:buNone/>
              <a:defRPr/>
            </a:lvl5pPr>
            <a:lvl6pPr lvl="5" rtl="0" algn="ctr">
              <a:spcBef>
                <a:spcPts val="400"/>
              </a:spcBef>
              <a:spcAft>
                <a:spcPts val="0"/>
              </a:spcAft>
              <a:buClr>
                <a:schemeClr val="dk1"/>
              </a:buClr>
              <a:buSzPts val="2000"/>
              <a:buFont typeface="Arial"/>
              <a:buNone/>
              <a:defRPr/>
            </a:lvl6pPr>
            <a:lvl7pPr lvl="6" rtl="0" algn="ctr">
              <a:spcBef>
                <a:spcPts val="400"/>
              </a:spcBef>
              <a:spcAft>
                <a:spcPts val="0"/>
              </a:spcAft>
              <a:buClr>
                <a:schemeClr val="dk1"/>
              </a:buClr>
              <a:buSzPts val="2000"/>
              <a:buFont typeface="Arial"/>
              <a:buNone/>
              <a:defRPr/>
            </a:lvl7pPr>
            <a:lvl8pPr lvl="7" rtl="0" algn="ctr">
              <a:spcBef>
                <a:spcPts val="400"/>
              </a:spcBef>
              <a:spcAft>
                <a:spcPts val="0"/>
              </a:spcAft>
              <a:buClr>
                <a:schemeClr val="dk1"/>
              </a:buClr>
              <a:buSzPts val="2000"/>
              <a:buFont typeface="Arial"/>
              <a:buNone/>
              <a:defRPr/>
            </a:lvl8pPr>
            <a:lvl9pPr lvl="8" rtl="0" algn="ctr">
              <a:spcBef>
                <a:spcPts val="400"/>
              </a:spcBef>
              <a:spcAft>
                <a:spcPts val="0"/>
              </a:spcAft>
              <a:buClr>
                <a:schemeClr val="dk1"/>
              </a:buClr>
              <a:buSzPts val="2000"/>
              <a:buFont typeface="Arial"/>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line title page (green)">
  <p:cSld name="Two-line title page (green)">
    <p:spTree>
      <p:nvGrpSpPr>
        <p:cNvPr id="267351" name="Shape 267351"/>
        <p:cNvGrpSpPr/>
        <p:nvPr/>
      </p:nvGrpSpPr>
      <p:grpSpPr>
        <a:xfrm>
          <a:off x="0" y="0"/>
          <a:ext cx="0" cy="0"/>
          <a:chOff x="0" y="0"/>
          <a:chExt cx="0" cy="0"/>
        </a:xfrm>
      </p:grpSpPr>
      <p:pic>
        <p:nvPicPr>
          <p:cNvPr descr="framsidor150 ny grön.jpg" id="267352" name="Google Shape;267352;p10"/>
          <p:cNvPicPr preferRelativeResize="0"/>
          <p:nvPr/>
        </p:nvPicPr>
        <p:blipFill rotWithShape="1">
          <a:blip r:embed="rId2">
            <a:alphaModFix/>
          </a:blip>
          <a:srcRect b="0" l="0" r="0" t="0"/>
          <a:stretch/>
        </p:blipFill>
        <p:spPr>
          <a:xfrm>
            <a:off x="179388" y="190500"/>
            <a:ext cx="8785224" cy="6510337"/>
          </a:xfrm>
          <a:prstGeom prst="rect">
            <a:avLst/>
          </a:prstGeom>
          <a:noFill/>
          <a:ln>
            <a:noFill/>
          </a:ln>
        </p:spPr>
      </p:pic>
      <p:sp>
        <p:nvSpPr>
          <p:cNvPr id="267353" name="Google Shape;267353;p10"/>
          <p:cNvSpPr/>
          <p:nvPr/>
        </p:nvSpPr>
        <p:spPr>
          <a:xfrm>
            <a:off x="80963" y="84138"/>
            <a:ext cx="8982000" cy="6702300"/>
          </a:xfrm>
          <a:prstGeom prst="rect">
            <a:avLst/>
          </a:prstGeom>
          <a:noFill/>
          <a:ln cap="sq" cmpd="sng" w="184150">
            <a:solidFill>
              <a:schemeClr val="lt1"/>
            </a:solidFill>
            <a:prstDash val="solid"/>
            <a:miter lim="800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b="1" sz="1800">
              <a:solidFill>
                <a:schemeClr val="dk2"/>
              </a:solidFill>
              <a:latin typeface="Arial"/>
              <a:ea typeface="Arial"/>
              <a:cs typeface="Arial"/>
              <a:sym typeface="Arial"/>
            </a:endParaRPr>
          </a:p>
        </p:txBody>
      </p:sp>
      <p:pic>
        <p:nvPicPr>
          <p:cNvPr descr="Lunds sigill RGB 150.png" id="267354" name="Google Shape;267354;p10"/>
          <p:cNvPicPr preferRelativeResize="0"/>
          <p:nvPr/>
        </p:nvPicPr>
        <p:blipFill rotWithShape="1">
          <a:blip r:embed="rId3">
            <a:alphaModFix/>
          </a:blip>
          <a:srcRect b="21544" l="0" r="17688" t="0"/>
          <a:stretch/>
        </p:blipFill>
        <p:spPr>
          <a:xfrm>
            <a:off x="6443663" y="4311650"/>
            <a:ext cx="2714625" cy="2568576"/>
          </a:xfrm>
          <a:prstGeom prst="rect">
            <a:avLst/>
          </a:prstGeom>
          <a:noFill/>
          <a:ln>
            <a:noFill/>
          </a:ln>
        </p:spPr>
      </p:pic>
      <p:sp>
        <p:nvSpPr>
          <p:cNvPr id="267355" name="Google Shape;267355;p10"/>
          <p:cNvSpPr/>
          <p:nvPr/>
        </p:nvSpPr>
        <p:spPr>
          <a:xfrm>
            <a:off x="2698750" y="1519238"/>
            <a:ext cx="6275400" cy="1878000"/>
          </a:xfrm>
          <a:prstGeom prst="rect">
            <a:avLst/>
          </a:prstGeom>
          <a:solidFill>
            <a:schemeClr val="lt1"/>
          </a:solidFill>
          <a:ln>
            <a:noFill/>
          </a:ln>
        </p:spPr>
        <p:txBody>
          <a:bodyPr anchorCtr="0" anchor="t" bIns="46175" lIns="92350" spcFirstLastPara="1" rIns="92350" wrap="square" tIns="46175">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cxnSp>
        <p:nvCxnSpPr>
          <p:cNvPr id="267356" name="Google Shape;267356;p10"/>
          <p:cNvCxnSpPr/>
          <p:nvPr/>
        </p:nvCxnSpPr>
        <p:spPr>
          <a:xfrm>
            <a:off x="2986088" y="2774950"/>
            <a:ext cx="5975400" cy="0"/>
          </a:xfrm>
          <a:prstGeom prst="straightConnector1">
            <a:avLst/>
          </a:prstGeom>
          <a:noFill/>
          <a:ln cap="flat" cmpd="sng" w="9525">
            <a:solidFill>
              <a:schemeClr val="dk1"/>
            </a:solidFill>
            <a:prstDash val="solid"/>
            <a:round/>
            <a:headEnd len="med" w="med" type="none"/>
            <a:tailEnd len="med" w="med" type="none"/>
          </a:ln>
        </p:spPr>
      </p:cxnSp>
      <p:grpSp>
        <p:nvGrpSpPr>
          <p:cNvPr id="267357" name="Google Shape;267357;p10"/>
          <p:cNvGrpSpPr/>
          <p:nvPr/>
        </p:nvGrpSpPr>
        <p:grpSpPr>
          <a:xfrm>
            <a:off x="373060" y="369895"/>
            <a:ext cx="4176683" cy="639893"/>
            <a:chOff x="367200" y="369638"/>
            <a:chExt cx="4112122" cy="636900"/>
          </a:xfrm>
        </p:grpSpPr>
        <p:cxnSp>
          <p:nvCxnSpPr>
            <p:cNvPr id="267358" name="Google Shape;267358;p10"/>
            <p:cNvCxnSpPr/>
            <p:nvPr/>
          </p:nvCxnSpPr>
          <p:spPr>
            <a:xfrm>
              <a:off x="3737072" y="369638"/>
              <a:ext cx="0" cy="636900"/>
            </a:xfrm>
            <a:prstGeom prst="straightConnector1">
              <a:avLst/>
            </a:prstGeom>
            <a:noFill/>
            <a:ln cap="flat" cmpd="sng" w="9525">
              <a:solidFill>
                <a:schemeClr val="dk1"/>
              </a:solidFill>
              <a:prstDash val="solid"/>
              <a:round/>
              <a:headEnd len="med" w="med" type="none"/>
              <a:tailEnd len="med" w="med" type="none"/>
            </a:ln>
          </p:spPr>
        </p:cxnSp>
        <p:pic>
          <p:nvPicPr>
            <p:cNvPr descr="EQUIS_logo13.eps" id="267359" name="Google Shape;267359;p10"/>
            <p:cNvPicPr preferRelativeResize="0"/>
            <p:nvPr/>
          </p:nvPicPr>
          <p:blipFill rotWithShape="1">
            <a:blip r:embed="rId4">
              <a:alphaModFix/>
            </a:blip>
            <a:srcRect b="0" l="0" r="0" t="0"/>
            <a:stretch/>
          </p:blipFill>
          <p:spPr>
            <a:xfrm>
              <a:off x="3831114" y="425038"/>
              <a:ext cx="648208" cy="467741"/>
            </a:xfrm>
            <a:prstGeom prst="rect">
              <a:avLst/>
            </a:prstGeom>
            <a:noFill/>
            <a:ln>
              <a:noFill/>
            </a:ln>
          </p:spPr>
        </p:pic>
        <p:pic>
          <p:nvPicPr>
            <p:cNvPr descr="SchoolEconomics_eng_L_CMYK.eps" id="267360" name="Google Shape;267360;p10"/>
            <p:cNvPicPr preferRelativeResize="0"/>
            <p:nvPr/>
          </p:nvPicPr>
          <p:blipFill rotWithShape="1">
            <a:blip r:embed="rId5">
              <a:alphaModFix/>
            </a:blip>
            <a:srcRect b="0" l="0" r="0" t="0"/>
            <a:stretch/>
          </p:blipFill>
          <p:spPr>
            <a:xfrm>
              <a:off x="367200" y="378000"/>
              <a:ext cx="3233419" cy="627380"/>
            </a:xfrm>
            <a:prstGeom prst="rect">
              <a:avLst/>
            </a:prstGeom>
            <a:noFill/>
            <a:ln>
              <a:noFill/>
            </a:ln>
          </p:spPr>
        </p:pic>
      </p:grpSp>
      <p:sp>
        <p:nvSpPr>
          <p:cNvPr id="267361" name="Google Shape;267361;p10"/>
          <p:cNvSpPr txBox="1"/>
          <p:nvPr>
            <p:ph type="ctrTitle"/>
          </p:nvPr>
        </p:nvSpPr>
        <p:spPr>
          <a:xfrm>
            <a:off x="2989560" y="1527134"/>
            <a:ext cx="5825100" cy="1191000"/>
          </a:xfrm>
          <a:prstGeom prst="rect">
            <a:avLst/>
          </a:prstGeom>
          <a:noFill/>
          <a:ln>
            <a:noFill/>
          </a:ln>
        </p:spPr>
        <p:txBody>
          <a:bodyPr anchorCtr="0" anchor="t" bIns="83625" lIns="0" spcFirstLastPara="1" rIns="0" wrap="square" tIns="98175">
            <a:noAutofit/>
          </a:bodyPr>
          <a:lstStyle>
            <a:lvl1pPr lvl="0" rtl="0" algn="l">
              <a:spcBef>
                <a:spcPts val="0"/>
              </a:spcBef>
              <a:spcAft>
                <a:spcPts val="0"/>
              </a:spcAft>
              <a:buSzPts val="1400"/>
              <a:buNone/>
              <a:defRPr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362" name="Google Shape;267362;p10"/>
          <p:cNvSpPr txBox="1"/>
          <p:nvPr>
            <p:ph idx="1" type="subTitle"/>
          </p:nvPr>
        </p:nvSpPr>
        <p:spPr>
          <a:xfrm>
            <a:off x="2989560" y="2786295"/>
            <a:ext cx="5825100" cy="322200"/>
          </a:xfrm>
          <a:prstGeom prst="rect">
            <a:avLst/>
          </a:prstGeom>
          <a:noFill/>
          <a:ln>
            <a:noFill/>
          </a:ln>
        </p:spPr>
        <p:txBody>
          <a:bodyPr anchorCtr="0" anchor="t" bIns="45700" lIns="0" spcFirstLastPara="1" rIns="0" wrap="square" tIns="109075">
            <a:noAutofit/>
          </a:bodyPr>
          <a:lstStyle>
            <a:lvl1pPr lvl="0" rtl="0" algn="l">
              <a:spcBef>
                <a:spcPts val="1013"/>
              </a:spcBef>
              <a:spcAft>
                <a:spcPts val="0"/>
              </a:spcAft>
              <a:buSzPts val="1200"/>
              <a:buNone/>
              <a:defRPr b="1" sz="1200" cap="none">
                <a:solidFill>
                  <a:schemeClr val="dk1"/>
                </a:solidFill>
              </a:defRPr>
            </a:lvl1pPr>
            <a:lvl2pPr lvl="1" rtl="0" algn="ctr">
              <a:spcBef>
                <a:spcPts val="1013"/>
              </a:spcBef>
              <a:spcAft>
                <a:spcPts val="0"/>
              </a:spcAft>
              <a:buSzPts val="2200"/>
              <a:buFont typeface="Arial"/>
              <a:buNone/>
              <a:defRPr/>
            </a:lvl2pPr>
            <a:lvl3pPr lvl="2" rtl="0" algn="ctr">
              <a:spcBef>
                <a:spcPts val="1013"/>
              </a:spcBef>
              <a:spcAft>
                <a:spcPts val="0"/>
              </a:spcAft>
              <a:buSzPts val="2000"/>
              <a:buNone/>
              <a:defRPr/>
            </a:lvl3pPr>
            <a:lvl4pPr lvl="3" rtl="0" algn="ctr">
              <a:spcBef>
                <a:spcPts val="1013"/>
              </a:spcBef>
              <a:spcAft>
                <a:spcPts val="0"/>
              </a:spcAft>
              <a:buSzPts val="2000"/>
              <a:buFont typeface="Arial"/>
              <a:buNone/>
              <a:defRPr/>
            </a:lvl4pPr>
            <a:lvl5pPr lvl="4" rtl="0" algn="ctr">
              <a:spcBef>
                <a:spcPts val="400"/>
              </a:spcBef>
              <a:spcAft>
                <a:spcPts val="0"/>
              </a:spcAft>
              <a:buClr>
                <a:schemeClr val="dk1"/>
              </a:buClr>
              <a:buSzPts val="2000"/>
              <a:buFont typeface="Arial"/>
              <a:buNone/>
              <a:defRPr/>
            </a:lvl5pPr>
            <a:lvl6pPr lvl="5" rtl="0" algn="ctr">
              <a:spcBef>
                <a:spcPts val="400"/>
              </a:spcBef>
              <a:spcAft>
                <a:spcPts val="0"/>
              </a:spcAft>
              <a:buClr>
                <a:schemeClr val="dk1"/>
              </a:buClr>
              <a:buSzPts val="2000"/>
              <a:buFont typeface="Arial"/>
              <a:buNone/>
              <a:defRPr/>
            </a:lvl6pPr>
            <a:lvl7pPr lvl="6" rtl="0" algn="ctr">
              <a:spcBef>
                <a:spcPts val="400"/>
              </a:spcBef>
              <a:spcAft>
                <a:spcPts val="0"/>
              </a:spcAft>
              <a:buClr>
                <a:schemeClr val="dk1"/>
              </a:buClr>
              <a:buSzPts val="2000"/>
              <a:buFont typeface="Arial"/>
              <a:buNone/>
              <a:defRPr/>
            </a:lvl7pPr>
            <a:lvl8pPr lvl="7" rtl="0" algn="ctr">
              <a:spcBef>
                <a:spcPts val="400"/>
              </a:spcBef>
              <a:spcAft>
                <a:spcPts val="0"/>
              </a:spcAft>
              <a:buClr>
                <a:schemeClr val="dk1"/>
              </a:buClr>
              <a:buSzPts val="2000"/>
              <a:buFont typeface="Arial"/>
              <a:buNone/>
              <a:defRPr/>
            </a:lvl8pPr>
            <a:lvl9pPr lvl="8" rtl="0" algn="ctr">
              <a:spcBef>
                <a:spcPts val="400"/>
              </a:spcBef>
              <a:spcAft>
                <a:spcPts val="0"/>
              </a:spcAft>
              <a:buClr>
                <a:schemeClr val="dk1"/>
              </a:buClr>
              <a:buSzPts val="2000"/>
              <a:buFont typeface="Arial"/>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1.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2" Type="http://schemas.openxmlformats.org/officeDocument/2006/relationships/theme" Target="../theme/theme5.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6.xml"/><Relationship Id="rId10" Type="http://schemas.openxmlformats.org/officeDocument/2006/relationships/slideLayout" Target="../slideLayouts/slideLayout55.xml"/><Relationship Id="rId12" Type="http://schemas.openxmlformats.org/officeDocument/2006/relationships/theme" Target="../theme/theme2.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9" Type="http://schemas.openxmlformats.org/officeDocument/2006/relationships/slideLayout" Target="../slideLayouts/slideLayout54.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7291" name="Shape 267291"/>
        <p:cNvGrpSpPr/>
        <p:nvPr/>
      </p:nvGrpSpPr>
      <p:grpSpPr>
        <a:xfrm>
          <a:off x="0" y="0"/>
          <a:ext cx="0" cy="0"/>
          <a:chOff x="0" y="0"/>
          <a:chExt cx="0" cy="0"/>
        </a:xfrm>
      </p:grpSpPr>
      <p:cxnSp>
        <p:nvCxnSpPr>
          <p:cNvPr id="267292" name="Google Shape;267292;p1"/>
          <p:cNvCxnSpPr/>
          <p:nvPr/>
        </p:nvCxnSpPr>
        <p:spPr>
          <a:xfrm>
            <a:off x="717550" y="620688"/>
            <a:ext cx="7624800" cy="0"/>
          </a:xfrm>
          <a:prstGeom prst="straightConnector1">
            <a:avLst/>
          </a:prstGeom>
          <a:noFill/>
          <a:ln cap="flat" cmpd="sng" w="9525">
            <a:solidFill>
              <a:schemeClr val="dk1"/>
            </a:solidFill>
            <a:prstDash val="solid"/>
            <a:round/>
            <a:headEnd len="med" w="med" type="none"/>
            <a:tailEnd len="med" w="med" type="none"/>
          </a:ln>
        </p:spPr>
      </p:cxnSp>
      <p:sp>
        <p:nvSpPr>
          <p:cNvPr id="267293" name="Google Shape;267293;p1"/>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6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36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36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36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1" i="0" sz="3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3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3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3000" u="none" cap="none" strike="noStrike">
                <a:solidFill>
                  <a:schemeClr val="dk1"/>
                </a:solidFill>
                <a:latin typeface="Arial"/>
                <a:ea typeface="Arial"/>
                <a:cs typeface="Arial"/>
                <a:sym typeface="Arial"/>
              </a:defRPr>
            </a:lvl9pPr>
          </a:lstStyle>
          <a:p/>
        </p:txBody>
      </p:sp>
      <p:sp>
        <p:nvSpPr>
          <p:cNvPr id="267294" name="Google Shape;267294;p1"/>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013"/>
              </a:spcBef>
              <a:spcAft>
                <a:spcPts val="0"/>
              </a:spcAft>
              <a:buSzPts val="1400"/>
              <a:buNone/>
              <a:defRPr b="0" i="0" sz="1400" u="none" cap="none" strike="noStrike">
                <a:solidFill>
                  <a:schemeClr val="dk2"/>
                </a:solidFill>
                <a:latin typeface="Arial"/>
                <a:ea typeface="Arial"/>
                <a:cs typeface="Arial"/>
                <a:sym typeface="Arial"/>
              </a:defRPr>
            </a:lvl1pPr>
            <a:lvl2pPr indent="-368300" lvl="1" marL="914400" marR="0" rtl="0" algn="l">
              <a:spcBef>
                <a:spcPts val="1013"/>
              </a:spcBef>
              <a:spcAft>
                <a:spcPts val="0"/>
              </a:spcAft>
              <a:buClr>
                <a:schemeClr val="dk1"/>
              </a:buClr>
              <a:buSzPts val="2200"/>
              <a:buFont typeface="Arial"/>
              <a:buChar char="–"/>
              <a:defRPr b="0" i="0" sz="2200" u="none" cap="none" strike="noStrike">
                <a:solidFill>
                  <a:schemeClr val="dk2"/>
                </a:solidFill>
                <a:latin typeface="Arial"/>
                <a:ea typeface="Arial"/>
                <a:cs typeface="Arial"/>
                <a:sym typeface="Arial"/>
              </a:defRPr>
            </a:lvl2pPr>
            <a:lvl3pPr indent="-355600" lvl="2" marL="1371600" marR="0" rtl="0" algn="l">
              <a:spcBef>
                <a:spcPts val="1013"/>
              </a:spcBef>
              <a:spcAft>
                <a:spcPts val="0"/>
              </a:spcAft>
              <a:buClr>
                <a:schemeClr val="dk1"/>
              </a:buClr>
              <a:buSzPts val="2000"/>
              <a:buFont typeface="Merriweather Sans"/>
              <a:buChar char="»"/>
              <a:defRPr b="0" i="0" sz="2000" u="none" cap="none" strike="noStrike">
                <a:solidFill>
                  <a:schemeClr val="dk2"/>
                </a:solidFill>
                <a:latin typeface="Arial"/>
                <a:ea typeface="Arial"/>
                <a:cs typeface="Arial"/>
                <a:sym typeface="Arial"/>
              </a:defRPr>
            </a:lvl3pPr>
            <a:lvl4pPr indent="-355600" lvl="3" marL="1828800" marR="0" rtl="0" algn="l">
              <a:spcBef>
                <a:spcPts val="1013"/>
              </a:spcBef>
              <a:spcAft>
                <a:spcPts val="0"/>
              </a:spcAft>
              <a:buClr>
                <a:schemeClr val="dk1"/>
              </a:buClr>
              <a:buSzPts val="2000"/>
              <a:buFont typeface="Arial"/>
              <a:buChar char="–"/>
              <a:defRPr b="0" i="0" sz="2000" u="none" cap="none" strike="noStrike">
                <a:solidFill>
                  <a:schemeClr val="dk2"/>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7295" name="Google Shape;267295;p1"/>
          <p:cNvSpPr txBox="1"/>
          <p:nvPr>
            <p:ph idx="12" type="sldNum"/>
          </p:nvPr>
        </p:nvSpPr>
        <p:spPr>
          <a:xfrm>
            <a:off x="6564313" y="6483350"/>
            <a:ext cx="2133600" cy="365100"/>
          </a:xfrm>
          <a:prstGeom prst="rect">
            <a:avLst/>
          </a:prstGeom>
          <a:noFill/>
          <a:ln>
            <a:noFill/>
          </a:ln>
        </p:spPr>
        <p:txBody>
          <a:bodyPr anchorCtr="0" anchor="ctr" bIns="46175" lIns="92350" spcFirstLastPara="1" rIns="92350" wrap="square" tIns="46175">
            <a:noAutofit/>
          </a:bodyPr>
          <a:lstStyle>
            <a:lvl1pPr indent="0" lvl="0" marL="0" marR="0" rtl="0" algn="r">
              <a:spcBef>
                <a:spcPts val="0"/>
              </a:spcBef>
              <a:spcAft>
                <a:spcPts val="0"/>
              </a:spcAft>
              <a:buNone/>
              <a:defRPr b="0" i="0" sz="1200" u="none" cap="none" strike="noStrike">
                <a:solidFill>
                  <a:srgbClr val="BB9E8A"/>
                </a:solidFill>
                <a:latin typeface="Open Sans Light"/>
                <a:ea typeface="Open Sans Light"/>
                <a:cs typeface="Open Sans Light"/>
                <a:sym typeface="Open Sans Light"/>
              </a:defRPr>
            </a:lvl1pPr>
            <a:lvl2pPr indent="0" lvl="1" marL="0" marR="0" rtl="0" algn="r">
              <a:spcBef>
                <a:spcPts val="0"/>
              </a:spcBef>
              <a:spcAft>
                <a:spcPts val="0"/>
              </a:spcAft>
              <a:buNone/>
              <a:defRPr b="0" i="0" sz="1200" u="none" cap="none" strike="noStrike">
                <a:solidFill>
                  <a:srgbClr val="BB9E8A"/>
                </a:solidFill>
                <a:latin typeface="Open Sans Light"/>
                <a:ea typeface="Open Sans Light"/>
                <a:cs typeface="Open Sans Light"/>
                <a:sym typeface="Open Sans Light"/>
              </a:defRPr>
            </a:lvl2pPr>
            <a:lvl3pPr indent="0" lvl="2" marL="0" marR="0" rtl="0" algn="r">
              <a:spcBef>
                <a:spcPts val="0"/>
              </a:spcBef>
              <a:spcAft>
                <a:spcPts val="0"/>
              </a:spcAft>
              <a:buNone/>
              <a:defRPr b="0" i="0" sz="1200" u="none" cap="none" strike="noStrike">
                <a:solidFill>
                  <a:srgbClr val="BB9E8A"/>
                </a:solidFill>
                <a:latin typeface="Open Sans Light"/>
                <a:ea typeface="Open Sans Light"/>
                <a:cs typeface="Open Sans Light"/>
                <a:sym typeface="Open Sans Light"/>
              </a:defRPr>
            </a:lvl3pPr>
            <a:lvl4pPr indent="0" lvl="3" marL="0" marR="0" rtl="0" algn="r">
              <a:spcBef>
                <a:spcPts val="0"/>
              </a:spcBef>
              <a:spcAft>
                <a:spcPts val="0"/>
              </a:spcAft>
              <a:buNone/>
              <a:defRPr b="0" i="0" sz="1200" u="none" cap="none" strike="noStrike">
                <a:solidFill>
                  <a:srgbClr val="BB9E8A"/>
                </a:solidFill>
                <a:latin typeface="Open Sans Light"/>
                <a:ea typeface="Open Sans Light"/>
                <a:cs typeface="Open Sans Light"/>
                <a:sym typeface="Open Sans Light"/>
              </a:defRPr>
            </a:lvl4pPr>
            <a:lvl5pPr indent="0" lvl="4" marL="0" marR="0" rtl="0" algn="r">
              <a:spcBef>
                <a:spcPts val="0"/>
              </a:spcBef>
              <a:spcAft>
                <a:spcPts val="0"/>
              </a:spcAft>
              <a:buNone/>
              <a:defRPr b="0" i="0" sz="1200" u="none" cap="none" strike="noStrike">
                <a:solidFill>
                  <a:srgbClr val="BB9E8A"/>
                </a:solidFill>
                <a:latin typeface="Open Sans Light"/>
                <a:ea typeface="Open Sans Light"/>
                <a:cs typeface="Open Sans Light"/>
                <a:sym typeface="Open Sans Light"/>
              </a:defRPr>
            </a:lvl5pPr>
            <a:lvl6pPr indent="0" lvl="5" marL="0" marR="0" rtl="0" algn="r">
              <a:spcBef>
                <a:spcPts val="0"/>
              </a:spcBef>
              <a:spcAft>
                <a:spcPts val="0"/>
              </a:spcAft>
              <a:buNone/>
              <a:defRPr b="0" i="0" sz="1200" u="none" cap="none" strike="noStrike">
                <a:solidFill>
                  <a:srgbClr val="BB9E8A"/>
                </a:solidFill>
                <a:latin typeface="Open Sans Light"/>
                <a:ea typeface="Open Sans Light"/>
                <a:cs typeface="Open Sans Light"/>
                <a:sym typeface="Open Sans Light"/>
              </a:defRPr>
            </a:lvl6pPr>
            <a:lvl7pPr indent="0" lvl="6" marL="0" marR="0" rtl="0" algn="r">
              <a:spcBef>
                <a:spcPts val="0"/>
              </a:spcBef>
              <a:spcAft>
                <a:spcPts val="0"/>
              </a:spcAft>
              <a:buNone/>
              <a:defRPr b="0" i="0" sz="1200" u="none" cap="none" strike="noStrike">
                <a:solidFill>
                  <a:srgbClr val="BB9E8A"/>
                </a:solidFill>
                <a:latin typeface="Open Sans Light"/>
                <a:ea typeface="Open Sans Light"/>
                <a:cs typeface="Open Sans Light"/>
                <a:sym typeface="Open Sans Light"/>
              </a:defRPr>
            </a:lvl7pPr>
            <a:lvl8pPr indent="0" lvl="7" marL="0" marR="0" rtl="0" algn="r">
              <a:spcBef>
                <a:spcPts val="0"/>
              </a:spcBef>
              <a:spcAft>
                <a:spcPts val="0"/>
              </a:spcAft>
              <a:buNone/>
              <a:defRPr b="0" i="0" sz="1200" u="none" cap="none" strike="noStrike">
                <a:solidFill>
                  <a:srgbClr val="BB9E8A"/>
                </a:solidFill>
                <a:latin typeface="Open Sans Light"/>
                <a:ea typeface="Open Sans Light"/>
                <a:cs typeface="Open Sans Light"/>
                <a:sym typeface="Open Sans Light"/>
              </a:defRPr>
            </a:lvl8pPr>
            <a:lvl9pPr indent="0" lvl="8" marL="0" marR="0" rtl="0" algn="r">
              <a:spcBef>
                <a:spcPts val="0"/>
              </a:spcBef>
              <a:spcAft>
                <a:spcPts val="0"/>
              </a:spcAft>
              <a:buNone/>
              <a:defRPr b="0" i="0" sz="1200" u="none" cap="none" strike="noStrike">
                <a:solidFill>
                  <a:srgbClr val="BB9E8A"/>
                </a:solidFill>
                <a:latin typeface="Open Sans Light"/>
                <a:ea typeface="Open Sans Light"/>
                <a:cs typeface="Open Sans Light"/>
                <a:sym typeface="Open Sans Light"/>
              </a:defRPr>
            </a:lvl9pPr>
          </a:lstStyle>
          <a:p>
            <a:pPr indent="0" lvl="0" marL="0" rtl="0" algn="r">
              <a:spcBef>
                <a:spcPts val="0"/>
              </a:spcBef>
              <a:spcAft>
                <a:spcPts val="0"/>
              </a:spcAft>
              <a:buNone/>
            </a:pPr>
            <a:r>
              <a:rPr lang="sv-SE"/>
              <a:t>sida </a:t>
            </a:r>
            <a:fld id="{00000000-1234-1234-1234-123412341234}" type="slidenum">
              <a:rPr lang="sv-SE"/>
              <a:t>‹#›</a:t>
            </a:fld>
            <a:endParaRPr/>
          </a:p>
        </p:txBody>
      </p:sp>
      <p:sp>
        <p:nvSpPr>
          <p:cNvPr id="267296" name="Google Shape;267296;p1"/>
          <p:cNvSpPr txBox="1"/>
          <p:nvPr/>
        </p:nvSpPr>
        <p:spPr>
          <a:xfrm>
            <a:off x="179388" y="692150"/>
            <a:ext cx="8715300" cy="5753100"/>
          </a:xfrm>
          <a:prstGeom prst="rect">
            <a:avLst/>
          </a:prstGeom>
          <a:solidFill>
            <a:schemeClr val="lt1"/>
          </a:solidFill>
          <a:ln cap="flat" cmpd="sng" w="9525">
            <a:solidFill>
              <a:schemeClr val="dk1"/>
            </a:solidFill>
            <a:prstDash val="solid"/>
            <a:miter lim="800000"/>
            <a:headEnd len="sm" w="sm" type="none"/>
            <a:tailEnd len="sm" w="sm" type="none"/>
          </a:ln>
          <a:effectLst>
            <a:outerShdw blurRad="63500" rotWithShape="0" algn="ctr" dir="2700000" dist="107763">
              <a:schemeClr val="lt2">
                <a:alpha val="4980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400" u="none" cap="none" strike="noStrike">
              <a:solidFill>
                <a:schemeClr val="dk1"/>
              </a:solidFill>
              <a:latin typeface="Open Sans Light"/>
              <a:ea typeface="Open Sans Light"/>
              <a:cs typeface="Open Sans Light"/>
              <a:sym typeface="Open Sans Light"/>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7416" name="Shape 267416"/>
        <p:cNvGrpSpPr/>
        <p:nvPr/>
      </p:nvGrpSpPr>
      <p:grpSpPr>
        <a:xfrm>
          <a:off x="0" y="0"/>
          <a:ext cx="0" cy="0"/>
          <a:chOff x="0" y="0"/>
          <a:chExt cx="0" cy="0"/>
        </a:xfrm>
      </p:grpSpPr>
      <p:sp>
        <p:nvSpPr>
          <p:cNvPr id="267417" name="Google Shape;267417;p24"/>
          <p:cNvSpPr txBox="1"/>
          <p:nvPr>
            <p:ph type="title"/>
          </p:nvPr>
        </p:nvSpPr>
        <p:spPr>
          <a:xfrm>
            <a:off x="628650" y="365125"/>
            <a:ext cx="7886700" cy="615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67418" name="Google Shape;267418;p24"/>
          <p:cNvSpPr txBox="1"/>
          <p:nvPr>
            <p:ph idx="1" type="body"/>
          </p:nvPr>
        </p:nvSpPr>
        <p:spPr>
          <a:xfrm>
            <a:off x="628650" y="1124744"/>
            <a:ext cx="7886700" cy="52317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7419" name="Google Shape;267419;p2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Open Sans Light"/>
                <a:ea typeface="Open Sans Light"/>
                <a:cs typeface="Open Sans Light"/>
                <a:sym typeface="Open Sans Light"/>
              </a:defRPr>
            </a:lvl1pPr>
            <a:lvl2pPr lvl="1"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9pPr>
          </a:lstStyle>
          <a:p/>
        </p:txBody>
      </p:sp>
      <p:sp>
        <p:nvSpPr>
          <p:cNvPr id="267420" name="Google Shape;267420;p2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Open Sans Light"/>
                <a:ea typeface="Open Sans Light"/>
                <a:cs typeface="Open Sans Light"/>
                <a:sym typeface="Open Sans Light"/>
              </a:defRPr>
            </a:lvl1pPr>
            <a:lvl2pPr lvl="1"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9pPr>
          </a:lstStyle>
          <a:p/>
        </p:txBody>
      </p:sp>
      <p:sp>
        <p:nvSpPr>
          <p:cNvPr id="267421" name="Google Shape;267421;p24"/>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Open Sans Light"/>
                <a:ea typeface="Open Sans Light"/>
                <a:cs typeface="Open Sans Light"/>
                <a:sym typeface="Open Sans Light"/>
              </a:defRPr>
            </a:lvl1pPr>
            <a:lvl2pPr indent="0" lvl="1" marL="0" marR="0" rtl="0" algn="r">
              <a:spcBef>
                <a:spcPts val="0"/>
              </a:spcBef>
              <a:spcAft>
                <a:spcPts val="0"/>
              </a:spcAft>
              <a:buNone/>
              <a:defRPr sz="1200">
                <a:solidFill>
                  <a:srgbClr val="888888"/>
                </a:solidFill>
                <a:latin typeface="Open Sans Light"/>
                <a:ea typeface="Open Sans Light"/>
                <a:cs typeface="Open Sans Light"/>
                <a:sym typeface="Open Sans Light"/>
              </a:defRPr>
            </a:lvl2pPr>
            <a:lvl3pPr indent="0" lvl="2" marL="0" marR="0" rtl="0" algn="r">
              <a:spcBef>
                <a:spcPts val="0"/>
              </a:spcBef>
              <a:spcAft>
                <a:spcPts val="0"/>
              </a:spcAft>
              <a:buNone/>
              <a:defRPr sz="1200">
                <a:solidFill>
                  <a:srgbClr val="888888"/>
                </a:solidFill>
                <a:latin typeface="Open Sans Light"/>
                <a:ea typeface="Open Sans Light"/>
                <a:cs typeface="Open Sans Light"/>
                <a:sym typeface="Open Sans Light"/>
              </a:defRPr>
            </a:lvl3pPr>
            <a:lvl4pPr indent="0" lvl="3" marL="0" marR="0" rtl="0" algn="r">
              <a:spcBef>
                <a:spcPts val="0"/>
              </a:spcBef>
              <a:spcAft>
                <a:spcPts val="0"/>
              </a:spcAft>
              <a:buNone/>
              <a:defRPr sz="1200">
                <a:solidFill>
                  <a:srgbClr val="888888"/>
                </a:solidFill>
                <a:latin typeface="Open Sans Light"/>
                <a:ea typeface="Open Sans Light"/>
                <a:cs typeface="Open Sans Light"/>
                <a:sym typeface="Open Sans Light"/>
              </a:defRPr>
            </a:lvl4pPr>
            <a:lvl5pPr indent="0" lvl="4" marL="0" marR="0" rtl="0" algn="r">
              <a:spcBef>
                <a:spcPts val="0"/>
              </a:spcBef>
              <a:spcAft>
                <a:spcPts val="0"/>
              </a:spcAft>
              <a:buNone/>
              <a:defRPr sz="1200">
                <a:solidFill>
                  <a:srgbClr val="888888"/>
                </a:solidFill>
                <a:latin typeface="Open Sans Light"/>
                <a:ea typeface="Open Sans Light"/>
                <a:cs typeface="Open Sans Light"/>
                <a:sym typeface="Open Sans Light"/>
              </a:defRPr>
            </a:lvl5pPr>
            <a:lvl6pPr indent="0" lvl="5" marL="0" marR="0" rtl="0" algn="r">
              <a:spcBef>
                <a:spcPts val="0"/>
              </a:spcBef>
              <a:spcAft>
                <a:spcPts val="0"/>
              </a:spcAft>
              <a:buNone/>
              <a:defRPr sz="1200">
                <a:solidFill>
                  <a:srgbClr val="888888"/>
                </a:solidFill>
                <a:latin typeface="Open Sans Light"/>
                <a:ea typeface="Open Sans Light"/>
                <a:cs typeface="Open Sans Light"/>
                <a:sym typeface="Open Sans Light"/>
              </a:defRPr>
            </a:lvl6pPr>
            <a:lvl7pPr indent="0" lvl="6" marL="0" marR="0" rtl="0" algn="r">
              <a:spcBef>
                <a:spcPts val="0"/>
              </a:spcBef>
              <a:spcAft>
                <a:spcPts val="0"/>
              </a:spcAft>
              <a:buNone/>
              <a:defRPr sz="1200">
                <a:solidFill>
                  <a:srgbClr val="888888"/>
                </a:solidFill>
                <a:latin typeface="Open Sans Light"/>
                <a:ea typeface="Open Sans Light"/>
                <a:cs typeface="Open Sans Light"/>
                <a:sym typeface="Open Sans Light"/>
              </a:defRPr>
            </a:lvl7pPr>
            <a:lvl8pPr indent="0" lvl="7" marL="0" marR="0" rtl="0" algn="r">
              <a:spcBef>
                <a:spcPts val="0"/>
              </a:spcBef>
              <a:spcAft>
                <a:spcPts val="0"/>
              </a:spcAft>
              <a:buNone/>
              <a:defRPr sz="1200">
                <a:solidFill>
                  <a:srgbClr val="888888"/>
                </a:solidFill>
                <a:latin typeface="Open Sans Light"/>
                <a:ea typeface="Open Sans Light"/>
                <a:cs typeface="Open Sans Light"/>
                <a:sym typeface="Open Sans Light"/>
              </a:defRPr>
            </a:lvl8pPr>
            <a:lvl9pPr indent="0" lvl="8" marL="0" marR="0" rtl="0" algn="r">
              <a:spcBef>
                <a:spcPts val="0"/>
              </a:spcBef>
              <a:spcAft>
                <a:spcPts val="0"/>
              </a:spcAft>
              <a:buNone/>
              <a:defRPr sz="1200">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sv-SE"/>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7496" name="Shape 267496"/>
        <p:cNvGrpSpPr/>
        <p:nvPr/>
      </p:nvGrpSpPr>
      <p:grpSpPr>
        <a:xfrm>
          <a:off x="0" y="0"/>
          <a:ext cx="0" cy="0"/>
          <a:chOff x="0" y="0"/>
          <a:chExt cx="0" cy="0"/>
        </a:xfrm>
      </p:grpSpPr>
      <p:sp>
        <p:nvSpPr>
          <p:cNvPr id="267497" name="Google Shape;267497;p37"/>
          <p:cNvSpPr txBox="1"/>
          <p:nvPr>
            <p:ph type="title"/>
          </p:nvPr>
        </p:nvSpPr>
        <p:spPr>
          <a:xfrm>
            <a:off x="628650" y="44625"/>
            <a:ext cx="7886700" cy="9360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67498" name="Google Shape;267498;p37"/>
          <p:cNvSpPr txBox="1"/>
          <p:nvPr>
            <p:ph idx="1" type="body"/>
          </p:nvPr>
        </p:nvSpPr>
        <p:spPr>
          <a:xfrm>
            <a:off x="628650" y="1124744"/>
            <a:ext cx="7886700" cy="50523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7499" name="Google Shape;267499;p3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Open Sans Light"/>
                <a:ea typeface="Open Sans Light"/>
                <a:cs typeface="Open Sans Light"/>
                <a:sym typeface="Open Sans Light"/>
              </a:defRPr>
            </a:lvl1pPr>
            <a:lvl2pPr lvl="1"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9pPr>
          </a:lstStyle>
          <a:p/>
        </p:txBody>
      </p:sp>
      <p:sp>
        <p:nvSpPr>
          <p:cNvPr id="267500" name="Google Shape;267500;p3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Open Sans Light"/>
                <a:ea typeface="Open Sans Light"/>
                <a:cs typeface="Open Sans Light"/>
                <a:sym typeface="Open Sans Light"/>
              </a:defRPr>
            </a:lvl1pPr>
            <a:lvl2pPr lvl="1"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9pPr>
          </a:lstStyle>
          <a:p/>
        </p:txBody>
      </p:sp>
      <p:sp>
        <p:nvSpPr>
          <p:cNvPr id="267501" name="Google Shape;267501;p3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Open Sans Light"/>
                <a:ea typeface="Open Sans Light"/>
                <a:cs typeface="Open Sans Light"/>
                <a:sym typeface="Open Sans Light"/>
              </a:defRPr>
            </a:lvl1pPr>
            <a:lvl2pPr indent="0" lvl="1" marL="0" marR="0" rtl="0" algn="r">
              <a:spcBef>
                <a:spcPts val="0"/>
              </a:spcBef>
              <a:spcAft>
                <a:spcPts val="0"/>
              </a:spcAft>
              <a:buNone/>
              <a:defRPr sz="1200">
                <a:solidFill>
                  <a:srgbClr val="888888"/>
                </a:solidFill>
                <a:latin typeface="Open Sans Light"/>
                <a:ea typeface="Open Sans Light"/>
                <a:cs typeface="Open Sans Light"/>
                <a:sym typeface="Open Sans Light"/>
              </a:defRPr>
            </a:lvl2pPr>
            <a:lvl3pPr indent="0" lvl="2" marL="0" marR="0" rtl="0" algn="r">
              <a:spcBef>
                <a:spcPts val="0"/>
              </a:spcBef>
              <a:spcAft>
                <a:spcPts val="0"/>
              </a:spcAft>
              <a:buNone/>
              <a:defRPr sz="1200">
                <a:solidFill>
                  <a:srgbClr val="888888"/>
                </a:solidFill>
                <a:latin typeface="Open Sans Light"/>
                <a:ea typeface="Open Sans Light"/>
                <a:cs typeface="Open Sans Light"/>
                <a:sym typeface="Open Sans Light"/>
              </a:defRPr>
            </a:lvl3pPr>
            <a:lvl4pPr indent="0" lvl="3" marL="0" marR="0" rtl="0" algn="r">
              <a:spcBef>
                <a:spcPts val="0"/>
              </a:spcBef>
              <a:spcAft>
                <a:spcPts val="0"/>
              </a:spcAft>
              <a:buNone/>
              <a:defRPr sz="1200">
                <a:solidFill>
                  <a:srgbClr val="888888"/>
                </a:solidFill>
                <a:latin typeface="Open Sans Light"/>
                <a:ea typeface="Open Sans Light"/>
                <a:cs typeface="Open Sans Light"/>
                <a:sym typeface="Open Sans Light"/>
              </a:defRPr>
            </a:lvl4pPr>
            <a:lvl5pPr indent="0" lvl="4" marL="0" marR="0" rtl="0" algn="r">
              <a:spcBef>
                <a:spcPts val="0"/>
              </a:spcBef>
              <a:spcAft>
                <a:spcPts val="0"/>
              </a:spcAft>
              <a:buNone/>
              <a:defRPr sz="1200">
                <a:solidFill>
                  <a:srgbClr val="888888"/>
                </a:solidFill>
                <a:latin typeface="Open Sans Light"/>
                <a:ea typeface="Open Sans Light"/>
                <a:cs typeface="Open Sans Light"/>
                <a:sym typeface="Open Sans Light"/>
              </a:defRPr>
            </a:lvl5pPr>
            <a:lvl6pPr indent="0" lvl="5" marL="0" marR="0" rtl="0" algn="r">
              <a:spcBef>
                <a:spcPts val="0"/>
              </a:spcBef>
              <a:spcAft>
                <a:spcPts val="0"/>
              </a:spcAft>
              <a:buNone/>
              <a:defRPr sz="1200">
                <a:solidFill>
                  <a:srgbClr val="888888"/>
                </a:solidFill>
                <a:latin typeface="Open Sans Light"/>
                <a:ea typeface="Open Sans Light"/>
                <a:cs typeface="Open Sans Light"/>
                <a:sym typeface="Open Sans Light"/>
              </a:defRPr>
            </a:lvl6pPr>
            <a:lvl7pPr indent="0" lvl="6" marL="0" marR="0" rtl="0" algn="r">
              <a:spcBef>
                <a:spcPts val="0"/>
              </a:spcBef>
              <a:spcAft>
                <a:spcPts val="0"/>
              </a:spcAft>
              <a:buNone/>
              <a:defRPr sz="1200">
                <a:solidFill>
                  <a:srgbClr val="888888"/>
                </a:solidFill>
                <a:latin typeface="Open Sans Light"/>
                <a:ea typeface="Open Sans Light"/>
                <a:cs typeface="Open Sans Light"/>
                <a:sym typeface="Open Sans Light"/>
              </a:defRPr>
            </a:lvl7pPr>
            <a:lvl8pPr indent="0" lvl="7" marL="0" marR="0" rtl="0" algn="r">
              <a:spcBef>
                <a:spcPts val="0"/>
              </a:spcBef>
              <a:spcAft>
                <a:spcPts val="0"/>
              </a:spcAft>
              <a:buNone/>
              <a:defRPr sz="1200">
                <a:solidFill>
                  <a:srgbClr val="888888"/>
                </a:solidFill>
                <a:latin typeface="Open Sans Light"/>
                <a:ea typeface="Open Sans Light"/>
                <a:cs typeface="Open Sans Light"/>
                <a:sym typeface="Open Sans Light"/>
              </a:defRPr>
            </a:lvl8pPr>
            <a:lvl9pPr indent="0" lvl="8" marL="0" marR="0" rtl="0" algn="r">
              <a:spcBef>
                <a:spcPts val="0"/>
              </a:spcBef>
              <a:spcAft>
                <a:spcPts val="0"/>
              </a:spcAft>
              <a:buNone/>
              <a:defRPr sz="1200">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sv-SE"/>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7571" name="Shape 267571"/>
        <p:cNvGrpSpPr/>
        <p:nvPr/>
      </p:nvGrpSpPr>
      <p:grpSpPr>
        <a:xfrm>
          <a:off x="0" y="0"/>
          <a:ext cx="0" cy="0"/>
          <a:chOff x="0" y="0"/>
          <a:chExt cx="0" cy="0"/>
        </a:xfrm>
      </p:grpSpPr>
      <p:sp>
        <p:nvSpPr>
          <p:cNvPr id="267572" name="Google Shape;267572;p49"/>
          <p:cNvSpPr txBox="1"/>
          <p:nvPr>
            <p:ph type="title"/>
          </p:nvPr>
        </p:nvSpPr>
        <p:spPr>
          <a:xfrm>
            <a:off x="628650" y="365125"/>
            <a:ext cx="7886700" cy="615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67573" name="Google Shape;267573;p49"/>
          <p:cNvSpPr txBox="1"/>
          <p:nvPr>
            <p:ph idx="1" type="body"/>
          </p:nvPr>
        </p:nvSpPr>
        <p:spPr>
          <a:xfrm>
            <a:off x="628650" y="1052736"/>
            <a:ext cx="7886700" cy="51243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7574" name="Google Shape;267574;p4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Open Sans Light"/>
                <a:ea typeface="Open Sans Light"/>
                <a:cs typeface="Open Sans Light"/>
                <a:sym typeface="Open Sans Light"/>
              </a:defRPr>
            </a:lvl1pPr>
            <a:lvl2pPr lvl="1"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9pPr>
          </a:lstStyle>
          <a:p/>
        </p:txBody>
      </p:sp>
      <p:sp>
        <p:nvSpPr>
          <p:cNvPr id="267575" name="Google Shape;267575;p4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Open Sans Light"/>
                <a:ea typeface="Open Sans Light"/>
                <a:cs typeface="Open Sans Light"/>
                <a:sym typeface="Open Sans Light"/>
              </a:defRPr>
            </a:lvl1pPr>
            <a:lvl2pPr lvl="1"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400" u="none" cap="none" strike="noStrike">
                <a:solidFill>
                  <a:schemeClr val="dk1"/>
                </a:solidFill>
                <a:latin typeface="Open Sans Light"/>
                <a:ea typeface="Open Sans Light"/>
                <a:cs typeface="Open Sans Light"/>
                <a:sym typeface="Open Sans Light"/>
              </a:defRPr>
            </a:lvl9pPr>
          </a:lstStyle>
          <a:p/>
        </p:txBody>
      </p:sp>
      <p:sp>
        <p:nvSpPr>
          <p:cNvPr id="267576" name="Google Shape;267576;p4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Open Sans Light"/>
                <a:ea typeface="Open Sans Light"/>
                <a:cs typeface="Open Sans Light"/>
                <a:sym typeface="Open Sans Light"/>
              </a:defRPr>
            </a:lvl1pPr>
            <a:lvl2pPr indent="0" lvl="1" marL="0" marR="0" rtl="0" algn="r">
              <a:spcBef>
                <a:spcPts val="0"/>
              </a:spcBef>
              <a:spcAft>
                <a:spcPts val="0"/>
              </a:spcAft>
              <a:buNone/>
              <a:defRPr sz="1200">
                <a:solidFill>
                  <a:srgbClr val="888888"/>
                </a:solidFill>
                <a:latin typeface="Open Sans Light"/>
                <a:ea typeface="Open Sans Light"/>
                <a:cs typeface="Open Sans Light"/>
                <a:sym typeface="Open Sans Light"/>
              </a:defRPr>
            </a:lvl2pPr>
            <a:lvl3pPr indent="0" lvl="2" marL="0" marR="0" rtl="0" algn="r">
              <a:spcBef>
                <a:spcPts val="0"/>
              </a:spcBef>
              <a:spcAft>
                <a:spcPts val="0"/>
              </a:spcAft>
              <a:buNone/>
              <a:defRPr sz="1200">
                <a:solidFill>
                  <a:srgbClr val="888888"/>
                </a:solidFill>
                <a:latin typeface="Open Sans Light"/>
                <a:ea typeface="Open Sans Light"/>
                <a:cs typeface="Open Sans Light"/>
                <a:sym typeface="Open Sans Light"/>
              </a:defRPr>
            </a:lvl3pPr>
            <a:lvl4pPr indent="0" lvl="3" marL="0" marR="0" rtl="0" algn="r">
              <a:spcBef>
                <a:spcPts val="0"/>
              </a:spcBef>
              <a:spcAft>
                <a:spcPts val="0"/>
              </a:spcAft>
              <a:buNone/>
              <a:defRPr sz="1200">
                <a:solidFill>
                  <a:srgbClr val="888888"/>
                </a:solidFill>
                <a:latin typeface="Open Sans Light"/>
                <a:ea typeface="Open Sans Light"/>
                <a:cs typeface="Open Sans Light"/>
                <a:sym typeface="Open Sans Light"/>
              </a:defRPr>
            </a:lvl4pPr>
            <a:lvl5pPr indent="0" lvl="4" marL="0" marR="0" rtl="0" algn="r">
              <a:spcBef>
                <a:spcPts val="0"/>
              </a:spcBef>
              <a:spcAft>
                <a:spcPts val="0"/>
              </a:spcAft>
              <a:buNone/>
              <a:defRPr sz="1200">
                <a:solidFill>
                  <a:srgbClr val="888888"/>
                </a:solidFill>
                <a:latin typeface="Open Sans Light"/>
                <a:ea typeface="Open Sans Light"/>
                <a:cs typeface="Open Sans Light"/>
                <a:sym typeface="Open Sans Light"/>
              </a:defRPr>
            </a:lvl5pPr>
            <a:lvl6pPr indent="0" lvl="5" marL="0" marR="0" rtl="0" algn="r">
              <a:spcBef>
                <a:spcPts val="0"/>
              </a:spcBef>
              <a:spcAft>
                <a:spcPts val="0"/>
              </a:spcAft>
              <a:buNone/>
              <a:defRPr sz="1200">
                <a:solidFill>
                  <a:srgbClr val="888888"/>
                </a:solidFill>
                <a:latin typeface="Open Sans Light"/>
                <a:ea typeface="Open Sans Light"/>
                <a:cs typeface="Open Sans Light"/>
                <a:sym typeface="Open Sans Light"/>
              </a:defRPr>
            </a:lvl6pPr>
            <a:lvl7pPr indent="0" lvl="6" marL="0" marR="0" rtl="0" algn="r">
              <a:spcBef>
                <a:spcPts val="0"/>
              </a:spcBef>
              <a:spcAft>
                <a:spcPts val="0"/>
              </a:spcAft>
              <a:buNone/>
              <a:defRPr sz="1200">
                <a:solidFill>
                  <a:srgbClr val="888888"/>
                </a:solidFill>
                <a:latin typeface="Open Sans Light"/>
                <a:ea typeface="Open Sans Light"/>
                <a:cs typeface="Open Sans Light"/>
                <a:sym typeface="Open Sans Light"/>
              </a:defRPr>
            </a:lvl7pPr>
            <a:lvl8pPr indent="0" lvl="7" marL="0" marR="0" rtl="0" algn="r">
              <a:spcBef>
                <a:spcPts val="0"/>
              </a:spcBef>
              <a:spcAft>
                <a:spcPts val="0"/>
              </a:spcAft>
              <a:buNone/>
              <a:defRPr sz="1200">
                <a:solidFill>
                  <a:srgbClr val="888888"/>
                </a:solidFill>
                <a:latin typeface="Open Sans Light"/>
                <a:ea typeface="Open Sans Light"/>
                <a:cs typeface="Open Sans Light"/>
                <a:sym typeface="Open Sans Light"/>
              </a:defRPr>
            </a:lvl8pPr>
            <a:lvl9pPr indent="0" lvl="8" marL="0" marR="0" rtl="0" algn="r">
              <a:spcBef>
                <a:spcPts val="0"/>
              </a:spcBef>
              <a:spcAft>
                <a:spcPts val="0"/>
              </a:spcAft>
              <a:buNone/>
              <a:defRPr sz="1200">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sv-SE"/>
              <a:t>‹#›</a:t>
            </a:fld>
            <a:endParaRPr/>
          </a:p>
        </p:txBody>
      </p:sp>
    </p:spTree>
  </p:cSld>
  <p:clrMap accent1="accent1" accent2="accent2" accent3="accent3" accent4="accent4" accent5="accent5" accent6="accent6" bg1="lt1" bg2="dk2" tx1="dk1" tx2="lt2" folHlink="folHlink" hlink="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 Id="rId3" Type="http://schemas.openxmlformats.org/officeDocument/2006/relationships/image" Target="../media/image1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 Id="rId3" Type="http://schemas.openxmlformats.org/officeDocument/2006/relationships/image" Target="../media/image1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 Id="rId3" Type="http://schemas.openxmlformats.org/officeDocument/2006/relationships/image" Target="../media/image1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7650" name="Shape 267650"/>
        <p:cNvGrpSpPr/>
        <p:nvPr/>
      </p:nvGrpSpPr>
      <p:grpSpPr>
        <a:xfrm>
          <a:off x="0" y="0"/>
          <a:ext cx="0" cy="0"/>
          <a:chOff x="0" y="0"/>
          <a:chExt cx="0" cy="0"/>
        </a:xfrm>
      </p:grpSpPr>
      <p:sp>
        <p:nvSpPr>
          <p:cNvPr id="267651" name="Google Shape;267651;p61"/>
          <p:cNvSpPr txBox="1"/>
          <p:nvPr>
            <p:ph type="title"/>
          </p:nvPr>
        </p:nvSpPr>
        <p:spPr>
          <a:xfrm>
            <a:off x="654050" y="-171400"/>
            <a:ext cx="8310300" cy="864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sz="4400"/>
              <a:t>Programming Foundations (part 1)</a:t>
            </a:r>
            <a:endParaRPr sz="4400"/>
          </a:p>
        </p:txBody>
      </p:sp>
      <p:sp>
        <p:nvSpPr>
          <p:cNvPr id="267652" name="Google Shape;267652;p61"/>
          <p:cNvSpPr txBox="1"/>
          <p:nvPr/>
        </p:nvSpPr>
        <p:spPr>
          <a:xfrm>
            <a:off x="323528" y="2780928"/>
            <a:ext cx="86409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sv-SE" sz="3600">
                <a:solidFill>
                  <a:schemeClr val="dk1"/>
                </a:solidFill>
                <a:latin typeface="Open Sans Light"/>
                <a:ea typeface="Open Sans Light"/>
                <a:cs typeface="Open Sans Light"/>
                <a:sym typeface="Open Sans Light"/>
              </a:rPr>
              <a:t>Introduction to programming!</a:t>
            </a:r>
            <a:endParaRPr b="0" sz="3600">
              <a:solidFill>
                <a:schemeClr val="dk1"/>
              </a:solidFill>
              <a:latin typeface="Open Sans Light"/>
              <a:ea typeface="Open Sans Light"/>
              <a:cs typeface="Open Sans Light"/>
              <a:sym typeface="Open Sans Light"/>
            </a:endParaRPr>
          </a:p>
        </p:txBody>
      </p:sp>
      <p:sp>
        <p:nvSpPr>
          <p:cNvPr id="267653" name="Google Shape;267653;p61"/>
          <p:cNvSpPr txBox="1"/>
          <p:nvPr>
            <p:ph idx="1" type="body"/>
          </p:nvPr>
        </p:nvSpPr>
        <p:spPr>
          <a:xfrm>
            <a:off x="179512" y="1124744"/>
            <a:ext cx="8640900" cy="4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720" name="Shape 267720"/>
        <p:cNvGrpSpPr/>
        <p:nvPr/>
      </p:nvGrpSpPr>
      <p:grpSpPr>
        <a:xfrm>
          <a:off x="0" y="0"/>
          <a:ext cx="0" cy="0"/>
          <a:chOff x="0" y="0"/>
          <a:chExt cx="0" cy="0"/>
        </a:xfrm>
      </p:grpSpPr>
      <p:sp>
        <p:nvSpPr>
          <p:cNvPr id="267721" name="Google Shape;267721;p70"/>
          <p:cNvSpPr txBox="1"/>
          <p:nvPr>
            <p:ph type="title"/>
          </p:nvPr>
        </p:nvSpPr>
        <p:spPr>
          <a:xfrm>
            <a:off x="654050"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Data Types</a:t>
            </a:r>
            <a:endParaRPr/>
          </a:p>
        </p:txBody>
      </p:sp>
      <p:sp>
        <p:nvSpPr>
          <p:cNvPr id="267722" name="Google Shape;267722;p70"/>
          <p:cNvSpPr txBox="1"/>
          <p:nvPr>
            <p:ph idx="1" type="body"/>
          </p:nvPr>
        </p:nvSpPr>
        <p:spPr>
          <a:xfrm>
            <a:off x="179512" y="692696"/>
            <a:ext cx="8640900" cy="4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sz="1400"/>
              <a:t>There are eight different primitive data types in Java.</a:t>
            </a:r>
            <a:endParaRPr/>
          </a:p>
          <a:p>
            <a:pPr indent="0" lvl="0" marL="0" rtl="0" algn="l">
              <a:spcBef>
                <a:spcPts val="1013"/>
              </a:spcBef>
              <a:spcAft>
                <a:spcPts val="0"/>
              </a:spcAft>
              <a:buNone/>
            </a:pPr>
            <a:r>
              <a:t/>
            </a:r>
            <a:endParaRPr sz="1400"/>
          </a:p>
          <a:p>
            <a:pPr indent="0" lvl="0" marL="0" rtl="0" algn="l">
              <a:spcBef>
                <a:spcPts val="1013"/>
              </a:spcBef>
              <a:spcAft>
                <a:spcPts val="0"/>
              </a:spcAft>
              <a:buNone/>
            </a:pPr>
            <a:r>
              <a:rPr lang="sv-SE" sz="1400"/>
              <a:t>Four of them represent different types of integers:</a:t>
            </a:r>
            <a:endParaRPr/>
          </a:p>
          <a:p>
            <a:pPr indent="0" lvl="0" marL="0" rtl="0" algn="l">
              <a:spcBef>
                <a:spcPts val="1013"/>
              </a:spcBef>
              <a:spcAft>
                <a:spcPts val="0"/>
              </a:spcAft>
              <a:buNone/>
            </a:pPr>
            <a:r>
              <a:rPr b="1" lang="sv-SE" sz="1400">
                <a:solidFill>
                  <a:srgbClr val="FF0000"/>
                </a:solidFill>
                <a:latin typeface="Courier New"/>
                <a:ea typeface="Courier New"/>
                <a:cs typeface="Courier New"/>
                <a:sym typeface="Courier New"/>
              </a:rPr>
              <a:t>byte, short, int, long</a:t>
            </a:r>
            <a:endParaRPr/>
          </a:p>
          <a:p>
            <a:pPr indent="0" lvl="0" marL="0" rtl="0" algn="l">
              <a:spcBef>
                <a:spcPts val="1013"/>
              </a:spcBef>
              <a:spcAft>
                <a:spcPts val="0"/>
              </a:spcAft>
              <a:buNone/>
            </a:pPr>
            <a:r>
              <a:t/>
            </a:r>
            <a:endParaRPr sz="1400"/>
          </a:p>
          <a:p>
            <a:pPr indent="0" lvl="0" marL="0" rtl="0" algn="l">
              <a:spcBef>
                <a:spcPts val="1013"/>
              </a:spcBef>
              <a:spcAft>
                <a:spcPts val="0"/>
              </a:spcAft>
              <a:buNone/>
            </a:pPr>
            <a:r>
              <a:rPr lang="sv-SE" sz="1400"/>
              <a:t>Two of them represent floating point numbers:</a:t>
            </a:r>
            <a:endParaRPr/>
          </a:p>
          <a:p>
            <a:pPr indent="0" lvl="0" marL="0" rtl="0" algn="l">
              <a:spcBef>
                <a:spcPts val="1013"/>
              </a:spcBef>
              <a:spcAft>
                <a:spcPts val="0"/>
              </a:spcAft>
              <a:buNone/>
            </a:pPr>
            <a:r>
              <a:rPr b="1" lang="sv-SE" sz="1400">
                <a:solidFill>
                  <a:srgbClr val="FF0000"/>
                </a:solidFill>
                <a:latin typeface="Courier New"/>
                <a:ea typeface="Courier New"/>
                <a:cs typeface="Courier New"/>
                <a:sym typeface="Courier New"/>
              </a:rPr>
              <a:t>float, double</a:t>
            </a:r>
            <a:endParaRPr/>
          </a:p>
          <a:p>
            <a:pPr indent="0" lvl="0" marL="0" rtl="0" algn="l">
              <a:spcBef>
                <a:spcPts val="1013"/>
              </a:spcBef>
              <a:spcAft>
                <a:spcPts val="0"/>
              </a:spcAft>
              <a:buNone/>
            </a:pPr>
            <a:r>
              <a:t/>
            </a:r>
            <a:endParaRPr sz="1400"/>
          </a:p>
          <a:p>
            <a:pPr indent="0" lvl="0" marL="0" rtl="0" algn="l">
              <a:spcBef>
                <a:spcPts val="1013"/>
              </a:spcBef>
              <a:spcAft>
                <a:spcPts val="0"/>
              </a:spcAft>
              <a:buNone/>
            </a:pPr>
            <a:r>
              <a:rPr lang="sv-SE" sz="1400"/>
              <a:t>A data type representing letters:</a:t>
            </a:r>
            <a:endParaRPr/>
          </a:p>
          <a:p>
            <a:pPr indent="0" lvl="0" marL="0" rtl="0" algn="l">
              <a:spcBef>
                <a:spcPts val="1013"/>
              </a:spcBef>
              <a:spcAft>
                <a:spcPts val="0"/>
              </a:spcAft>
              <a:buNone/>
            </a:pPr>
            <a:r>
              <a:rPr b="1" lang="sv-SE" sz="1400">
                <a:solidFill>
                  <a:srgbClr val="FF0000"/>
                </a:solidFill>
                <a:latin typeface="Courier New"/>
                <a:ea typeface="Courier New"/>
                <a:cs typeface="Courier New"/>
                <a:sym typeface="Courier New"/>
              </a:rPr>
              <a:t>char</a:t>
            </a:r>
            <a:endParaRPr/>
          </a:p>
          <a:p>
            <a:pPr indent="0" lvl="0" marL="0" rtl="0" algn="l">
              <a:spcBef>
                <a:spcPts val="1013"/>
              </a:spcBef>
              <a:spcAft>
                <a:spcPts val="0"/>
              </a:spcAft>
              <a:buNone/>
            </a:pPr>
            <a:r>
              <a:t/>
            </a:r>
            <a:endParaRPr sz="1400"/>
          </a:p>
          <a:p>
            <a:pPr indent="0" lvl="0" marL="0" rtl="0" algn="l">
              <a:spcBef>
                <a:spcPts val="1013"/>
              </a:spcBef>
              <a:spcAft>
                <a:spcPts val="0"/>
              </a:spcAft>
              <a:buNone/>
            </a:pPr>
            <a:r>
              <a:rPr lang="sv-SE" sz="1400"/>
              <a:t>A data type representing Boolean values (true / false):</a:t>
            </a:r>
            <a:endParaRPr/>
          </a:p>
          <a:p>
            <a:pPr indent="0" lvl="0" marL="0" rtl="0" algn="l">
              <a:spcBef>
                <a:spcPts val="1013"/>
              </a:spcBef>
              <a:spcAft>
                <a:spcPts val="0"/>
              </a:spcAft>
              <a:buNone/>
            </a:pPr>
            <a:r>
              <a:rPr lang="sv-SE" sz="1400">
                <a:solidFill>
                  <a:srgbClr val="FF0000"/>
                </a:solidFill>
                <a:latin typeface="Courier New"/>
                <a:ea typeface="Courier New"/>
                <a:cs typeface="Courier New"/>
                <a:sym typeface="Courier New"/>
              </a:rPr>
              <a:t>boolean</a:t>
            </a:r>
            <a:endParaRPr sz="1400">
              <a:solidFill>
                <a:srgbClr val="FF0000"/>
              </a:solidFill>
              <a:latin typeface="Courier New"/>
              <a:ea typeface="Courier New"/>
              <a:cs typeface="Courier New"/>
              <a:sym typeface="Courier New"/>
            </a:endParaRPr>
          </a:p>
          <a:p>
            <a:pPr indent="0" lvl="0" marL="0" rtl="0" algn="l">
              <a:spcBef>
                <a:spcPts val="1013"/>
              </a:spcBef>
              <a:spcAft>
                <a:spcPts val="0"/>
              </a:spcAft>
              <a:buNone/>
            </a:pPr>
            <a:r>
              <a:t/>
            </a:r>
            <a:endParaRPr/>
          </a:p>
          <a:p>
            <a:pPr indent="0" lvl="0" marL="0" rtl="0" algn="l">
              <a:spcBef>
                <a:spcPts val="1013"/>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727" name="Shape 267727"/>
        <p:cNvGrpSpPr/>
        <p:nvPr/>
      </p:nvGrpSpPr>
      <p:grpSpPr>
        <a:xfrm>
          <a:off x="0" y="0"/>
          <a:ext cx="0" cy="0"/>
          <a:chOff x="0" y="0"/>
          <a:chExt cx="0" cy="0"/>
        </a:xfrm>
      </p:grpSpPr>
      <p:sp>
        <p:nvSpPr>
          <p:cNvPr id="267728" name="Google Shape;267728;p71"/>
          <p:cNvSpPr txBox="1"/>
          <p:nvPr>
            <p:ph type="title"/>
          </p:nvPr>
        </p:nvSpPr>
        <p:spPr>
          <a:xfrm>
            <a:off x="683568" y="116632"/>
            <a:ext cx="7778700" cy="575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Data types (</a:t>
            </a:r>
            <a:r>
              <a:rPr i="1" lang="sv-SE"/>
              <a:t>Numerical types</a:t>
            </a:r>
            <a:r>
              <a:rPr lang="sv-SE"/>
              <a:t>)</a:t>
            </a:r>
            <a:endParaRPr/>
          </a:p>
        </p:txBody>
      </p:sp>
      <p:sp>
        <p:nvSpPr>
          <p:cNvPr id="267729" name="Google Shape;267729;p71"/>
          <p:cNvSpPr txBox="1"/>
          <p:nvPr>
            <p:ph idx="1" type="body"/>
          </p:nvPr>
        </p:nvSpPr>
        <p:spPr>
          <a:xfrm>
            <a:off x="179512" y="692696"/>
            <a:ext cx="7707300" cy="3571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sz="1400"/>
              <a:t>The different numeric data types require different amounts of space in the computer's memory.</a:t>
            </a:r>
            <a:endParaRPr/>
          </a:p>
        </p:txBody>
      </p:sp>
      <p:grpSp>
        <p:nvGrpSpPr>
          <p:cNvPr id="267730" name="Google Shape;267730;p71"/>
          <p:cNvGrpSpPr/>
          <p:nvPr/>
        </p:nvGrpSpPr>
        <p:grpSpPr>
          <a:xfrm>
            <a:off x="252413" y="1196752"/>
            <a:ext cx="7318343" cy="2051191"/>
            <a:chOff x="749" y="1767"/>
            <a:chExt cx="3615" cy="1200"/>
          </a:xfrm>
        </p:grpSpPr>
        <p:sp>
          <p:nvSpPr>
            <p:cNvPr id="267731" name="Google Shape;267731;p71"/>
            <p:cNvSpPr/>
            <p:nvPr/>
          </p:nvSpPr>
          <p:spPr>
            <a:xfrm>
              <a:off x="749" y="1767"/>
              <a:ext cx="300" cy="12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sv-SE" sz="1400">
                  <a:solidFill>
                    <a:schemeClr val="lt2"/>
                  </a:solidFill>
                  <a:latin typeface="Open Sans Light"/>
                  <a:ea typeface="Open Sans Light"/>
                  <a:cs typeface="Open Sans Light"/>
                  <a:sym typeface="Open Sans Light"/>
                </a:rPr>
                <a:t>Type</a:t>
              </a:r>
              <a:endParaRPr/>
            </a:p>
            <a:p>
              <a:pPr indent="0" lvl="0" marL="0" marR="0" rtl="0" algn="l">
                <a:spcBef>
                  <a:spcPts val="0"/>
                </a:spcBef>
                <a:spcAft>
                  <a:spcPts val="0"/>
                </a:spcAft>
                <a:buNone/>
              </a:pPr>
              <a:r>
                <a:t/>
              </a:r>
              <a:endParaRPr b="1" sz="1400">
                <a:solidFill>
                  <a:schemeClr val="dk1"/>
                </a:solidFill>
                <a:latin typeface="Open Sans Light"/>
                <a:ea typeface="Open Sans Light"/>
                <a:cs typeface="Open Sans Light"/>
                <a:sym typeface="Open Sans Light"/>
              </a:endParaRPr>
            </a:p>
            <a:p>
              <a:pPr indent="0" lvl="0" marL="0" marR="0" rtl="0" algn="l">
                <a:spcBef>
                  <a:spcPts val="0"/>
                </a:spcBef>
                <a:spcAft>
                  <a:spcPts val="0"/>
                </a:spcAft>
                <a:buNone/>
              </a:pPr>
              <a:r>
                <a:rPr b="1" lang="sv-SE" sz="1400">
                  <a:solidFill>
                    <a:srgbClr val="FF0000"/>
                  </a:solidFill>
                  <a:latin typeface="Courier New"/>
                  <a:ea typeface="Courier New"/>
                  <a:cs typeface="Courier New"/>
                  <a:sym typeface="Courier New"/>
                </a:rPr>
                <a:t>byte</a:t>
              </a:r>
              <a:endParaRPr/>
            </a:p>
            <a:p>
              <a:pPr indent="0" lvl="0" marL="0" marR="0" rtl="0" algn="l">
                <a:spcBef>
                  <a:spcPts val="0"/>
                </a:spcBef>
                <a:spcAft>
                  <a:spcPts val="0"/>
                </a:spcAft>
                <a:buNone/>
              </a:pPr>
              <a:r>
                <a:rPr b="1" lang="sv-SE" sz="1400">
                  <a:solidFill>
                    <a:srgbClr val="FF0000"/>
                  </a:solidFill>
                  <a:latin typeface="Courier New"/>
                  <a:ea typeface="Courier New"/>
                  <a:cs typeface="Courier New"/>
                  <a:sym typeface="Courier New"/>
                </a:rPr>
                <a:t>Short</a:t>
              </a:r>
              <a:endParaRPr/>
            </a:p>
            <a:p>
              <a:pPr indent="0" lvl="0" marL="0" marR="0" rtl="0" algn="l">
                <a:spcBef>
                  <a:spcPts val="0"/>
                </a:spcBef>
                <a:spcAft>
                  <a:spcPts val="0"/>
                </a:spcAft>
                <a:buNone/>
              </a:pPr>
              <a:r>
                <a:rPr b="1" lang="sv-SE" sz="1400">
                  <a:solidFill>
                    <a:srgbClr val="FF0000"/>
                  </a:solidFill>
                  <a:latin typeface="Courier New"/>
                  <a:ea typeface="Courier New"/>
                  <a:cs typeface="Courier New"/>
                  <a:sym typeface="Courier New"/>
                </a:rPr>
                <a:t>int</a:t>
              </a:r>
              <a:endParaRPr/>
            </a:p>
            <a:p>
              <a:pPr indent="0" lvl="0" marL="0" marR="0" rtl="0" algn="l">
                <a:spcBef>
                  <a:spcPts val="0"/>
                </a:spcBef>
                <a:spcAft>
                  <a:spcPts val="0"/>
                </a:spcAft>
                <a:buNone/>
              </a:pPr>
              <a:r>
                <a:rPr b="1" lang="sv-SE" sz="1400">
                  <a:solidFill>
                    <a:srgbClr val="FF0000"/>
                  </a:solidFill>
                  <a:latin typeface="Courier New"/>
                  <a:ea typeface="Courier New"/>
                  <a:cs typeface="Courier New"/>
                  <a:sym typeface="Courier New"/>
                </a:rPr>
                <a:t>long</a:t>
              </a:r>
              <a:endParaRPr/>
            </a:p>
            <a:p>
              <a:pPr indent="0" lvl="0" marL="0" marR="0" rtl="0" algn="l">
                <a:spcBef>
                  <a:spcPts val="0"/>
                </a:spcBef>
                <a:spcAft>
                  <a:spcPts val="0"/>
                </a:spcAft>
                <a:buNone/>
              </a:pPr>
              <a:r>
                <a:t/>
              </a:r>
              <a:endParaRPr b="1"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sv-SE" sz="1400">
                  <a:solidFill>
                    <a:srgbClr val="FF0000"/>
                  </a:solidFill>
                  <a:latin typeface="Courier New"/>
                  <a:ea typeface="Courier New"/>
                  <a:cs typeface="Courier New"/>
                  <a:sym typeface="Courier New"/>
                </a:rPr>
                <a:t>float</a:t>
              </a:r>
              <a:endParaRPr/>
            </a:p>
            <a:p>
              <a:pPr indent="0" lvl="0" marL="0" marR="0" rtl="0" algn="l">
                <a:spcBef>
                  <a:spcPts val="0"/>
                </a:spcBef>
                <a:spcAft>
                  <a:spcPts val="0"/>
                </a:spcAft>
                <a:buNone/>
              </a:pPr>
              <a:r>
                <a:rPr b="1" lang="sv-SE" sz="1400">
                  <a:solidFill>
                    <a:srgbClr val="FF0000"/>
                  </a:solidFill>
                  <a:latin typeface="Courier New"/>
                  <a:ea typeface="Courier New"/>
                  <a:cs typeface="Courier New"/>
                  <a:sym typeface="Courier New"/>
                </a:rPr>
                <a:t>double</a:t>
              </a:r>
              <a:endParaRPr/>
            </a:p>
          </p:txBody>
        </p:sp>
        <p:sp>
          <p:nvSpPr>
            <p:cNvPr id="267732" name="Google Shape;267732;p71"/>
            <p:cNvSpPr/>
            <p:nvPr/>
          </p:nvSpPr>
          <p:spPr>
            <a:xfrm>
              <a:off x="1499" y="1767"/>
              <a:ext cx="300" cy="12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sv-SE" sz="1400">
                  <a:solidFill>
                    <a:schemeClr val="lt2"/>
                  </a:solidFill>
                  <a:latin typeface="Open Sans Light"/>
                  <a:ea typeface="Open Sans Light"/>
                  <a:cs typeface="Open Sans Light"/>
                  <a:sym typeface="Open Sans Light"/>
                </a:rPr>
                <a:t>Space</a:t>
              </a:r>
              <a:endParaRPr/>
            </a:p>
            <a:p>
              <a:pPr indent="0" lvl="0" marL="0" marR="0" rtl="0" algn="l">
                <a:spcBef>
                  <a:spcPts val="0"/>
                </a:spcBef>
                <a:spcAft>
                  <a:spcPts val="0"/>
                </a:spcAft>
                <a:buNone/>
              </a:pPr>
              <a:r>
                <a:t/>
              </a:r>
              <a:endParaRPr sz="1400">
                <a:solidFill>
                  <a:schemeClr val="lt2"/>
                </a:solidFill>
                <a:latin typeface="Open Sans Light"/>
                <a:ea typeface="Open Sans Light"/>
                <a:cs typeface="Open Sans Light"/>
                <a:sym typeface="Open Sans Light"/>
              </a:endParaRPr>
            </a:p>
            <a:p>
              <a:pPr indent="0" lvl="0" marL="0" marR="0" rtl="0" algn="l">
                <a:spcBef>
                  <a:spcPts val="0"/>
                </a:spcBef>
                <a:spcAft>
                  <a:spcPts val="0"/>
                </a:spcAft>
                <a:buNone/>
              </a:pPr>
              <a:r>
                <a:rPr lang="sv-SE" sz="1400">
                  <a:solidFill>
                    <a:schemeClr val="lt2"/>
                  </a:solidFill>
                  <a:latin typeface="Open Sans Light"/>
                  <a:ea typeface="Open Sans Light"/>
                  <a:cs typeface="Open Sans Light"/>
                  <a:sym typeface="Open Sans Light"/>
                </a:rPr>
                <a:t>8 bits</a:t>
              </a:r>
              <a:endParaRPr/>
            </a:p>
            <a:p>
              <a:pPr indent="0" lvl="0" marL="0" marR="0" rtl="0" algn="l">
                <a:spcBef>
                  <a:spcPts val="0"/>
                </a:spcBef>
                <a:spcAft>
                  <a:spcPts val="0"/>
                </a:spcAft>
                <a:buNone/>
              </a:pPr>
              <a:r>
                <a:rPr lang="sv-SE" sz="1400">
                  <a:solidFill>
                    <a:schemeClr val="lt2"/>
                  </a:solidFill>
                  <a:latin typeface="Open Sans Light"/>
                  <a:ea typeface="Open Sans Light"/>
                  <a:cs typeface="Open Sans Light"/>
                  <a:sym typeface="Open Sans Light"/>
                </a:rPr>
                <a:t>16 bits</a:t>
              </a:r>
              <a:endParaRPr/>
            </a:p>
            <a:p>
              <a:pPr indent="0" lvl="0" marL="0" marR="0" rtl="0" algn="l">
                <a:spcBef>
                  <a:spcPts val="0"/>
                </a:spcBef>
                <a:spcAft>
                  <a:spcPts val="0"/>
                </a:spcAft>
                <a:buNone/>
              </a:pPr>
              <a:r>
                <a:rPr lang="sv-SE" sz="1400">
                  <a:solidFill>
                    <a:schemeClr val="lt2"/>
                  </a:solidFill>
                  <a:latin typeface="Open Sans Light"/>
                  <a:ea typeface="Open Sans Light"/>
                  <a:cs typeface="Open Sans Light"/>
                  <a:sym typeface="Open Sans Light"/>
                </a:rPr>
                <a:t>32 bits</a:t>
              </a:r>
              <a:endParaRPr/>
            </a:p>
            <a:p>
              <a:pPr indent="0" lvl="0" marL="0" marR="0" rtl="0" algn="l">
                <a:spcBef>
                  <a:spcPts val="0"/>
                </a:spcBef>
                <a:spcAft>
                  <a:spcPts val="0"/>
                </a:spcAft>
                <a:buNone/>
              </a:pPr>
              <a:r>
                <a:rPr lang="sv-SE" sz="1400">
                  <a:solidFill>
                    <a:schemeClr val="lt2"/>
                  </a:solidFill>
                  <a:latin typeface="Open Sans Light"/>
                  <a:ea typeface="Open Sans Light"/>
                  <a:cs typeface="Open Sans Light"/>
                  <a:sym typeface="Open Sans Light"/>
                </a:rPr>
                <a:t>64 bits</a:t>
              </a:r>
              <a:endParaRPr/>
            </a:p>
            <a:p>
              <a:pPr indent="0" lvl="0" marL="0" marR="0" rtl="0" algn="l">
                <a:spcBef>
                  <a:spcPts val="0"/>
                </a:spcBef>
                <a:spcAft>
                  <a:spcPts val="0"/>
                </a:spcAft>
                <a:buNone/>
              </a:pPr>
              <a:r>
                <a:t/>
              </a:r>
              <a:endParaRPr sz="1400">
                <a:solidFill>
                  <a:schemeClr val="lt2"/>
                </a:solidFill>
                <a:latin typeface="Open Sans Light"/>
                <a:ea typeface="Open Sans Light"/>
                <a:cs typeface="Open Sans Light"/>
                <a:sym typeface="Open Sans Light"/>
              </a:endParaRPr>
            </a:p>
            <a:p>
              <a:pPr indent="0" lvl="0" marL="0" marR="0" rtl="0" algn="l">
                <a:spcBef>
                  <a:spcPts val="0"/>
                </a:spcBef>
                <a:spcAft>
                  <a:spcPts val="0"/>
                </a:spcAft>
                <a:buNone/>
              </a:pPr>
              <a:r>
                <a:rPr lang="sv-SE" sz="1400">
                  <a:solidFill>
                    <a:schemeClr val="lt2"/>
                  </a:solidFill>
                  <a:latin typeface="Open Sans Light"/>
                  <a:ea typeface="Open Sans Light"/>
                  <a:cs typeface="Open Sans Light"/>
                  <a:sym typeface="Open Sans Light"/>
                </a:rPr>
                <a:t>32 bits</a:t>
              </a:r>
              <a:endParaRPr/>
            </a:p>
            <a:p>
              <a:pPr indent="0" lvl="0" marL="0" marR="0" rtl="0" algn="l">
                <a:spcBef>
                  <a:spcPts val="0"/>
                </a:spcBef>
                <a:spcAft>
                  <a:spcPts val="0"/>
                </a:spcAft>
                <a:buNone/>
              </a:pPr>
              <a:r>
                <a:rPr lang="sv-SE" sz="1400">
                  <a:solidFill>
                    <a:schemeClr val="lt2"/>
                  </a:solidFill>
                  <a:latin typeface="Open Sans Light"/>
                  <a:ea typeface="Open Sans Light"/>
                  <a:cs typeface="Open Sans Light"/>
                  <a:sym typeface="Open Sans Light"/>
                </a:rPr>
                <a:t>64 bits</a:t>
              </a:r>
              <a:endParaRPr/>
            </a:p>
          </p:txBody>
        </p:sp>
        <p:sp>
          <p:nvSpPr>
            <p:cNvPr id="267733" name="Google Shape;267733;p71"/>
            <p:cNvSpPr/>
            <p:nvPr/>
          </p:nvSpPr>
          <p:spPr>
            <a:xfrm>
              <a:off x="2358" y="1767"/>
              <a:ext cx="1500" cy="12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sv-SE" sz="1400">
                  <a:solidFill>
                    <a:schemeClr val="lt2"/>
                  </a:solidFill>
                  <a:latin typeface="Open Sans Light"/>
                  <a:ea typeface="Open Sans Light"/>
                  <a:cs typeface="Open Sans Light"/>
                  <a:sym typeface="Open Sans Light"/>
                </a:rPr>
                <a:t>Min</a:t>
              </a:r>
              <a:endParaRPr/>
            </a:p>
            <a:p>
              <a:pPr indent="0" lvl="0" marL="0" marR="0" rtl="0" algn="l">
                <a:spcBef>
                  <a:spcPts val="0"/>
                </a:spcBef>
                <a:spcAft>
                  <a:spcPts val="0"/>
                </a:spcAft>
                <a:buNone/>
              </a:pPr>
              <a:r>
                <a:t/>
              </a:r>
              <a:endParaRPr sz="1400">
                <a:solidFill>
                  <a:schemeClr val="lt2"/>
                </a:solidFill>
                <a:latin typeface="Open Sans Light"/>
                <a:ea typeface="Open Sans Light"/>
                <a:cs typeface="Open Sans Light"/>
                <a:sym typeface="Open Sans Light"/>
              </a:endParaRPr>
            </a:p>
            <a:p>
              <a:pPr indent="0" lvl="0" marL="0" marR="0" rtl="0" algn="l">
                <a:spcBef>
                  <a:spcPts val="0"/>
                </a:spcBef>
                <a:spcAft>
                  <a:spcPts val="0"/>
                </a:spcAft>
                <a:buNone/>
              </a:pPr>
              <a:r>
                <a:rPr lang="sv-SE" sz="1400">
                  <a:solidFill>
                    <a:schemeClr val="lt2"/>
                  </a:solidFill>
                  <a:latin typeface="Open Sans Light"/>
                  <a:ea typeface="Open Sans Light"/>
                  <a:cs typeface="Open Sans Light"/>
                  <a:sym typeface="Open Sans Light"/>
                </a:rPr>
                <a:t>-128</a:t>
              </a:r>
              <a:endParaRPr/>
            </a:p>
            <a:p>
              <a:pPr indent="0" lvl="0" marL="0" marR="0" rtl="0" algn="l">
                <a:spcBef>
                  <a:spcPts val="0"/>
                </a:spcBef>
                <a:spcAft>
                  <a:spcPts val="0"/>
                </a:spcAft>
                <a:buNone/>
              </a:pPr>
              <a:r>
                <a:rPr lang="sv-SE" sz="1400">
                  <a:solidFill>
                    <a:schemeClr val="lt2"/>
                  </a:solidFill>
                  <a:latin typeface="Open Sans Light"/>
                  <a:ea typeface="Open Sans Light"/>
                  <a:cs typeface="Open Sans Light"/>
                  <a:sym typeface="Open Sans Light"/>
                </a:rPr>
                <a:t>-32,768</a:t>
              </a:r>
              <a:endParaRPr/>
            </a:p>
            <a:p>
              <a:pPr indent="0" lvl="0" marL="0" marR="0" rtl="0" algn="l">
                <a:spcBef>
                  <a:spcPts val="0"/>
                </a:spcBef>
                <a:spcAft>
                  <a:spcPts val="0"/>
                </a:spcAft>
                <a:buNone/>
              </a:pPr>
              <a:r>
                <a:rPr lang="sv-SE" sz="1400">
                  <a:solidFill>
                    <a:schemeClr val="lt2"/>
                  </a:solidFill>
                  <a:latin typeface="Open Sans Light"/>
                  <a:ea typeface="Open Sans Light"/>
                  <a:cs typeface="Open Sans Light"/>
                  <a:sym typeface="Open Sans Light"/>
                </a:rPr>
                <a:t>-2 147 483 648</a:t>
              </a:r>
              <a:endParaRPr/>
            </a:p>
            <a:p>
              <a:pPr indent="0" lvl="0" marL="0" marR="0" rtl="0" algn="l">
                <a:spcBef>
                  <a:spcPts val="0"/>
                </a:spcBef>
                <a:spcAft>
                  <a:spcPts val="0"/>
                </a:spcAft>
                <a:buNone/>
              </a:pPr>
              <a:r>
                <a:rPr lang="sv-SE" sz="1400">
                  <a:solidFill>
                    <a:schemeClr val="lt2"/>
                  </a:solidFill>
                  <a:latin typeface="Open Sans Light"/>
                  <a:ea typeface="Open Sans Light"/>
                  <a:cs typeface="Open Sans Light"/>
                  <a:sym typeface="Open Sans Light"/>
                </a:rPr>
                <a:t>&lt; -9 x 1018</a:t>
              </a:r>
              <a:endParaRPr/>
            </a:p>
            <a:p>
              <a:pPr indent="0" lvl="0" marL="0" marR="0" rtl="0" algn="l">
                <a:spcBef>
                  <a:spcPts val="0"/>
                </a:spcBef>
                <a:spcAft>
                  <a:spcPts val="0"/>
                </a:spcAft>
                <a:buNone/>
              </a:pPr>
              <a:r>
                <a:t/>
              </a:r>
              <a:endParaRPr sz="1400">
                <a:solidFill>
                  <a:schemeClr val="lt2"/>
                </a:solidFill>
                <a:latin typeface="Open Sans Light"/>
                <a:ea typeface="Open Sans Light"/>
                <a:cs typeface="Open Sans Light"/>
                <a:sym typeface="Open Sans Light"/>
              </a:endParaRPr>
            </a:p>
            <a:p>
              <a:pPr indent="0" lvl="0" marL="0" marR="0" rtl="0" algn="l">
                <a:spcBef>
                  <a:spcPts val="0"/>
                </a:spcBef>
                <a:spcAft>
                  <a:spcPts val="0"/>
                </a:spcAft>
                <a:buNone/>
              </a:pPr>
              <a:r>
                <a:rPr lang="sv-SE" sz="1400">
                  <a:solidFill>
                    <a:schemeClr val="lt2"/>
                  </a:solidFill>
                  <a:latin typeface="Open Sans Light"/>
                  <a:ea typeface="Open Sans Light"/>
                  <a:cs typeface="Open Sans Light"/>
                  <a:sym typeface="Open Sans Light"/>
                </a:rPr>
                <a:t>+/- 3,4 x 1038  med 7 significant digits</a:t>
              </a:r>
              <a:endParaRPr/>
            </a:p>
            <a:p>
              <a:pPr indent="0" lvl="0" marL="0" marR="0" rtl="0" algn="l">
                <a:spcBef>
                  <a:spcPts val="0"/>
                </a:spcBef>
                <a:spcAft>
                  <a:spcPts val="0"/>
                </a:spcAft>
                <a:buNone/>
              </a:pPr>
              <a:r>
                <a:rPr lang="sv-SE" sz="1400">
                  <a:solidFill>
                    <a:schemeClr val="lt2"/>
                  </a:solidFill>
                  <a:latin typeface="Open Sans Light"/>
                  <a:ea typeface="Open Sans Light"/>
                  <a:cs typeface="Open Sans Light"/>
                  <a:sym typeface="Open Sans Light"/>
                </a:rPr>
                <a:t>+/- 1,7 x 10308 med 15 significant digits</a:t>
              </a:r>
              <a:endParaRPr/>
            </a:p>
          </p:txBody>
        </p:sp>
        <p:sp>
          <p:nvSpPr>
            <p:cNvPr id="267734" name="Google Shape;267734;p71"/>
            <p:cNvSpPr/>
            <p:nvPr/>
          </p:nvSpPr>
          <p:spPr>
            <a:xfrm>
              <a:off x="3764" y="1767"/>
              <a:ext cx="600" cy="9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sv-SE" sz="1400">
                  <a:solidFill>
                    <a:schemeClr val="lt2"/>
                  </a:solidFill>
                  <a:latin typeface="Open Sans Light"/>
                  <a:ea typeface="Open Sans Light"/>
                  <a:cs typeface="Open Sans Light"/>
                  <a:sym typeface="Open Sans Light"/>
                </a:rPr>
                <a:t>Max</a:t>
              </a:r>
              <a:endParaRPr/>
            </a:p>
            <a:p>
              <a:pPr indent="0" lvl="0" marL="0" marR="0" rtl="0" algn="l">
                <a:spcBef>
                  <a:spcPts val="0"/>
                </a:spcBef>
                <a:spcAft>
                  <a:spcPts val="0"/>
                </a:spcAft>
                <a:buNone/>
              </a:pPr>
              <a:r>
                <a:t/>
              </a:r>
              <a:endParaRPr sz="1400">
                <a:solidFill>
                  <a:schemeClr val="lt2"/>
                </a:solidFill>
                <a:latin typeface="Open Sans Light"/>
                <a:ea typeface="Open Sans Light"/>
                <a:cs typeface="Open Sans Light"/>
                <a:sym typeface="Open Sans Light"/>
              </a:endParaRPr>
            </a:p>
            <a:p>
              <a:pPr indent="0" lvl="0" marL="0" marR="0" rtl="0" algn="l">
                <a:spcBef>
                  <a:spcPts val="0"/>
                </a:spcBef>
                <a:spcAft>
                  <a:spcPts val="0"/>
                </a:spcAft>
                <a:buNone/>
              </a:pPr>
              <a:r>
                <a:rPr lang="sv-SE" sz="1400">
                  <a:solidFill>
                    <a:schemeClr val="lt2"/>
                  </a:solidFill>
                  <a:latin typeface="Open Sans Light"/>
                  <a:ea typeface="Open Sans Light"/>
                  <a:cs typeface="Open Sans Light"/>
                  <a:sym typeface="Open Sans Light"/>
                </a:rPr>
                <a:t>127</a:t>
              </a:r>
              <a:endParaRPr/>
            </a:p>
            <a:p>
              <a:pPr indent="0" lvl="0" marL="0" marR="0" rtl="0" algn="l">
                <a:spcBef>
                  <a:spcPts val="0"/>
                </a:spcBef>
                <a:spcAft>
                  <a:spcPts val="0"/>
                </a:spcAft>
                <a:buNone/>
              </a:pPr>
              <a:r>
                <a:rPr lang="sv-SE" sz="1400">
                  <a:solidFill>
                    <a:schemeClr val="lt2"/>
                  </a:solidFill>
                  <a:latin typeface="Open Sans Light"/>
                  <a:ea typeface="Open Sans Light"/>
                  <a:cs typeface="Open Sans Light"/>
                  <a:sym typeface="Open Sans Light"/>
                </a:rPr>
                <a:t>32,767</a:t>
              </a:r>
              <a:endParaRPr/>
            </a:p>
            <a:p>
              <a:pPr indent="0" lvl="0" marL="0" marR="0" rtl="0" algn="l">
                <a:spcBef>
                  <a:spcPts val="0"/>
                </a:spcBef>
                <a:spcAft>
                  <a:spcPts val="0"/>
                </a:spcAft>
                <a:buNone/>
              </a:pPr>
              <a:r>
                <a:rPr lang="sv-SE" sz="1400">
                  <a:solidFill>
                    <a:schemeClr val="lt2"/>
                  </a:solidFill>
                  <a:latin typeface="Open Sans Light"/>
                  <a:ea typeface="Open Sans Light"/>
                  <a:cs typeface="Open Sans Light"/>
                  <a:sym typeface="Open Sans Light"/>
                </a:rPr>
                <a:t>2 147 483 647</a:t>
              </a:r>
              <a:endParaRPr/>
            </a:p>
            <a:p>
              <a:pPr indent="0" lvl="0" marL="0" marR="0" rtl="0" algn="l">
                <a:spcBef>
                  <a:spcPts val="0"/>
                </a:spcBef>
                <a:spcAft>
                  <a:spcPts val="0"/>
                </a:spcAft>
                <a:buNone/>
              </a:pPr>
              <a:r>
                <a:rPr lang="sv-SE" sz="1400">
                  <a:solidFill>
                    <a:schemeClr val="lt2"/>
                  </a:solidFill>
                  <a:latin typeface="Open Sans Light"/>
                  <a:ea typeface="Open Sans Light"/>
                  <a:cs typeface="Open Sans Light"/>
                  <a:sym typeface="Open Sans Light"/>
                </a:rPr>
                <a:t>&gt; 9 x 1018</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739" name="Shape 267739"/>
        <p:cNvGrpSpPr/>
        <p:nvPr/>
      </p:nvGrpSpPr>
      <p:grpSpPr>
        <a:xfrm>
          <a:off x="0" y="0"/>
          <a:ext cx="0" cy="0"/>
          <a:chOff x="0" y="0"/>
          <a:chExt cx="0" cy="0"/>
        </a:xfrm>
      </p:grpSpPr>
      <p:sp>
        <p:nvSpPr>
          <p:cNvPr id="267740" name="Google Shape;267740;p72"/>
          <p:cNvSpPr txBox="1"/>
          <p:nvPr>
            <p:ph type="title"/>
          </p:nvPr>
        </p:nvSpPr>
        <p:spPr>
          <a:xfrm>
            <a:off x="654050"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Variables</a:t>
            </a:r>
            <a:endParaRPr/>
          </a:p>
        </p:txBody>
      </p:sp>
      <p:sp>
        <p:nvSpPr>
          <p:cNvPr id="267741" name="Google Shape;267741;p72"/>
          <p:cNvSpPr txBox="1"/>
          <p:nvPr>
            <p:ph idx="1" type="body"/>
          </p:nvPr>
        </p:nvSpPr>
        <p:spPr>
          <a:xfrm>
            <a:off x="179512" y="692696"/>
            <a:ext cx="8640900" cy="5184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sz="1400"/>
              <a:t>A variable is a storage location paired with an associated symbolic name (an identifier), which contains some known or unknown quantity of information referred to as a value. The variable name is the usual way to reference the stored value; this separation of name and content allows the name to be used independently of the exact information it represents. (Wiki)</a:t>
            </a:r>
            <a:endParaRPr/>
          </a:p>
          <a:p>
            <a:pPr indent="0" lvl="0" marL="0" rtl="0" algn="l">
              <a:spcBef>
                <a:spcPts val="1013"/>
              </a:spcBef>
              <a:spcAft>
                <a:spcPts val="0"/>
              </a:spcAft>
              <a:buNone/>
            </a:pPr>
            <a:r>
              <a:t/>
            </a:r>
            <a:endParaRPr sz="1400"/>
          </a:p>
          <a:p>
            <a:pPr indent="0" lvl="0" marL="0" rtl="0" algn="l">
              <a:spcBef>
                <a:spcPts val="1013"/>
              </a:spcBef>
              <a:spcAft>
                <a:spcPts val="0"/>
              </a:spcAft>
              <a:buNone/>
            </a:pPr>
            <a:r>
              <a:t/>
            </a:r>
            <a:endParaRPr sz="1400"/>
          </a:p>
          <a:p>
            <a:pPr indent="0" lvl="0" marL="0" rtl="0" algn="l">
              <a:spcBef>
                <a:spcPts val="1013"/>
              </a:spcBef>
              <a:spcAft>
                <a:spcPts val="0"/>
              </a:spcAft>
              <a:buNone/>
            </a:pPr>
            <a:r>
              <a:t/>
            </a:r>
            <a:endParaRPr sz="1400"/>
          </a:p>
          <a:p>
            <a:pPr indent="0" lvl="0" marL="0" rtl="0" algn="l">
              <a:spcBef>
                <a:spcPts val="1013"/>
              </a:spcBef>
              <a:spcAft>
                <a:spcPts val="0"/>
              </a:spcAft>
              <a:buNone/>
            </a:pPr>
            <a:r>
              <a:t/>
            </a:r>
            <a:endParaRPr sz="1400"/>
          </a:p>
          <a:p>
            <a:pPr indent="0" lvl="0" marL="0" rtl="0" algn="l">
              <a:spcBef>
                <a:spcPts val="1013"/>
              </a:spcBef>
              <a:spcAft>
                <a:spcPts val="0"/>
              </a:spcAft>
              <a:buNone/>
            </a:pPr>
            <a:r>
              <a:rPr lang="sv-SE" sz="1400"/>
              <a:t>Several variables can be declared at the same time:	</a:t>
            </a:r>
            <a:endParaRPr/>
          </a:p>
          <a:p>
            <a:pPr indent="0" lvl="0" marL="0" rtl="0" algn="l">
              <a:spcBef>
                <a:spcPts val="1013"/>
              </a:spcBef>
              <a:spcAft>
                <a:spcPts val="0"/>
              </a:spcAft>
              <a:buNone/>
            </a:pPr>
            <a:r>
              <a:rPr b="1" lang="sv-SE" sz="1400">
                <a:solidFill>
                  <a:srgbClr val="FF0000"/>
                </a:solidFill>
                <a:latin typeface="Courier New"/>
                <a:ea typeface="Courier New"/>
                <a:cs typeface="Courier New"/>
                <a:sym typeface="Courier New"/>
              </a:rPr>
              <a:t>int</a:t>
            </a:r>
            <a:r>
              <a:rPr b="1" lang="sv-SE" sz="1400">
                <a:latin typeface="Courier New"/>
                <a:ea typeface="Courier New"/>
                <a:cs typeface="Courier New"/>
                <a:sym typeface="Courier New"/>
              </a:rPr>
              <a:t> sum, numberOne, numberTwo; </a:t>
            </a:r>
            <a:r>
              <a:rPr b="1" lang="sv-SE" sz="1400">
                <a:solidFill>
                  <a:srgbClr val="00B050"/>
                </a:solidFill>
                <a:latin typeface="Courier New"/>
                <a:ea typeface="Courier New"/>
                <a:cs typeface="Courier New"/>
                <a:sym typeface="Courier New"/>
              </a:rPr>
              <a:t>//Not good (hard to read)</a:t>
            </a:r>
            <a:endParaRPr/>
          </a:p>
          <a:p>
            <a:pPr indent="0" lvl="0" marL="0" rtl="0" algn="l">
              <a:spcBef>
                <a:spcPts val="1013"/>
              </a:spcBef>
              <a:spcAft>
                <a:spcPts val="0"/>
              </a:spcAft>
              <a:buNone/>
            </a:pPr>
            <a:r>
              <a:t/>
            </a:r>
            <a:endParaRPr sz="1400"/>
          </a:p>
          <a:p>
            <a:pPr indent="0" lvl="0" marL="0" rtl="0" algn="l">
              <a:spcBef>
                <a:spcPts val="1013"/>
              </a:spcBef>
              <a:spcAft>
                <a:spcPts val="0"/>
              </a:spcAft>
              <a:buNone/>
            </a:pPr>
            <a:r>
              <a:rPr lang="sv-SE" sz="1400"/>
              <a:t>A variable can already at the declaration set a value:</a:t>
            </a:r>
            <a:endParaRPr/>
          </a:p>
          <a:p>
            <a:pPr indent="0" lvl="0" marL="0" rtl="0" algn="l">
              <a:spcBef>
                <a:spcPts val="1013"/>
              </a:spcBef>
              <a:spcAft>
                <a:spcPts val="0"/>
              </a:spcAft>
              <a:buNone/>
            </a:pPr>
            <a:r>
              <a:rPr b="1" lang="sv-SE" sz="1400">
                <a:solidFill>
                  <a:srgbClr val="FF0000"/>
                </a:solidFill>
                <a:latin typeface="Courier New"/>
                <a:ea typeface="Courier New"/>
                <a:cs typeface="Courier New"/>
                <a:sym typeface="Courier New"/>
              </a:rPr>
              <a:t>int</a:t>
            </a:r>
            <a:r>
              <a:rPr b="1" lang="sv-SE" sz="1400">
                <a:latin typeface="Courier New"/>
                <a:ea typeface="Courier New"/>
                <a:cs typeface="Courier New"/>
                <a:sym typeface="Courier New"/>
              </a:rPr>
              <a:t> sum = 0; </a:t>
            </a:r>
            <a:r>
              <a:rPr b="1" lang="sv-SE" sz="1400">
                <a:solidFill>
                  <a:srgbClr val="00B050"/>
                </a:solidFill>
                <a:latin typeface="Courier New"/>
                <a:ea typeface="Courier New"/>
                <a:cs typeface="Courier New"/>
                <a:sym typeface="Courier New"/>
              </a:rPr>
              <a:t>//Correctly</a:t>
            </a:r>
            <a:br>
              <a:rPr b="1" lang="sv-SE" sz="1400">
                <a:latin typeface="Courier New"/>
                <a:ea typeface="Courier New"/>
                <a:cs typeface="Courier New"/>
                <a:sym typeface="Courier New"/>
              </a:rPr>
            </a:br>
            <a:r>
              <a:rPr b="1" lang="sv-SE" sz="1400">
                <a:solidFill>
                  <a:srgbClr val="FF0000"/>
                </a:solidFill>
                <a:latin typeface="Courier New"/>
                <a:ea typeface="Courier New"/>
                <a:cs typeface="Courier New"/>
                <a:sym typeface="Courier New"/>
              </a:rPr>
              <a:t>int</a:t>
            </a:r>
            <a:r>
              <a:rPr b="1" lang="sv-SE" sz="1400">
                <a:latin typeface="Courier New"/>
                <a:ea typeface="Courier New"/>
                <a:cs typeface="Courier New"/>
                <a:sym typeface="Courier New"/>
              </a:rPr>
              <a:t> numberOne = 32; </a:t>
            </a:r>
            <a:r>
              <a:rPr b="1" lang="sv-SE" sz="1400">
                <a:solidFill>
                  <a:srgbClr val="00B050"/>
                </a:solidFill>
                <a:latin typeface="Courier New"/>
                <a:ea typeface="Courier New"/>
                <a:cs typeface="Courier New"/>
                <a:sym typeface="Courier New"/>
              </a:rPr>
              <a:t>//Correctly</a:t>
            </a:r>
            <a:br>
              <a:rPr b="1" lang="sv-SE" sz="1400">
                <a:solidFill>
                  <a:srgbClr val="00B050"/>
                </a:solidFill>
                <a:latin typeface="Courier New"/>
                <a:ea typeface="Courier New"/>
                <a:cs typeface="Courier New"/>
                <a:sym typeface="Courier New"/>
              </a:rPr>
            </a:br>
            <a:r>
              <a:rPr b="1" lang="sv-SE" sz="1400">
                <a:solidFill>
                  <a:srgbClr val="FF0000"/>
                </a:solidFill>
                <a:latin typeface="Courier New"/>
                <a:ea typeface="Courier New"/>
                <a:cs typeface="Courier New"/>
                <a:sym typeface="Courier New"/>
              </a:rPr>
              <a:t>int</a:t>
            </a:r>
            <a:r>
              <a:rPr b="1" lang="sv-SE" sz="1400">
                <a:latin typeface="Courier New"/>
                <a:ea typeface="Courier New"/>
                <a:cs typeface="Courier New"/>
                <a:sym typeface="Courier New"/>
              </a:rPr>
              <a:t> numberTwo = 149; </a:t>
            </a:r>
            <a:r>
              <a:rPr b="1" lang="sv-SE" sz="1400">
                <a:solidFill>
                  <a:srgbClr val="00B050"/>
                </a:solidFill>
                <a:latin typeface="Courier New"/>
                <a:ea typeface="Courier New"/>
                <a:cs typeface="Courier New"/>
                <a:sym typeface="Courier New"/>
              </a:rPr>
              <a:t>//Correctly</a:t>
            </a:r>
            <a:endParaRPr/>
          </a:p>
        </p:txBody>
      </p:sp>
      <p:grpSp>
        <p:nvGrpSpPr>
          <p:cNvPr id="267742" name="Google Shape;267742;p72"/>
          <p:cNvGrpSpPr/>
          <p:nvPr/>
        </p:nvGrpSpPr>
        <p:grpSpPr>
          <a:xfrm>
            <a:off x="2411413" y="1772816"/>
            <a:ext cx="3671888" cy="1184275"/>
            <a:chOff x="1559" y="1434"/>
            <a:chExt cx="2313" cy="746"/>
          </a:xfrm>
        </p:grpSpPr>
        <p:sp>
          <p:nvSpPr>
            <p:cNvPr id="267743" name="Google Shape;267743;p72"/>
            <p:cNvSpPr txBox="1"/>
            <p:nvPr/>
          </p:nvSpPr>
          <p:spPr>
            <a:xfrm>
              <a:off x="2137" y="1434"/>
              <a:ext cx="600" cy="300"/>
            </a:xfrm>
            <a:prstGeom prst="rect">
              <a:avLst/>
            </a:prstGeom>
            <a:noFill/>
            <a:ln>
              <a:noFill/>
            </a:ln>
          </p:spPr>
          <p:txBody>
            <a:bodyPr anchorCtr="1" anchor="t" bIns="45700" lIns="91425" spcFirstLastPara="1" rIns="91425" wrap="square" tIns="45700">
              <a:spAutoFit/>
            </a:bodyPr>
            <a:lstStyle/>
            <a:p>
              <a:pPr indent="0" lvl="0" marL="0" marR="0" rtl="0" algn="l">
                <a:spcBef>
                  <a:spcPts val="0"/>
                </a:spcBef>
                <a:spcAft>
                  <a:spcPts val="0"/>
                </a:spcAft>
                <a:buNone/>
              </a:pPr>
              <a:r>
                <a:rPr b="1" lang="sv-SE" sz="1400">
                  <a:solidFill>
                    <a:schemeClr val="dk1"/>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a:t>
              </a:r>
              <a:r>
                <a:rPr lang="sv-SE" sz="1400">
                  <a:solidFill>
                    <a:schemeClr val="dk1"/>
                  </a:solidFill>
                  <a:latin typeface="Courier New"/>
                  <a:ea typeface="Courier New"/>
                  <a:cs typeface="Courier New"/>
                  <a:sym typeface="Courier New"/>
                </a:rPr>
                <a:t> sum;</a:t>
              </a:r>
              <a:endParaRPr/>
            </a:p>
          </p:txBody>
        </p:sp>
        <p:sp>
          <p:nvSpPr>
            <p:cNvPr id="267744" name="Google Shape;267744;p72"/>
            <p:cNvSpPr txBox="1"/>
            <p:nvPr/>
          </p:nvSpPr>
          <p:spPr>
            <a:xfrm>
              <a:off x="1559" y="1876"/>
              <a:ext cx="600" cy="300"/>
            </a:xfrm>
            <a:prstGeom prst="rect">
              <a:avLst/>
            </a:prstGeom>
            <a:noFill/>
            <a:ln>
              <a:noFill/>
            </a:ln>
          </p:spPr>
          <p:txBody>
            <a:bodyPr anchorCtr="1" anchor="t" bIns="45700" lIns="91425" spcFirstLastPara="1" rIns="91425" wrap="square" tIns="45700">
              <a:spAutoFit/>
            </a:bodyPr>
            <a:lstStyle/>
            <a:p>
              <a:pPr indent="0" lvl="0" marL="0" marR="0" rtl="0" algn="ctr">
                <a:spcBef>
                  <a:spcPts val="0"/>
                </a:spcBef>
                <a:spcAft>
                  <a:spcPts val="0"/>
                </a:spcAft>
                <a:buNone/>
              </a:pPr>
              <a:r>
                <a:rPr lang="sv-SE" sz="1400">
                  <a:solidFill>
                    <a:schemeClr val="dk1"/>
                  </a:solidFill>
                  <a:latin typeface="Open Sans Light"/>
                  <a:ea typeface="Open Sans Light"/>
                  <a:cs typeface="Open Sans Light"/>
                  <a:sym typeface="Open Sans Light"/>
                </a:rPr>
                <a:t>data types</a:t>
              </a:r>
              <a:endParaRPr sz="1400">
                <a:solidFill>
                  <a:schemeClr val="dk1"/>
                </a:solidFill>
                <a:latin typeface="Open Sans Light"/>
                <a:ea typeface="Open Sans Light"/>
                <a:cs typeface="Open Sans Light"/>
                <a:sym typeface="Open Sans Light"/>
              </a:endParaRPr>
            </a:p>
          </p:txBody>
        </p:sp>
        <p:cxnSp>
          <p:nvCxnSpPr>
            <p:cNvPr id="267745" name="Google Shape;267745;p72"/>
            <p:cNvCxnSpPr/>
            <p:nvPr/>
          </p:nvCxnSpPr>
          <p:spPr>
            <a:xfrm flipH="1" rot="10800000">
              <a:off x="2168" y="1679"/>
              <a:ext cx="300" cy="300"/>
            </a:xfrm>
            <a:prstGeom prst="straightConnector1">
              <a:avLst/>
            </a:prstGeom>
            <a:noFill/>
            <a:ln cap="flat" cmpd="sng" w="31750">
              <a:solidFill>
                <a:schemeClr val="dk1"/>
              </a:solidFill>
              <a:prstDash val="solid"/>
              <a:round/>
              <a:headEnd len="sm" w="sm" type="none"/>
              <a:tailEnd len="med" w="med" type="triangle"/>
            </a:ln>
          </p:spPr>
        </p:cxnSp>
        <p:sp>
          <p:nvSpPr>
            <p:cNvPr id="267746" name="Google Shape;267746;p72"/>
            <p:cNvSpPr txBox="1"/>
            <p:nvPr/>
          </p:nvSpPr>
          <p:spPr>
            <a:xfrm>
              <a:off x="2972" y="1880"/>
              <a:ext cx="900" cy="300"/>
            </a:xfrm>
            <a:prstGeom prst="rect">
              <a:avLst/>
            </a:prstGeom>
            <a:noFill/>
            <a:ln>
              <a:noFill/>
            </a:ln>
          </p:spPr>
          <p:txBody>
            <a:bodyPr anchorCtr="1" anchor="t" bIns="45700" lIns="91425" spcFirstLastPara="1" rIns="91425" wrap="square" tIns="45700">
              <a:spAutoFit/>
            </a:bodyPr>
            <a:lstStyle/>
            <a:p>
              <a:pPr indent="0" lvl="0" marL="0" marR="0" rtl="0" algn="ctr">
                <a:spcBef>
                  <a:spcPts val="0"/>
                </a:spcBef>
                <a:spcAft>
                  <a:spcPts val="0"/>
                </a:spcAft>
                <a:buNone/>
              </a:pPr>
              <a:r>
                <a:rPr lang="sv-SE" sz="1400">
                  <a:solidFill>
                    <a:schemeClr val="dk1"/>
                  </a:solidFill>
                  <a:latin typeface="Open Sans Light"/>
                  <a:ea typeface="Open Sans Light"/>
                  <a:cs typeface="Open Sans Light"/>
                  <a:sym typeface="Open Sans Light"/>
                </a:rPr>
                <a:t>Variable name </a:t>
              </a:r>
              <a:endParaRPr sz="1400">
                <a:solidFill>
                  <a:schemeClr val="dk1"/>
                </a:solidFill>
                <a:latin typeface="Open Sans Light"/>
                <a:ea typeface="Open Sans Light"/>
                <a:cs typeface="Open Sans Light"/>
                <a:sym typeface="Open Sans Light"/>
              </a:endParaRPr>
            </a:p>
          </p:txBody>
        </p:sp>
        <p:cxnSp>
          <p:nvCxnSpPr>
            <p:cNvPr id="267747" name="Google Shape;267747;p72"/>
            <p:cNvCxnSpPr/>
            <p:nvPr/>
          </p:nvCxnSpPr>
          <p:spPr>
            <a:xfrm rot="10800000">
              <a:off x="2664" y="1679"/>
              <a:ext cx="300" cy="300"/>
            </a:xfrm>
            <a:prstGeom prst="straightConnector1">
              <a:avLst/>
            </a:prstGeom>
            <a:noFill/>
            <a:ln cap="flat" cmpd="sng" w="31750">
              <a:solidFill>
                <a:schemeClr val="dk1"/>
              </a:solidFill>
              <a:prstDash val="solid"/>
              <a:round/>
              <a:headEnd len="sm" w="sm" type="none"/>
              <a:tailEnd len="med" w="med" type="triangle"/>
            </a:ln>
          </p:spPr>
        </p:cxnSp>
        <p:sp>
          <p:nvSpPr>
            <p:cNvPr id="267748" name="Google Shape;267748;p72"/>
            <p:cNvSpPr/>
            <p:nvPr/>
          </p:nvSpPr>
          <p:spPr>
            <a:xfrm>
              <a:off x="2668" y="1558"/>
              <a:ext cx="0" cy="300"/>
            </a:xfrm>
            <a:prstGeom prst="leftBrace">
              <a:avLst>
                <a:gd fmla="val 19669" name="adj1"/>
                <a:gd fmla="val 49708" name="adj2"/>
              </a:avLst>
            </a:prstGeom>
            <a:noFill/>
            <a:ln cap="flat" cmpd="sng" w="317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267749" name="Google Shape;267749;p72"/>
            <p:cNvSpPr/>
            <p:nvPr/>
          </p:nvSpPr>
          <p:spPr>
            <a:xfrm>
              <a:off x="2400" y="1556"/>
              <a:ext cx="0" cy="300"/>
            </a:xfrm>
            <a:prstGeom prst="leftBrace">
              <a:avLst>
                <a:gd fmla="val 13297" name="adj1"/>
                <a:gd fmla="val 50000" name="adj2"/>
              </a:avLst>
            </a:prstGeom>
            <a:noFill/>
            <a:ln cap="flat" cmpd="sng" w="317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754" name="Shape 267754"/>
        <p:cNvGrpSpPr/>
        <p:nvPr/>
      </p:nvGrpSpPr>
      <p:grpSpPr>
        <a:xfrm>
          <a:off x="0" y="0"/>
          <a:ext cx="0" cy="0"/>
          <a:chOff x="0" y="0"/>
          <a:chExt cx="0" cy="0"/>
        </a:xfrm>
      </p:grpSpPr>
      <p:sp>
        <p:nvSpPr>
          <p:cNvPr id="267755" name="Google Shape;267755;p73"/>
          <p:cNvSpPr txBox="1"/>
          <p:nvPr>
            <p:ph type="title"/>
          </p:nvPr>
        </p:nvSpPr>
        <p:spPr>
          <a:xfrm>
            <a:off x="654050"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Allocation of primitive variables</a:t>
            </a:r>
            <a:endParaRPr/>
          </a:p>
        </p:txBody>
      </p:sp>
      <p:sp>
        <p:nvSpPr>
          <p:cNvPr id="267756" name="Google Shape;267756;p73"/>
          <p:cNvSpPr txBox="1"/>
          <p:nvPr>
            <p:ph idx="1" type="body"/>
          </p:nvPr>
        </p:nvSpPr>
        <p:spPr>
          <a:xfrm>
            <a:off x="179512" y="692696"/>
            <a:ext cx="8640900" cy="5184600"/>
          </a:xfrm>
          <a:prstGeom prst="rect">
            <a:avLst/>
          </a:prstGeom>
          <a:noFill/>
          <a:ln>
            <a:noFill/>
          </a:ln>
        </p:spPr>
        <p:txBody>
          <a:bodyPr anchorCtr="0" anchor="t" bIns="45700" lIns="91425" spcFirstLastPara="1" rIns="91425" wrap="square" tIns="45700">
            <a:noAutofit/>
          </a:bodyPr>
          <a:lstStyle/>
          <a:p>
            <a:pPr indent="0" lvl="0" marL="0" rtl="0" algn="l">
              <a:lnSpc>
                <a:spcPct val="93000"/>
              </a:lnSpc>
              <a:spcBef>
                <a:spcPts val="0"/>
              </a:spcBef>
              <a:spcAft>
                <a:spcPts val="0"/>
              </a:spcAft>
              <a:buClr>
                <a:srgbClr val="000000"/>
              </a:buClr>
              <a:buSzPts val="1400"/>
              <a:buFont typeface="Times New Roman"/>
              <a:buNone/>
            </a:pPr>
            <a:r>
              <a:rPr lang="sv-SE" sz="1400">
                <a:solidFill>
                  <a:srgbClr val="000000"/>
                </a:solidFill>
                <a:latin typeface="Arial"/>
                <a:ea typeface="Arial"/>
                <a:cs typeface="Arial"/>
                <a:sym typeface="Arial"/>
              </a:rPr>
              <a:t>In the allocation of primitive variables, copy the contents from one memory space to another.</a:t>
            </a:r>
            <a:endParaRPr/>
          </a:p>
          <a:p>
            <a:pPr indent="0" lvl="0" marL="0" rtl="0" algn="l">
              <a:lnSpc>
                <a:spcPct val="93000"/>
              </a:lnSpc>
              <a:spcBef>
                <a:spcPts val="1013"/>
              </a:spcBef>
              <a:spcAft>
                <a:spcPts val="0"/>
              </a:spcAft>
              <a:buClr>
                <a:srgbClr val="000000"/>
              </a:buClr>
              <a:buSzPts val="1400"/>
              <a:buFont typeface="Times New Roman"/>
              <a:buNone/>
            </a:pPr>
            <a:r>
              <a:t/>
            </a:r>
            <a:endParaRPr sz="1400">
              <a:solidFill>
                <a:srgbClr val="000000"/>
              </a:solidFill>
              <a:latin typeface="Arial"/>
              <a:ea typeface="Arial"/>
              <a:cs typeface="Arial"/>
              <a:sym typeface="Arial"/>
            </a:endParaRPr>
          </a:p>
          <a:p>
            <a:pPr indent="0" lvl="0" marL="0" rtl="0" algn="l">
              <a:lnSpc>
                <a:spcPct val="93000"/>
              </a:lnSpc>
              <a:spcBef>
                <a:spcPts val="1013"/>
              </a:spcBef>
              <a:spcAft>
                <a:spcPts val="0"/>
              </a:spcAft>
              <a:buClr>
                <a:srgbClr val="000000"/>
              </a:buClr>
              <a:buSzPts val="1400"/>
              <a:buFont typeface="Times New Roman"/>
              <a:buNone/>
            </a:pPr>
            <a:r>
              <a:rPr lang="sv-SE" sz="1400">
                <a:solidFill>
                  <a:srgbClr val="000000"/>
                </a:solidFill>
                <a:latin typeface="Arial"/>
                <a:ea typeface="Arial"/>
                <a:cs typeface="Arial"/>
                <a:sym typeface="Arial"/>
              </a:rPr>
              <a:t>Primitive data types:</a:t>
            </a:r>
            <a:endParaRPr/>
          </a:p>
          <a:p>
            <a:pPr indent="0" lvl="0" marL="0" rtl="0" algn="l">
              <a:lnSpc>
                <a:spcPct val="98000"/>
              </a:lnSpc>
              <a:spcBef>
                <a:spcPts val="1013"/>
              </a:spcBef>
              <a:spcAft>
                <a:spcPts val="0"/>
              </a:spcAft>
              <a:buClr>
                <a:srgbClr val="000000"/>
              </a:buClr>
              <a:buSzPts val="1400"/>
              <a:buFont typeface="Times New Roman"/>
              <a:buNone/>
            </a:pPr>
            <a:r>
              <a:rPr lang="sv-SE" sz="1400">
                <a:solidFill>
                  <a:srgbClr val="000000"/>
                </a:solidFill>
                <a:latin typeface="Courier New"/>
                <a:ea typeface="Courier New"/>
                <a:cs typeface="Courier New"/>
                <a:sym typeface="Courier New"/>
              </a:rPr>
              <a:t>  int num1;</a:t>
            </a:r>
            <a:br>
              <a:rPr lang="sv-SE" sz="1400">
                <a:solidFill>
                  <a:srgbClr val="000000"/>
                </a:solidFill>
                <a:latin typeface="Courier New"/>
                <a:ea typeface="Courier New"/>
                <a:cs typeface="Courier New"/>
                <a:sym typeface="Courier New"/>
              </a:rPr>
            </a:br>
            <a:r>
              <a:rPr lang="sv-SE" sz="1400">
                <a:solidFill>
                  <a:srgbClr val="000000"/>
                </a:solidFill>
                <a:latin typeface="Courier New"/>
                <a:ea typeface="Courier New"/>
                <a:cs typeface="Courier New"/>
                <a:sym typeface="Courier New"/>
              </a:rPr>
              <a:t>  int num2 = 3;</a:t>
            </a:r>
            <a:endParaRPr/>
          </a:p>
          <a:p>
            <a:pPr indent="0" lvl="0" marL="0" rtl="0" algn="l">
              <a:lnSpc>
                <a:spcPct val="98000"/>
              </a:lnSpc>
              <a:spcBef>
                <a:spcPts val="1013"/>
              </a:spcBef>
              <a:spcAft>
                <a:spcPts val="0"/>
              </a:spcAft>
              <a:buClr>
                <a:srgbClr val="000000"/>
              </a:buClr>
              <a:buSzPts val="1400"/>
              <a:buFont typeface="Times New Roman"/>
              <a:buNone/>
            </a:pPr>
            <a:r>
              <a:rPr lang="sv-SE" sz="1400">
                <a:solidFill>
                  <a:srgbClr val="000000"/>
                </a:solidFill>
                <a:latin typeface="Courier New"/>
                <a:ea typeface="Courier New"/>
                <a:cs typeface="Courier New"/>
                <a:sym typeface="Courier New"/>
              </a:rPr>
              <a:t>  num1 = 2;</a:t>
            </a:r>
            <a:br>
              <a:rPr lang="sv-SE" sz="1400">
                <a:solidFill>
                  <a:srgbClr val="000000"/>
                </a:solidFill>
                <a:latin typeface="Courier New"/>
                <a:ea typeface="Courier New"/>
                <a:cs typeface="Courier New"/>
                <a:sym typeface="Courier New"/>
              </a:rPr>
            </a:br>
            <a:r>
              <a:rPr lang="sv-SE" sz="1400">
                <a:solidFill>
                  <a:srgbClr val="000000"/>
                </a:solidFill>
                <a:latin typeface="Courier New"/>
                <a:ea typeface="Courier New"/>
                <a:cs typeface="Courier New"/>
                <a:sym typeface="Courier New"/>
              </a:rPr>
              <a:t>  num1 = num2;</a:t>
            </a:r>
            <a:endParaRPr/>
          </a:p>
        </p:txBody>
      </p:sp>
      <p:sp>
        <p:nvSpPr>
          <p:cNvPr id="267757" name="Google Shape;267757;p73"/>
          <p:cNvSpPr txBox="1"/>
          <p:nvPr/>
        </p:nvSpPr>
        <p:spPr>
          <a:xfrm>
            <a:off x="4201145" y="2689051"/>
            <a:ext cx="169800" cy="339600"/>
          </a:xfrm>
          <a:prstGeom prst="rect">
            <a:avLst/>
          </a:prstGeom>
          <a:noFill/>
          <a:ln>
            <a:noFill/>
          </a:ln>
        </p:spPr>
        <p:txBody>
          <a:bodyPr anchorCtr="0" anchor="t" bIns="0" lIns="0" spcFirstLastPara="1" rIns="0" wrap="square" tIns="6025">
            <a:noAutofit/>
          </a:bodyPr>
          <a:lstStyle/>
          <a:p>
            <a:pPr indent="0" lvl="0" marL="0" marR="0" rtl="0" algn="l">
              <a:lnSpc>
                <a:spcPct val="93000"/>
              </a:lnSpc>
              <a:spcBef>
                <a:spcPts val="0"/>
              </a:spcBef>
              <a:spcAft>
                <a:spcPts val="0"/>
              </a:spcAft>
              <a:buClr>
                <a:srgbClr val="000000"/>
              </a:buClr>
              <a:buSzPts val="2400"/>
              <a:buFont typeface="Times New Roman"/>
              <a:buNone/>
            </a:pPr>
            <a:r>
              <a:rPr lang="sv-SE" sz="2400">
                <a:solidFill>
                  <a:schemeClr val="lt2"/>
                </a:solidFill>
                <a:latin typeface="Arial"/>
                <a:ea typeface="Arial"/>
                <a:cs typeface="Arial"/>
                <a:sym typeface="Arial"/>
              </a:rPr>
              <a:t>2</a:t>
            </a:r>
            <a:endParaRPr/>
          </a:p>
        </p:txBody>
      </p:sp>
      <p:sp>
        <p:nvSpPr>
          <p:cNvPr id="267758" name="Google Shape;267758;p73"/>
          <p:cNvSpPr txBox="1"/>
          <p:nvPr/>
        </p:nvSpPr>
        <p:spPr>
          <a:xfrm>
            <a:off x="5280645" y="2689051"/>
            <a:ext cx="169800" cy="339600"/>
          </a:xfrm>
          <a:prstGeom prst="rect">
            <a:avLst/>
          </a:prstGeom>
          <a:noFill/>
          <a:ln>
            <a:noFill/>
          </a:ln>
        </p:spPr>
        <p:txBody>
          <a:bodyPr anchorCtr="0" anchor="t" bIns="0" lIns="0" spcFirstLastPara="1" rIns="0" wrap="square" tIns="6025">
            <a:noAutofit/>
          </a:bodyPr>
          <a:lstStyle/>
          <a:p>
            <a:pPr indent="0" lvl="0" marL="0" marR="0" rtl="0" algn="l">
              <a:lnSpc>
                <a:spcPct val="93000"/>
              </a:lnSpc>
              <a:spcBef>
                <a:spcPts val="0"/>
              </a:spcBef>
              <a:spcAft>
                <a:spcPts val="0"/>
              </a:spcAft>
              <a:buClr>
                <a:srgbClr val="000000"/>
              </a:buClr>
              <a:buSzPts val="2400"/>
              <a:buFont typeface="Times New Roman"/>
              <a:buNone/>
            </a:pPr>
            <a:r>
              <a:rPr lang="sv-SE" sz="2400">
                <a:solidFill>
                  <a:schemeClr val="lt2"/>
                </a:solidFill>
                <a:latin typeface="Arial"/>
                <a:ea typeface="Arial"/>
                <a:cs typeface="Arial"/>
                <a:sym typeface="Arial"/>
              </a:rPr>
              <a:t>3</a:t>
            </a:r>
            <a:endParaRPr/>
          </a:p>
        </p:txBody>
      </p:sp>
      <p:sp>
        <p:nvSpPr>
          <p:cNvPr id="267759" name="Google Shape;267759;p73"/>
          <p:cNvSpPr/>
          <p:nvPr/>
        </p:nvSpPr>
        <p:spPr>
          <a:xfrm>
            <a:off x="4007470" y="2563639"/>
            <a:ext cx="565200" cy="620700"/>
          </a:xfrm>
          <a:prstGeom prst="roundRect">
            <a:avLst>
              <a:gd fmla="val 278" name="adj"/>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400"/>
              <a:buFont typeface="Times New Roman"/>
              <a:buNone/>
            </a:pPr>
            <a:r>
              <a:t/>
            </a:r>
            <a:endParaRPr sz="1400">
              <a:solidFill>
                <a:schemeClr val="lt2"/>
              </a:solidFill>
              <a:latin typeface="Open Sans Light"/>
              <a:ea typeface="Open Sans Light"/>
              <a:cs typeface="Open Sans Light"/>
              <a:sym typeface="Open Sans Light"/>
            </a:endParaRPr>
          </a:p>
        </p:txBody>
      </p:sp>
      <p:sp>
        <p:nvSpPr>
          <p:cNvPr id="267760" name="Google Shape;267760;p73"/>
          <p:cNvSpPr/>
          <p:nvPr/>
        </p:nvSpPr>
        <p:spPr>
          <a:xfrm>
            <a:off x="5086970" y="2563639"/>
            <a:ext cx="565200" cy="620700"/>
          </a:xfrm>
          <a:prstGeom prst="roundRect">
            <a:avLst>
              <a:gd fmla="val 278" name="adj"/>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400"/>
              <a:buFont typeface="Times New Roman"/>
              <a:buNone/>
            </a:pPr>
            <a:r>
              <a:t/>
            </a:r>
            <a:endParaRPr sz="1400">
              <a:solidFill>
                <a:schemeClr val="lt2"/>
              </a:solidFill>
              <a:latin typeface="Open Sans Light"/>
              <a:ea typeface="Open Sans Light"/>
              <a:cs typeface="Open Sans Light"/>
              <a:sym typeface="Open Sans Light"/>
            </a:endParaRPr>
          </a:p>
        </p:txBody>
      </p:sp>
      <p:sp>
        <p:nvSpPr>
          <p:cNvPr id="267761" name="Google Shape;267761;p73"/>
          <p:cNvSpPr txBox="1"/>
          <p:nvPr/>
        </p:nvSpPr>
        <p:spPr>
          <a:xfrm>
            <a:off x="3923928" y="2204864"/>
            <a:ext cx="729900" cy="339600"/>
          </a:xfrm>
          <a:prstGeom prst="rect">
            <a:avLst/>
          </a:prstGeom>
          <a:noFill/>
          <a:ln>
            <a:noFill/>
          </a:ln>
        </p:spPr>
        <p:txBody>
          <a:bodyPr anchorCtr="0" anchor="t" bIns="0" lIns="0" spcFirstLastPara="1" rIns="0" wrap="square" tIns="6025">
            <a:noAutofit/>
          </a:bodyPr>
          <a:lstStyle/>
          <a:p>
            <a:pPr indent="0" lvl="0" marL="0" marR="0" rtl="0" algn="l">
              <a:lnSpc>
                <a:spcPct val="93000"/>
              </a:lnSpc>
              <a:spcBef>
                <a:spcPts val="0"/>
              </a:spcBef>
              <a:spcAft>
                <a:spcPts val="0"/>
              </a:spcAft>
              <a:buClr>
                <a:srgbClr val="000000"/>
              </a:buClr>
              <a:buSzPts val="2400"/>
              <a:buFont typeface="Times New Roman"/>
              <a:buNone/>
            </a:pPr>
            <a:r>
              <a:rPr lang="sv-SE" sz="2400">
                <a:solidFill>
                  <a:schemeClr val="lt2"/>
                </a:solidFill>
                <a:latin typeface="Arial"/>
                <a:ea typeface="Arial"/>
                <a:cs typeface="Arial"/>
                <a:sym typeface="Arial"/>
              </a:rPr>
              <a:t>num1</a:t>
            </a:r>
            <a:endParaRPr/>
          </a:p>
        </p:txBody>
      </p:sp>
      <p:sp>
        <p:nvSpPr>
          <p:cNvPr id="267762" name="Google Shape;267762;p73"/>
          <p:cNvSpPr txBox="1"/>
          <p:nvPr/>
        </p:nvSpPr>
        <p:spPr>
          <a:xfrm>
            <a:off x="4993754" y="2204864"/>
            <a:ext cx="802500" cy="339600"/>
          </a:xfrm>
          <a:prstGeom prst="rect">
            <a:avLst/>
          </a:prstGeom>
          <a:noFill/>
          <a:ln>
            <a:noFill/>
          </a:ln>
        </p:spPr>
        <p:txBody>
          <a:bodyPr anchorCtr="0" anchor="t" bIns="0" lIns="0" spcFirstLastPara="1" rIns="0" wrap="square" tIns="6025">
            <a:noAutofit/>
          </a:bodyPr>
          <a:lstStyle/>
          <a:p>
            <a:pPr indent="0" lvl="0" marL="0" marR="0" rtl="0" algn="l">
              <a:lnSpc>
                <a:spcPct val="93000"/>
              </a:lnSpc>
              <a:spcBef>
                <a:spcPts val="0"/>
              </a:spcBef>
              <a:spcAft>
                <a:spcPts val="0"/>
              </a:spcAft>
              <a:buClr>
                <a:srgbClr val="000000"/>
              </a:buClr>
              <a:buSzPts val="2400"/>
              <a:buFont typeface="Times New Roman"/>
              <a:buNone/>
            </a:pPr>
            <a:r>
              <a:rPr lang="sv-SE" sz="2400">
                <a:solidFill>
                  <a:schemeClr val="lt2"/>
                </a:solidFill>
                <a:latin typeface="Arial"/>
                <a:ea typeface="Arial"/>
                <a:cs typeface="Arial"/>
                <a:sym typeface="Arial"/>
              </a:rPr>
              <a:t>num2</a:t>
            </a:r>
            <a:endParaRPr/>
          </a:p>
        </p:txBody>
      </p:sp>
      <p:sp>
        <p:nvSpPr>
          <p:cNvPr id="267763" name="Google Shape;267763;p73"/>
          <p:cNvSpPr txBox="1"/>
          <p:nvPr/>
        </p:nvSpPr>
        <p:spPr>
          <a:xfrm>
            <a:off x="4188023" y="3911600"/>
            <a:ext cx="169800" cy="339600"/>
          </a:xfrm>
          <a:prstGeom prst="rect">
            <a:avLst/>
          </a:prstGeom>
          <a:noFill/>
          <a:ln>
            <a:noFill/>
          </a:ln>
        </p:spPr>
        <p:txBody>
          <a:bodyPr anchorCtr="0" anchor="t" bIns="0" lIns="0" spcFirstLastPara="1" rIns="0" wrap="square" tIns="6025">
            <a:noAutofit/>
          </a:bodyPr>
          <a:lstStyle/>
          <a:p>
            <a:pPr indent="0" lvl="0" marL="0" marR="0" rtl="0" algn="l">
              <a:lnSpc>
                <a:spcPct val="93000"/>
              </a:lnSpc>
              <a:spcBef>
                <a:spcPts val="0"/>
              </a:spcBef>
              <a:spcAft>
                <a:spcPts val="0"/>
              </a:spcAft>
              <a:buClr>
                <a:srgbClr val="000000"/>
              </a:buClr>
              <a:buSzPts val="2400"/>
              <a:buFont typeface="Times New Roman"/>
              <a:buNone/>
            </a:pPr>
            <a:r>
              <a:rPr lang="sv-SE" sz="2400">
                <a:solidFill>
                  <a:schemeClr val="lt2"/>
                </a:solidFill>
                <a:latin typeface="Arial"/>
                <a:ea typeface="Arial"/>
                <a:cs typeface="Arial"/>
                <a:sym typeface="Arial"/>
              </a:rPr>
              <a:t>3</a:t>
            </a:r>
            <a:endParaRPr/>
          </a:p>
        </p:txBody>
      </p:sp>
      <p:sp>
        <p:nvSpPr>
          <p:cNvPr id="267764" name="Google Shape;267764;p73"/>
          <p:cNvSpPr txBox="1"/>
          <p:nvPr/>
        </p:nvSpPr>
        <p:spPr>
          <a:xfrm>
            <a:off x="5269111" y="3911600"/>
            <a:ext cx="169800" cy="339600"/>
          </a:xfrm>
          <a:prstGeom prst="rect">
            <a:avLst/>
          </a:prstGeom>
          <a:noFill/>
          <a:ln>
            <a:noFill/>
          </a:ln>
        </p:spPr>
        <p:txBody>
          <a:bodyPr anchorCtr="0" anchor="t" bIns="0" lIns="0" spcFirstLastPara="1" rIns="0" wrap="square" tIns="6025">
            <a:noAutofit/>
          </a:bodyPr>
          <a:lstStyle/>
          <a:p>
            <a:pPr indent="0" lvl="0" marL="0" marR="0" rtl="0" algn="l">
              <a:lnSpc>
                <a:spcPct val="93000"/>
              </a:lnSpc>
              <a:spcBef>
                <a:spcPts val="0"/>
              </a:spcBef>
              <a:spcAft>
                <a:spcPts val="0"/>
              </a:spcAft>
              <a:buClr>
                <a:srgbClr val="000000"/>
              </a:buClr>
              <a:buSzPts val="2400"/>
              <a:buFont typeface="Times New Roman"/>
              <a:buNone/>
            </a:pPr>
            <a:r>
              <a:rPr lang="sv-SE" sz="2400">
                <a:solidFill>
                  <a:schemeClr val="lt2"/>
                </a:solidFill>
                <a:latin typeface="Arial"/>
                <a:ea typeface="Arial"/>
                <a:cs typeface="Arial"/>
                <a:sym typeface="Arial"/>
              </a:rPr>
              <a:t>3</a:t>
            </a:r>
            <a:endParaRPr/>
          </a:p>
        </p:txBody>
      </p:sp>
      <p:sp>
        <p:nvSpPr>
          <p:cNvPr id="267765" name="Google Shape;267765;p73"/>
          <p:cNvSpPr/>
          <p:nvPr/>
        </p:nvSpPr>
        <p:spPr>
          <a:xfrm>
            <a:off x="3995936" y="3787775"/>
            <a:ext cx="565200" cy="620700"/>
          </a:xfrm>
          <a:prstGeom prst="roundRect">
            <a:avLst>
              <a:gd fmla="val 278" name="adj"/>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400"/>
              <a:buFont typeface="Times New Roman"/>
              <a:buNone/>
            </a:pPr>
            <a:r>
              <a:t/>
            </a:r>
            <a:endParaRPr sz="1400">
              <a:solidFill>
                <a:schemeClr val="lt2"/>
              </a:solidFill>
              <a:latin typeface="Open Sans Light"/>
              <a:ea typeface="Open Sans Light"/>
              <a:cs typeface="Open Sans Light"/>
              <a:sym typeface="Open Sans Light"/>
            </a:endParaRPr>
          </a:p>
        </p:txBody>
      </p:sp>
      <p:sp>
        <p:nvSpPr>
          <p:cNvPr id="267766" name="Google Shape;267766;p73"/>
          <p:cNvSpPr/>
          <p:nvPr/>
        </p:nvSpPr>
        <p:spPr>
          <a:xfrm>
            <a:off x="5075436" y="3787775"/>
            <a:ext cx="565200" cy="620700"/>
          </a:xfrm>
          <a:prstGeom prst="roundRect">
            <a:avLst>
              <a:gd fmla="val 278" name="adj"/>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400"/>
              <a:buFont typeface="Times New Roman"/>
              <a:buNone/>
            </a:pPr>
            <a:r>
              <a:t/>
            </a:r>
            <a:endParaRPr sz="1400">
              <a:solidFill>
                <a:schemeClr val="lt2"/>
              </a:solidFill>
              <a:latin typeface="Open Sans Light"/>
              <a:ea typeface="Open Sans Light"/>
              <a:cs typeface="Open Sans Light"/>
              <a:sym typeface="Open Sans Light"/>
            </a:endParaRPr>
          </a:p>
        </p:txBody>
      </p:sp>
      <p:sp>
        <p:nvSpPr>
          <p:cNvPr id="267767" name="Google Shape;267767;p73"/>
          <p:cNvSpPr txBox="1"/>
          <p:nvPr/>
        </p:nvSpPr>
        <p:spPr>
          <a:xfrm>
            <a:off x="3923928" y="3429000"/>
            <a:ext cx="492000" cy="339600"/>
          </a:xfrm>
          <a:prstGeom prst="rect">
            <a:avLst/>
          </a:prstGeom>
          <a:noFill/>
          <a:ln>
            <a:noFill/>
          </a:ln>
        </p:spPr>
        <p:txBody>
          <a:bodyPr anchorCtr="0" anchor="t" bIns="0" lIns="0" spcFirstLastPara="1" rIns="0" wrap="square" tIns="6025">
            <a:noAutofit/>
          </a:bodyPr>
          <a:lstStyle/>
          <a:p>
            <a:pPr indent="0" lvl="0" marL="0" marR="0" rtl="0" algn="l">
              <a:lnSpc>
                <a:spcPct val="93000"/>
              </a:lnSpc>
              <a:spcBef>
                <a:spcPts val="0"/>
              </a:spcBef>
              <a:spcAft>
                <a:spcPts val="0"/>
              </a:spcAft>
              <a:buClr>
                <a:srgbClr val="000000"/>
              </a:buClr>
              <a:buSzPts val="2400"/>
              <a:buFont typeface="Times New Roman"/>
              <a:buNone/>
            </a:pPr>
            <a:r>
              <a:rPr lang="sv-SE" sz="2400">
                <a:solidFill>
                  <a:schemeClr val="lt2"/>
                </a:solidFill>
                <a:latin typeface="Arial"/>
                <a:ea typeface="Arial"/>
                <a:cs typeface="Arial"/>
                <a:sym typeface="Arial"/>
              </a:rPr>
              <a:t>num1</a:t>
            </a:r>
            <a:endParaRPr/>
          </a:p>
        </p:txBody>
      </p:sp>
      <p:sp>
        <p:nvSpPr>
          <p:cNvPr id="267768" name="Google Shape;267768;p73"/>
          <p:cNvSpPr txBox="1"/>
          <p:nvPr/>
        </p:nvSpPr>
        <p:spPr>
          <a:xfrm>
            <a:off x="4982220" y="3429000"/>
            <a:ext cx="813900" cy="339600"/>
          </a:xfrm>
          <a:prstGeom prst="rect">
            <a:avLst/>
          </a:prstGeom>
          <a:noFill/>
          <a:ln>
            <a:noFill/>
          </a:ln>
        </p:spPr>
        <p:txBody>
          <a:bodyPr anchorCtr="0" anchor="t" bIns="0" lIns="0" spcFirstLastPara="1" rIns="0" wrap="square" tIns="6025">
            <a:noAutofit/>
          </a:bodyPr>
          <a:lstStyle/>
          <a:p>
            <a:pPr indent="0" lvl="0" marL="0" marR="0" rtl="0" algn="l">
              <a:lnSpc>
                <a:spcPct val="93000"/>
              </a:lnSpc>
              <a:spcBef>
                <a:spcPts val="0"/>
              </a:spcBef>
              <a:spcAft>
                <a:spcPts val="0"/>
              </a:spcAft>
              <a:buClr>
                <a:srgbClr val="000000"/>
              </a:buClr>
              <a:buSzPts val="2400"/>
              <a:buFont typeface="Times New Roman"/>
              <a:buNone/>
            </a:pPr>
            <a:r>
              <a:rPr lang="sv-SE" sz="2400">
                <a:solidFill>
                  <a:schemeClr val="lt2"/>
                </a:solidFill>
                <a:latin typeface="Arial"/>
                <a:ea typeface="Arial"/>
                <a:cs typeface="Arial"/>
                <a:sym typeface="Arial"/>
              </a:rPr>
              <a:t>num2</a:t>
            </a:r>
            <a:endParaRPr/>
          </a:p>
        </p:txBody>
      </p:sp>
      <p:sp>
        <p:nvSpPr>
          <p:cNvPr id="267769" name="Google Shape;267769;p73"/>
          <p:cNvSpPr txBox="1"/>
          <p:nvPr/>
        </p:nvSpPr>
        <p:spPr>
          <a:xfrm>
            <a:off x="1619672" y="3878188"/>
            <a:ext cx="2028900" cy="342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2400"/>
              <a:buFont typeface="Times New Roman"/>
              <a:buNone/>
            </a:pPr>
            <a:r>
              <a:rPr lang="sv-SE" sz="2400">
                <a:solidFill>
                  <a:schemeClr val="lt2"/>
                </a:solidFill>
                <a:latin typeface="Arial"/>
                <a:ea typeface="Arial"/>
                <a:cs typeface="Arial"/>
                <a:sym typeface="Arial"/>
              </a:rPr>
              <a:t>After allocation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774" name="Shape 267774"/>
        <p:cNvGrpSpPr/>
        <p:nvPr/>
      </p:nvGrpSpPr>
      <p:grpSpPr>
        <a:xfrm>
          <a:off x="0" y="0"/>
          <a:ext cx="0" cy="0"/>
          <a:chOff x="0" y="0"/>
          <a:chExt cx="0" cy="0"/>
        </a:xfrm>
      </p:grpSpPr>
      <p:sp>
        <p:nvSpPr>
          <p:cNvPr id="267775" name="Google Shape;267775;p74"/>
          <p:cNvSpPr txBox="1"/>
          <p:nvPr>
            <p:ph type="title"/>
          </p:nvPr>
        </p:nvSpPr>
        <p:spPr>
          <a:xfrm>
            <a:off x="683592" y="116632"/>
            <a:ext cx="7416900" cy="503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Variable assignment</a:t>
            </a:r>
            <a:endParaRPr/>
          </a:p>
        </p:txBody>
      </p:sp>
      <p:sp>
        <p:nvSpPr>
          <p:cNvPr id="267776" name="Google Shape;267776;p74"/>
          <p:cNvSpPr txBox="1"/>
          <p:nvPr>
            <p:ph idx="1" type="body"/>
          </p:nvPr>
        </p:nvSpPr>
        <p:spPr>
          <a:xfrm>
            <a:off x="179388" y="692696"/>
            <a:ext cx="8964600" cy="547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sz="1600">
                <a:solidFill>
                  <a:srgbClr val="FF0000"/>
                </a:solidFill>
                <a:latin typeface="Courier New"/>
                <a:ea typeface="Courier New"/>
                <a:cs typeface="Courier New"/>
                <a:sym typeface="Courier New"/>
              </a:rPr>
              <a:t>public class </a:t>
            </a:r>
            <a:r>
              <a:rPr b="1" lang="sv-SE" sz="1600">
                <a:latin typeface="Courier New"/>
                <a:ea typeface="Courier New"/>
                <a:cs typeface="Courier New"/>
                <a:sym typeface="Courier New"/>
              </a:rPr>
              <a:t>Geometry{</a:t>
            </a:r>
            <a:endParaRPr/>
          </a:p>
          <a:p>
            <a:pPr indent="0" lvl="0" marL="0" rtl="0" algn="l">
              <a:spcBef>
                <a:spcPts val="1013"/>
              </a:spcBef>
              <a:spcAft>
                <a:spcPts val="0"/>
              </a:spcAft>
              <a:buNone/>
            </a:pPr>
            <a:r>
              <a:rPr b="1" lang="sv-SE" sz="1600">
                <a:latin typeface="Courier New"/>
                <a:ea typeface="Courier New"/>
                <a:cs typeface="Courier New"/>
                <a:sym typeface="Courier New"/>
              </a:rPr>
              <a:t>  </a:t>
            </a:r>
            <a:r>
              <a:rPr b="1" lang="sv-SE" sz="1600">
                <a:solidFill>
                  <a:srgbClr val="FF0000"/>
                </a:solidFill>
                <a:latin typeface="Courier New"/>
                <a:ea typeface="Courier New"/>
                <a:cs typeface="Courier New"/>
                <a:sym typeface="Courier New"/>
              </a:rPr>
              <a:t>public static void </a:t>
            </a:r>
            <a:r>
              <a:rPr b="1" lang="sv-SE" sz="1600">
                <a:latin typeface="Courier New"/>
                <a:ea typeface="Courier New"/>
                <a:cs typeface="Courier New"/>
                <a:sym typeface="Courier New"/>
              </a:rPr>
              <a:t>main (String[] args){</a:t>
            </a:r>
            <a:endParaRPr/>
          </a:p>
          <a:p>
            <a:pPr indent="0" lvl="0" marL="0" rtl="0" algn="l">
              <a:spcBef>
                <a:spcPts val="1013"/>
              </a:spcBef>
              <a:spcAft>
                <a:spcPts val="0"/>
              </a:spcAft>
              <a:buNone/>
            </a:pPr>
            <a:r>
              <a:rPr b="1" lang="sv-SE" sz="1600">
                <a:latin typeface="Courier New"/>
                <a:ea typeface="Courier New"/>
                <a:cs typeface="Courier New"/>
                <a:sym typeface="Courier New"/>
              </a:rPr>
              <a:t>    </a:t>
            </a:r>
            <a:r>
              <a:rPr b="1" lang="sv-SE" sz="1600">
                <a:solidFill>
                  <a:srgbClr val="FF0000"/>
                </a:solidFill>
                <a:latin typeface="Courier New"/>
                <a:ea typeface="Courier New"/>
                <a:cs typeface="Courier New"/>
                <a:sym typeface="Courier New"/>
              </a:rPr>
              <a:t>int</a:t>
            </a:r>
            <a:r>
              <a:rPr b="1" lang="sv-SE" sz="1600">
                <a:latin typeface="Courier New"/>
                <a:ea typeface="Courier New"/>
                <a:cs typeface="Courier New"/>
                <a:sym typeface="Courier New"/>
              </a:rPr>
              <a:t> sides = 3; </a:t>
            </a:r>
            <a:r>
              <a:rPr b="1" lang="sv-SE" sz="1600">
                <a:solidFill>
                  <a:srgbClr val="008000"/>
                </a:solidFill>
                <a:latin typeface="Courier New"/>
                <a:ea typeface="Courier New"/>
                <a:cs typeface="Courier New"/>
                <a:sym typeface="Courier New"/>
              </a:rPr>
              <a:t>// Declaration and initiation</a:t>
            </a:r>
            <a:endParaRPr/>
          </a:p>
          <a:p>
            <a:pPr indent="0" lvl="0" marL="0" rtl="0" algn="l">
              <a:spcBef>
                <a:spcPts val="1013"/>
              </a:spcBef>
              <a:spcAft>
                <a:spcPts val="0"/>
              </a:spcAft>
              <a:buNone/>
            </a:pPr>
            <a:r>
              <a:rPr b="1" lang="sv-SE" sz="1600">
                <a:latin typeface="Courier New"/>
                <a:ea typeface="Courier New"/>
                <a:cs typeface="Courier New"/>
                <a:sym typeface="Courier New"/>
              </a:rPr>
              <a:t>    System.</a:t>
            </a:r>
            <a:r>
              <a:rPr b="1" lang="sv-SE" sz="1600">
                <a:solidFill>
                  <a:srgbClr val="0000FF"/>
                </a:solidFill>
                <a:latin typeface="Courier New"/>
                <a:ea typeface="Courier New"/>
                <a:cs typeface="Courier New"/>
                <a:sym typeface="Courier New"/>
              </a:rPr>
              <a:t>out</a:t>
            </a:r>
            <a:r>
              <a:rPr b="1" lang="sv-SE" sz="1600">
                <a:latin typeface="Courier New"/>
                <a:ea typeface="Courier New"/>
                <a:cs typeface="Courier New"/>
                <a:sym typeface="Courier New"/>
              </a:rPr>
              <a:t>.println (</a:t>
            </a:r>
            <a:r>
              <a:rPr b="1" lang="sv-SE" sz="1600">
                <a:solidFill>
                  <a:srgbClr val="0000FF"/>
                </a:solidFill>
                <a:latin typeface="Courier New"/>
                <a:ea typeface="Courier New"/>
                <a:cs typeface="Courier New"/>
                <a:sym typeface="Courier New"/>
              </a:rPr>
              <a:t>"A triangle has " </a:t>
            </a:r>
            <a:r>
              <a:rPr b="1" lang="sv-SE" sz="1600">
                <a:latin typeface="Courier New"/>
                <a:ea typeface="Courier New"/>
                <a:cs typeface="Courier New"/>
                <a:sym typeface="Courier New"/>
              </a:rPr>
              <a:t>+ sides + </a:t>
            </a:r>
            <a:r>
              <a:rPr b="1" lang="sv-SE" sz="1600">
                <a:solidFill>
                  <a:srgbClr val="0000FF"/>
                </a:solidFill>
                <a:latin typeface="Courier New"/>
                <a:ea typeface="Courier New"/>
                <a:cs typeface="Courier New"/>
                <a:sym typeface="Courier New"/>
              </a:rPr>
              <a:t>" sides."</a:t>
            </a:r>
            <a:r>
              <a:rPr b="1" lang="sv-SE" sz="1600">
                <a:latin typeface="Courier New"/>
                <a:ea typeface="Courier New"/>
                <a:cs typeface="Courier New"/>
                <a:sym typeface="Courier New"/>
              </a:rPr>
              <a:t>);</a:t>
            </a:r>
            <a:endParaRPr/>
          </a:p>
          <a:p>
            <a:pPr indent="0" lvl="0" marL="0" rtl="0" algn="l">
              <a:spcBef>
                <a:spcPts val="1013"/>
              </a:spcBef>
              <a:spcAft>
                <a:spcPts val="0"/>
              </a:spcAft>
              <a:buNone/>
            </a:pPr>
            <a:r>
              <a:t/>
            </a:r>
            <a:endParaRPr b="1" sz="1600">
              <a:latin typeface="Courier New"/>
              <a:ea typeface="Courier New"/>
              <a:cs typeface="Courier New"/>
              <a:sym typeface="Courier New"/>
            </a:endParaRPr>
          </a:p>
          <a:p>
            <a:pPr indent="0" lvl="0" marL="0" rtl="0" algn="l">
              <a:spcBef>
                <a:spcPts val="1013"/>
              </a:spcBef>
              <a:spcAft>
                <a:spcPts val="0"/>
              </a:spcAft>
              <a:buNone/>
            </a:pPr>
            <a:r>
              <a:rPr b="1" lang="sv-SE" sz="1600">
                <a:latin typeface="Courier New"/>
                <a:ea typeface="Courier New"/>
                <a:cs typeface="Courier New"/>
                <a:sym typeface="Courier New"/>
              </a:rPr>
              <a:t>    sides = 4;  </a:t>
            </a:r>
            <a:r>
              <a:rPr b="1" lang="sv-SE" sz="1600">
                <a:solidFill>
                  <a:srgbClr val="008000"/>
                </a:solidFill>
                <a:latin typeface="Courier New"/>
                <a:ea typeface="Courier New"/>
                <a:cs typeface="Courier New"/>
                <a:sym typeface="Courier New"/>
              </a:rPr>
              <a:t>//The variable is assigned a new value      </a:t>
            </a:r>
            <a:r>
              <a:rPr b="1" lang="sv-SE" sz="1600">
                <a:latin typeface="Courier New"/>
                <a:ea typeface="Courier New"/>
                <a:cs typeface="Courier New"/>
                <a:sym typeface="Courier New"/>
              </a:rPr>
              <a:t>			 System.</a:t>
            </a:r>
            <a:r>
              <a:rPr b="1" lang="sv-SE" sz="1600">
                <a:solidFill>
                  <a:srgbClr val="0000FF"/>
                </a:solidFill>
                <a:latin typeface="Courier New"/>
                <a:ea typeface="Courier New"/>
                <a:cs typeface="Courier New"/>
                <a:sym typeface="Courier New"/>
              </a:rPr>
              <a:t>out</a:t>
            </a:r>
            <a:r>
              <a:rPr b="1" lang="sv-SE" sz="1600">
                <a:latin typeface="Courier New"/>
                <a:ea typeface="Courier New"/>
                <a:cs typeface="Courier New"/>
                <a:sym typeface="Courier New"/>
              </a:rPr>
              <a:t>.println (</a:t>
            </a:r>
            <a:r>
              <a:rPr b="1" lang="sv-SE" sz="1600">
                <a:solidFill>
                  <a:srgbClr val="0000FF"/>
                </a:solidFill>
                <a:latin typeface="Courier New"/>
                <a:ea typeface="Courier New"/>
                <a:cs typeface="Courier New"/>
                <a:sym typeface="Courier New"/>
              </a:rPr>
              <a:t>"A square has " </a:t>
            </a:r>
            <a:r>
              <a:rPr b="1" lang="sv-SE" sz="1600">
                <a:latin typeface="Courier New"/>
                <a:ea typeface="Courier New"/>
                <a:cs typeface="Courier New"/>
                <a:sym typeface="Courier New"/>
              </a:rPr>
              <a:t>+ sides + </a:t>
            </a:r>
            <a:r>
              <a:rPr b="1" lang="sv-SE" sz="1600">
                <a:solidFill>
                  <a:srgbClr val="0000FF"/>
                </a:solidFill>
                <a:latin typeface="Courier New"/>
                <a:ea typeface="Courier New"/>
                <a:cs typeface="Courier New"/>
                <a:sym typeface="Courier New"/>
              </a:rPr>
              <a:t>" sides."</a:t>
            </a:r>
            <a:r>
              <a:rPr b="1" lang="sv-SE" sz="1600">
                <a:latin typeface="Courier New"/>
                <a:ea typeface="Courier New"/>
                <a:cs typeface="Courier New"/>
                <a:sym typeface="Courier New"/>
              </a:rPr>
              <a:t>);</a:t>
            </a:r>
            <a:endParaRPr/>
          </a:p>
          <a:p>
            <a:pPr indent="0" lvl="0" marL="0" rtl="0" algn="l">
              <a:spcBef>
                <a:spcPts val="1013"/>
              </a:spcBef>
              <a:spcAft>
                <a:spcPts val="0"/>
              </a:spcAft>
              <a:buNone/>
            </a:pPr>
            <a:r>
              <a:rPr b="1" lang="sv-SE" sz="1600">
                <a:latin typeface="Courier New"/>
                <a:ea typeface="Courier New"/>
                <a:cs typeface="Courier New"/>
                <a:sym typeface="Courier New"/>
              </a:rPr>
              <a:t>  }</a:t>
            </a:r>
            <a:endParaRPr/>
          </a:p>
          <a:p>
            <a:pPr indent="0" lvl="0" marL="0" rtl="0" algn="l">
              <a:spcBef>
                <a:spcPts val="1013"/>
              </a:spcBef>
              <a:spcAft>
                <a:spcPts val="0"/>
              </a:spcAft>
              <a:buNone/>
            </a:pPr>
            <a:r>
              <a:rPr b="1" lang="sv-SE" sz="1600">
                <a:latin typeface="Courier New"/>
                <a:ea typeface="Courier New"/>
                <a:cs typeface="Courier New"/>
                <a:sym typeface="Courier New"/>
              </a:rPr>
              <a:t>}</a:t>
            </a:r>
            <a:endParaRPr/>
          </a:p>
        </p:txBody>
      </p:sp>
      <p:sp>
        <p:nvSpPr>
          <p:cNvPr id="267777" name="Google Shape;267777;p74"/>
          <p:cNvSpPr/>
          <p:nvPr/>
        </p:nvSpPr>
        <p:spPr>
          <a:xfrm>
            <a:off x="6729537" y="5670574"/>
            <a:ext cx="1947000" cy="5667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sv-SE" sz="1400">
                <a:solidFill>
                  <a:schemeClr val="lt2"/>
                </a:solidFill>
                <a:latin typeface="Arial"/>
                <a:ea typeface="Arial"/>
                <a:cs typeface="Arial"/>
                <a:sym typeface="Arial"/>
              </a:rPr>
              <a:t>A triangle has 3 sides.</a:t>
            </a:r>
            <a:endParaRPr/>
          </a:p>
          <a:p>
            <a:pPr indent="0" lvl="0" marL="0" marR="0" rtl="0" algn="l">
              <a:spcBef>
                <a:spcPts val="280"/>
              </a:spcBef>
              <a:spcAft>
                <a:spcPts val="0"/>
              </a:spcAft>
              <a:buNone/>
            </a:pPr>
            <a:r>
              <a:rPr lang="sv-SE" sz="1400">
                <a:solidFill>
                  <a:schemeClr val="lt2"/>
                </a:solidFill>
                <a:latin typeface="Arial"/>
                <a:ea typeface="Arial"/>
                <a:cs typeface="Arial"/>
                <a:sym typeface="Arial"/>
              </a:rPr>
              <a:t>A square has 4 sides.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782" name="Shape 267782"/>
        <p:cNvGrpSpPr/>
        <p:nvPr/>
      </p:nvGrpSpPr>
      <p:grpSpPr>
        <a:xfrm>
          <a:off x="0" y="0"/>
          <a:ext cx="0" cy="0"/>
          <a:chOff x="0" y="0"/>
          <a:chExt cx="0" cy="0"/>
        </a:xfrm>
      </p:grpSpPr>
      <p:sp>
        <p:nvSpPr>
          <p:cNvPr id="267783" name="Google Shape;267783;p75"/>
          <p:cNvSpPr txBox="1"/>
          <p:nvPr>
            <p:ph type="title"/>
          </p:nvPr>
        </p:nvSpPr>
        <p:spPr>
          <a:xfrm>
            <a:off x="681682" y="116632"/>
            <a:ext cx="7778700" cy="504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Variabler (</a:t>
            </a:r>
            <a:r>
              <a:rPr i="1" lang="sv-SE"/>
              <a:t>Constant)</a:t>
            </a:r>
            <a:endParaRPr sz="2000"/>
          </a:p>
        </p:txBody>
      </p:sp>
      <p:sp>
        <p:nvSpPr>
          <p:cNvPr id="267784" name="Google Shape;267784;p75"/>
          <p:cNvSpPr txBox="1"/>
          <p:nvPr>
            <p:ph idx="1" type="body"/>
          </p:nvPr>
        </p:nvSpPr>
        <p:spPr>
          <a:xfrm>
            <a:off x="179388" y="692696"/>
            <a:ext cx="8640900" cy="541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sz="1600"/>
              <a:t>There are several values in the real world which will never change. A square will always have four sides, PI to three decimal places will always be 3.142. These values remain constant. When writing a program it makes sense to represent them in the same way - as values that will not be modified once they have been assigned to a variable. These variables are known as constants.</a:t>
            </a:r>
            <a:endParaRPr/>
          </a:p>
          <a:p>
            <a:pPr indent="0" lvl="0" marL="0" rtl="0" algn="l">
              <a:spcBef>
                <a:spcPts val="1013"/>
              </a:spcBef>
              <a:spcAft>
                <a:spcPts val="0"/>
              </a:spcAft>
              <a:buNone/>
            </a:pPr>
            <a:r>
              <a:t/>
            </a:r>
            <a:endParaRPr/>
          </a:p>
          <a:p>
            <a:pPr indent="0" lvl="0" marL="0" rtl="0" algn="l">
              <a:spcBef>
                <a:spcPts val="1013"/>
              </a:spcBef>
              <a:spcAft>
                <a:spcPts val="0"/>
              </a:spcAft>
              <a:buNone/>
            </a:pPr>
            <a:r>
              <a:rPr b="1" lang="sv-SE" sz="1600">
                <a:solidFill>
                  <a:srgbClr val="FF0000"/>
                </a:solidFill>
                <a:latin typeface="Courier New"/>
                <a:ea typeface="Courier New"/>
                <a:cs typeface="Courier New"/>
                <a:sym typeface="Courier New"/>
              </a:rPr>
              <a:t>public class </a:t>
            </a:r>
            <a:r>
              <a:rPr b="1" lang="sv-SE" sz="1600">
                <a:latin typeface="Courier New"/>
                <a:ea typeface="Courier New"/>
                <a:cs typeface="Courier New"/>
                <a:sym typeface="Courier New"/>
              </a:rPr>
              <a:t>Area{</a:t>
            </a:r>
            <a:endParaRPr/>
          </a:p>
          <a:p>
            <a:pPr indent="0" lvl="0" marL="0" rtl="0" algn="l">
              <a:spcBef>
                <a:spcPts val="1013"/>
              </a:spcBef>
              <a:spcAft>
                <a:spcPts val="0"/>
              </a:spcAft>
              <a:buNone/>
            </a:pPr>
            <a:r>
              <a:rPr b="1" lang="sv-SE" sz="1600">
                <a:latin typeface="Courier New"/>
                <a:ea typeface="Courier New"/>
                <a:cs typeface="Courier New"/>
                <a:sym typeface="Courier New"/>
              </a:rPr>
              <a:t>	</a:t>
            </a:r>
            <a:r>
              <a:rPr b="1" lang="sv-SE" sz="1600">
                <a:solidFill>
                  <a:srgbClr val="FF0000"/>
                </a:solidFill>
                <a:latin typeface="Courier New"/>
                <a:ea typeface="Courier New"/>
                <a:cs typeface="Courier New"/>
                <a:sym typeface="Courier New"/>
              </a:rPr>
              <a:t>public static void </a:t>
            </a:r>
            <a:r>
              <a:rPr b="1" lang="sv-SE" sz="1600">
                <a:latin typeface="Courier New"/>
                <a:ea typeface="Courier New"/>
                <a:cs typeface="Courier New"/>
                <a:sym typeface="Courier New"/>
              </a:rPr>
              <a:t>main(String[] args){</a:t>
            </a:r>
            <a:endParaRPr/>
          </a:p>
          <a:p>
            <a:pPr indent="0" lvl="0" marL="0" rtl="0" algn="l">
              <a:spcBef>
                <a:spcPts val="1013"/>
              </a:spcBef>
              <a:spcAft>
                <a:spcPts val="0"/>
              </a:spcAft>
              <a:buNone/>
            </a:pPr>
            <a:r>
              <a:rPr b="1" lang="sv-SE" sz="1600">
                <a:latin typeface="Courier New"/>
                <a:ea typeface="Courier New"/>
                <a:cs typeface="Courier New"/>
                <a:sym typeface="Courier New"/>
              </a:rPr>
              <a:t>		</a:t>
            </a:r>
            <a:r>
              <a:rPr b="1" lang="sv-SE" sz="1600">
                <a:solidFill>
                  <a:srgbClr val="FF0000"/>
                </a:solidFill>
                <a:latin typeface="Courier New"/>
                <a:ea typeface="Courier New"/>
                <a:cs typeface="Courier New"/>
                <a:sym typeface="Courier New"/>
              </a:rPr>
              <a:t>final double </a:t>
            </a:r>
            <a:r>
              <a:rPr b="1" lang="sv-SE" sz="1600">
                <a:latin typeface="Courier New"/>
                <a:ea typeface="Courier New"/>
                <a:cs typeface="Courier New"/>
                <a:sym typeface="Courier New"/>
              </a:rPr>
              <a:t>PI = 3.14;</a:t>
            </a:r>
            <a:endParaRPr/>
          </a:p>
          <a:p>
            <a:pPr indent="0" lvl="0" marL="0" rtl="0" algn="l">
              <a:spcBef>
                <a:spcPts val="1013"/>
              </a:spcBef>
              <a:spcAft>
                <a:spcPts val="0"/>
              </a:spcAft>
              <a:buNone/>
            </a:pPr>
            <a:r>
              <a:rPr b="1" lang="sv-SE" sz="1600">
                <a:latin typeface="Courier New"/>
                <a:ea typeface="Courier New"/>
                <a:cs typeface="Courier New"/>
                <a:sym typeface="Courier New"/>
              </a:rPr>
              <a:t>		</a:t>
            </a:r>
            <a:r>
              <a:rPr b="1" lang="sv-SE" sz="1600">
                <a:solidFill>
                  <a:srgbClr val="FF0000"/>
                </a:solidFill>
                <a:latin typeface="Courier New"/>
                <a:ea typeface="Courier New"/>
                <a:cs typeface="Courier New"/>
                <a:sym typeface="Courier New"/>
              </a:rPr>
              <a:t>double </a:t>
            </a:r>
            <a:r>
              <a:rPr b="1" lang="sv-SE" sz="1600">
                <a:latin typeface="Courier New"/>
                <a:ea typeface="Courier New"/>
                <a:cs typeface="Courier New"/>
                <a:sym typeface="Courier New"/>
              </a:rPr>
              <a:t>sum = 0;</a:t>
            </a:r>
            <a:endParaRPr/>
          </a:p>
          <a:p>
            <a:pPr indent="0" lvl="0" marL="0" rtl="0" algn="l">
              <a:spcBef>
                <a:spcPts val="1013"/>
              </a:spcBef>
              <a:spcAft>
                <a:spcPts val="0"/>
              </a:spcAft>
              <a:buNone/>
            </a:pPr>
            <a:r>
              <a:rPr b="1" lang="sv-SE" sz="1600">
                <a:latin typeface="Courier New"/>
                <a:ea typeface="Courier New"/>
                <a:cs typeface="Courier New"/>
                <a:sym typeface="Courier New"/>
              </a:rPr>
              <a:t>		</a:t>
            </a:r>
            <a:r>
              <a:rPr b="1" lang="sv-SE" sz="1600">
                <a:solidFill>
                  <a:srgbClr val="FF0000"/>
                </a:solidFill>
                <a:latin typeface="Courier New"/>
                <a:ea typeface="Courier New"/>
                <a:cs typeface="Courier New"/>
                <a:sym typeface="Courier New"/>
              </a:rPr>
              <a:t>double</a:t>
            </a:r>
            <a:r>
              <a:rPr b="1" lang="sv-SE" sz="1600">
                <a:latin typeface="Courier New"/>
                <a:ea typeface="Courier New"/>
                <a:cs typeface="Courier New"/>
                <a:sym typeface="Courier New"/>
              </a:rPr>
              <a:t> diameter = 2;</a:t>
            </a:r>
            <a:endParaRPr/>
          </a:p>
          <a:p>
            <a:pPr indent="0" lvl="0" marL="0" rtl="0" algn="l">
              <a:spcBef>
                <a:spcPts val="1013"/>
              </a:spcBef>
              <a:spcAft>
                <a:spcPts val="0"/>
              </a:spcAft>
              <a:buNone/>
            </a:pPr>
            <a:r>
              <a:rPr b="1" lang="sv-SE" sz="1600">
                <a:latin typeface="Courier New"/>
                <a:ea typeface="Courier New"/>
                <a:cs typeface="Courier New"/>
                <a:sym typeface="Courier New"/>
              </a:rPr>
              <a:t>		</a:t>
            </a:r>
            <a:endParaRPr/>
          </a:p>
          <a:p>
            <a:pPr indent="0" lvl="0" marL="0" rtl="0" algn="l">
              <a:spcBef>
                <a:spcPts val="1013"/>
              </a:spcBef>
              <a:spcAft>
                <a:spcPts val="0"/>
              </a:spcAft>
              <a:buNone/>
            </a:pPr>
            <a:r>
              <a:rPr b="1" lang="sv-SE" sz="1600">
                <a:latin typeface="Courier New"/>
                <a:ea typeface="Courier New"/>
                <a:cs typeface="Courier New"/>
                <a:sym typeface="Courier New"/>
              </a:rPr>
              <a:t>		sum = diameter * PI;</a:t>
            </a:r>
            <a:endParaRPr/>
          </a:p>
          <a:p>
            <a:pPr indent="0" lvl="0" marL="0" rtl="0" algn="l">
              <a:spcBef>
                <a:spcPts val="1013"/>
              </a:spcBef>
              <a:spcAft>
                <a:spcPts val="0"/>
              </a:spcAft>
              <a:buNone/>
            </a:pPr>
            <a:r>
              <a:rPr b="1" lang="sv-SE" sz="1600">
                <a:latin typeface="Courier New"/>
                <a:ea typeface="Courier New"/>
                <a:cs typeface="Courier New"/>
                <a:sym typeface="Courier New"/>
              </a:rPr>
              <a:t>		System.</a:t>
            </a:r>
            <a:r>
              <a:rPr b="1" lang="sv-SE" sz="1600">
                <a:solidFill>
                  <a:srgbClr val="0000FF"/>
                </a:solidFill>
                <a:latin typeface="Courier New"/>
                <a:ea typeface="Courier New"/>
                <a:cs typeface="Courier New"/>
                <a:sym typeface="Courier New"/>
              </a:rPr>
              <a:t>out</a:t>
            </a:r>
            <a:r>
              <a:rPr b="1" i="1" lang="sv-SE" sz="1600">
                <a:latin typeface="Courier New"/>
                <a:ea typeface="Courier New"/>
                <a:cs typeface="Courier New"/>
                <a:sym typeface="Courier New"/>
              </a:rPr>
              <a:t>.print(</a:t>
            </a:r>
            <a:r>
              <a:rPr b="1" lang="sv-SE" sz="1600">
                <a:solidFill>
                  <a:srgbClr val="0000FF"/>
                </a:solidFill>
                <a:latin typeface="Courier New"/>
                <a:ea typeface="Courier New"/>
                <a:cs typeface="Courier New"/>
                <a:sym typeface="Courier New"/>
              </a:rPr>
              <a:t>"The area is: " </a:t>
            </a:r>
            <a:r>
              <a:rPr b="1" i="1" lang="sv-SE" sz="1600">
                <a:latin typeface="Courier New"/>
                <a:ea typeface="Courier New"/>
                <a:cs typeface="Courier New"/>
                <a:sym typeface="Courier New"/>
              </a:rPr>
              <a:t>+ </a:t>
            </a:r>
            <a:r>
              <a:rPr b="1" lang="sv-SE" sz="1600">
                <a:latin typeface="Courier New"/>
                <a:ea typeface="Courier New"/>
                <a:cs typeface="Courier New"/>
                <a:sym typeface="Courier New"/>
              </a:rPr>
              <a:t>sum)</a:t>
            </a:r>
            <a:r>
              <a:rPr b="1" i="1" lang="sv-SE" sz="1600">
                <a:latin typeface="Courier New"/>
                <a:ea typeface="Courier New"/>
                <a:cs typeface="Courier New"/>
                <a:sym typeface="Courier New"/>
              </a:rPr>
              <a:t>; </a:t>
            </a:r>
            <a:endParaRPr/>
          </a:p>
          <a:p>
            <a:pPr indent="0" lvl="0" marL="0" rtl="0" algn="l">
              <a:spcBef>
                <a:spcPts val="1013"/>
              </a:spcBef>
              <a:spcAft>
                <a:spcPts val="0"/>
              </a:spcAft>
              <a:buNone/>
            </a:pPr>
            <a:r>
              <a:rPr b="1" lang="sv-SE" sz="1600">
                <a:latin typeface="Courier New"/>
                <a:ea typeface="Courier New"/>
                <a:cs typeface="Courier New"/>
                <a:sym typeface="Courier New"/>
              </a:rPr>
              <a:t>	}</a:t>
            </a:r>
            <a:endParaRPr/>
          </a:p>
          <a:p>
            <a:pPr indent="0" lvl="0" marL="0" rtl="0" algn="l">
              <a:spcBef>
                <a:spcPts val="1013"/>
              </a:spcBef>
              <a:spcAft>
                <a:spcPts val="0"/>
              </a:spcAft>
              <a:buNone/>
            </a:pPr>
            <a:r>
              <a:rPr b="1" lang="sv-SE" sz="1600">
                <a:latin typeface="Courier New"/>
                <a:ea typeface="Courier New"/>
                <a:cs typeface="Courier New"/>
                <a:sym typeface="Courier New"/>
              </a:rPr>
              <a:t>}</a:t>
            </a:r>
            <a:endParaRPr b="1" sz="1600">
              <a:latin typeface="Courier New"/>
              <a:ea typeface="Courier New"/>
              <a:cs typeface="Courier New"/>
              <a:sym typeface="Courier New"/>
            </a:endParaRPr>
          </a:p>
        </p:txBody>
      </p:sp>
      <p:sp>
        <p:nvSpPr>
          <p:cNvPr id="267785" name="Google Shape;267785;p75"/>
          <p:cNvSpPr/>
          <p:nvPr/>
        </p:nvSpPr>
        <p:spPr>
          <a:xfrm>
            <a:off x="7020272" y="5949280"/>
            <a:ext cx="1655400" cy="3078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sv-SE" sz="1400">
                <a:solidFill>
                  <a:schemeClr val="lt2"/>
                </a:solidFill>
                <a:latin typeface="Arial"/>
                <a:ea typeface="Arial"/>
                <a:cs typeface="Arial"/>
                <a:sym typeface="Arial"/>
              </a:rPr>
              <a:t>The area is: 6.28</a:t>
            </a:r>
            <a:endParaRPr b="1" sz="1400">
              <a:solidFill>
                <a:schemeClr val="lt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790" name="Shape 267790"/>
        <p:cNvGrpSpPr/>
        <p:nvPr/>
      </p:nvGrpSpPr>
      <p:grpSpPr>
        <a:xfrm>
          <a:off x="0" y="0"/>
          <a:ext cx="0" cy="0"/>
          <a:chOff x="0" y="0"/>
          <a:chExt cx="0" cy="0"/>
        </a:xfrm>
      </p:grpSpPr>
      <p:sp>
        <p:nvSpPr>
          <p:cNvPr id="267791" name="Google Shape;267791;p76"/>
          <p:cNvSpPr txBox="1"/>
          <p:nvPr>
            <p:ph type="title"/>
          </p:nvPr>
        </p:nvSpPr>
        <p:spPr>
          <a:xfrm>
            <a:off x="683269" y="116632"/>
            <a:ext cx="7777200" cy="504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Variabler (</a:t>
            </a:r>
            <a:r>
              <a:rPr i="1" lang="sv-SE"/>
              <a:t>char, boolean</a:t>
            </a:r>
            <a:r>
              <a:rPr lang="sv-SE"/>
              <a:t>)</a:t>
            </a:r>
            <a:endParaRPr/>
          </a:p>
        </p:txBody>
      </p:sp>
      <p:sp>
        <p:nvSpPr>
          <p:cNvPr id="267792" name="Google Shape;267792;p76"/>
          <p:cNvSpPr txBox="1"/>
          <p:nvPr>
            <p:ph idx="1" type="body"/>
          </p:nvPr>
        </p:nvSpPr>
        <p:spPr>
          <a:xfrm>
            <a:off x="179388" y="692696"/>
            <a:ext cx="8715300" cy="547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sz="1400"/>
              <a:t>To store individual printable characters uses the primitive data type char.</a:t>
            </a:r>
            <a:endParaRPr/>
          </a:p>
          <a:p>
            <a:pPr indent="0" lvl="0" marL="0" rtl="0" algn="l">
              <a:spcBef>
                <a:spcPts val="1013"/>
              </a:spcBef>
              <a:spcAft>
                <a:spcPts val="0"/>
              </a:spcAft>
              <a:buNone/>
            </a:pPr>
            <a:r>
              <a:rPr lang="sv-SE" sz="1400">
                <a:latin typeface="Courier New"/>
                <a:ea typeface="Courier New"/>
                <a:cs typeface="Courier New"/>
                <a:sym typeface="Courier New"/>
              </a:rPr>
              <a:t>	</a:t>
            </a: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char</a:t>
            </a:r>
            <a:r>
              <a:rPr b="1" lang="sv-SE" sz="1400">
                <a:latin typeface="Courier New"/>
                <a:ea typeface="Courier New"/>
                <a:cs typeface="Courier New"/>
                <a:sym typeface="Courier New"/>
              </a:rPr>
              <a:t> characterOne;</a:t>
            </a:r>
            <a:endParaRPr/>
          </a:p>
          <a:p>
            <a:pPr indent="0" lvl="0" marL="0" rtl="0" algn="l">
              <a:spcBef>
                <a:spcPts val="1013"/>
              </a:spcBef>
              <a:spcAft>
                <a:spcPts val="0"/>
              </a:spcAft>
              <a:buNone/>
            </a:pPr>
            <a:r>
              <a:rPr b="1" lang="sv-SE" sz="1400">
                <a:latin typeface="Courier New"/>
                <a:ea typeface="Courier New"/>
                <a:cs typeface="Courier New"/>
                <a:sym typeface="Courier New"/>
              </a:rPr>
              <a:t>		characterOne = 'A';</a:t>
            </a:r>
            <a:endParaRPr/>
          </a:p>
          <a:p>
            <a:pPr indent="0" lvl="0" marL="0" rtl="0" algn="l">
              <a:spcBef>
                <a:spcPts val="1190"/>
              </a:spcBef>
              <a:spcAft>
                <a:spcPts val="0"/>
              </a:spcAft>
              <a:buNone/>
            </a:pPr>
            <a:r>
              <a:rPr lang="sv-SE" sz="1400"/>
              <a:t>A variable declared as boolean may represent either the value "false" or the value "true".</a:t>
            </a:r>
            <a:endParaRPr/>
          </a:p>
          <a:p>
            <a:pPr indent="0" lvl="0" marL="0" rtl="0" algn="l">
              <a:spcBef>
                <a:spcPts val="1013"/>
              </a:spcBef>
              <a:spcAft>
                <a:spcPts val="0"/>
              </a:spcAft>
              <a:buNone/>
            </a:pPr>
            <a:r>
              <a:t/>
            </a:r>
            <a:endParaRPr sz="1400">
              <a:latin typeface="Courier New"/>
              <a:ea typeface="Courier New"/>
              <a:cs typeface="Courier New"/>
              <a:sym typeface="Courier New"/>
            </a:endParaRPr>
          </a:p>
          <a:p>
            <a:pPr indent="0" lvl="0" marL="0" rtl="0" algn="l">
              <a:spcBef>
                <a:spcPts val="1013"/>
              </a:spcBef>
              <a:spcAft>
                <a:spcPts val="0"/>
              </a:spcAft>
              <a:buNone/>
            </a:pPr>
            <a:r>
              <a:rPr b="1" lang="sv-SE" sz="1400">
                <a:solidFill>
                  <a:srgbClr val="FF0000"/>
                </a:solidFill>
                <a:latin typeface="Courier New"/>
                <a:ea typeface="Courier New"/>
                <a:cs typeface="Courier New"/>
                <a:sym typeface="Courier New"/>
              </a:rPr>
              <a:t>public class </a:t>
            </a:r>
            <a:r>
              <a:rPr b="1" lang="sv-SE" sz="1400">
                <a:latin typeface="Courier New"/>
                <a:ea typeface="Courier New"/>
                <a:cs typeface="Courier New"/>
                <a:sym typeface="Courier New"/>
              </a:rPr>
              <a:t>Char_boolean{</a:t>
            </a:r>
            <a:endParaRPr/>
          </a:p>
          <a:p>
            <a:pPr indent="0" lvl="0" marL="0" rtl="0" algn="l">
              <a:spcBef>
                <a:spcPts val="1013"/>
              </a:spcBef>
              <a:spcAft>
                <a:spcPts val="0"/>
              </a:spcAft>
              <a:buNone/>
            </a:pP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public static void </a:t>
            </a:r>
            <a:r>
              <a:rPr b="1" lang="sv-SE" sz="1400">
                <a:latin typeface="Courier New"/>
                <a:ea typeface="Courier New"/>
                <a:cs typeface="Courier New"/>
                <a:sym typeface="Courier New"/>
              </a:rPr>
              <a:t>main(String[ ] args){</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char</a:t>
            </a:r>
            <a:r>
              <a:rPr b="1" lang="sv-SE" sz="1400">
                <a:latin typeface="Courier New"/>
                <a:ea typeface="Courier New"/>
                <a:cs typeface="Courier New"/>
                <a:sym typeface="Courier New"/>
              </a:rPr>
              <a:t> characterOne = 'A’;</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boolean</a:t>
            </a:r>
            <a:r>
              <a:rPr b="1" lang="sv-SE" sz="1400">
                <a:latin typeface="Courier New"/>
                <a:ea typeface="Courier New"/>
                <a:cs typeface="Courier New"/>
                <a:sym typeface="Courier New"/>
              </a:rPr>
              <a:t> boolTest = </a:t>
            </a:r>
            <a:r>
              <a:rPr b="1" lang="sv-SE" sz="1400">
                <a:solidFill>
                  <a:srgbClr val="FF0000"/>
                </a:solidFill>
                <a:latin typeface="Courier New"/>
                <a:ea typeface="Courier New"/>
                <a:cs typeface="Courier New"/>
                <a:sym typeface="Courier New"/>
              </a:rPr>
              <a:t>true</a:t>
            </a:r>
            <a:r>
              <a:rPr b="1" lang="sv-SE" sz="1400">
                <a:latin typeface="Courier New"/>
                <a:ea typeface="Courier New"/>
                <a:cs typeface="Courier New"/>
                <a:sym typeface="Courier New"/>
              </a:rPr>
              <a:t>;</a:t>
            </a:r>
            <a:endParaRPr/>
          </a:p>
          <a:p>
            <a:pPr indent="0" lvl="0" marL="0" rtl="0" algn="l">
              <a:spcBef>
                <a:spcPts val="1013"/>
              </a:spcBef>
              <a:spcAft>
                <a:spcPts val="0"/>
              </a:spcAft>
              <a:buNone/>
            </a:pPr>
            <a:r>
              <a:rPr b="1" lang="sv-SE" sz="1400">
                <a:latin typeface="Courier New"/>
                <a:ea typeface="Courier New"/>
                <a:cs typeface="Courier New"/>
                <a:sym typeface="Courier New"/>
              </a:rPr>
              <a:t>   System.</a:t>
            </a:r>
            <a:r>
              <a:rPr b="1" lang="sv-SE" sz="1400">
                <a:solidFill>
                  <a:srgbClr val="0000FF"/>
                </a:solidFill>
                <a:latin typeface="Courier New"/>
                <a:ea typeface="Courier New"/>
                <a:cs typeface="Courier New"/>
                <a:sym typeface="Courier New"/>
              </a:rPr>
              <a:t>out</a:t>
            </a:r>
            <a:r>
              <a:rPr b="1" lang="sv-SE" sz="1400">
                <a:latin typeface="Courier New"/>
                <a:ea typeface="Courier New"/>
                <a:cs typeface="Courier New"/>
                <a:sym typeface="Courier New"/>
              </a:rPr>
              <a:t>.println(characterOne);</a:t>
            </a:r>
            <a:br>
              <a:rPr b="1" lang="sv-SE" sz="1400">
                <a:latin typeface="Courier New"/>
                <a:ea typeface="Courier New"/>
                <a:cs typeface="Courier New"/>
                <a:sym typeface="Courier New"/>
              </a:rPr>
            </a:br>
            <a:r>
              <a:rPr b="1" lang="sv-SE" sz="1400">
                <a:latin typeface="Courier New"/>
                <a:ea typeface="Courier New"/>
                <a:cs typeface="Courier New"/>
                <a:sym typeface="Courier New"/>
              </a:rPr>
              <a:t>   System.</a:t>
            </a:r>
            <a:r>
              <a:rPr b="1" lang="sv-SE" sz="1400">
                <a:solidFill>
                  <a:srgbClr val="0000FF"/>
                </a:solidFill>
                <a:latin typeface="Courier New"/>
                <a:ea typeface="Courier New"/>
                <a:cs typeface="Courier New"/>
                <a:sym typeface="Courier New"/>
              </a:rPr>
              <a:t>out</a:t>
            </a:r>
            <a:r>
              <a:rPr b="1" lang="sv-SE" sz="1400">
                <a:latin typeface="Courier New"/>
                <a:ea typeface="Courier New"/>
                <a:cs typeface="Courier New"/>
                <a:sym typeface="Courier New"/>
              </a:rPr>
              <a:t>.println(boolTest);</a:t>
            </a:r>
            <a:endParaRPr/>
          </a:p>
          <a:p>
            <a:pPr indent="0" lvl="0" marL="0" rtl="0" algn="l">
              <a:spcBef>
                <a:spcPts val="1013"/>
              </a:spcBef>
              <a:spcAft>
                <a:spcPts val="0"/>
              </a:spcAft>
              <a:buNone/>
            </a:pPr>
            <a:r>
              <a:rPr b="1" lang="sv-SE" sz="1400">
                <a:latin typeface="Courier New"/>
                <a:ea typeface="Courier New"/>
                <a:cs typeface="Courier New"/>
                <a:sym typeface="Courier New"/>
              </a:rPr>
              <a:t> }</a:t>
            </a:r>
            <a:br>
              <a:rPr b="1" lang="sv-SE" sz="1400">
                <a:latin typeface="Courier New"/>
                <a:ea typeface="Courier New"/>
                <a:cs typeface="Courier New"/>
                <a:sym typeface="Courier New"/>
              </a:rPr>
            </a:br>
            <a:r>
              <a:rPr b="1" lang="sv-SE" sz="1400">
                <a:latin typeface="Courier New"/>
                <a:ea typeface="Courier New"/>
                <a:cs typeface="Courier New"/>
                <a:sym typeface="Courier New"/>
              </a:rPr>
              <a:t>}</a:t>
            </a:r>
            <a:endParaRPr/>
          </a:p>
        </p:txBody>
      </p:sp>
      <p:sp>
        <p:nvSpPr>
          <p:cNvPr id="267793" name="Google Shape;267793;p76"/>
          <p:cNvSpPr/>
          <p:nvPr/>
        </p:nvSpPr>
        <p:spPr>
          <a:xfrm>
            <a:off x="8027988" y="5667400"/>
            <a:ext cx="682500" cy="5700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sv-SE" sz="1400">
                <a:solidFill>
                  <a:schemeClr val="lt2"/>
                </a:solidFill>
                <a:latin typeface="Arial"/>
                <a:ea typeface="Arial"/>
                <a:cs typeface="Arial"/>
                <a:sym typeface="Arial"/>
              </a:rPr>
              <a:t>A </a:t>
            </a:r>
            <a:endParaRPr/>
          </a:p>
          <a:p>
            <a:pPr indent="0" lvl="0" marL="0" marR="0" rtl="0" algn="l">
              <a:spcBef>
                <a:spcPts val="280"/>
              </a:spcBef>
              <a:spcAft>
                <a:spcPts val="0"/>
              </a:spcAft>
              <a:buNone/>
            </a:pPr>
            <a:r>
              <a:rPr lang="sv-SE" sz="1400">
                <a:solidFill>
                  <a:schemeClr val="lt2"/>
                </a:solidFill>
                <a:latin typeface="Arial"/>
                <a:ea typeface="Arial"/>
                <a:cs typeface="Arial"/>
                <a:sym typeface="Arial"/>
              </a:rPr>
              <a:t>true</a:t>
            </a:r>
            <a:r>
              <a:rPr lang="sv-SE" sz="600">
                <a:solidFill>
                  <a:schemeClr val="lt2"/>
                </a:solidFill>
                <a:latin typeface="Arial"/>
                <a:ea typeface="Arial"/>
                <a:cs typeface="Arial"/>
                <a:sym typeface="Arial"/>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798" name="Shape 267798"/>
        <p:cNvGrpSpPr/>
        <p:nvPr/>
      </p:nvGrpSpPr>
      <p:grpSpPr>
        <a:xfrm>
          <a:off x="0" y="0"/>
          <a:ext cx="0" cy="0"/>
          <a:chOff x="0" y="0"/>
          <a:chExt cx="0" cy="0"/>
        </a:xfrm>
      </p:grpSpPr>
      <p:sp>
        <p:nvSpPr>
          <p:cNvPr id="267799" name="Google Shape;267799;p77"/>
          <p:cNvSpPr txBox="1"/>
          <p:nvPr>
            <p:ph type="title"/>
          </p:nvPr>
        </p:nvSpPr>
        <p:spPr>
          <a:xfrm>
            <a:off x="683568" y="116632"/>
            <a:ext cx="7777200" cy="503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Calculations </a:t>
            </a:r>
            <a:endParaRPr/>
          </a:p>
        </p:txBody>
      </p:sp>
      <p:sp>
        <p:nvSpPr>
          <p:cNvPr id="267800" name="Google Shape;267800;p77"/>
          <p:cNvSpPr/>
          <p:nvPr/>
        </p:nvSpPr>
        <p:spPr>
          <a:xfrm>
            <a:off x="179388" y="692696"/>
            <a:ext cx="8736000" cy="648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lang="sv-SE" sz="1400">
                <a:solidFill>
                  <a:srgbClr val="000000"/>
                </a:solidFill>
                <a:latin typeface="Arial"/>
                <a:ea typeface="Arial"/>
                <a:cs typeface="Arial"/>
                <a:sym typeface="Arial"/>
              </a:rPr>
              <a:t>The priority between operators follow the normal rules of mathematics, for example: 1 + 2 * 3,</a:t>
            </a:r>
            <a:endParaRPr/>
          </a:p>
          <a:p>
            <a:pPr indent="-342900" lvl="0" marL="342900" marR="0" rtl="0" algn="l">
              <a:spcBef>
                <a:spcPts val="280"/>
              </a:spcBef>
              <a:spcAft>
                <a:spcPts val="0"/>
              </a:spcAft>
              <a:buNone/>
            </a:pPr>
            <a:r>
              <a:rPr lang="sv-SE" sz="1400">
                <a:solidFill>
                  <a:srgbClr val="000000"/>
                </a:solidFill>
                <a:latin typeface="Arial"/>
                <a:ea typeface="Arial"/>
                <a:cs typeface="Arial"/>
                <a:sym typeface="Arial"/>
              </a:rPr>
              <a:t>interpreted as 1 + (2 * 3) and returns the result 7</a:t>
            </a:r>
            <a:endParaRPr sz="1400">
              <a:solidFill>
                <a:srgbClr val="000000"/>
              </a:solidFill>
              <a:latin typeface="Arial"/>
              <a:ea typeface="Arial"/>
              <a:cs typeface="Arial"/>
              <a:sym typeface="Arial"/>
            </a:endParaRPr>
          </a:p>
        </p:txBody>
      </p:sp>
      <p:sp>
        <p:nvSpPr>
          <p:cNvPr id="267801" name="Google Shape;267801;p77"/>
          <p:cNvSpPr txBox="1"/>
          <p:nvPr/>
        </p:nvSpPr>
        <p:spPr>
          <a:xfrm>
            <a:off x="1568450" y="2362200"/>
            <a:ext cx="2775000" cy="39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sv-SE" sz="2000">
                <a:solidFill>
                  <a:schemeClr val="lt2"/>
                </a:solidFill>
                <a:latin typeface="Courier New"/>
                <a:ea typeface="Courier New"/>
                <a:cs typeface="Courier New"/>
                <a:sym typeface="Courier New"/>
              </a:rPr>
              <a:t>a + b + c + d + e</a:t>
            </a:r>
            <a:endParaRPr/>
          </a:p>
        </p:txBody>
      </p:sp>
      <p:sp>
        <p:nvSpPr>
          <p:cNvPr id="267802" name="Google Shape;267802;p77"/>
          <p:cNvSpPr/>
          <p:nvPr/>
        </p:nvSpPr>
        <p:spPr>
          <a:xfrm>
            <a:off x="1873250" y="2743200"/>
            <a:ext cx="304800" cy="304800"/>
          </a:xfrm>
          <a:prstGeom prst="roundRect">
            <a:avLst>
              <a:gd fmla="val 16667" name="adj"/>
            </a:avLst>
          </a:prstGeom>
          <a:solidFill>
            <a:srgbClr val="F5E98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sv-SE" sz="2000">
                <a:solidFill>
                  <a:schemeClr val="dk1"/>
                </a:solidFill>
                <a:latin typeface="Times New Roman"/>
                <a:ea typeface="Times New Roman"/>
                <a:cs typeface="Times New Roman"/>
                <a:sym typeface="Times New Roman"/>
              </a:rPr>
              <a:t>1</a:t>
            </a:r>
            <a:endParaRPr sz="2400">
              <a:solidFill>
                <a:schemeClr val="dk1"/>
              </a:solidFill>
              <a:latin typeface="Times New Roman"/>
              <a:ea typeface="Times New Roman"/>
              <a:cs typeface="Times New Roman"/>
              <a:sym typeface="Times New Roman"/>
            </a:endParaRPr>
          </a:p>
        </p:txBody>
      </p:sp>
      <p:sp>
        <p:nvSpPr>
          <p:cNvPr id="267803" name="Google Shape;267803;p77"/>
          <p:cNvSpPr/>
          <p:nvPr/>
        </p:nvSpPr>
        <p:spPr>
          <a:xfrm>
            <a:off x="3702050" y="2743200"/>
            <a:ext cx="304800" cy="304800"/>
          </a:xfrm>
          <a:prstGeom prst="roundRect">
            <a:avLst>
              <a:gd fmla="val 16667" name="adj"/>
            </a:avLst>
          </a:prstGeom>
          <a:solidFill>
            <a:srgbClr val="F5E98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sv-SE" sz="2000">
                <a:solidFill>
                  <a:schemeClr val="dk1"/>
                </a:solidFill>
                <a:latin typeface="Times New Roman"/>
                <a:ea typeface="Times New Roman"/>
                <a:cs typeface="Times New Roman"/>
                <a:sym typeface="Times New Roman"/>
              </a:rPr>
              <a:t>4</a:t>
            </a:r>
            <a:endParaRPr sz="2400">
              <a:solidFill>
                <a:schemeClr val="dk1"/>
              </a:solidFill>
              <a:latin typeface="Times New Roman"/>
              <a:ea typeface="Times New Roman"/>
              <a:cs typeface="Times New Roman"/>
              <a:sym typeface="Times New Roman"/>
            </a:endParaRPr>
          </a:p>
        </p:txBody>
      </p:sp>
      <p:sp>
        <p:nvSpPr>
          <p:cNvPr id="267804" name="Google Shape;267804;p77"/>
          <p:cNvSpPr/>
          <p:nvPr/>
        </p:nvSpPr>
        <p:spPr>
          <a:xfrm>
            <a:off x="3092450" y="2743200"/>
            <a:ext cx="304800" cy="304800"/>
          </a:xfrm>
          <a:prstGeom prst="roundRect">
            <a:avLst>
              <a:gd fmla="val 16667" name="adj"/>
            </a:avLst>
          </a:prstGeom>
          <a:solidFill>
            <a:srgbClr val="F5E98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sv-SE" sz="2000">
                <a:solidFill>
                  <a:schemeClr val="dk1"/>
                </a:solidFill>
                <a:latin typeface="Times New Roman"/>
                <a:ea typeface="Times New Roman"/>
                <a:cs typeface="Times New Roman"/>
                <a:sym typeface="Times New Roman"/>
              </a:rPr>
              <a:t>3</a:t>
            </a:r>
            <a:endParaRPr sz="2400">
              <a:solidFill>
                <a:schemeClr val="dk1"/>
              </a:solidFill>
              <a:latin typeface="Times New Roman"/>
              <a:ea typeface="Times New Roman"/>
              <a:cs typeface="Times New Roman"/>
              <a:sym typeface="Times New Roman"/>
            </a:endParaRPr>
          </a:p>
        </p:txBody>
      </p:sp>
      <p:sp>
        <p:nvSpPr>
          <p:cNvPr id="267805" name="Google Shape;267805;p77"/>
          <p:cNvSpPr/>
          <p:nvPr/>
        </p:nvSpPr>
        <p:spPr>
          <a:xfrm>
            <a:off x="2482850" y="2743200"/>
            <a:ext cx="304800" cy="304800"/>
          </a:xfrm>
          <a:prstGeom prst="roundRect">
            <a:avLst>
              <a:gd fmla="val 16667" name="adj"/>
            </a:avLst>
          </a:prstGeom>
          <a:solidFill>
            <a:srgbClr val="F5E98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sv-SE" sz="2000">
                <a:solidFill>
                  <a:schemeClr val="dk1"/>
                </a:solidFill>
                <a:latin typeface="Times New Roman"/>
                <a:ea typeface="Times New Roman"/>
                <a:cs typeface="Times New Roman"/>
                <a:sym typeface="Times New Roman"/>
              </a:rPr>
              <a:t>2</a:t>
            </a:r>
            <a:endParaRPr sz="2400">
              <a:solidFill>
                <a:schemeClr val="dk1"/>
              </a:solidFill>
              <a:latin typeface="Times New Roman"/>
              <a:ea typeface="Times New Roman"/>
              <a:cs typeface="Times New Roman"/>
              <a:sym typeface="Times New Roman"/>
            </a:endParaRPr>
          </a:p>
        </p:txBody>
      </p:sp>
      <p:sp>
        <p:nvSpPr>
          <p:cNvPr id="267806" name="Google Shape;267806;p77"/>
          <p:cNvSpPr txBox="1"/>
          <p:nvPr/>
        </p:nvSpPr>
        <p:spPr>
          <a:xfrm>
            <a:off x="5378450" y="2362200"/>
            <a:ext cx="2775000" cy="39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sv-SE" sz="2000">
                <a:solidFill>
                  <a:schemeClr val="lt2"/>
                </a:solidFill>
                <a:latin typeface="Courier New"/>
                <a:ea typeface="Courier New"/>
                <a:cs typeface="Courier New"/>
                <a:sym typeface="Courier New"/>
              </a:rPr>
              <a:t>a + b * c - d / e</a:t>
            </a:r>
            <a:endParaRPr/>
          </a:p>
        </p:txBody>
      </p:sp>
      <p:sp>
        <p:nvSpPr>
          <p:cNvPr id="267807" name="Google Shape;267807;p77"/>
          <p:cNvSpPr/>
          <p:nvPr/>
        </p:nvSpPr>
        <p:spPr>
          <a:xfrm>
            <a:off x="5683250" y="2743200"/>
            <a:ext cx="304800" cy="304800"/>
          </a:xfrm>
          <a:prstGeom prst="roundRect">
            <a:avLst>
              <a:gd fmla="val 16667" name="adj"/>
            </a:avLst>
          </a:prstGeom>
          <a:solidFill>
            <a:srgbClr val="F5E98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sv-SE" sz="2000">
                <a:solidFill>
                  <a:schemeClr val="dk1"/>
                </a:solidFill>
                <a:latin typeface="Times New Roman"/>
                <a:ea typeface="Times New Roman"/>
                <a:cs typeface="Times New Roman"/>
                <a:sym typeface="Times New Roman"/>
              </a:rPr>
              <a:t>3</a:t>
            </a:r>
            <a:endParaRPr sz="2400">
              <a:solidFill>
                <a:schemeClr val="dk1"/>
              </a:solidFill>
              <a:latin typeface="Times New Roman"/>
              <a:ea typeface="Times New Roman"/>
              <a:cs typeface="Times New Roman"/>
              <a:sym typeface="Times New Roman"/>
            </a:endParaRPr>
          </a:p>
        </p:txBody>
      </p:sp>
      <p:sp>
        <p:nvSpPr>
          <p:cNvPr id="267808" name="Google Shape;267808;p77"/>
          <p:cNvSpPr/>
          <p:nvPr/>
        </p:nvSpPr>
        <p:spPr>
          <a:xfrm>
            <a:off x="7512050" y="2743200"/>
            <a:ext cx="304800" cy="304800"/>
          </a:xfrm>
          <a:prstGeom prst="roundRect">
            <a:avLst>
              <a:gd fmla="val 16667" name="adj"/>
            </a:avLst>
          </a:prstGeom>
          <a:solidFill>
            <a:srgbClr val="F5E98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sv-SE" sz="2000">
                <a:solidFill>
                  <a:schemeClr val="dk1"/>
                </a:solidFill>
                <a:latin typeface="Times New Roman"/>
                <a:ea typeface="Times New Roman"/>
                <a:cs typeface="Times New Roman"/>
                <a:sym typeface="Times New Roman"/>
              </a:rPr>
              <a:t>2</a:t>
            </a:r>
            <a:endParaRPr sz="2400">
              <a:solidFill>
                <a:schemeClr val="dk1"/>
              </a:solidFill>
              <a:latin typeface="Times New Roman"/>
              <a:ea typeface="Times New Roman"/>
              <a:cs typeface="Times New Roman"/>
              <a:sym typeface="Times New Roman"/>
            </a:endParaRPr>
          </a:p>
        </p:txBody>
      </p:sp>
      <p:sp>
        <p:nvSpPr>
          <p:cNvPr id="267809" name="Google Shape;267809;p77"/>
          <p:cNvSpPr/>
          <p:nvPr/>
        </p:nvSpPr>
        <p:spPr>
          <a:xfrm>
            <a:off x="6902450" y="2743200"/>
            <a:ext cx="304800" cy="304800"/>
          </a:xfrm>
          <a:prstGeom prst="roundRect">
            <a:avLst>
              <a:gd fmla="val 16667" name="adj"/>
            </a:avLst>
          </a:prstGeom>
          <a:solidFill>
            <a:srgbClr val="F5E98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sv-SE" sz="2000">
                <a:solidFill>
                  <a:schemeClr val="dk1"/>
                </a:solidFill>
                <a:latin typeface="Times New Roman"/>
                <a:ea typeface="Times New Roman"/>
                <a:cs typeface="Times New Roman"/>
                <a:sym typeface="Times New Roman"/>
              </a:rPr>
              <a:t>4</a:t>
            </a:r>
            <a:endParaRPr sz="2400">
              <a:solidFill>
                <a:schemeClr val="dk1"/>
              </a:solidFill>
              <a:latin typeface="Times New Roman"/>
              <a:ea typeface="Times New Roman"/>
              <a:cs typeface="Times New Roman"/>
              <a:sym typeface="Times New Roman"/>
            </a:endParaRPr>
          </a:p>
        </p:txBody>
      </p:sp>
      <p:sp>
        <p:nvSpPr>
          <p:cNvPr id="267810" name="Google Shape;267810;p77"/>
          <p:cNvSpPr/>
          <p:nvPr/>
        </p:nvSpPr>
        <p:spPr>
          <a:xfrm>
            <a:off x="6292850" y="2743200"/>
            <a:ext cx="304800" cy="304800"/>
          </a:xfrm>
          <a:prstGeom prst="roundRect">
            <a:avLst>
              <a:gd fmla="val 16667" name="adj"/>
            </a:avLst>
          </a:prstGeom>
          <a:solidFill>
            <a:srgbClr val="F5E98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sv-SE" sz="2000">
                <a:solidFill>
                  <a:schemeClr val="dk1"/>
                </a:solidFill>
                <a:latin typeface="Times New Roman"/>
                <a:ea typeface="Times New Roman"/>
                <a:cs typeface="Times New Roman"/>
                <a:sym typeface="Times New Roman"/>
              </a:rPr>
              <a:t>1</a:t>
            </a:r>
            <a:endParaRPr sz="2400">
              <a:solidFill>
                <a:schemeClr val="dk1"/>
              </a:solidFill>
              <a:latin typeface="Times New Roman"/>
              <a:ea typeface="Times New Roman"/>
              <a:cs typeface="Times New Roman"/>
              <a:sym typeface="Times New Roman"/>
            </a:endParaRPr>
          </a:p>
        </p:txBody>
      </p:sp>
      <p:sp>
        <p:nvSpPr>
          <p:cNvPr id="267811" name="Google Shape;267811;p77"/>
          <p:cNvSpPr txBox="1"/>
          <p:nvPr/>
        </p:nvSpPr>
        <p:spPr>
          <a:xfrm>
            <a:off x="3168650" y="3581400"/>
            <a:ext cx="3079800" cy="39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sv-SE" sz="2000">
                <a:solidFill>
                  <a:schemeClr val="lt2"/>
                </a:solidFill>
                <a:latin typeface="Courier New"/>
                <a:ea typeface="Courier New"/>
                <a:cs typeface="Courier New"/>
                <a:sym typeface="Courier New"/>
              </a:rPr>
              <a:t>a / (b + c) - d % e</a:t>
            </a:r>
            <a:endParaRPr/>
          </a:p>
        </p:txBody>
      </p:sp>
      <p:sp>
        <p:nvSpPr>
          <p:cNvPr id="267812" name="Google Shape;267812;p77"/>
          <p:cNvSpPr/>
          <p:nvPr/>
        </p:nvSpPr>
        <p:spPr>
          <a:xfrm>
            <a:off x="3473450" y="3962400"/>
            <a:ext cx="304800" cy="304800"/>
          </a:xfrm>
          <a:prstGeom prst="roundRect">
            <a:avLst>
              <a:gd fmla="val 16667" name="adj"/>
            </a:avLst>
          </a:prstGeom>
          <a:solidFill>
            <a:srgbClr val="F5E98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sv-SE" sz="2000">
                <a:solidFill>
                  <a:schemeClr val="dk1"/>
                </a:solidFill>
                <a:latin typeface="Times New Roman"/>
                <a:ea typeface="Times New Roman"/>
                <a:cs typeface="Times New Roman"/>
                <a:sym typeface="Times New Roman"/>
              </a:rPr>
              <a:t>2</a:t>
            </a:r>
            <a:endParaRPr sz="2400">
              <a:solidFill>
                <a:schemeClr val="dk1"/>
              </a:solidFill>
              <a:latin typeface="Times New Roman"/>
              <a:ea typeface="Times New Roman"/>
              <a:cs typeface="Times New Roman"/>
              <a:sym typeface="Times New Roman"/>
            </a:endParaRPr>
          </a:p>
        </p:txBody>
      </p:sp>
      <p:sp>
        <p:nvSpPr>
          <p:cNvPr id="267813" name="Google Shape;267813;p77"/>
          <p:cNvSpPr/>
          <p:nvPr/>
        </p:nvSpPr>
        <p:spPr>
          <a:xfrm>
            <a:off x="5607050" y="3962400"/>
            <a:ext cx="304800" cy="304800"/>
          </a:xfrm>
          <a:prstGeom prst="roundRect">
            <a:avLst>
              <a:gd fmla="val 16667" name="adj"/>
            </a:avLst>
          </a:prstGeom>
          <a:solidFill>
            <a:srgbClr val="F5E98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sv-SE" sz="2000">
                <a:solidFill>
                  <a:schemeClr val="dk1"/>
                </a:solidFill>
                <a:latin typeface="Times New Roman"/>
                <a:ea typeface="Times New Roman"/>
                <a:cs typeface="Times New Roman"/>
                <a:sym typeface="Times New Roman"/>
              </a:rPr>
              <a:t>3</a:t>
            </a:r>
            <a:endParaRPr sz="2400">
              <a:solidFill>
                <a:schemeClr val="dk1"/>
              </a:solidFill>
              <a:latin typeface="Times New Roman"/>
              <a:ea typeface="Times New Roman"/>
              <a:cs typeface="Times New Roman"/>
              <a:sym typeface="Times New Roman"/>
            </a:endParaRPr>
          </a:p>
        </p:txBody>
      </p:sp>
      <p:sp>
        <p:nvSpPr>
          <p:cNvPr id="267814" name="Google Shape;267814;p77"/>
          <p:cNvSpPr/>
          <p:nvPr/>
        </p:nvSpPr>
        <p:spPr>
          <a:xfrm>
            <a:off x="4997450" y="3962400"/>
            <a:ext cx="304800" cy="304800"/>
          </a:xfrm>
          <a:prstGeom prst="roundRect">
            <a:avLst>
              <a:gd fmla="val 16667" name="adj"/>
            </a:avLst>
          </a:prstGeom>
          <a:solidFill>
            <a:srgbClr val="F5E98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sv-SE" sz="2000">
                <a:solidFill>
                  <a:schemeClr val="dk1"/>
                </a:solidFill>
                <a:latin typeface="Times New Roman"/>
                <a:ea typeface="Times New Roman"/>
                <a:cs typeface="Times New Roman"/>
                <a:sym typeface="Times New Roman"/>
              </a:rPr>
              <a:t>4</a:t>
            </a:r>
            <a:endParaRPr sz="2400">
              <a:solidFill>
                <a:schemeClr val="dk1"/>
              </a:solidFill>
              <a:latin typeface="Times New Roman"/>
              <a:ea typeface="Times New Roman"/>
              <a:cs typeface="Times New Roman"/>
              <a:sym typeface="Times New Roman"/>
            </a:endParaRPr>
          </a:p>
        </p:txBody>
      </p:sp>
      <p:sp>
        <p:nvSpPr>
          <p:cNvPr id="267815" name="Google Shape;267815;p77"/>
          <p:cNvSpPr/>
          <p:nvPr/>
        </p:nvSpPr>
        <p:spPr>
          <a:xfrm>
            <a:off x="4235450" y="3962400"/>
            <a:ext cx="304800" cy="304800"/>
          </a:xfrm>
          <a:prstGeom prst="roundRect">
            <a:avLst>
              <a:gd fmla="val 16667" name="adj"/>
            </a:avLst>
          </a:prstGeom>
          <a:solidFill>
            <a:srgbClr val="F5E98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sv-SE" sz="2000">
                <a:solidFill>
                  <a:schemeClr val="dk1"/>
                </a:solidFill>
                <a:latin typeface="Times New Roman"/>
                <a:ea typeface="Times New Roman"/>
                <a:cs typeface="Times New Roman"/>
                <a:sym typeface="Times New Roman"/>
              </a:rPr>
              <a:t>1</a:t>
            </a:r>
            <a:endParaRPr sz="2400">
              <a:solidFill>
                <a:schemeClr val="dk1"/>
              </a:solidFill>
              <a:latin typeface="Times New Roman"/>
              <a:ea typeface="Times New Roman"/>
              <a:cs typeface="Times New Roman"/>
              <a:sym typeface="Times New Roman"/>
            </a:endParaRPr>
          </a:p>
        </p:txBody>
      </p:sp>
      <p:sp>
        <p:nvSpPr>
          <p:cNvPr id="267816" name="Google Shape;267816;p77"/>
          <p:cNvSpPr txBox="1"/>
          <p:nvPr/>
        </p:nvSpPr>
        <p:spPr>
          <a:xfrm>
            <a:off x="3041650" y="4800600"/>
            <a:ext cx="3689400" cy="39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sv-SE" sz="2000">
                <a:solidFill>
                  <a:schemeClr val="lt2"/>
                </a:solidFill>
                <a:latin typeface="Courier New"/>
                <a:ea typeface="Courier New"/>
                <a:cs typeface="Courier New"/>
                <a:sym typeface="Courier New"/>
              </a:rPr>
              <a:t>a / (b * (c + (d - e)))</a:t>
            </a:r>
            <a:endParaRPr/>
          </a:p>
        </p:txBody>
      </p:sp>
      <p:sp>
        <p:nvSpPr>
          <p:cNvPr id="267817" name="Google Shape;267817;p77"/>
          <p:cNvSpPr/>
          <p:nvPr/>
        </p:nvSpPr>
        <p:spPr>
          <a:xfrm>
            <a:off x="3346450" y="5181600"/>
            <a:ext cx="304800" cy="304800"/>
          </a:xfrm>
          <a:prstGeom prst="roundRect">
            <a:avLst>
              <a:gd fmla="val 16667" name="adj"/>
            </a:avLst>
          </a:prstGeom>
          <a:solidFill>
            <a:srgbClr val="F5E98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sv-SE" sz="2000">
                <a:solidFill>
                  <a:schemeClr val="dk1"/>
                </a:solidFill>
                <a:latin typeface="Times New Roman"/>
                <a:ea typeface="Times New Roman"/>
                <a:cs typeface="Times New Roman"/>
                <a:sym typeface="Times New Roman"/>
              </a:rPr>
              <a:t>4</a:t>
            </a:r>
            <a:endParaRPr sz="2400">
              <a:solidFill>
                <a:schemeClr val="dk1"/>
              </a:solidFill>
              <a:latin typeface="Times New Roman"/>
              <a:ea typeface="Times New Roman"/>
              <a:cs typeface="Times New Roman"/>
              <a:sym typeface="Times New Roman"/>
            </a:endParaRPr>
          </a:p>
        </p:txBody>
      </p:sp>
      <p:sp>
        <p:nvSpPr>
          <p:cNvPr id="267818" name="Google Shape;267818;p77"/>
          <p:cNvSpPr/>
          <p:nvPr/>
        </p:nvSpPr>
        <p:spPr>
          <a:xfrm>
            <a:off x="5632450" y="5181600"/>
            <a:ext cx="304800" cy="304800"/>
          </a:xfrm>
          <a:prstGeom prst="roundRect">
            <a:avLst>
              <a:gd fmla="val 16667" name="adj"/>
            </a:avLst>
          </a:prstGeom>
          <a:solidFill>
            <a:srgbClr val="F5E98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sv-SE" sz="2000">
                <a:solidFill>
                  <a:schemeClr val="dk1"/>
                </a:solidFill>
                <a:latin typeface="Times New Roman"/>
                <a:ea typeface="Times New Roman"/>
                <a:cs typeface="Times New Roman"/>
                <a:sym typeface="Times New Roman"/>
              </a:rPr>
              <a:t>1</a:t>
            </a:r>
            <a:endParaRPr sz="2400">
              <a:solidFill>
                <a:schemeClr val="dk1"/>
              </a:solidFill>
              <a:latin typeface="Times New Roman"/>
              <a:ea typeface="Times New Roman"/>
              <a:cs typeface="Times New Roman"/>
              <a:sym typeface="Times New Roman"/>
            </a:endParaRPr>
          </a:p>
        </p:txBody>
      </p:sp>
      <p:sp>
        <p:nvSpPr>
          <p:cNvPr id="267819" name="Google Shape;267819;p77"/>
          <p:cNvSpPr/>
          <p:nvPr/>
        </p:nvSpPr>
        <p:spPr>
          <a:xfrm>
            <a:off x="4895850" y="5181600"/>
            <a:ext cx="304800" cy="304800"/>
          </a:xfrm>
          <a:prstGeom prst="roundRect">
            <a:avLst>
              <a:gd fmla="val 16667" name="adj"/>
            </a:avLst>
          </a:prstGeom>
          <a:solidFill>
            <a:srgbClr val="F5E98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sv-SE" sz="2000">
                <a:solidFill>
                  <a:schemeClr val="dk1"/>
                </a:solidFill>
                <a:latin typeface="Times New Roman"/>
                <a:ea typeface="Times New Roman"/>
                <a:cs typeface="Times New Roman"/>
                <a:sym typeface="Times New Roman"/>
              </a:rPr>
              <a:t>2</a:t>
            </a:r>
            <a:endParaRPr sz="2400">
              <a:solidFill>
                <a:schemeClr val="dk1"/>
              </a:solidFill>
              <a:latin typeface="Times New Roman"/>
              <a:ea typeface="Times New Roman"/>
              <a:cs typeface="Times New Roman"/>
              <a:sym typeface="Times New Roman"/>
            </a:endParaRPr>
          </a:p>
        </p:txBody>
      </p:sp>
      <p:sp>
        <p:nvSpPr>
          <p:cNvPr id="267820" name="Google Shape;267820;p77"/>
          <p:cNvSpPr/>
          <p:nvPr/>
        </p:nvSpPr>
        <p:spPr>
          <a:xfrm>
            <a:off x="4133850" y="5181600"/>
            <a:ext cx="304800" cy="304800"/>
          </a:xfrm>
          <a:prstGeom prst="roundRect">
            <a:avLst>
              <a:gd fmla="val 16667" name="adj"/>
            </a:avLst>
          </a:prstGeom>
          <a:solidFill>
            <a:srgbClr val="F5E98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sv-SE" sz="2000">
                <a:solidFill>
                  <a:schemeClr val="dk1"/>
                </a:solidFill>
                <a:latin typeface="Times New Roman"/>
                <a:ea typeface="Times New Roman"/>
                <a:cs typeface="Times New Roman"/>
                <a:sym typeface="Times New Roman"/>
              </a:rPr>
              <a:t>3</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00">
                                            <p:txEl>
                                              <p:pRg end="0" st="0"/>
                                            </p:txEl>
                                          </p:spTgt>
                                        </p:tgtEl>
                                        <p:attrNameLst>
                                          <p:attrName>style.visibility</p:attrName>
                                        </p:attrNameLst>
                                      </p:cBhvr>
                                      <p:to>
                                        <p:strVal val="visible"/>
                                      </p:to>
                                    </p:set>
                                    <p:animEffect filter="fade" transition="in">
                                      <p:cBhvr>
                                        <p:cTn dur="500"/>
                                        <p:tgtEl>
                                          <p:spTgt spid="2678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00">
                                            <p:txEl>
                                              <p:pRg end="1" st="1"/>
                                            </p:txEl>
                                          </p:spTgt>
                                        </p:tgtEl>
                                        <p:attrNameLst>
                                          <p:attrName>style.visibility</p:attrName>
                                        </p:attrNameLst>
                                      </p:cBhvr>
                                      <p:to>
                                        <p:strVal val="visible"/>
                                      </p:to>
                                    </p:set>
                                    <p:animEffect filter="fade" transition="in">
                                      <p:cBhvr>
                                        <p:cTn dur="500"/>
                                        <p:tgtEl>
                                          <p:spTgt spid="2678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7801"/>
                                        </p:tgtEl>
                                        <p:attrNameLst>
                                          <p:attrName>style.visibility</p:attrName>
                                        </p:attrNameLst>
                                      </p:cBhvr>
                                      <p:to>
                                        <p:strVal val="visible"/>
                                      </p:to>
                                    </p:set>
                                    <p:anim calcmode="lin" valueType="num">
                                      <p:cBhvr additive="base">
                                        <p:cTn dur="500"/>
                                        <p:tgtEl>
                                          <p:spTgt spid="2678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02"/>
                                        </p:tgtEl>
                                        <p:attrNameLst>
                                          <p:attrName>style.visibility</p:attrName>
                                        </p:attrNameLst>
                                      </p:cBhvr>
                                      <p:to>
                                        <p:strVal val="visible"/>
                                      </p:to>
                                    </p:set>
                                    <p:animEffect filter="fade" transition="in">
                                      <p:cBhvr>
                                        <p:cTn dur="500"/>
                                        <p:tgtEl>
                                          <p:spTgt spid="2678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05"/>
                                        </p:tgtEl>
                                        <p:attrNameLst>
                                          <p:attrName>style.visibility</p:attrName>
                                        </p:attrNameLst>
                                      </p:cBhvr>
                                      <p:to>
                                        <p:strVal val="visible"/>
                                      </p:to>
                                    </p:set>
                                    <p:animEffect filter="fade" transition="in">
                                      <p:cBhvr>
                                        <p:cTn dur="500"/>
                                        <p:tgtEl>
                                          <p:spTgt spid="2678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04"/>
                                        </p:tgtEl>
                                        <p:attrNameLst>
                                          <p:attrName>style.visibility</p:attrName>
                                        </p:attrNameLst>
                                      </p:cBhvr>
                                      <p:to>
                                        <p:strVal val="visible"/>
                                      </p:to>
                                    </p:set>
                                    <p:animEffect filter="fade" transition="in">
                                      <p:cBhvr>
                                        <p:cTn dur="500"/>
                                        <p:tgtEl>
                                          <p:spTgt spid="2678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03"/>
                                        </p:tgtEl>
                                        <p:attrNameLst>
                                          <p:attrName>style.visibility</p:attrName>
                                        </p:attrNameLst>
                                      </p:cBhvr>
                                      <p:to>
                                        <p:strVal val="visible"/>
                                      </p:to>
                                    </p:set>
                                    <p:animEffect filter="fade" transition="in">
                                      <p:cBhvr>
                                        <p:cTn dur="500"/>
                                        <p:tgtEl>
                                          <p:spTgt spid="2678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7806"/>
                                        </p:tgtEl>
                                        <p:attrNameLst>
                                          <p:attrName>style.visibility</p:attrName>
                                        </p:attrNameLst>
                                      </p:cBhvr>
                                      <p:to>
                                        <p:strVal val="visible"/>
                                      </p:to>
                                    </p:set>
                                    <p:anim calcmode="lin" valueType="num">
                                      <p:cBhvr additive="base">
                                        <p:cTn dur="500"/>
                                        <p:tgtEl>
                                          <p:spTgt spid="26780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10"/>
                                        </p:tgtEl>
                                        <p:attrNameLst>
                                          <p:attrName>style.visibility</p:attrName>
                                        </p:attrNameLst>
                                      </p:cBhvr>
                                      <p:to>
                                        <p:strVal val="visible"/>
                                      </p:to>
                                    </p:set>
                                    <p:animEffect filter="fade" transition="in">
                                      <p:cBhvr>
                                        <p:cTn dur="500"/>
                                        <p:tgtEl>
                                          <p:spTgt spid="2678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08"/>
                                        </p:tgtEl>
                                        <p:attrNameLst>
                                          <p:attrName>style.visibility</p:attrName>
                                        </p:attrNameLst>
                                      </p:cBhvr>
                                      <p:to>
                                        <p:strVal val="visible"/>
                                      </p:to>
                                    </p:set>
                                    <p:animEffect filter="fade" transition="in">
                                      <p:cBhvr>
                                        <p:cTn dur="500"/>
                                        <p:tgtEl>
                                          <p:spTgt spid="2678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07"/>
                                        </p:tgtEl>
                                        <p:attrNameLst>
                                          <p:attrName>style.visibility</p:attrName>
                                        </p:attrNameLst>
                                      </p:cBhvr>
                                      <p:to>
                                        <p:strVal val="visible"/>
                                      </p:to>
                                    </p:set>
                                    <p:animEffect filter="fade" transition="in">
                                      <p:cBhvr>
                                        <p:cTn dur="500"/>
                                        <p:tgtEl>
                                          <p:spTgt spid="2678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09"/>
                                        </p:tgtEl>
                                        <p:attrNameLst>
                                          <p:attrName>style.visibility</p:attrName>
                                        </p:attrNameLst>
                                      </p:cBhvr>
                                      <p:to>
                                        <p:strVal val="visible"/>
                                      </p:to>
                                    </p:set>
                                    <p:animEffect filter="fade" transition="in">
                                      <p:cBhvr>
                                        <p:cTn dur="500"/>
                                        <p:tgtEl>
                                          <p:spTgt spid="2678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7811"/>
                                        </p:tgtEl>
                                        <p:attrNameLst>
                                          <p:attrName>style.visibility</p:attrName>
                                        </p:attrNameLst>
                                      </p:cBhvr>
                                      <p:to>
                                        <p:strVal val="visible"/>
                                      </p:to>
                                    </p:set>
                                    <p:anim calcmode="lin" valueType="num">
                                      <p:cBhvr additive="base">
                                        <p:cTn dur="500"/>
                                        <p:tgtEl>
                                          <p:spTgt spid="26781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15"/>
                                        </p:tgtEl>
                                        <p:attrNameLst>
                                          <p:attrName>style.visibility</p:attrName>
                                        </p:attrNameLst>
                                      </p:cBhvr>
                                      <p:to>
                                        <p:strVal val="visible"/>
                                      </p:to>
                                    </p:set>
                                    <p:animEffect filter="fade" transition="in">
                                      <p:cBhvr>
                                        <p:cTn dur="500"/>
                                        <p:tgtEl>
                                          <p:spTgt spid="2678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12"/>
                                        </p:tgtEl>
                                        <p:attrNameLst>
                                          <p:attrName>style.visibility</p:attrName>
                                        </p:attrNameLst>
                                      </p:cBhvr>
                                      <p:to>
                                        <p:strVal val="visible"/>
                                      </p:to>
                                    </p:set>
                                    <p:animEffect filter="fade" transition="in">
                                      <p:cBhvr>
                                        <p:cTn dur="500"/>
                                        <p:tgtEl>
                                          <p:spTgt spid="2678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13"/>
                                        </p:tgtEl>
                                        <p:attrNameLst>
                                          <p:attrName>style.visibility</p:attrName>
                                        </p:attrNameLst>
                                      </p:cBhvr>
                                      <p:to>
                                        <p:strVal val="visible"/>
                                      </p:to>
                                    </p:set>
                                    <p:animEffect filter="fade" transition="in">
                                      <p:cBhvr>
                                        <p:cTn dur="500"/>
                                        <p:tgtEl>
                                          <p:spTgt spid="2678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14"/>
                                        </p:tgtEl>
                                        <p:attrNameLst>
                                          <p:attrName>style.visibility</p:attrName>
                                        </p:attrNameLst>
                                      </p:cBhvr>
                                      <p:to>
                                        <p:strVal val="visible"/>
                                      </p:to>
                                    </p:set>
                                    <p:animEffect filter="fade" transition="in">
                                      <p:cBhvr>
                                        <p:cTn dur="500"/>
                                        <p:tgtEl>
                                          <p:spTgt spid="2678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7816"/>
                                        </p:tgtEl>
                                        <p:attrNameLst>
                                          <p:attrName>style.visibility</p:attrName>
                                        </p:attrNameLst>
                                      </p:cBhvr>
                                      <p:to>
                                        <p:strVal val="visible"/>
                                      </p:to>
                                    </p:set>
                                    <p:anim calcmode="lin" valueType="num">
                                      <p:cBhvr additive="base">
                                        <p:cTn dur="500"/>
                                        <p:tgtEl>
                                          <p:spTgt spid="26781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18"/>
                                        </p:tgtEl>
                                        <p:attrNameLst>
                                          <p:attrName>style.visibility</p:attrName>
                                        </p:attrNameLst>
                                      </p:cBhvr>
                                      <p:to>
                                        <p:strVal val="visible"/>
                                      </p:to>
                                    </p:set>
                                    <p:animEffect filter="fade" transition="in">
                                      <p:cBhvr>
                                        <p:cTn dur="500"/>
                                        <p:tgtEl>
                                          <p:spTgt spid="2678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19"/>
                                        </p:tgtEl>
                                        <p:attrNameLst>
                                          <p:attrName>style.visibility</p:attrName>
                                        </p:attrNameLst>
                                      </p:cBhvr>
                                      <p:to>
                                        <p:strVal val="visible"/>
                                      </p:to>
                                    </p:set>
                                    <p:animEffect filter="fade" transition="in">
                                      <p:cBhvr>
                                        <p:cTn dur="500"/>
                                        <p:tgtEl>
                                          <p:spTgt spid="2678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20"/>
                                        </p:tgtEl>
                                        <p:attrNameLst>
                                          <p:attrName>style.visibility</p:attrName>
                                        </p:attrNameLst>
                                      </p:cBhvr>
                                      <p:to>
                                        <p:strVal val="visible"/>
                                      </p:to>
                                    </p:set>
                                    <p:animEffect filter="fade" transition="in">
                                      <p:cBhvr>
                                        <p:cTn dur="500"/>
                                        <p:tgtEl>
                                          <p:spTgt spid="2678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17"/>
                                        </p:tgtEl>
                                        <p:attrNameLst>
                                          <p:attrName>style.visibility</p:attrName>
                                        </p:attrNameLst>
                                      </p:cBhvr>
                                      <p:to>
                                        <p:strVal val="visible"/>
                                      </p:to>
                                    </p:set>
                                    <p:animEffect filter="fade" transition="in">
                                      <p:cBhvr>
                                        <p:cTn dur="500"/>
                                        <p:tgtEl>
                                          <p:spTgt spid="2678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825" name="Shape 267825"/>
        <p:cNvGrpSpPr/>
        <p:nvPr/>
      </p:nvGrpSpPr>
      <p:grpSpPr>
        <a:xfrm>
          <a:off x="0" y="0"/>
          <a:ext cx="0" cy="0"/>
          <a:chOff x="0" y="0"/>
          <a:chExt cx="0" cy="0"/>
        </a:xfrm>
      </p:grpSpPr>
      <p:sp>
        <p:nvSpPr>
          <p:cNvPr id="267826" name="Google Shape;267826;p78"/>
          <p:cNvSpPr txBox="1"/>
          <p:nvPr>
            <p:ph type="title"/>
          </p:nvPr>
        </p:nvSpPr>
        <p:spPr>
          <a:xfrm>
            <a:off x="683568" y="44624"/>
            <a:ext cx="7777200" cy="576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Calculations</a:t>
            </a:r>
            <a:endParaRPr/>
          </a:p>
        </p:txBody>
      </p:sp>
      <p:sp>
        <p:nvSpPr>
          <p:cNvPr id="267827" name="Google Shape;267827;p78"/>
          <p:cNvSpPr txBox="1"/>
          <p:nvPr>
            <p:ph idx="1" type="body"/>
          </p:nvPr>
        </p:nvSpPr>
        <p:spPr>
          <a:xfrm>
            <a:off x="179388" y="692696"/>
            <a:ext cx="8785200" cy="541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sz="1400">
                <a:solidFill>
                  <a:srgbClr val="FF0000"/>
                </a:solidFill>
                <a:latin typeface="Courier New"/>
                <a:ea typeface="Courier New"/>
                <a:cs typeface="Courier New"/>
                <a:sym typeface="Courier New"/>
              </a:rPr>
              <a:t>public class </a:t>
            </a:r>
            <a:r>
              <a:rPr b="1" lang="sv-SE" sz="1400">
                <a:latin typeface="Courier New"/>
                <a:ea typeface="Courier New"/>
                <a:cs typeface="Courier New"/>
                <a:sym typeface="Courier New"/>
              </a:rPr>
              <a:t>Calculations {</a:t>
            </a:r>
            <a:endParaRPr/>
          </a:p>
          <a:p>
            <a:pPr indent="0" lvl="0" marL="0" rtl="0" algn="l">
              <a:spcBef>
                <a:spcPts val="1013"/>
              </a:spcBef>
              <a:spcAft>
                <a:spcPts val="0"/>
              </a:spcAft>
              <a:buNone/>
            </a:pP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public static void </a:t>
            </a:r>
            <a:r>
              <a:rPr b="1" lang="sv-SE" sz="1400">
                <a:latin typeface="Courier New"/>
                <a:ea typeface="Courier New"/>
                <a:cs typeface="Courier New"/>
                <a:sym typeface="Courier New"/>
              </a:rPr>
              <a:t>main(String[] args){</a:t>
            </a:r>
            <a:endParaRPr/>
          </a:p>
          <a:p>
            <a:pPr indent="0" lvl="0" marL="0" rtl="0" algn="l">
              <a:spcBef>
                <a:spcPts val="1013"/>
              </a:spcBef>
              <a:spcAft>
                <a:spcPts val="0"/>
              </a:spcAft>
              <a:buNone/>
            </a:pPr>
            <a:r>
              <a:rPr b="1" lang="sv-SE" sz="1400">
                <a:latin typeface="Courier New"/>
                <a:ea typeface="Courier New"/>
                <a:cs typeface="Courier New"/>
                <a:sym typeface="Courier New"/>
              </a:rPr>
              <a:t>		System.</a:t>
            </a:r>
            <a:r>
              <a:rPr b="1" lang="sv-SE" sz="1400">
                <a:solidFill>
                  <a:srgbClr val="0000FF"/>
                </a:solidFill>
                <a:latin typeface="Courier New"/>
                <a:ea typeface="Courier New"/>
                <a:cs typeface="Courier New"/>
                <a:sym typeface="Courier New"/>
              </a:rPr>
              <a:t>out</a:t>
            </a:r>
            <a:r>
              <a:rPr b="1" lang="sv-SE" sz="1400">
                <a:latin typeface="Courier New"/>
                <a:ea typeface="Courier New"/>
                <a:cs typeface="Courier New"/>
                <a:sym typeface="Courier New"/>
              </a:rPr>
              <a:t>.println(</a:t>
            </a:r>
            <a:r>
              <a:rPr b="1" lang="sv-SE" sz="1400">
                <a:solidFill>
                  <a:srgbClr val="0000FF"/>
                </a:solidFill>
                <a:latin typeface="Courier New"/>
                <a:ea typeface="Courier New"/>
                <a:cs typeface="Courier New"/>
                <a:sym typeface="Courier New"/>
              </a:rPr>
              <a:t>"5 + 5 = " </a:t>
            </a:r>
            <a:r>
              <a:rPr b="1" lang="sv-SE" sz="1400">
                <a:latin typeface="Courier New"/>
                <a:ea typeface="Courier New"/>
                <a:cs typeface="Courier New"/>
                <a:sym typeface="Courier New"/>
              </a:rPr>
              <a:t>+ 5 + 5); </a:t>
            </a:r>
            <a:r>
              <a:rPr b="1" lang="sv-SE" sz="1400">
                <a:solidFill>
                  <a:srgbClr val="00B050"/>
                </a:solidFill>
                <a:latin typeface="Courier New"/>
                <a:ea typeface="Courier New"/>
                <a:cs typeface="Courier New"/>
                <a:sym typeface="Courier New"/>
              </a:rPr>
              <a:t>//Parentheses?!</a:t>
            </a:r>
            <a:endParaRPr/>
          </a:p>
          <a:p>
            <a:pPr indent="0" lvl="0" marL="0" rtl="0" algn="l">
              <a:spcBef>
                <a:spcPts val="1013"/>
              </a:spcBef>
              <a:spcAft>
                <a:spcPts val="0"/>
              </a:spcAft>
              <a:buNone/>
            </a:pPr>
            <a:r>
              <a:rPr b="1" lang="sv-SE" sz="1400">
                <a:latin typeface="Courier New"/>
                <a:ea typeface="Courier New"/>
                <a:cs typeface="Courier New"/>
                <a:sym typeface="Courier New"/>
              </a:rPr>
              <a:t>		System.</a:t>
            </a:r>
            <a:r>
              <a:rPr b="1" lang="sv-SE" sz="1400">
                <a:solidFill>
                  <a:srgbClr val="0000FF"/>
                </a:solidFill>
                <a:latin typeface="Courier New"/>
                <a:ea typeface="Courier New"/>
                <a:cs typeface="Courier New"/>
                <a:sym typeface="Courier New"/>
              </a:rPr>
              <a:t>out</a:t>
            </a:r>
            <a:r>
              <a:rPr b="1" lang="sv-SE" sz="1400">
                <a:latin typeface="Courier New"/>
                <a:ea typeface="Courier New"/>
                <a:cs typeface="Courier New"/>
                <a:sym typeface="Courier New"/>
              </a:rPr>
              <a:t>.println(</a:t>
            </a:r>
            <a:r>
              <a:rPr b="1" lang="sv-SE" sz="1400">
                <a:solidFill>
                  <a:srgbClr val="0000FF"/>
                </a:solidFill>
                <a:latin typeface="Courier New"/>
                <a:ea typeface="Courier New"/>
                <a:cs typeface="Courier New"/>
                <a:sym typeface="Courier New"/>
              </a:rPr>
              <a:t>"8 - 2 = " </a:t>
            </a:r>
            <a:r>
              <a:rPr b="1" lang="sv-SE" sz="1400">
                <a:latin typeface="Courier New"/>
                <a:ea typeface="Courier New"/>
                <a:cs typeface="Courier New"/>
                <a:sym typeface="Courier New"/>
              </a:rPr>
              <a:t>+ (8 - 2));</a:t>
            </a:r>
            <a:endParaRPr/>
          </a:p>
          <a:p>
            <a:pPr indent="0" lvl="0" marL="0" rtl="0" algn="l">
              <a:spcBef>
                <a:spcPts val="1013"/>
              </a:spcBef>
              <a:spcAft>
                <a:spcPts val="0"/>
              </a:spcAft>
              <a:buNone/>
            </a:pPr>
            <a:r>
              <a:rPr b="1" lang="sv-SE" sz="1400">
                <a:latin typeface="Courier New"/>
                <a:ea typeface="Courier New"/>
                <a:cs typeface="Courier New"/>
                <a:sym typeface="Courier New"/>
              </a:rPr>
              <a:t>		System.</a:t>
            </a:r>
            <a:r>
              <a:rPr b="1" lang="sv-SE" sz="1400">
                <a:solidFill>
                  <a:srgbClr val="0000FF"/>
                </a:solidFill>
                <a:latin typeface="Courier New"/>
                <a:ea typeface="Courier New"/>
                <a:cs typeface="Courier New"/>
                <a:sym typeface="Courier New"/>
              </a:rPr>
              <a:t>out</a:t>
            </a:r>
            <a:r>
              <a:rPr b="1" lang="sv-SE" sz="1400">
                <a:latin typeface="Courier New"/>
                <a:ea typeface="Courier New"/>
                <a:cs typeface="Courier New"/>
                <a:sym typeface="Courier New"/>
              </a:rPr>
              <a:t>.println(</a:t>
            </a:r>
            <a:r>
              <a:rPr b="1" lang="sv-SE" sz="1400">
                <a:solidFill>
                  <a:srgbClr val="0000FF"/>
                </a:solidFill>
                <a:latin typeface="Courier New"/>
                <a:ea typeface="Courier New"/>
                <a:cs typeface="Courier New"/>
                <a:sym typeface="Courier New"/>
              </a:rPr>
              <a:t>"4 * 5 = " </a:t>
            </a:r>
            <a:r>
              <a:rPr b="1" lang="sv-SE" sz="1400">
                <a:latin typeface="Courier New"/>
                <a:ea typeface="Courier New"/>
                <a:cs typeface="Courier New"/>
                <a:sym typeface="Courier New"/>
              </a:rPr>
              <a:t>+ (4 * 5));</a:t>
            </a:r>
            <a:endParaRPr/>
          </a:p>
          <a:p>
            <a:pPr indent="0" lvl="0" marL="0" rtl="0" algn="l">
              <a:spcBef>
                <a:spcPts val="1013"/>
              </a:spcBef>
              <a:spcAft>
                <a:spcPts val="0"/>
              </a:spcAft>
              <a:buNone/>
            </a:pPr>
            <a:r>
              <a:rPr b="1" lang="sv-SE" sz="1400">
                <a:latin typeface="Courier New"/>
                <a:ea typeface="Courier New"/>
                <a:cs typeface="Courier New"/>
                <a:sym typeface="Courier New"/>
              </a:rPr>
              <a:t>		System.</a:t>
            </a:r>
            <a:r>
              <a:rPr b="1" lang="sv-SE" sz="1400">
                <a:solidFill>
                  <a:srgbClr val="0000FF"/>
                </a:solidFill>
                <a:latin typeface="Courier New"/>
                <a:ea typeface="Courier New"/>
                <a:cs typeface="Courier New"/>
                <a:sym typeface="Courier New"/>
              </a:rPr>
              <a:t>out</a:t>
            </a:r>
            <a:r>
              <a:rPr b="1" lang="sv-SE" sz="1400">
                <a:latin typeface="Courier New"/>
                <a:ea typeface="Courier New"/>
                <a:cs typeface="Courier New"/>
                <a:sym typeface="Courier New"/>
              </a:rPr>
              <a:t>.println(</a:t>
            </a:r>
            <a:r>
              <a:rPr b="1" lang="sv-SE" sz="1400">
                <a:solidFill>
                  <a:srgbClr val="0000FF"/>
                </a:solidFill>
                <a:latin typeface="Courier New"/>
                <a:ea typeface="Courier New"/>
                <a:cs typeface="Courier New"/>
                <a:sym typeface="Courier New"/>
              </a:rPr>
              <a:t>"25 / 5 = " </a:t>
            </a:r>
            <a:r>
              <a:rPr b="1" lang="sv-SE" sz="1400">
                <a:latin typeface="Courier New"/>
                <a:ea typeface="Courier New"/>
                <a:cs typeface="Courier New"/>
                <a:sym typeface="Courier New"/>
              </a:rPr>
              <a:t>+ (25 / 5));</a:t>
            </a:r>
            <a:endParaRPr/>
          </a:p>
          <a:p>
            <a:pPr indent="0" lvl="0" marL="0" rtl="0" algn="l">
              <a:spcBef>
                <a:spcPts val="1013"/>
              </a:spcBef>
              <a:spcAft>
                <a:spcPts val="0"/>
              </a:spcAft>
              <a:buNone/>
            </a:pPr>
            <a:r>
              <a:rPr b="1" lang="sv-SE" sz="1400">
                <a:latin typeface="Courier New"/>
                <a:ea typeface="Courier New"/>
                <a:cs typeface="Courier New"/>
                <a:sym typeface="Courier New"/>
              </a:rPr>
              <a:t>		System.</a:t>
            </a:r>
            <a:r>
              <a:rPr b="1" lang="sv-SE" sz="1400">
                <a:solidFill>
                  <a:srgbClr val="0000FF"/>
                </a:solidFill>
                <a:latin typeface="Courier New"/>
                <a:ea typeface="Courier New"/>
                <a:cs typeface="Courier New"/>
                <a:sym typeface="Courier New"/>
              </a:rPr>
              <a:t>out</a:t>
            </a:r>
            <a:r>
              <a:rPr b="1" lang="sv-SE" sz="1400">
                <a:latin typeface="Courier New"/>
                <a:ea typeface="Courier New"/>
                <a:cs typeface="Courier New"/>
                <a:sym typeface="Courier New"/>
              </a:rPr>
              <a:t>.println(</a:t>
            </a:r>
            <a:r>
              <a:rPr b="1" lang="sv-SE" sz="1400">
                <a:solidFill>
                  <a:srgbClr val="0000FF"/>
                </a:solidFill>
                <a:latin typeface="Courier New"/>
                <a:ea typeface="Courier New"/>
                <a:cs typeface="Courier New"/>
                <a:sym typeface="Courier New"/>
              </a:rPr>
              <a:t>"(7 + 3) * 4 = " </a:t>
            </a:r>
            <a:r>
              <a:rPr b="1" lang="sv-SE" sz="1400">
                <a:latin typeface="Courier New"/>
                <a:ea typeface="Courier New"/>
                <a:cs typeface="Courier New"/>
                <a:sym typeface="Courier New"/>
              </a:rPr>
              <a:t>+ ((7 + 3) * 4));</a:t>
            </a:r>
            <a:endParaRPr/>
          </a:p>
          <a:p>
            <a:pPr indent="0" lvl="0" marL="0" rtl="0" algn="l">
              <a:spcBef>
                <a:spcPts val="1013"/>
              </a:spcBef>
              <a:spcAft>
                <a:spcPts val="0"/>
              </a:spcAft>
              <a:buNone/>
            </a:pPr>
            <a:r>
              <a:rPr b="1" lang="sv-SE" sz="1400">
                <a:latin typeface="Courier New"/>
                <a:ea typeface="Courier New"/>
                <a:cs typeface="Courier New"/>
                <a:sym typeface="Courier New"/>
              </a:rPr>
              <a:t>	}</a:t>
            </a:r>
            <a:endParaRPr/>
          </a:p>
          <a:p>
            <a:pPr indent="0" lvl="0" marL="0" rtl="0" algn="l">
              <a:spcBef>
                <a:spcPts val="1013"/>
              </a:spcBef>
              <a:spcAft>
                <a:spcPts val="0"/>
              </a:spcAft>
              <a:buNone/>
            </a:pPr>
            <a:r>
              <a:rPr b="1" lang="sv-SE" sz="1400">
                <a:latin typeface="Courier New"/>
                <a:ea typeface="Courier New"/>
                <a:cs typeface="Courier New"/>
                <a:sym typeface="Courier New"/>
              </a:rPr>
              <a:t>}</a:t>
            </a:r>
            <a:endParaRPr/>
          </a:p>
          <a:p>
            <a:pPr indent="0" lvl="0" marL="0" rtl="0" algn="l">
              <a:spcBef>
                <a:spcPts val="1013"/>
              </a:spcBef>
              <a:spcAft>
                <a:spcPts val="0"/>
              </a:spcAft>
              <a:buNone/>
            </a:pPr>
            <a:r>
              <a:t/>
            </a:r>
            <a:endParaRPr sz="1200">
              <a:latin typeface="Courier New"/>
              <a:ea typeface="Courier New"/>
              <a:cs typeface="Courier New"/>
              <a:sym typeface="Courier New"/>
            </a:endParaRPr>
          </a:p>
          <a:p>
            <a:pPr indent="0" lvl="0" marL="0" rtl="0" algn="l">
              <a:spcBef>
                <a:spcPts val="1013"/>
              </a:spcBef>
              <a:spcAft>
                <a:spcPts val="0"/>
              </a:spcAft>
              <a:buNone/>
            </a:pPr>
            <a:r>
              <a:t/>
            </a:r>
            <a:endParaRPr sz="500">
              <a:latin typeface="Courier New"/>
              <a:ea typeface="Courier New"/>
              <a:cs typeface="Courier New"/>
              <a:sym typeface="Courier New"/>
            </a:endParaRPr>
          </a:p>
        </p:txBody>
      </p:sp>
      <p:sp>
        <p:nvSpPr>
          <p:cNvPr id="267828" name="Google Shape;267828;p78"/>
          <p:cNvSpPr/>
          <p:nvPr/>
        </p:nvSpPr>
        <p:spPr>
          <a:xfrm>
            <a:off x="7308304" y="5067761"/>
            <a:ext cx="1377300" cy="11697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sv-SE" sz="1400">
                <a:solidFill>
                  <a:schemeClr val="lt2"/>
                </a:solidFill>
                <a:latin typeface="Arial"/>
                <a:ea typeface="Arial"/>
                <a:cs typeface="Arial"/>
                <a:sym typeface="Arial"/>
              </a:rPr>
              <a:t>5 + 5 = 55</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8 - 2 = 6</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4 * 5 = 20</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25 / 5 = 5</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(7 + 3) * 4 = 40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833" name="Shape 267833"/>
        <p:cNvGrpSpPr/>
        <p:nvPr/>
      </p:nvGrpSpPr>
      <p:grpSpPr>
        <a:xfrm>
          <a:off x="0" y="0"/>
          <a:ext cx="0" cy="0"/>
          <a:chOff x="0" y="0"/>
          <a:chExt cx="0" cy="0"/>
        </a:xfrm>
      </p:grpSpPr>
      <p:sp>
        <p:nvSpPr>
          <p:cNvPr id="267834" name="Google Shape;267834;p79"/>
          <p:cNvSpPr txBox="1"/>
          <p:nvPr>
            <p:ph type="title"/>
          </p:nvPr>
        </p:nvSpPr>
        <p:spPr>
          <a:xfrm>
            <a:off x="683568" y="44624"/>
            <a:ext cx="7777200" cy="575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Converting data (casting)</a:t>
            </a:r>
            <a:endParaRPr/>
          </a:p>
        </p:txBody>
      </p:sp>
      <p:sp>
        <p:nvSpPr>
          <p:cNvPr id="267835" name="Google Shape;267835;p79"/>
          <p:cNvSpPr txBox="1"/>
          <p:nvPr>
            <p:ph idx="1" type="body"/>
          </p:nvPr>
        </p:nvSpPr>
        <p:spPr>
          <a:xfrm>
            <a:off x="179513" y="764704"/>
            <a:ext cx="8197800" cy="461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sz="1400"/>
              <a:t>Sometimes it may be necessary to convert a value of one data type to another. The following conversion work in all situations.</a:t>
            </a:r>
            <a:endParaRPr/>
          </a:p>
        </p:txBody>
      </p:sp>
      <p:grpSp>
        <p:nvGrpSpPr>
          <p:cNvPr id="267836" name="Google Shape;267836;p79"/>
          <p:cNvGrpSpPr/>
          <p:nvPr/>
        </p:nvGrpSpPr>
        <p:grpSpPr>
          <a:xfrm>
            <a:off x="684213" y="1733550"/>
            <a:ext cx="6545239" cy="2855974"/>
            <a:chOff x="1197" y="1434"/>
            <a:chExt cx="2768" cy="1800"/>
          </a:xfrm>
        </p:grpSpPr>
        <p:sp>
          <p:nvSpPr>
            <p:cNvPr id="267837" name="Google Shape;267837;p79"/>
            <p:cNvSpPr txBox="1"/>
            <p:nvPr/>
          </p:nvSpPr>
          <p:spPr>
            <a:xfrm>
              <a:off x="1197" y="1437"/>
              <a:ext cx="900" cy="1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v-SE" sz="1600">
                  <a:solidFill>
                    <a:schemeClr val="lt2"/>
                  </a:solidFill>
                  <a:latin typeface="Open Sans Light"/>
                  <a:ea typeface="Open Sans Light"/>
                  <a:cs typeface="Open Sans Light"/>
                  <a:sym typeface="Open Sans Light"/>
                </a:rPr>
                <a:t>From</a:t>
              </a:r>
              <a:endParaRPr/>
            </a:p>
            <a:p>
              <a:pPr indent="0" lvl="0" marL="0" marR="0" rtl="0" algn="l">
                <a:spcBef>
                  <a:spcPts val="800"/>
                </a:spcBef>
                <a:spcAft>
                  <a:spcPts val="0"/>
                </a:spcAft>
                <a:buNone/>
              </a:pPr>
              <a:r>
                <a:rPr b="1" lang="sv-SE" sz="1600">
                  <a:solidFill>
                    <a:srgbClr val="FF0000"/>
                  </a:solidFill>
                  <a:latin typeface="Courier New"/>
                  <a:ea typeface="Courier New"/>
                  <a:cs typeface="Courier New"/>
                  <a:sym typeface="Courier New"/>
                </a:rPr>
                <a:t>byte</a:t>
              </a:r>
              <a:endParaRPr/>
            </a:p>
            <a:p>
              <a:pPr indent="0" lvl="0" marL="0" marR="0" rtl="0" algn="l">
                <a:spcBef>
                  <a:spcPts val="800"/>
                </a:spcBef>
                <a:spcAft>
                  <a:spcPts val="0"/>
                </a:spcAft>
                <a:buNone/>
              </a:pPr>
              <a:r>
                <a:rPr b="1" lang="sv-SE" sz="1600">
                  <a:solidFill>
                    <a:srgbClr val="FF0000"/>
                  </a:solidFill>
                  <a:latin typeface="Courier New"/>
                  <a:ea typeface="Courier New"/>
                  <a:cs typeface="Courier New"/>
                  <a:sym typeface="Courier New"/>
                </a:rPr>
                <a:t>short</a:t>
              </a:r>
              <a:endParaRPr/>
            </a:p>
            <a:p>
              <a:pPr indent="0" lvl="0" marL="0" marR="0" rtl="0" algn="l">
                <a:spcBef>
                  <a:spcPts val="800"/>
                </a:spcBef>
                <a:spcAft>
                  <a:spcPts val="0"/>
                </a:spcAft>
                <a:buNone/>
              </a:pPr>
              <a:r>
                <a:rPr b="1" lang="sv-SE" sz="1600">
                  <a:solidFill>
                    <a:srgbClr val="FF0000"/>
                  </a:solidFill>
                  <a:latin typeface="Courier New"/>
                  <a:ea typeface="Courier New"/>
                  <a:cs typeface="Courier New"/>
                  <a:sym typeface="Courier New"/>
                </a:rPr>
                <a:t>char</a:t>
              </a:r>
              <a:endParaRPr/>
            </a:p>
            <a:p>
              <a:pPr indent="0" lvl="0" marL="0" marR="0" rtl="0" algn="l">
                <a:spcBef>
                  <a:spcPts val="800"/>
                </a:spcBef>
                <a:spcAft>
                  <a:spcPts val="0"/>
                </a:spcAft>
                <a:buNone/>
              </a:pPr>
              <a:r>
                <a:rPr b="1" lang="sv-SE" sz="1600">
                  <a:solidFill>
                    <a:srgbClr val="FF0000"/>
                  </a:solidFill>
                  <a:latin typeface="Courier New"/>
                  <a:ea typeface="Courier New"/>
                  <a:cs typeface="Courier New"/>
                  <a:sym typeface="Courier New"/>
                </a:rPr>
                <a:t>int</a:t>
              </a:r>
              <a:endParaRPr b="1" sz="1600">
                <a:solidFill>
                  <a:srgbClr val="FF0000"/>
                </a:solidFill>
                <a:latin typeface="Courier New"/>
                <a:ea typeface="Courier New"/>
                <a:cs typeface="Courier New"/>
                <a:sym typeface="Courier New"/>
              </a:endParaRPr>
            </a:p>
            <a:p>
              <a:pPr indent="0" lvl="0" marL="0" marR="0" rtl="0" algn="l">
                <a:spcBef>
                  <a:spcPts val="800"/>
                </a:spcBef>
                <a:spcAft>
                  <a:spcPts val="0"/>
                </a:spcAft>
                <a:buNone/>
              </a:pPr>
              <a:r>
                <a:rPr b="1" lang="sv-SE" sz="1600">
                  <a:solidFill>
                    <a:srgbClr val="FF0000"/>
                  </a:solidFill>
                  <a:latin typeface="Courier New"/>
                  <a:ea typeface="Courier New"/>
                  <a:cs typeface="Courier New"/>
                  <a:sym typeface="Courier New"/>
                </a:rPr>
                <a:t>long</a:t>
              </a:r>
              <a:endParaRPr/>
            </a:p>
            <a:p>
              <a:pPr indent="0" lvl="0" marL="0" marR="0" rtl="0" algn="l">
                <a:spcBef>
                  <a:spcPts val="800"/>
                </a:spcBef>
                <a:spcAft>
                  <a:spcPts val="0"/>
                </a:spcAft>
                <a:buNone/>
              </a:pPr>
              <a:r>
                <a:rPr b="1" lang="sv-SE" sz="1600">
                  <a:solidFill>
                    <a:srgbClr val="FF0000"/>
                  </a:solidFill>
                  <a:latin typeface="Courier New"/>
                  <a:ea typeface="Courier New"/>
                  <a:cs typeface="Courier New"/>
                  <a:sym typeface="Courier New"/>
                </a:rPr>
                <a:t>float</a:t>
              </a:r>
              <a:endParaRPr/>
            </a:p>
          </p:txBody>
        </p:sp>
        <p:sp>
          <p:nvSpPr>
            <p:cNvPr id="267838" name="Google Shape;267838;p79"/>
            <p:cNvSpPr txBox="1"/>
            <p:nvPr/>
          </p:nvSpPr>
          <p:spPr>
            <a:xfrm>
              <a:off x="1565" y="1434"/>
              <a:ext cx="2400" cy="1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v-SE" sz="1600">
                  <a:solidFill>
                    <a:schemeClr val="lt2"/>
                  </a:solidFill>
                  <a:latin typeface="Open Sans Light"/>
                  <a:ea typeface="Open Sans Light"/>
                  <a:cs typeface="Open Sans Light"/>
                  <a:sym typeface="Open Sans Light"/>
                </a:rPr>
                <a:t>To</a:t>
              </a:r>
              <a:endParaRPr/>
            </a:p>
            <a:p>
              <a:pPr indent="0" lvl="0" marL="0" marR="0" rtl="0" algn="l">
                <a:spcBef>
                  <a:spcPts val="800"/>
                </a:spcBef>
                <a:spcAft>
                  <a:spcPts val="0"/>
                </a:spcAft>
                <a:buNone/>
              </a:pPr>
              <a:r>
                <a:rPr b="1" lang="sv-SE" sz="1600">
                  <a:solidFill>
                    <a:srgbClr val="0000FF"/>
                  </a:solidFill>
                  <a:latin typeface="Courier New"/>
                  <a:ea typeface="Courier New"/>
                  <a:cs typeface="Courier New"/>
                  <a:sym typeface="Courier New"/>
                </a:rPr>
                <a:t>short, int, long, float eller double</a:t>
              </a:r>
              <a:endParaRPr/>
            </a:p>
            <a:p>
              <a:pPr indent="0" lvl="0" marL="0" marR="0" rtl="0" algn="l">
                <a:spcBef>
                  <a:spcPts val="800"/>
                </a:spcBef>
                <a:spcAft>
                  <a:spcPts val="0"/>
                </a:spcAft>
                <a:buNone/>
              </a:pPr>
              <a:r>
                <a:rPr b="1" lang="sv-SE" sz="1600">
                  <a:solidFill>
                    <a:srgbClr val="0000FF"/>
                  </a:solidFill>
                  <a:latin typeface="Courier New"/>
                  <a:ea typeface="Courier New"/>
                  <a:cs typeface="Courier New"/>
                  <a:sym typeface="Courier New"/>
                </a:rPr>
                <a:t>int, long, float eller double</a:t>
              </a:r>
              <a:endParaRPr/>
            </a:p>
            <a:p>
              <a:pPr indent="0" lvl="0" marL="0" marR="0" rtl="0" algn="l">
                <a:spcBef>
                  <a:spcPts val="800"/>
                </a:spcBef>
                <a:spcAft>
                  <a:spcPts val="0"/>
                </a:spcAft>
                <a:buNone/>
              </a:pPr>
              <a:r>
                <a:rPr b="1" lang="sv-SE" sz="1600">
                  <a:solidFill>
                    <a:srgbClr val="0000FF"/>
                  </a:solidFill>
                  <a:latin typeface="Courier New"/>
                  <a:ea typeface="Courier New"/>
                  <a:cs typeface="Courier New"/>
                  <a:sym typeface="Courier New"/>
                </a:rPr>
                <a:t>int, long, float eller double</a:t>
              </a:r>
              <a:endParaRPr/>
            </a:p>
            <a:p>
              <a:pPr indent="0" lvl="0" marL="0" marR="0" rtl="0" algn="l">
                <a:spcBef>
                  <a:spcPts val="800"/>
                </a:spcBef>
                <a:spcAft>
                  <a:spcPts val="0"/>
                </a:spcAft>
                <a:buNone/>
              </a:pPr>
              <a:r>
                <a:rPr b="1" lang="sv-SE" sz="1600">
                  <a:solidFill>
                    <a:srgbClr val="0000FF"/>
                  </a:solidFill>
                  <a:latin typeface="Courier New"/>
                  <a:ea typeface="Courier New"/>
                  <a:cs typeface="Courier New"/>
                  <a:sym typeface="Courier New"/>
                </a:rPr>
                <a:t>long, float eller double</a:t>
              </a:r>
              <a:endParaRPr/>
            </a:p>
            <a:p>
              <a:pPr indent="0" lvl="0" marL="0" marR="0" rtl="0" algn="l">
                <a:spcBef>
                  <a:spcPts val="800"/>
                </a:spcBef>
                <a:spcAft>
                  <a:spcPts val="0"/>
                </a:spcAft>
                <a:buNone/>
              </a:pPr>
              <a:r>
                <a:rPr b="1" lang="sv-SE" sz="1600">
                  <a:solidFill>
                    <a:srgbClr val="0000FF"/>
                  </a:solidFill>
                  <a:latin typeface="Courier New"/>
                  <a:ea typeface="Courier New"/>
                  <a:cs typeface="Courier New"/>
                  <a:sym typeface="Courier New"/>
                </a:rPr>
                <a:t>float eller double</a:t>
              </a:r>
              <a:endParaRPr/>
            </a:p>
            <a:p>
              <a:pPr indent="0" lvl="0" marL="0" marR="0" rtl="0" algn="l">
                <a:spcBef>
                  <a:spcPts val="800"/>
                </a:spcBef>
                <a:spcAft>
                  <a:spcPts val="0"/>
                </a:spcAft>
                <a:buNone/>
              </a:pPr>
              <a:r>
                <a:rPr b="1" lang="sv-SE" sz="1600">
                  <a:solidFill>
                    <a:srgbClr val="0000FF"/>
                  </a:solidFill>
                  <a:latin typeface="Courier New"/>
                  <a:ea typeface="Courier New"/>
                  <a:cs typeface="Courier New"/>
                  <a:sym typeface="Courier New"/>
                </a:rPr>
                <a:t>double</a:t>
              </a:r>
              <a:endParaRPr/>
            </a:p>
            <a:p>
              <a:pPr indent="0" lvl="0" marL="0" marR="0" rtl="0" algn="l">
                <a:spcBef>
                  <a:spcPts val="900"/>
                </a:spcBef>
                <a:spcAft>
                  <a:spcPts val="0"/>
                </a:spcAft>
                <a:buNone/>
              </a:pPr>
              <a:r>
                <a:t/>
              </a:r>
              <a:endParaRPr sz="1800">
                <a:solidFill>
                  <a:schemeClr val="dk1"/>
                </a:solidFill>
                <a:latin typeface="Tahoma"/>
                <a:ea typeface="Tahoma"/>
                <a:cs typeface="Tahoma"/>
                <a:sym typeface="Tahoma"/>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658" name="Shape 267658"/>
        <p:cNvGrpSpPr/>
        <p:nvPr/>
      </p:nvGrpSpPr>
      <p:grpSpPr>
        <a:xfrm>
          <a:off x="0" y="0"/>
          <a:ext cx="0" cy="0"/>
          <a:chOff x="0" y="0"/>
          <a:chExt cx="0" cy="0"/>
        </a:xfrm>
      </p:grpSpPr>
      <p:sp>
        <p:nvSpPr>
          <p:cNvPr id="267659" name="Google Shape;267659;p62"/>
          <p:cNvSpPr txBox="1"/>
          <p:nvPr>
            <p:ph idx="1" type="body"/>
          </p:nvPr>
        </p:nvSpPr>
        <p:spPr>
          <a:xfrm>
            <a:off x="179512" y="692696"/>
            <a:ext cx="8640900" cy="5184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sz="1400">
                <a:solidFill>
                  <a:srgbClr val="FF0000"/>
                </a:solidFill>
                <a:latin typeface="Courier New"/>
                <a:ea typeface="Courier New"/>
                <a:cs typeface="Courier New"/>
                <a:sym typeface="Courier New"/>
              </a:rPr>
              <a:t>public class </a:t>
            </a:r>
            <a:r>
              <a:rPr b="1" lang="sv-SE" sz="1400">
                <a:latin typeface="Courier New"/>
                <a:ea typeface="Courier New"/>
                <a:cs typeface="Courier New"/>
                <a:sym typeface="Courier New"/>
              </a:rPr>
              <a:t>HelloWorld{</a:t>
            </a:r>
            <a:endParaRPr/>
          </a:p>
          <a:p>
            <a:pPr indent="0" lvl="0" marL="0" rtl="0" algn="l">
              <a:spcBef>
                <a:spcPts val="1013"/>
              </a:spcBef>
              <a:spcAft>
                <a:spcPts val="0"/>
              </a:spcAft>
              <a:buNone/>
            </a:pP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public static void </a:t>
            </a:r>
            <a:r>
              <a:rPr b="1" lang="sv-SE" sz="1600">
                <a:latin typeface="Courier New"/>
                <a:ea typeface="Courier New"/>
                <a:cs typeface="Courier New"/>
                <a:sym typeface="Courier New"/>
              </a:rPr>
              <a:t>main</a:t>
            </a:r>
            <a:r>
              <a:rPr b="1" lang="sv-SE" sz="1400">
                <a:latin typeface="Courier New"/>
                <a:ea typeface="Courier New"/>
                <a:cs typeface="Courier New"/>
                <a:sym typeface="Courier New"/>
              </a:rPr>
              <a:t>(String[] args){                                       </a:t>
            </a:r>
            <a:endParaRPr/>
          </a:p>
          <a:p>
            <a:pPr indent="0" lvl="0" marL="0" rtl="0" algn="l">
              <a:spcBef>
                <a:spcPts val="1013"/>
              </a:spcBef>
              <a:spcAft>
                <a:spcPts val="0"/>
              </a:spcAft>
              <a:buNone/>
            </a:pPr>
            <a:r>
              <a:rPr b="1" lang="sv-SE" sz="1400">
                <a:latin typeface="Courier New"/>
                <a:ea typeface="Courier New"/>
                <a:cs typeface="Courier New"/>
                <a:sym typeface="Courier New"/>
              </a:rPr>
              <a:t>    System.</a:t>
            </a:r>
            <a:r>
              <a:rPr b="1" lang="sv-SE" sz="1400">
                <a:solidFill>
                  <a:schemeClr val="lt2"/>
                </a:solidFill>
                <a:latin typeface="Courier New"/>
                <a:ea typeface="Courier New"/>
                <a:cs typeface="Courier New"/>
                <a:sym typeface="Courier New"/>
              </a:rPr>
              <a:t>out</a:t>
            </a:r>
            <a:r>
              <a:rPr b="1" lang="sv-SE" sz="1400">
                <a:latin typeface="Courier New"/>
                <a:ea typeface="Courier New"/>
                <a:cs typeface="Courier New"/>
                <a:sym typeface="Courier New"/>
              </a:rPr>
              <a:t>.println(</a:t>
            </a:r>
            <a:r>
              <a:rPr b="1" lang="sv-SE" sz="1400">
                <a:solidFill>
                  <a:schemeClr val="lt2"/>
                </a:solidFill>
                <a:latin typeface="Courier New"/>
                <a:ea typeface="Courier New"/>
                <a:cs typeface="Courier New"/>
                <a:sym typeface="Courier New"/>
              </a:rPr>
              <a:t>"Hello World!"</a:t>
            </a:r>
            <a:r>
              <a:rPr b="1" lang="sv-SE" sz="1400">
                <a:latin typeface="Courier New"/>
                <a:ea typeface="Courier New"/>
                <a:cs typeface="Courier New"/>
                <a:sym typeface="Courier New"/>
              </a:rPr>
              <a:t>);  </a:t>
            </a:r>
            <a:endParaRPr/>
          </a:p>
          <a:p>
            <a:pPr indent="0" lvl="0" marL="0" rtl="0" algn="l">
              <a:spcBef>
                <a:spcPts val="1013"/>
              </a:spcBef>
              <a:spcAft>
                <a:spcPts val="0"/>
              </a:spcAft>
              <a:buNone/>
            </a:pPr>
            <a:r>
              <a:rPr b="1" lang="sv-SE" sz="1400">
                <a:latin typeface="Courier New"/>
                <a:ea typeface="Courier New"/>
                <a:cs typeface="Courier New"/>
                <a:sym typeface="Courier New"/>
              </a:rPr>
              <a:t>  }                                       </a:t>
            </a:r>
            <a:endParaRPr/>
          </a:p>
          <a:p>
            <a:pPr indent="0" lvl="0" marL="0" rtl="0" algn="l">
              <a:spcBef>
                <a:spcPts val="1013"/>
              </a:spcBef>
              <a:spcAft>
                <a:spcPts val="0"/>
              </a:spcAft>
              <a:buNone/>
            </a:pPr>
            <a:r>
              <a:rPr b="1" lang="sv-SE" sz="1400">
                <a:latin typeface="Courier New"/>
                <a:ea typeface="Courier New"/>
                <a:cs typeface="Courier New"/>
                <a:sym typeface="Courier New"/>
              </a:rPr>
              <a:t>}</a:t>
            </a:r>
            <a:endParaRPr/>
          </a:p>
        </p:txBody>
      </p:sp>
      <p:sp>
        <p:nvSpPr>
          <p:cNvPr id="267660" name="Google Shape;267660;p62"/>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Your first program!</a:t>
            </a:r>
            <a:endParaRPr/>
          </a:p>
        </p:txBody>
      </p:sp>
      <p:sp>
        <p:nvSpPr>
          <p:cNvPr id="267661" name="Google Shape;267661;p62"/>
          <p:cNvSpPr/>
          <p:nvPr/>
        </p:nvSpPr>
        <p:spPr>
          <a:xfrm>
            <a:off x="7524328" y="5949280"/>
            <a:ext cx="1157700" cy="3078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lang="sv-SE" sz="1400">
                <a:solidFill>
                  <a:schemeClr val="lt2"/>
                </a:solidFill>
                <a:latin typeface="Arial"/>
                <a:ea typeface="Arial"/>
                <a:cs typeface="Arial"/>
                <a:sym typeface="Arial"/>
              </a:rPr>
              <a:t>Hello World!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843" name="Shape 267843"/>
        <p:cNvGrpSpPr/>
        <p:nvPr/>
      </p:nvGrpSpPr>
      <p:grpSpPr>
        <a:xfrm>
          <a:off x="0" y="0"/>
          <a:ext cx="0" cy="0"/>
          <a:chOff x="0" y="0"/>
          <a:chExt cx="0" cy="0"/>
        </a:xfrm>
      </p:grpSpPr>
      <p:sp>
        <p:nvSpPr>
          <p:cNvPr id="267844" name="Google Shape;267844;p80"/>
          <p:cNvSpPr txBox="1"/>
          <p:nvPr>
            <p:ph type="title"/>
          </p:nvPr>
        </p:nvSpPr>
        <p:spPr>
          <a:xfrm>
            <a:off x="683269" y="44624"/>
            <a:ext cx="7777200" cy="576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Converting data (casting)</a:t>
            </a:r>
            <a:endParaRPr/>
          </a:p>
        </p:txBody>
      </p:sp>
      <p:sp>
        <p:nvSpPr>
          <p:cNvPr id="267845" name="Google Shape;267845;p80"/>
          <p:cNvSpPr txBox="1"/>
          <p:nvPr>
            <p:ph idx="1" type="body"/>
          </p:nvPr>
        </p:nvSpPr>
        <p:spPr>
          <a:xfrm>
            <a:off x="179388" y="692696"/>
            <a:ext cx="8715300" cy="568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sz="1400">
                <a:solidFill>
                  <a:srgbClr val="FF0000"/>
                </a:solidFill>
                <a:latin typeface="Courier New"/>
                <a:ea typeface="Courier New"/>
                <a:cs typeface="Courier New"/>
                <a:sym typeface="Courier New"/>
              </a:rPr>
              <a:t>public class </a:t>
            </a:r>
            <a:r>
              <a:rPr b="1" lang="sv-SE" sz="1400">
                <a:latin typeface="Courier New"/>
                <a:ea typeface="Courier New"/>
                <a:cs typeface="Courier New"/>
                <a:sym typeface="Courier New"/>
              </a:rPr>
              <a:t>Convert{</a:t>
            </a:r>
            <a:endParaRPr/>
          </a:p>
          <a:p>
            <a:pPr indent="0" lvl="0" marL="0" rtl="0" algn="l">
              <a:spcBef>
                <a:spcPts val="1013"/>
              </a:spcBef>
              <a:spcAft>
                <a:spcPts val="0"/>
              </a:spcAft>
              <a:buNone/>
            </a:pPr>
            <a:r>
              <a:rPr b="1" lang="sv-SE" sz="1400">
                <a:solidFill>
                  <a:srgbClr val="FF0000"/>
                </a:solidFill>
                <a:latin typeface="Courier New"/>
                <a:ea typeface="Courier New"/>
                <a:cs typeface="Courier New"/>
                <a:sym typeface="Courier New"/>
              </a:rPr>
              <a:t>  public static void </a:t>
            </a:r>
            <a:r>
              <a:rPr b="1" lang="sv-SE" sz="1400">
                <a:latin typeface="Courier New"/>
                <a:ea typeface="Courier New"/>
                <a:cs typeface="Courier New"/>
                <a:sym typeface="Courier New"/>
              </a:rPr>
              <a:t>main(String[] args){</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a:t>
            </a:r>
            <a:r>
              <a:rPr b="1" lang="sv-SE" sz="1400">
                <a:latin typeface="Courier New"/>
                <a:ea typeface="Courier New"/>
                <a:cs typeface="Courier New"/>
                <a:sym typeface="Courier New"/>
              </a:rPr>
              <a:t> numberOfGroups = 6;</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 </a:t>
            </a:r>
            <a:r>
              <a:rPr b="1" lang="sv-SE" sz="1400">
                <a:latin typeface="Courier New"/>
                <a:ea typeface="Courier New"/>
                <a:cs typeface="Courier New"/>
                <a:sym typeface="Courier New"/>
              </a:rPr>
              <a:t>numberOfStudents = 100;</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double</a:t>
            </a:r>
            <a:r>
              <a:rPr b="1" lang="sv-SE" sz="1400">
                <a:latin typeface="Courier New"/>
                <a:ea typeface="Courier New"/>
                <a:cs typeface="Courier New"/>
                <a:sym typeface="Courier New"/>
              </a:rPr>
              <a:t> studentsPerGroup;		</a:t>
            </a:r>
            <a:endParaRPr/>
          </a:p>
          <a:p>
            <a:pPr indent="0" lvl="0" marL="0" rtl="0" algn="l">
              <a:spcBef>
                <a:spcPts val="1013"/>
              </a:spcBef>
              <a:spcAft>
                <a:spcPts val="0"/>
              </a:spcAft>
              <a:buNone/>
            </a:pPr>
            <a:r>
              <a:rPr b="1" lang="sv-SE" sz="1400">
                <a:latin typeface="Courier New"/>
                <a:ea typeface="Courier New"/>
                <a:cs typeface="Courier New"/>
                <a:sym typeface="Courier New"/>
              </a:rPr>
              <a:t>    studentsPerGroup = (</a:t>
            </a:r>
            <a:r>
              <a:rPr b="1" lang="sv-SE" sz="1400">
                <a:solidFill>
                  <a:srgbClr val="FF0000"/>
                </a:solidFill>
                <a:latin typeface="Courier New"/>
                <a:ea typeface="Courier New"/>
                <a:cs typeface="Courier New"/>
                <a:sym typeface="Courier New"/>
              </a:rPr>
              <a:t>double</a:t>
            </a:r>
            <a:r>
              <a:rPr b="1" lang="sv-SE" sz="1400">
                <a:latin typeface="Courier New"/>
                <a:ea typeface="Courier New"/>
                <a:cs typeface="Courier New"/>
                <a:sym typeface="Courier New"/>
              </a:rPr>
              <a:t>) numberOfStudents / numberOfGroups;   </a:t>
            </a:r>
            <a:endParaRPr/>
          </a:p>
          <a:p>
            <a:pPr indent="0" lvl="0" marL="0" rtl="0" algn="l">
              <a:spcBef>
                <a:spcPts val="1013"/>
              </a:spcBef>
              <a:spcAft>
                <a:spcPts val="0"/>
              </a:spcAft>
              <a:buNone/>
            </a:pPr>
            <a:r>
              <a:rPr b="1" lang="sv-SE" sz="1400">
                <a:latin typeface="Courier New"/>
                <a:ea typeface="Courier New"/>
                <a:cs typeface="Courier New"/>
                <a:sym typeface="Courier New"/>
              </a:rPr>
              <a:t>    System.</a:t>
            </a:r>
            <a:r>
              <a:rPr b="1" lang="sv-SE" sz="1400">
                <a:solidFill>
                  <a:srgbClr val="0000FF"/>
                </a:solidFill>
                <a:latin typeface="Courier New"/>
                <a:ea typeface="Courier New"/>
                <a:cs typeface="Courier New"/>
                <a:sym typeface="Courier New"/>
              </a:rPr>
              <a:t>out</a:t>
            </a:r>
            <a:r>
              <a:rPr b="1" i="1" lang="sv-SE" sz="1400">
                <a:latin typeface="Courier New"/>
                <a:ea typeface="Courier New"/>
                <a:cs typeface="Courier New"/>
                <a:sym typeface="Courier New"/>
              </a:rPr>
              <a:t>.println(</a:t>
            </a:r>
            <a:r>
              <a:rPr b="1" lang="sv-SE" sz="1400">
                <a:solidFill>
                  <a:srgbClr val="0000FF"/>
                </a:solidFill>
                <a:latin typeface="Courier New"/>
                <a:ea typeface="Courier New"/>
                <a:cs typeface="Courier New"/>
                <a:sym typeface="Courier New"/>
              </a:rPr>
              <a:t>"Stud. per group: " </a:t>
            </a:r>
            <a:r>
              <a:rPr b="1" i="1" lang="sv-SE" sz="1400">
                <a:latin typeface="Courier New"/>
                <a:ea typeface="Courier New"/>
                <a:cs typeface="Courier New"/>
                <a:sym typeface="Courier New"/>
              </a:rPr>
              <a:t>+ studentsPerGroup);</a:t>
            </a:r>
            <a:br>
              <a:rPr b="1" i="1" lang="sv-SE" sz="1400">
                <a:latin typeface="Courier New"/>
                <a:ea typeface="Courier New"/>
                <a:cs typeface="Courier New"/>
                <a:sym typeface="Courier New"/>
              </a:rPr>
            </a:br>
            <a:r>
              <a:rPr b="1" i="1" lang="sv-SE" sz="1400">
                <a:latin typeface="Courier New"/>
                <a:ea typeface="Courier New"/>
                <a:cs typeface="Courier New"/>
                <a:sym typeface="Courier New"/>
              </a:rPr>
              <a:t>    </a:t>
            </a:r>
            <a:r>
              <a:rPr b="1" lang="sv-SE" sz="1400">
                <a:latin typeface="Courier New"/>
                <a:ea typeface="Courier New"/>
                <a:cs typeface="Courier New"/>
                <a:sym typeface="Courier New"/>
              </a:rPr>
              <a:t>System.</a:t>
            </a:r>
            <a:r>
              <a:rPr b="1" lang="sv-SE" sz="1400">
                <a:solidFill>
                  <a:srgbClr val="0000FF"/>
                </a:solidFill>
                <a:latin typeface="Courier New"/>
                <a:ea typeface="Courier New"/>
                <a:cs typeface="Courier New"/>
                <a:sym typeface="Courier New"/>
              </a:rPr>
              <a:t>out</a:t>
            </a:r>
            <a:r>
              <a:rPr b="1" i="1" lang="sv-SE" sz="1400">
                <a:latin typeface="Courier New"/>
                <a:ea typeface="Courier New"/>
                <a:cs typeface="Courier New"/>
                <a:sym typeface="Courier New"/>
              </a:rPr>
              <a:t>.println(</a:t>
            </a:r>
            <a:r>
              <a:rPr b="1" lang="sv-SE" sz="1400">
                <a:solidFill>
                  <a:srgbClr val="0000FF"/>
                </a:solidFill>
                <a:latin typeface="Courier New"/>
                <a:ea typeface="Courier New"/>
                <a:cs typeface="Courier New"/>
                <a:sym typeface="Courier New"/>
              </a:rPr>
              <a:t>"Stud. per group: " </a:t>
            </a:r>
            <a:r>
              <a:rPr b="1" i="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a:t>
            </a:r>
            <a:r>
              <a:rPr b="1" i="1" lang="sv-SE" sz="1400">
                <a:latin typeface="Courier New"/>
                <a:ea typeface="Courier New"/>
                <a:cs typeface="Courier New"/>
                <a:sym typeface="Courier New"/>
              </a:rPr>
              <a:t>)studentsPerGroup); </a:t>
            </a:r>
            <a:br>
              <a:rPr b="1" i="1" lang="sv-SE" sz="1400">
                <a:latin typeface="Courier New"/>
                <a:ea typeface="Courier New"/>
                <a:cs typeface="Courier New"/>
                <a:sym typeface="Courier New"/>
              </a:rPr>
            </a:br>
            <a:r>
              <a:rPr b="1" i="1" lang="sv-SE" sz="1400">
                <a:latin typeface="Courier New"/>
                <a:ea typeface="Courier New"/>
                <a:cs typeface="Courier New"/>
                <a:sym typeface="Courier New"/>
              </a:rPr>
              <a:t>  </a:t>
            </a:r>
            <a:r>
              <a:rPr b="1" lang="sv-SE" sz="1400">
                <a:latin typeface="Courier New"/>
                <a:ea typeface="Courier New"/>
                <a:cs typeface="Courier New"/>
                <a:sym typeface="Courier New"/>
              </a:rPr>
              <a:t>}</a:t>
            </a:r>
            <a:endParaRPr/>
          </a:p>
          <a:p>
            <a:pPr indent="0" lvl="0" marL="0" rtl="0" algn="l">
              <a:spcBef>
                <a:spcPts val="1013"/>
              </a:spcBef>
              <a:spcAft>
                <a:spcPts val="0"/>
              </a:spcAft>
              <a:buNone/>
            </a:pPr>
            <a:r>
              <a:rPr b="1" lang="sv-SE" sz="1400">
                <a:latin typeface="Courier New"/>
                <a:ea typeface="Courier New"/>
                <a:cs typeface="Courier New"/>
                <a:sym typeface="Courier New"/>
              </a:rPr>
              <a:t>}</a:t>
            </a:r>
            <a:endParaRPr/>
          </a:p>
          <a:p>
            <a:pPr indent="0" lvl="0" marL="0" rtl="0" algn="l">
              <a:spcBef>
                <a:spcPts val="1013"/>
              </a:spcBef>
              <a:spcAft>
                <a:spcPts val="0"/>
              </a:spcAft>
              <a:buNone/>
            </a:pPr>
            <a:r>
              <a:t/>
            </a:r>
            <a:endParaRPr sz="1200">
              <a:latin typeface="Courier New"/>
              <a:ea typeface="Courier New"/>
              <a:cs typeface="Courier New"/>
              <a:sym typeface="Courier New"/>
            </a:endParaRPr>
          </a:p>
          <a:p>
            <a:pPr indent="0" lvl="0" marL="0" rtl="0" algn="l">
              <a:spcBef>
                <a:spcPts val="1013"/>
              </a:spcBef>
              <a:spcAft>
                <a:spcPts val="0"/>
              </a:spcAft>
              <a:buNone/>
            </a:pPr>
            <a:r>
              <a:t/>
            </a:r>
            <a:endParaRPr sz="600">
              <a:latin typeface="Courier New"/>
              <a:ea typeface="Courier New"/>
              <a:cs typeface="Courier New"/>
              <a:sym typeface="Courier New"/>
            </a:endParaRPr>
          </a:p>
        </p:txBody>
      </p:sp>
      <p:sp>
        <p:nvSpPr>
          <p:cNvPr id="267846" name="Google Shape;267846;p80"/>
          <p:cNvSpPr/>
          <p:nvPr/>
        </p:nvSpPr>
        <p:spPr>
          <a:xfrm>
            <a:off x="6012160" y="5667399"/>
            <a:ext cx="2695500" cy="5700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sv-SE" sz="1400">
                <a:solidFill>
                  <a:schemeClr val="lt2"/>
                </a:solidFill>
                <a:latin typeface="Arial"/>
                <a:ea typeface="Arial"/>
                <a:cs typeface="Arial"/>
                <a:sym typeface="Arial"/>
              </a:rPr>
              <a:t>Stud. per grupp: 16.666666</a:t>
            </a:r>
            <a:endParaRPr/>
          </a:p>
          <a:p>
            <a:pPr indent="0" lvl="0" marL="0" marR="0" rtl="0" algn="l">
              <a:spcBef>
                <a:spcPts val="280"/>
              </a:spcBef>
              <a:spcAft>
                <a:spcPts val="0"/>
              </a:spcAft>
              <a:buNone/>
            </a:pPr>
            <a:r>
              <a:rPr lang="sv-SE" sz="1400">
                <a:solidFill>
                  <a:schemeClr val="lt2"/>
                </a:solidFill>
                <a:latin typeface="Arial"/>
                <a:ea typeface="Arial"/>
                <a:cs typeface="Arial"/>
                <a:sym typeface="Arial"/>
              </a:rPr>
              <a:t>Stud. per grupp: 16</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850" name="Shape 267850"/>
        <p:cNvGrpSpPr/>
        <p:nvPr/>
      </p:nvGrpSpPr>
      <p:grpSpPr>
        <a:xfrm>
          <a:off x="0" y="0"/>
          <a:ext cx="0" cy="0"/>
          <a:chOff x="0" y="0"/>
          <a:chExt cx="0" cy="0"/>
        </a:xfrm>
      </p:grpSpPr>
      <p:sp>
        <p:nvSpPr>
          <p:cNvPr id="267851" name="Google Shape;267851;p81"/>
          <p:cNvSpPr txBox="1"/>
          <p:nvPr>
            <p:ph type="title"/>
          </p:nvPr>
        </p:nvSpPr>
        <p:spPr>
          <a:xfrm>
            <a:off x="654050" y="137642"/>
            <a:ext cx="7724700" cy="48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7852" name="Google Shape;267852;p81"/>
          <p:cNvSpPr txBox="1"/>
          <p:nvPr>
            <p:ph idx="1" type="body"/>
          </p:nvPr>
        </p:nvSpPr>
        <p:spPr>
          <a:xfrm>
            <a:off x="181088" y="-4"/>
            <a:ext cx="8197800" cy="576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sz="1400"/>
              <a:t>4. What is printed on the screen, when the following code is executed?</a:t>
            </a:r>
            <a:endParaRPr/>
          </a:p>
          <a:p>
            <a:pPr indent="0" lvl="0" marL="0" rtl="0" algn="l">
              <a:spcBef>
                <a:spcPts val="1013"/>
              </a:spcBef>
              <a:spcAft>
                <a:spcPts val="0"/>
              </a:spcAft>
              <a:buNone/>
            </a:pPr>
            <a:r>
              <a:rPr b="1" lang="sv-SE" sz="1400">
                <a:solidFill>
                  <a:srgbClr val="FF0000"/>
                </a:solidFill>
                <a:latin typeface="Courier New"/>
                <a:ea typeface="Courier New"/>
                <a:cs typeface="Courier New"/>
                <a:sym typeface="Courier New"/>
              </a:rPr>
              <a:t>public class </a:t>
            </a:r>
            <a:r>
              <a:rPr b="1" lang="sv-SE" sz="1400">
                <a:latin typeface="Courier New"/>
                <a:ea typeface="Courier New"/>
                <a:cs typeface="Courier New"/>
                <a:sym typeface="Courier New"/>
              </a:rPr>
              <a:t>Ovn1_5{</a:t>
            </a:r>
            <a:br>
              <a:rPr b="1" lang="sv-SE" sz="1400">
                <a:solidFill>
                  <a:srgbClr val="FF0000"/>
                </a:solidFill>
                <a:latin typeface="Courier New"/>
                <a:ea typeface="Courier New"/>
                <a:cs typeface="Courier New"/>
                <a:sym typeface="Courier New"/>
              </a:rPr>
            </a:br>
            <a:r>
              <a:rPr b="1" lang="sv-SE" sz="1400">
                <a:solidFill>
                  <a:srgbClr val="FF0000"/>
                </a:solidFill>
                <a:latin typeface="Courier New"/>
                <a:ea typeface="Courier New"/>
                <a:cs typeface="Courier New"/>
                <a:sym typeface="Courier New"/>
              </a:rPr>
              <a:t>  public static void </a:t>
            </a:r>
            <a:r>
              <a:rPr b="1" lang="sv-SE" sz="1400">
                <a:latin typeface="Courier New"/>
                <a:ea typeface="Courier New"/>
                <a:cs typeface="Courier New"/>
                <a:sym typeface="Courier New"/>
              </a:rPr>
              <a:t>main(String[] args){</a:t>
            </a:r>
            <a:br>
              <a:rPr b="1" lang="sv-SE" sz="1400">
                <a:latin typeface="Courier New"/>
                <a:ea typeface="Courier New"/>
                <a:cs typeface="Courier New"/>
                <a:sym typeface="Courier New"/>
              </a:rPr>
            </a:br>
            <a:r>
              <a:rPr b="1" lang="sv-SE" sz="1400">
                <a:latin typeface="Courier New"/>
                <a:ea typeface="Courier New"/>
                <a:cs typeface="Courier New"/>
                <a:sym typeface="Courier New"/>
              </a:rPr>
              <a:t>    System.</a:t>
            </a:r>
            <a:r>
              <a:rPr b="1" lang="sv-SE" sz="1400">
                <a:solidFill>
                  <a:schemeClr val="lt2"/>
                </a:solidFill>
                <a:latin typeface="Courier New"/>
                <a:ea typeface="Courier New"/>
                <a:cs typeface="Courier New"/>
                <a:sym typeface="Courier New"/>
              </a:rPr>
              <a:t>out</a:t>
            </a:r>
            <a:r>
              <a:rPr b="1" lang="sv-SE" sz="1400">
                <a:latin typeface="Courier New"/>
                <a:ea typeface="Courier New"/>
                <a:cs typeface="Courier New"/>
                <a:sym typeface="Courier New"/>
              </a:rPr>
              <a:t>.println(</a:t>
            </a:r>
            <a:r>
              <a:rPr b="1" lang="sv-SE" sz="1400">
                <a:solidFill>
                  <a:schemeClr val="lt2"/>
                </a:solidFill>
                <a:latin typeface="Courier New"/>
                <a:ea typeface="Courier New"/>
                <a:cs typeface="Courier New"/>
                <a:sym typeface="Courier New"/>
              </a:rPr>
              <a:t>"5 + 5 = " </a:t>
            </a:r>
            <a:r>
              <a:rPr b="1" lang="sv-SE" sz="1400">
                <a:latin typeface="Courier New"/>
                <a:ea typeface="Courier New"/>
                <a:cs typeface="Courier New"/>
                <a:sym typeface="Courier New"/>
              </a:rPr>
              <a:t>+ 5 + 5);</a:t>
            </a:r>
            <a:br>
              <a:rPr b="1" lang="sv-SE" sz="1400">
                <a:latin typeface="Courier New"/>
                <a:ea typeface="Courier New"/>
                <a:cs typeface="Courier New"/>
                <a:sym typeface="Courier New"/>
              </a:rPr>
            </a:br>
            <a:r>
              <a:rPr b="1" lang="sv-SE" sz="1400">
                <a:latin typeface="Courier New"/>
                <a:ea typeface="Courier New"/>
                <a:cs typeface="Courier New"/>
                <a:sym typeface="Courier New"/>
              </a:rPr>
              <a:t>    System.</a:t>
            </a:r>
            <a:r>
              <a:rPr b="1" lang="sv-SE" sz="1400">
                <a:solidFill>
                  <a:schemeClr val="lt2"/>
                </a:solidFill>
                <a:latin typeface="Courier New"/>
                <a:ea typeface="Courier New"/>
                <a:cs typeface="Courier New"/>
                <a:sym typeface="Courier New"/>
              </a:rPr>
              <a:t>out</a:t>
            </a:r>
            <a:r>
              <a:rPr b="1" lang="sv-SE" sz="1400">
                <a:solidFill>
                  <a:schemeClr val="accent2"/>
                </a:solidFill>
                <a:latin typeface="Courier New"/>
                <a:ea typeface="Courier New"/>
                <a:cs typeface="Courier New"/>
                <a:sym typeface="Courier New"/>
              </a:rPr>
              <a:t>.</a:t>
            </a:r>
            <a:r>
              <a:rPr b="1" lang="sv-SE" sz="1400">
                <a:latin typeface="Courier New"/>
                <a:ea typeface="Courier New"/>
                <a:cs typeface="Courier New"/>
                <a:sym typeface="Courier New"/>
              </a:rPr>
              <a:t>println(</a:t>
            </a:r>
            <a:r>
              <a:rPr b="1" lang="sv-SE" sz="1400">
                <a:solidFill>
                  <a:schemeClr val="lt2"/>
                </a:solidFill>
                <a:latin typeface="Courier New"/>
                <a:ea typeface="Courier New"/>
                <a:cs typeface="Courier New"/>
                <a:sym typeface="Courier New"/>
              </a:rPr>
              <a:t>"5 + 5 = "</a:t>
            </a:r>
            <a:r>
              <a:rPr b="1" lang="sv-SE" sz="1400">
                <a:solidFill>
                  <a:schemeClr val="accent2"/>
                </a:solidFill>
                <a:latin typeface="Courier New"/>
                <a:ea typeface="Courier New"/>
                <a:cs typeface="Courier New"/>
                <a:sym typeface="Courier New"/>
              </a:rPr>
              <a:t> </a:t>
            </a:r>
            <a:r>
              <a:rPr b="1" lang="sv-SE" sz="1400">
                <a:latin typeface="Courier New"/>
                <a:ea typeface="Courier New"/>
                <a:cs typeface="Courier New"/>
                <a:sym typeface="Courier New"/>
              </a:rPr>
              <a:t>+ (5 + 5));</a:t>
            </a:r>
            <a:br>
              <a:rPr b="1" lang="sv-SE" sz="1400">
                <a:latin typeface="Courier New"/>
                <a:ea typeface="Courier New"/>
                <a:cs typeface="Courier New"/>
                <a:sym typeface="Courier New"/>
              </a:rPr>
            </a:br>
            <a:r>
              <a:rPr b="1" lang="sv-SE" sz="1400">
                <a:latin typeface="Courier New"/>
                <a:ea typeface="Courier New"/>
                <a:cs typeface="Courier New"/>
                <a:sym typeface="Courier New"/>
              </a:rPr>
              <a:t>    System.</a:t>
            </a:r>
            <a:r>
              <a:rPr b="1" lang="sv-SE" sz="1400">
                <a:solidFill>
                  <a:schemeClr val="lt2"/>
                </a:solidFill>
                <a:latin typeface="Courier New"/>
                <a:ea typeface="Courier New"/>
                <a:cs typeface="Courier New"/>
                <a:sym typeface="Courier New"/>
              </a:rPr>
              <a:t>out</a:t>
            </a:r>
            <a:r>
              <a:rPr b="1" lang="sv-SE" sz="1400">
                <a:latin typeface="Courier New"/>
                <a:ea typeface="Courier New"/>
                <a:cs typeface="Courier New"/>
                <a:sym typeface="Courier New"/>
              </a:rPr>
              <a:t>.println(</a:t>
            </a:r>
            <a:r>
              <a:rPr b="1" lang="sv-SE" sz="1400">
                <a:solidFill>
                  <a:schemeClr val="lt2"/>
                </a:solidFill>
                <a:latin typeface="Courier New"/>
                <a:ea typeface="Courier New"/>
                <a:cs typeface="Courier New"/>
                <a:sym typeface="Courier New"/>
              </a:rPr>
              <a:t>"10 + 8 - 6 * 4 / 2 = "</a:t>
            </a:r>
            <a:r>
              <a:rPr b="1" lang="sv-SE" sz="1400">
                <a:solidFill>
                  <a:schemeClr val="accent2"/>
                </a:solidFill>
                <a:latin typeface="Courier New"/>
                <a:ea typeface="Courier New"/>
                <a:cs typeface="Courier New"/>
                <a:sym typeface="Courier New"/>
              </a:rPr>
              <a:t> </a:t>
            </a:r>
            <a:r>
              <a:rPr b="1" lang="sv-SE" sz="1400">
                <a:latin typeface="Courier New"/>
                <a:ea typeface="Courier New"/>
                <a:cs typeface="Courier New"/>
                <a:sym typeface="Courier New"/>
              </a:rPr>
              <a:t>+ (10 + 8 - 6 * 4 / 2));</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br>
              <a:rPr b="1" lang="sv-SE" sz="1400">
                <a:latin typeface="Courier New"/>
                <a:ea typeface="Courier New"/>
                <a:cs typeface="Courier New"/>
                <a:sym typeface="Courier New"/>
              </a:rPr>
            </a:br>
            <a:r>
              <a:rPr b="1" lang="sv-SE" sz="1400">
                <a:latin typeface="Courier New"/>
                <a:ea typeface="Courier New"/>
                <a:cs typeface="Courier New"/>
                <a:sym typeface="Courier New"/>
              </a:rPr>
              <a:t>}</a:t>
            </a:r>
            <a:endParaRPr/>
          </a:p>
          <a:p>
            <a:pPr indent="0" lvl="0" marL="0" rtl="0" algn="l">
              <a:spcBef>
                <a:spcPts val="1013"/>
              </a:spcBef>
              <a:spcAft>
                <a:spcPts val="0"/>
              </a:spcAft>
              <a:buNone/>
            </a:pPr>
            <a:r>
              <a:t/>
            </a:r>
            <a:endParaRPr sz="1400">
              <a:latin typeface="Courier New"/>
              <a:ea typeface="Courier New"/>
              <a:cs typeface="Courier New"/>
              <a:sym typeface="Courier New"/>
            </a:endParaRPr>
          </a:p>
          <a:p>
            <a:pPr indent="0" lvl="0" marL="0" rtl="0" algn="l">
              <a:spcBef>
                <a:spcPts val="1013"/>
              </a:spcBef>
              <a:spcAft>
                <a:spcPts val="0"/>
              </a:spcAft>
              <a:buNone/>
            </a:pPr>
            <a:r>
              <a:rPr lang="sv-SE" sz="1400"/>
              <a:t>5. What is printed on the screen, when the following code is executed?</a:t>
            </a:r>
            <a:endParaRPr/>
          </a:p>
          <a:p>
            <a:pPr indent="0" lvl="0" marL="0" rtl="0" algn="l">
              <a:spcBef>
                <a:spcPts val="1013"/>
              </a:spcBef>
              <a:spcAft>
                <a:spcPts val="0"/>
              </a:spcAft>
              <a:buNone/>
            </a:pPr>
            <a:r>
              <a:rPr b="1" lang="sv-SE" sz="1400">
                <a:solidFill>
                  <a:srgbClr val="FF0000"/>
                </a:solidFill>
                <a:latin typeface="Courier New"/>
                <a:ea typeface="Courier New"/>
                <a:cs typeface="Courier New"/>
                <a:sym typeface="Courier New"/>
              </a:rPr>
              <a:t>public class </a:t>
            </a:r>
            <a:r>
              <a:rPr b="1" lang="sv-SE" sz="1400">
                <a:latin typeface="Courier New"/>
                <a:ea typeface="Courier New"/>
                <a:cs typeface="Courier New"/>
                <a:sym typeface="Courier New"/>
              </a:rPr>
              <a:t>Ovn1_6{</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public static void </a:t>
            </a:r>
            <a:r>
              <a:rPr b="1" lang="sv-SE" sz="1400">
                <a:latin typeface="Courier New"/>
                <a:ea typeface="Courier New"/>
                <a:cs typeface="Courier New"/>
                <a:sym typeface="Courier New"/>
              </a:rPr>
              <a:t>main(String[] args){  </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 </a:t>
            </a:r>
            <a:r>
              <a:rPr b="1" lang="sv-SE" sz="1400">
                <a:latin typeface="Courier New"/>
                <a:ea typeface="Courier New"/>
                <a:cs typeface="Courier New"/>
                <a:sym typeface="Courier New"/>
              </a:rPr>
              <a:t>num1 = 10;</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a:t>
            </a:r>
            <a:r>
              <a:rPr b="1" lang="sv-SE" sz="1400">
                <a:latin typeface="Courier New"/>
                <a:ea typeface="Courier New"/>
                <a:cs typeface="Courier New"/>
                <a:sym typeface="Courier New"/>
              </a:rPr>
              <a:t> num2 = 5;</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 </a:t>
            </a:r>
            <a:r>
              <a:rPr b="1" lang="sv-SE" sz="1400">
                <a:latin typeface="Courier New"/>
                <a:ea typeface="Courier New"/>
                <a:cs typeface="Courier New"/>
                <a:sym typeface="Courier New"/>
              </a:rPr>
              <a:t>sum = num1/num2;</a:t>
            </a:r>
            <a:endParaRPr/>
          </a:p>
          <a:p>
            <a:pPr indent="0" lvl="0" marL="0" rtl="0" algn="l">
              <a:spcBef>
                <a:spcPts val="1013"/>
              </a:spcBef>
              <a:spcAft>
                <a:spcPts val="0"/>
              </a:spcAft>
              <a:buNone/>
            </a:pPr>
            <a:r>
              <a:rPr b="1" lang="sv-SE" sz="1400">
                <a:latin typeface="Courier New"/>
                <a:ea typeface="Courier New"/>
                <a:cs typeface="Courier New"/>
                <a:sym typeface="Courier New"/>
              </a:rPr>
              <a:t>    System.</a:t>
            </a:r>
            <a:r>
              <a:rPr b="1" lang="sv-SE" sz="1400">
                <a:solidFill>
                  <a:srgbClr val="3333CC"/>
                </a:solidFill>
                <a:latin typeface="Courier New"/>
                <a:ea typeface="Courier New"/>
                <a:cs typeface="Courier New"/>
                <a:sym typeface="Courier New"/>
              </a:rPr>
              <a:t>out</a:t>
            </a:r>
            <a:r>
              <a:rPr b="1" lang="sv-SE" sz="1400">
                <a:latin typeface="Courier New"/>
                <a:ea typeface="Courier New"/>
                <a:cs typeface="Courier New"/>
                <a:sym typeface="Courier New"/>
              </a:rPr>
              <a:t>.println(sum);</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br>
              <a:rPr b="1" lang="sv-SE" sz="1400">
                <a:latin typeface="Courier New"/>
                <a:ea typeface="Courier New"/>
                <a:cs typeface="Courier New"/>
                <a:sym typeface="Courier New"/>
              </a:rPr>
            </a:br>
            <a:r>
              <a:rPr b="1" lang="sv-SE" sz="1400">
                <a:latin typeface="Courier New"/>
                <a:ea typeface="Courier New"/>
                <a:cs typeface="Courier New"/>
                <a:sym typeface="Courier New"/>
              </a:rPr>
              <a:t>}</a:t>
            </a:r>
            <a:endParaRPr b="1" sz="1400">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856" name="Shape 267856"/>
        <p:cNvGrpSpPr/>
        <p:nvPr/>
      </p:nvGrpSpPr>
      <p:grpSpPr>
        <a:xfrm>
          <a:off x="0" y="0"/>
          <a:ext cx="0" cy="0"/>
          <a:chOff x="0" y="0"/>
          <a:chExt cx="0" cy="0"/>
        </a:xfrm>
      </p:grpSpPr>
      <p:sp>
        <p:nvSpPr>
          <p:cNvPr id="267857" name="Google Shape;267857;p82"/>
          <p:cNvSpPr txBox="1"/>
          <p:nvPr>
            <p:ph type="title"/>
          </p:nvPr>
        </p:nvSpPr>
        <p:spPr>
          <a:xfrm>
            <a:off x="654050"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7858" name="Google Shape;267858;p82"/>
          <p:cNvSpPr txBox="1"/>
          <p:nvPr>
            <p:ph idx="1" type="body"/>
          </p:nvPr>
        </p:nvSpPr>
        <p:spPr>
          <a:xfrm>
            <a:off x="252413" y="692696"/>
            <a:ext cx="8712300" cy="5184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sz="1400"/>
              <a:t>6. Casting What is printed on the screen, when the following code is executed? </a:t>
            </a:r>
            <a:endParaRPr/>
          </a:p>
          <a:p>
            <a:pPr indent="0" lvl="0" marL="0" rtl="0" algn="l">
              <a:spcBef>
                <a:spcPts val="1013"/>
              </a:spcBef>
              <a:spcAft>
                <a:spcPts val="0"/>
              </a:spcAft>
              <a:buNone/>
            </a:pPr>
            <a:r>
              <a:rPr b="1" lang="sv-SE" sz="1400">
                <a:solidFill>
                  <a:srgbClr val="FF0000"/>
                </a:solidFill>
                <a:latin typeface="Courier New"/>
                <a:ea typeface="Courier New"/>
                <a:cs typeface="Courier New"/>
                <a:sym typeface="Courier New"/>
              </a:rPr>
              <a:t>public class </a:t>
            </a:r>
            <a:r>
              <a:rPr b="1" lang="sv-SE" sz="1400">
                <a:latin typeface="Courier New"/>
                <a:ea typeface="Courier New"/>
                <a:cs typeface="Courier New"/>
                <a:sym typeface="Courier New"/>
              </a:rPr>
              <a:t>Ovn1_7{</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public static void </a:t>
            </a:r>
            <a:r>
              <a:rPr b="1" lang="sv-SE" sz="1400">
                <a:latin typeface="Courier New"/>
                <a:ea typeface="Courier New"/>
                <a:cs typeface="Courier New"/>
                <a:sym typeface="Courier New"/>
              </a:rPr>
              <a:t>main(String[] args){</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 </a:t>
            </a:r>
            <a:r>
              <a:rPr b="1" lang="sv-SE" sz="1400">
                <a:latin typeface="Courier New"/>
                <a:ea typeface="Courier New"/>
                <a:cs typeface="Courier New"/>
                <a:sym typeface="Courier New"/>
              </a:rPr>
              <a:t>num1 = 10;</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a:t>
            </a:r>
            <a:r>
              <a:rPr b="1" lang="sv-SE" sz="1400">
                <a:latin typeface="Courier New"/>
                <a:ea typeface="Courier New"/>
                <a:cs typeface="Courier New"/>
                <a:sym typeface="Courier New"/>
              </a:rPr>
              <a:t> num2 = 3;</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 </a:t>
            </a:r>
            <a:r>
              <a:rPr b="1" lang="sv-SE" sz="1400">
                <a:latin typeface="Courier New"/>
                <a:ea typeface="Courier New"/>
                <a:cs typeface="Courier New"/>
                <a:sym typeface="Courier New"/>
              </a:rPr>
              <a:t>sum = num1/num2;</a:t>
            </a:r>
            <a:endParaRPr/>
          </a:p>
          <a:p>
            <a:pPr indent="0" lvl="0" marL="0" rtl="0" algn="l">
              <a:spcBef>
                <a:spcPts val="1013"/>
              </a:spcBef>
              <a:spcAft>
                <a:spcPts val="0"/>
              </a:spcAft>
              <a:buNone/>
            </a:pPr>
            <a:r>
              <a:rPr b="1" lang="sv-SE" sz="1400">
                <a:latin typeface="Courier New"/>
                <a:ea typeface="Courier New"/>
                <a:cs typeface="Courier New"/>
                <a:sym typeface="Courier New"/>
              </a:rPr>
              <a:t>    System.</a:t>
            </a:r>
            <a:r>
              <a:rPr b="1" lang="sv-SE" sz="1400">
                <a:solidFill>
                  <a:srgbClr val="3333CC"/>
                </a:solidFill>
                <a:latin typeface="Courier New"/>
                <a:ea typeface="Courier New"/>
                <a:cs typeface="Courier New"/>
                <a:sym typeface="Courier New"/>
              </a:rPr>
              <a:t>out</a:t>
            </a:r>
            <a:r>
              <a:rPr b="1" lang="sv-SE" sz="1400">
                <a:latin typeface="Courier New"/>
                <a:ea typeface="Courier New"/>
                <a:cs typeface="Courier New"/>
                <a:sym typeface="Courier New"/>
              </a:rPr>
              <a:t>.println(sum);</a:t>
            </a:r>
            <a:br>
              <a:rPr b="1" lang="sv-SE" sz="1400">
                <a:latin typeface="Courier New"/>
                <a:ea typeface="Courier New"/>
                <a:cs typeface="Courier New"/>
                <a:sym typeface="Courier New"/>
              </a:rPr>
            </a:br>
            <a:r>
              <a:rPr b="1" lang="sv-SE" sz="1400">
                <a:latin typeface="Courier New"/>
                <a:ea typeface="Courier New"/>
                <a:cs typeface="Courier New"/>
                <a:sym typeface="Courier New"/>
              </a:rPr>
              <a:t>  } </a:t>
            </a:r>
            <a:br>
              <a:rPr b="1" lang="sv-SE" sz="1400">
                <a:latin typeface="Courier New"/>
                <a:ea typeface="Courier New"/>
                <a:cs typeface="Courier New"/>
                <a:sym typeface="Courier New"/>
              </a:rPr>
            </a:br>
            <a:r>
              <a:rPr b="1" lang="sv-SE" sz="1400">
                <a:latin typeface="Courier New"/>
                <a:ea typeface="Courier New"/>
                <a:cs typeface="Courier New"/>
                <a:sym typeface="Courier New"/>
              </a:rPr>
              <a:t>}</a:t>
            </a:r>
            <a:endParaRPr b="1" sz="1400">
              <a:latin typeface="Courier New"/>
              <a:ea typeface="Courier New"/>
              <a:cs typeface="Courier New"/>
              <a:sym typeface="Courier New"/>
            </a:endParaRPr>
          </a:p>
          <a:p>
            <a:pPr indent="0" lvl="0" marL="0" rtl="0" algn="l">
              <a:spcBef>
                <a:spcPts val="1013"/>
              </a:spcBef>
              <a:spcAft>
                <a:spcPts val="0"/>
              </a:spcAft>
              <a:buNone/>
            </a:pPr>
            <a:r>
              <a:t/>
            </a:r>
            <a:endParaRPr sz="1400"/>
          </a:p>
          <a:p>
            <a:pPr indent="0" lvl="0" marL="0" rtl="0" algn="l">
              <a:spcBef>
                <a:spcPts val="1013"/>
              </a:spcBef>
              <a:spcAft>
                <a:spcPts val="0"/>
              </a:spcAft>
              <a:buNone/>
            </a:pPr>
            <a:r>
              <a:rPr lang="sv-SE" sz="1400"/>
              <a:t>7.  What is printed on the screen, when the following code is executed?</a:t>
            </a:r>
            <a:endParaRPr/>
          </a:p>
          <a:p>
            <a:pPr indent="0" lvl="0" marL="0" rtl="0" algn="l">
              <a:spcBef>
                <a:spcPts val="1013"/>
              </a:spcBef>
              <a:spcAft>
                <a:spcPts val="0"/>
              </a:spcAft>
              <a:buNone/>
            </a:pPr>
            <a:r>
              <a:rPr b="1" lang="sv-SE" sz="1400">
                <a:solidFill>
                  <a:srgbClr val="FF0000"/>
                </a:solidFill>
                <a:latin typeface="Courier New"/>
                <a:ea typeface="Courier New"/>
                <a:cs typeface="Courier New"/>
                <a:sym typeface="Courier New"/>
              </a:rPr>
              <a:t>public class </a:t>
            </a:r>
            <a:r>
              <a:rPr b="1" lang="sv-SE" sz="1400">
                <a:latin typeface="Courier New"/>
                <a:ea typeface="Courier New"/>
                <a:cs typeface="Courier New"/>
                <a:sym typeface="Courier New"/>
              </a:rPr>
              <a:t>Ovn1_8{</a:t>
            </a:r>
            <a:br>
              <a:rPr b="1" lang="sv-SE" sz="1400">
                <a:latin typeface="Courier New"/>
                <a:ea typeface="Courier New"/>
                <a:cs typeface="Courier New"/>
                <a:sym typeface="Courier New"/>
              </a:rPr>
            </a:br>
            <a:r>
              <a:rPr b="1" lang="sv-SE" sz="1400">
                <a:solidFill>
                  <a:srgbClr val="FF0000"/>
                </a:solidFill>
                <a:latin typeface="Courier New"/>
                <a:ea typeface="Courier New"/>
                <a:cs typeface="Courier New"/>
                <a:sym typeface="Courier New"/>
              </a:rPr>
              <a:t>  public static void </a:t>
            </a:r>
            <a:r>
              <a:rPr b="1" lang="sv-SE" sz="1400">
                <a:latin typeface="Courier New"/>
                <a:ea typeface="Courier New"/>
                <a:cs typeface="Courier New"/>
                <a:sym typeface="Courier New"/>
              </a:rPr>
              <a:t>main(String[] args){</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 </a:t>
            </a:r>
            <a:r>
              <a:rPr b="1" lang="sv-SE" sz="1400">
                <a:latin typeface="Courier New"/>
                <a:ea typeface="Courier New"/>
                <a:cs typeface="Courier New"/>
                <a:sym typeface="Courier New"/>
              </a:rPr>
              <a:t>num1 = 10;</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a:t>
            </a:r>
            <a:r>
              <a:rPr b="1" lang="sv-SE" sz="1400">
                <a:latin typeface="Courier New"/>
                <a:ea typeface="Courier New"/>
                <a:cs typeface="Courier New"/>
                <a:sym typeface="Courier New"/>
              </a:rPr>
              <a:t> num2 = 3;</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double </a:t>
            </a:r>
            <a:r>
              <a:rPr b="1" lang="sv-SE" sz="1400">
                <a:latin typeface="Courier New"/>
                <a:ea typeface="Courier New"/>
                <a:cs typeface="Courier New"/>
                <a:sym typeface="Courier New"/>
              </a:rPr>
              <a:t>sum = num1/num2;</a:t>
            </a:r>
            <a:br>
              <a:rPr b="1" lang="sv-SE" sz="1400">
                <a:latin typeface="Courier New"/>
                <a:ea typeface="Courier New"/>
                <a:cs typeface="Courier New"/>
                <a:sym typeface="Courier New"/>
              </a:rPr>
            </a:br>
            <a:r>
              <a:rPr b="1" lang="sv-SE" sz="1400">
                <a:latin typeface="Courier New"/>
                <a:ea typeface="Courier New"/>
                <a:cs typeface="Courier New"/>
                <a:sym typeface="Courier New"/>
              </a:rPr>
              <a:t>    System.</a:t>
            </a:r>
            <a:r>
              <a:rPr b="1" lang="sv-SE" sz="1400">
                <a:solidFill>
                  <a:srgbClr val="3333CC"/>
                </a:solidFill>
                <a:latin typeface="Courier New"/>
                <a:ea typeface="Courier New"/>
                <a:cs typeface="Courier New"/>
                <a:sym typeface="Courier New"/>
              </a:rPr>
              <a:t>out</a:t>
            </a:r>
            <a:r>
              <a:rPr b="1" lang="sv-SE" sz="1400">
                <a:latin typeface="Courier New"/>
                <a:ea typeface="Courier New"/>
                <a:cs typeface="Courier New"/>
                <a:sym typeface="Courier New"/>
              </a:rPr>
              <a:t>.println(sum);</a:t>
            </a:r>
            <a:br>
              <a:rPr b="1" lang="sv-SE" sz="1400">
                <a:latin typeface="Courier New"/>
                <a:ea typeface="Courier New"/>
                <a:cs typeface="Courier New"/>
                <a:sym typeface="Courier New"/>
              </a:rPr>
            </a:br>
            <a:r>
              <a:rPr b="1" lang="sv-SE" sz="1400">
                <a:latin typeface="Courier New"/>
                <a:ea typeface="Courier New"/>
                <a:cs typeface="Courier New"/>
                <a:sym typeface="Courier New"/>
              </a:rPr>
              <a:t>  } </a:t>
            </a:r>
            <a:br>
              <a:rPr b="1" lang="sv-SE" sz="1400">
                <a:latin typeface="Courier New"/>
                <a:ea typeface="Courier New"/>
                <a:cs typeface="Courier New"/>
                <a:sym typeface="Courier New"/>
              </a:rPr>
            </a:br>
            <a:r>
              <a:rPr b="1" lang="sv-SE" sz="1400">
                <a:latin typeface="Courier New"/>
                <a:ea typeface="Courier New"/>
                <a:cs typeface="Courier New"/>
                <a:sym typeface="Courier New"/>
              </a:rPr>
              <a:t>}</a:t>
            </a:r>
            <a:endParaRPr b="1" sz="1400">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862" name="Shape 267862"/>
        <p:cNvGrpSpPr/>
        <p:nvPr/>
      </p:nvGrpSpPr>
      <p:grpSpPr>
        <a:xfrm>
          <a:off x="0" y="0"/>
          <a:ext cx="0" cy="0"/>
          <a:chOff x="0" y="0"/>
          <a:chExt cx="0" cy="0"/>
        </a:xfrm>
      </p:grpSpPr>
      <p:sp>
        <p:nvSpPr>
          <p:cNvPr id="267863" name="Google Shape;267863;p83"/>
          <p:cNvSpPr txBox="1"/>
          <p:nvPr>
            <p:ph type="title"/>
          </p:nvPr>
        </p:nvSpPr>
        <p:spPr>
          <a:xfrm>
            <a:off x="683568"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7864" name="Google Shape;267864;p83"/>
          <p:cNvSpPr txBox="1"/>
          <p:nvPr>
            <p:ph idx="1" type="body"/>
          </p:nvPr>
        </p:nvSpPr>
        <p:spPr>
          <a:xfrm>
            <a:off x="252413" y="692696"/>
            <a:ext cx="8712300" cy="5184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sz="1400"/>
              <a:t>8. Calculations</a:t>
            </a:r>
            <a:endParaRPr sz="1400"/>
          </a:p>
          <a:p>
            <a:pPr indent="0" lvl="0" marL="0" rtl="0" algn="l">
              <a:spcBef>
                <a:spcPts val="1013"/>
              </a:spcBef>
              <a:spcAft>
                <a:spcPts val="0"/>
              </a:spcAft>
              <a:buNone/>
            </a:pPr>
            <a:r>
              <a:rPr lang="sv-SE" sz="1400"/>
              <a:t>What is printed on the screen, when the following code is executed? </a:t>
            </a:r>
            <a:endParaRPr/>
          </a:p>
          <a:p>
            <a:pPr indent="0" lvl="0" marL="0" rtl="0" algn="l">
              <a:spcBef>
                <a:spcPts val="1013"/>
              </a:spcBef>
              <a:spcAft>
                <a:spcPts val="0"/>
              </a:spcAft>
              <a:buNone/>
            </a:pPr>
            <a:r>
              <a:rPr b="1" lang="sv-SE" sz="1400">
                <a:solidFill>
                  <a:srgbClr val="FF0000"/>
                </a:solidFill>
                <a:latin typeface="Courier New"/>
                <a:ea typeface="Courier New"/>
                <a:cs typeface="Courier New"/>
                <a:sym typeface="Courier New"/>
              </a:rPr>
              <a:t>public class </a:t>
            </a:r>
            <a:r>
              <a:rPr b="1" lang="sv-SE" sz="1400">
                <a:latin typeface="Courier New"/>
                <a:ea typeface="Courier New"/>
                <a:cs typeface="Courier New"/>
                <a:sym typeface="Courier New"/>
              </a:rPr>
              <a:t>Ovn1_9{</a:t>
            </a:r>
            <a:br>
              <a:rPr b="1" lang="sv-SE" sz="1400">
                <a:latin typeface="Courier New"/>
                <a:ea typeface="Courier New"/>
                <a:cs typeface="Courier New"/>
                <a:sym typeface="Courier New"/>
              </a:rPr>
            </a:br>
            <a:r>
              <a:rPr b="1" lang="sv-SE" sz="1400">
                <a:solidFill>
                  <a:srgbClr val="FF0000"/>
                </a:solidFill>
                <a:latin typeface="Courier New"/>
                <a:ea typeface="Courier New"/>
                <a:cs typeface="Courier New"/>
                <a:sym typeface="Courier New"/>
              </a:rPr>
              <a:t>  public static void </a:t>
            </a:r>
            <a:r>
              <a:rPr b="1" lang="sv-SE" sz="1400">
                <a:latin typeface="Courier New"/>
                <a:ea typeface="Courier New"/>
                <a:cs typeface="Courier New"/>
                <a:sym typeface="Courier New"/>
              </a:rPr>
              <a:t>main(String[] args){</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double </a:t>
            </a:r>
            <a:r>
              <a:rPr b="1" lang="sv-SE" sz="1400">
                <a:latin typeface="Courier New"/>
                <a:ea typeface="Courier New"/>
                <a:cs typeface="Courier New"/>
                <a:sym typeface="Courier New"/>
              </a:rPr>
              <a:t>num1 = 10;</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a:t>
            </a:r>
            <a:r>
              <a:rPr b="1" lang="sv-SE" sz="1400">
                <a:latin typeface="Courier New"/>
                <a:ea typeface="Courier New"/>
                <a:cs typeface="Courier New"/>
                <a:sym typeface="Courier New"/>
              </a:rPr>
              <a:t> num2 = 3;</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double </a:t>
            </a:r>
            <a:r>
              <a:rPr b="1" lang="sv-SE" sz="1400">
                <a:latin typeface="Courier New"/>
                <a:ea typeface="Courier New"/>
                <a:cs typeface="Courier New"/>
                <a:sym typeface="Courier New"/>
              </a:rPr>
              <a:t>sum = num1/num2;</a:t>
            </a:r>
            <a:endParaRPr/>
          </a:p>
          <a:p>
            <a:pPr indent="0" lvl="0" marL="0" rtl="0" algn="l">
              <a:spcBef>
                <a:spcPts val="1013"/>
              </a:spcBef>
              <a:spcAft>
                <a:spcPts val="0"/>
              </a:spcAft>
              <a:buNone/>
            </a:pPr>
            <a:r>
              <a:rPr b="1" lang="sv-SE" sz="1400">
                <a:latin typeface="Courier New"/>
                <a:ea typeface="Courier New"/>
                <a:cs typeface="Courier New"/>
                <a:sym typeface="Courier New"/>
              </a:rPr>
              <a:t>    System.</a:t>
            </a:r>
            <a:r>
              <a:rPr b="1" lang="sv-SE" sz="1400">
                <a:solidFill>
                  <a:srgbClr val="3333CC"/>
                </a:solidFill>
                <a:latin typeface="Courier New"/>
                <a:ea typeface="Courier New"/>
                <a:cs typeface="Courier New"/>
                <a:sym typeface="Courier New"/>
              </a:rPr>
              <a:t>out</a:t>
            </a:r>
            <a:r>
              <a:rPr b="1" lang="sv-SE" sz="1400">
                <a:latin typeface="Courier New"/>
                <a:ea typeface="Courier New"/>
                <a:cs typeface="Courier New"/>
                <a:sym typeface="Courier New"/>
              </a:rPr>
              <a:t>.println(sum);</a:t>
            </a:r>
            <a:br>
              <a:rPr b="1" lang="sv-SE" sz="1400">
                <a:latin typeface="Courier New"/>
                <a:ea typeface="Courier New"/>
                <a:cs typeface="Courier New"/>
                <a:sym typeface="Courier New"/>
              </a:rPr>
            </a:br>
            <a:r>
              <a:rPr b="1" lang="sv-SE" sz="1400">
                <a:latin typeface="Courier New"/>
                <a:ea typeface="Courier New"/>
                <a:cs typeface="Courier New"/>
                <a:sym typeface="Courier New"/>
              </a:rPr>
              <a:t>  } </a:t>
            </a:r>
            <a:br>
              <a:rPr b="1" lang="sv-SE" sz="1400">
                <a:latin typeface="Courier New"/>
                <a:ea typeface="Courier New"/>
                <a:cs typeface="Courier New"/>
                <a:sym typeface="Courier New"/>
              </a:rPr>
            </a:br>
            <a:r>
              <a:rPr b="1" lang="sv-SE" sz="1400">
                <a:latin typeface="Courier New"/>
                <a:ea typeface="Courier New"/>
                <a:cs typeface="Courier New"/>
                <a:sym typeface="Courier New"/>
              </a:rPr>
              <a:t>}</a:t>
            </a:r>
            <a:endParaRPr b="1" sz="1400">
              <a:latin typeface="Courier New"/>
              <a:ea typeface="Courier New"/>
              <a:cs typeface="Courier New"/>
              <a:sym typeface="Courier New"/>
            </a:endParaRPr>
          </a:p>
          <a:p>
            <a:pPr indent="0" lvl="0" marL="0" rtl="0" algn="l">
              <a:spcBef>
                <a:spcPts val="1013"/>
              </a:spcBef>
              <a:spcAft>
                <a:spcPts val="0"/>
              </a:spcAft>
              <a:buNone/>
            </a:pPr>
            <a:r>
              <a:rPr lang="sv-SE" sz="1400"/>
              <a:t>9. What is printed on the screen, when the following code is executed?</a:t>
            </a:r>
            <a:endParaRPr/>
          </a:p>
          <a:p>
            <a:pPr indent="0" lvl="0" marL="0" rtl="0" algn="l">
              <a:spcBef>
                <a:spcPts val="1013"/>
              </a:spcBef>
              <a:spcAft>
                <a:spcPts val="0"/>
              </a:spcAft>
              <a:buNone/>
            </a:pPr>
            <a:r>
              <a:rPr b="1" lang="sv-SE" sz="1400">
                <a:solidFill>
                  <a:srgbClr val="FF0000"/>
                </a:solidFill>
                <a:latin typeface="Courier New"/>
                <a:ea typeface="Courier New"/>
                <a:cs typeface="Courier New"/>
                <a:sym typeface="Courier New"/>
              </a:rPr>
              <a:t>public class </a:t>
            </a:r>
            <a:r>
              <a:rPr b="1" lang="sv-SE" sz="1400">
                <a:latin typeface="Courier New"/>
                <a:ea typeface="Courier New"/>
                <a:cs typeface="Courier New"/>
                <a:sym typeface="Courier New"/>
              </a:rPr>
              <a:t>Ovn1_10{</a:t>
            </a:r>
            <a:br>
              <a:rPr b="1" lang="sv-SE" sz="1400">
                <a:latin typeface="Courier New"/>
                <a:ea typeface="Courier New"/>
                <a:cs typeface="Courier New"/>
                <a:sym typeface="Courier New"/>
              </a:rPr>
            </a:br>
            <a:r>
              <a:rPr b="1" lang="sv-SE" sz="1400">
                <a:solidFill>
                  <a:srgbClr val="FF0000"/>
                </a:solidFill>
                <a:latin typeface="Courier New"/>
                <a:ea typeface="Courier New"/>
                <a:cs typeface="Courier New"/>
                <a:sym typeface="Courier New"/>
              </a:rPr>
              <a:t>  public static void </a:t>
            </a:r>
            <a:r>
              <a:rPr b="1" lang="sv-SE" sz="1400">
                <a:latin typeface="Courier New"/>
                <a:ea typeface="Courier New"/>
                <a:cs typeface="Courier New"/>
                <a:sym typeface="Courier New"/>
              </a:rPr>
              <a:t>main(String[] args){</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 </a:t>
            </a:r>
            <a:r>
              <a:rPr b="1" lang="sv-SE" sz="1400">
                <a:latin typeface="Courier New"/>
                <a:ea typeface="Courier New"/>
                <a:cs typeface="Courier New"/>
                <a:sym typeface="Courier New"/>
              </a:rPr>
              <a:t>num1 = 10;</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a:t>
            </a:r>
            <a:r>
              <a:rPr b="1" lang="sv-SE" sz="1400">
                <a:latin typeface="Courier New"/>
                <a:ea typeface="Courier New"/>
                <a:cs typeface="Courier New"/>
                <a:sym typeface="Courier New"/>
              </a:rPr>
              <a:t> num2 = 3;</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double </a:t>
            </a:r>
            <a:r>
              <a:rPr b="1" lang="sv-SE" sz="1400">
                <a:latin typeface="Courier New"/>
                <a:ea typeface="Courier New"/>
                <a:cs typeface="Courier New"/>
                <a:sym typeface="Courier New"/>
              </a:rPr>
              <a:t>sum = (double)num1/num2;</a:t>
            </a:r>
            <a:endParaRPr/>
          </a:p>
          <a:p>
            <a:pPr indent="0" lvl="0" marL="0" rtl="0" algn="l">
              <a:spcBef>
                <a:spcPts val="1013"/>
              </a:spcBef>
              <a:spcAft>
                <a:spcPts val="0"/>
              </a:spcAft>
              <a:buNone/>
            </a:pPr>
            <a:r>
              <a:rPr b="1" lang="sv-SE" sz="1400">
                <a:latin typeface="Courier New"/>
                <a:ea typeface="Courier New"/>
                <a:cs typeface="Courier New"/>
                <a:sym typeface="Courier New"/>
              </a:rPr>
              <a:t>    System.</a:t>
            </a:r>
            <a:r>
              <a:rPr b="1" lang="sv-SE" sz="1400">
                <a:solidFill>
                  <a:srgbClr val="3333CC"/>
                </a:solidFill>
                <a:latin typeface="Courier New"/>
                <a:ea typeface="Courier New"/>
                <a:cs typeface="Courier New"/>
                <a:sym typeface="Courier New"/>
              </a:rPr>
              <a:t>out</a:t>
            </a:r>
            <a:r>
              <a:rPr b="1" lang="sv-SE" sz="1400">
                <a:latin typeface="Courier New"/>
                <a:ea typeface="Courier New"/>
                <a:cs typeface="Courier New"/>
                <a:sym typeface="Courier New"/>
              </a:rPr>
              <a:t>.println(sum);</a:t>
            </a:r>
            <a:br>
              <a:rPr b="1" lang="sv-SE" sz="1400">
                <a:latin typeface="Courier New"/>
                <a:ea typeface="Courier New"/>
                <a:cs typeface="Courier New"/>
                <a:sym typeface="Courier New"/>
              </a:rPr>
            </a:br>
            <a:r>
              <a:rPr b="1" lang="sv-SE" sz="1400">
                <a:latin typeface="Courier New"/>
                <a:ea typeface="Courier New"/>
                <a:cs typeface="Courier New"/>
                <a:sym typeface="Courier New"/>
              </a:rPr>
              <a:t>  } </a:t>
            </a:r>
            <a:br>
              <a:rPr b="1" lang="sv-SE" sz="1400">
                <a:latin typeface="Courier New"/>
                <a:ea typeface="Courier New"/>
                <a:cs typeface="Courier New"/>
                <a:sym typeface="Courier New"/>
              </a:rPr>
            </a:br>
            <a:r>
              <a:rPr b="1" lang="sv-SE" sz="1400">
                <a:latin typeface="Courier New"/>
                <a:ea typeface="Courier New"/>
                <a:cs typeface="Courier New"/>
                <a:sym typeface="Courier New"/>
              </a:rPr>
              <a:t>}</a:t>
            </a:r>
            <a:endParaRPr b="1" sz="1400">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868" name="Shape 267868"/>
        <p:cNvGrpSpPr/>
        <p:nvPr/>
      </p:nvGrpSpPr>
      <p:grpSpPr>
        <a:xfrm>
          <a:off x="0" y="0"/>
          <a:ext cx="0" cy="0"/>
          <a:chOff x="0" y="0"/>
          <a:chExt cx="0" cy="0"/>
        </a:xfrm>
      </p:grpSpPr>
      <p:sp>
        <p:nvSpPr>
          <p:cNvPr id="267869" name="Google Shape;267869;p84"/>
          <p:cNvSpPr txBox="1"/>
          <p:nvPr>
            <p:ph type="title"/>
          </p:nvPr>
        </p:nvSpPr>
        <p:spPr>
          <a:xfrm>
            <a:off x="683568" y="71487"/>
            <a:ext cx="7777200" cy="549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Scanner class in java</a:t>
            </a:r>
            <a:endParaRPr/>
          </a:p>
        </p:txBody>
      </p:sp>
      <p:sp>
        <p:nvSpPr>
          <p:cNvPr id="267870" name="Google Shape;267870;p84"/>
          <p:cNvSpPr txBox="1"/>
          <p:nvPr>
            <p:ph idx="1" type="body"/>
          </p:nvPr>
        </p:nvSpPr>
        <p:spPr>
          <a:xfrm>
            <a:off x="179513" y="689049"/>
            <a:ext cx="8197800" cy="475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sz="1600"/>
              <a:t>To read values from the console window, we use an object from the class Scanner.</a:t>
            </a:r>
            <a:endParaRPr/>
          </a:p>
          <a:p>
            <a:pPr indent="0" lvl="0" marL="0" rtl="0" algn="l">
              <a:spcBef>
                <a:spcPts val="1013"/>
              </a:spcBef>
              <a:spcAft>
                <a:spcPts val="0"/>
              </a:spcAft>
              <a:buNone/>
            </a:pPr>
            <a:r>
              <a:t/>
            </a:r>
            <a:endParaRPr sz="1600"/>
          </a:p>
          <a:p>
            <a:pPr indent="0" lvl="0" marL="0" rtl="0" algn="l">
              <a:spcBef>
                <a:spcPts val="1013"/>
              </a:spcBef>
              <a:spcAft>
                <a:spcPts val="0"/>
              </a:spcAft>
              <a:buNone/>
            </a:pPr>
            <a:r>
              <a:rPr lang="sv-SE" sz="1600"/>
              <a:t>This class is in a package (util) and must be imported.</a:t>
            </a:r>
            <a:br>
              <a:rPr lang="sv-SE" sz="1600"/>
            </a:br>
            <a:r>
              <a:rPr b="1" lang="sv-SE" sz="1600">
                <a:solidFill>
                  <a:srgbClr val="FF0000"/>
                </a:solidFill>
                <a:latin typeface="Courier New"/>
                <a:ea typeface="Courier New"/>
                <a:cs typeface="Courier New"/>
                <a:sym typeface="Courier New"/>
              </a:rPr>
              <a:t>import</a:t>
            </a:r>
            <a:r>
              <a:rPr b="1" lang="sv-SE" sz="1600">
                <a:latin typeface="Courier New"/>
                <a:ea typeface="Courier New"/>
                <a:cs typeface="Courier New"/>
                <a:sym typeface="Courier New"/>
              </a:rPr>
              <a:t> java.util.Scanner;</a:t>
            </a:r>
            <a:endParaRPr/>
          </a:p>
          <a:p>
            <a:pPr indent="0" lvl="0" marL="0" rtl="0" algn="l">
              <a:spcBef>
                <a:spcPts val="1013"/>
              </a:spcBef>
              <a:spcAft>
                <a:spcPts val="0"/>
              </a:spcAft>
              <a:buNone/>
            </a:pPr>
            <a:r>
              <a:t/>
            </a:r>
            <a:endParaRPr sz="1600">
              <a:latin typeface="Courier New"/>
              <a:ea typeface="Courier New"/>
              <a:cs typeface="Courier New"/>
              <a:sym typeface="Courier New"/>
            </a:endParaRPr>
          </a:p>
          <a:p>
            <a:pPr indent="0" lvl="0" marL="0" rtl="0" algn="l">
              <a:spcBef>
                <a:spcPts val="1013"/>
              </a:spcBef>
              <a:spcAft>
                <a:spcPts val="0"/>
              </a:spcAft>
              <a:buNone/>
            </a:pPr>
            <a:r>
              <a:rPr lang="sv-SE" sz="1600"/>
              <a:t>You need to create an object from the class Scanner!</a:t>
            </a:r>
            <a:br>
              <a:rPr lang="sv-SE" sz="1600"/>
            </a:br>
            <a:r>
              <a:rPr b="1" lang="sv-SE" sz="1600">
                <a:latin typeface="Courier New"/>
                <a:ea typeface="Courier New"/>
                <a:cs typeface="Courier New"/>
                <a:sym typeface="Courier New"/>
              </a:rPr>
              <a:t>Scanner scan = </a:t>
            </a:r>
            <a:r>
              <a:rPr b="1" lang="sv-SE" sz="1600">
                <a:solidFill>
                  <a:srgbClr val="FF0000"/>
                </a:solidFill>
                <a:latin typeface="Courier New"/>
                <a:ea typeface="Courier New"/>
                <a:cs typeface="Courier New"/>
                <a:sym typeface="Courier New"/>
              </a:rPr>
              <a:t>new</a:t>
            </a:r>
            <a:r>
              <a:rPr b="1" lang="sv-SE" sz="1600">
                <a:latin typeface="Courier New"/>
                <a:ea typeface="Courier New"/>
                <a:cs typeface="Courier New"/>
                <a:sym typeface="Courier New"/>
              </a:rPr>
              <a:t> Scanner (System.</a:t>
            </a:r>
            <a:r>
              <a:rPr b="1" lang="sv-SE" sz="1600">
                <a:solidFill>
                  <a:schemeClr val="accent2"/>
                </a:solidFill>
                <a:latin typeface="Courier New"/>
                <a:ea typeface="Courier New"/>
                <a:cs typeface="Courier New"/>
                <a:sym typeface="Courier New"/>
              </a:rPr>
              <a:t>in</a:t>
            </a:r>
            <a:r>
              <a:rPr b="1" lang="sv-SE" sz="1600">
                <a:latin typeface="Courier New"/>
                <a:ea typeface="Courier New"/>
                <a:cs typeface="Courier New"/>
                <a:sym typeface="Courier New"/>
              </a:rPr>
              <a:t>);</a:t>
            </a:r>
            <a:endParaRPr/>
          </a:p>
          <a:p>
            <a:pPr indent="0" lvl="0" marL="0" rtl="0" algn="l">
              <a:spcBef>
                <a:spcPts val="1013"/>
              </a:spcBef>
              <a:spcAft>
                <a:spcPts val="0"/>
              </a:spcAft>
              <a:buNone/>
            </a:pPr>
            <a:r>
              <a:t/>
            </a:r>
            <a:endParaRPr sz="1600">
              <a:latin typeface="Courier New"/>
              <a:ea typeface="Courier New"/>
              <a:cs typeface="Courier New"/>
              <a:sym typeface="Courier New"/>
            </a:endParaRPr>
          </a:p>
          <a:p>
            <a:pPr indent="0" lvl="0" marL="0" rtl="0" algn="l">
              <a:spcBef>
                <a:spcPts val="1013"/>
              </a:spcBef>
              <a:spcAft>
                <a:spcPts val="0"/>
              </a:spcAft>
              <a:buNone/>
            </a:pPr>
            <a:r>
              <a:rPr lang="sv-SE" sz="1600"/>
              <a:t>Communication with the console window is done using methods.</a:t>
            </a:r>
            <a:br>
              <a:rPr lang="sv-SE" sz="1600"/>
            </a:br>
            <a:r>
              <a:rPr b="1" lang="sv-SE" sz="1600">
                <a:latin typeface="Courier New"/>
                <a:ea typeface="Courier New"/>
                <a:cs typeface="Courier New"/>
                <a:sym typeface="Courier New"/>
              </a:rPr>
              <a:t>message = scan.nextLine();</a:t>
            </a:r>
            <a:endParaRPr/>
          </a:p>
          <a:p>
            <a:pPr indent="0" lvl="0" marL="0" rtl="0" algn="l">
              <a:spcBef>
                <a:spcPts val="1013"/>
              </a:spcBef>
              <a:spcAft>
                <a:spcPts val="0"/>
              </a:spcAft>
              <a:buNone/>
            </a:pPr>
            <a:r>
              <a:t/>
            </a:r>
            <a:endParaRPr sz="1600">
              <a:latin typeface="Courier New"/>
              <a:ea typeface="Courier New"/>
              <a:cs typeface="Courier New"/>
              <a:sym typeface="Courier New"/>
            </a:endParaRPr>
          </a:p>
          <a:p>
            <a:pPr indent="0" lvl="0" marL="0" rtl="0" algn="l">
              <a:spcBef>
                <a:spcPts val="1013"/>
              </a:spcBef>
              <a:spcAft>
                <a:spcPts val="0"/>
              </a:spcAft>
              <a:buNone/>
            </a:pPr>
            <a:r>
              <a:rPr b="1" lang="sv-SE" sz="1600"/>
              <a:t>Methods, classes and packages are discussed later on!</a:t>
            </a:r>
            <a:endParaRPr/>
          </a:p>
          <a:p>
            <a:pPr indent="0" lvl="0" marL="0" rtl="0" algn="l">
              <a:spcBef>
                <a:spcPts val="1013"/>
              </a:spcBef>
              <a:spcAft>
                <a:spcPts val="0"/>
              </a:spcAft>
              <a:buNone/>
            </a:pPr>
            <a:r>
              <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874" name="Shape 267874"/>
        <p:cNvGrpSpPr/>
        <p:nvPr/>
      </p:nvGrpSpPr>
      <p:grpSpPr>
        <a:xfrm>
          <a:off x="0" y="0"/>
          <a:ext cx="0" cy="0"/>
          <a:chOff x="0" y="0"/>
          <a:chExt cx="0" cy="0"/>
        </a:xfrm>
      </p:grpSpPr>
      <p:sp>
        <p:nvSpPr>
          <p:cNvPr id="267875" name="Google Shape;267875;p85"/>
          <p:cNvSpPr txBox="1"/>
          <p:nvPr>
            <p:ph type="title"/>
          </p:nvPr>
        </p:nvSpPr>
        <p:spPr>
          <a:xfrm>
            <a:off x="683568" y="-27384"/>
            <a:ext cx="7777200" cy="648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Some of the Scanner class methods:</a:t>
            </a:r>
            <a:endParaRPr/>
          </a:p>
        </p:txBody>
      </p:sp>
      <p:sp>
        <p:nvSpPr>
          <p:cNvPr id="267876" name="Google Shape;267876;p85"/>
          <p:cNvSpPr txBox="1"/>
          <p:nvPr>
            <p:ph idx="1" type="body"/>
          </p:nvPr>
        </p:nvSpPr>
        <p:spPr>
          <a:xfrm>
            <a:off x="179513" y="692696"/>
            <a:ext cx="8197800" cy="468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sz="1600"/>
              <a:t>Return		Name</a:t>
            </a:r>
            <a:endParaRPr/>
          </a:p>
          <a:p>
            <a:pPr indent="0" lvl="0" marL="0" rtl="0" algn="l">
              <a:spcBef>
                <a:spcPts val="1013"/>
              </a:spcBef>
              <a:spcAft>
                <a:spcPts val="0"/>
              </a:spcAft>
              <a:buNone/>
            </a:pPr>
            <a:r>
              <a:rPr lang="sv-SE" sz="1600">
                <a:solidFill>
                  <a:srgbClr val="FF0000"/>
                </a:solidFill>
                <a:latin typeface="Courier New"/>
                <a:ea typeface="Courier New"/>
                <a:cs typeface="Courier New"/>
                <a:sym typeface="Courier New"/>
              </a:rPr>
              <a:t>double </a:t>
            </a:r>
            <a:r>
              <a:rPr lang="sv-SE" sz="1600">
                <a:latin typeface="Courier New"/>
                <a:ea typeface="Courier New"/>
                <a:cs typeface="Courier New"/>
                <a:sym typeface="Courier New"/>
              </a:rPr>
              <a:t>		nextDouble() </a:t>
            </a:r>
            <a:endParaRPr/>
          </a:p>
          <a:p>
            <a:pPr indent="0" lvl="0" marL="0" rtl="0" algn="l">
              <a:spcBef>
                <a:spcPts val="1013"/>
              </a:spcBef>
              <a:spcAft>
                <a:spcPts val="0"/>
              </a:spcAft>
              <a:buNone/>
            </a:pPr>
            <a:r>
              <a:rPr lang="sv-SE" sz="1600"/>
              <a:t>          		Reads the characters as a double.</a:t>
            </a:r>
            <a:endParaRPr/>
          </a:p>
          <a:p>
            <a:pPr indent="0" lvl="0" marL="0" rtl="0" algn="l">
              <a:spcBef>
                <a:spcPts val="1013"/>
              </a:spcBef>
              <a:spcAft>
                <a:spcPts val="0"/>
              </a:spcAft>
              <a:buNone/>
            </a:pPr>
            <a:r>
              <a:t/>
            </a:r>
            <a:endParaRPr sz="1600">
              <a:latin typeface="Courier New"/>
              <a:ea typeface="Courier New"/>
              <a:cs typeface="Courier New"/>
              <a:sym typeface="Courier New"/>
            </a:endParaRPr>
          </a:p>
          <a:p>
            <a:pPr indent="0" lvl="0" marL="0" rtl="0" algn="l">
              <a:spcBef>
                <a:spcPts val="1013"/>
              </a:spcBef>
              <a:spcAft>
                <a:spcPts val="0"/>
              </a:spcAft>
              <a:buNone/>
            </a:pPr>
            <a:r>
              <a:rPr lang="sv-SE" sz="1600">
                <a:solidFill>
                  <a:srgbClr val="FF0000"/>
                </a:solidFill>
                <a:latin typeface="Courier New"/>
                <a:ea typeface="Courier New"/>
                <a:cs typeface="Courier New"/>
                <a:sym typeface="Courier New"/>
              </a:rPr>
              <a:t>int</a:t>
            </a:r>
            <a:r>
              <a:rPr lang="sv-SE" sz="1600">
                <a:latin typeface="Courier New"/>
                <a:ea typeface="Courier New"/>
                <a:cs typeface="Courier New"/>
                <a:sym typeface="Courier New"/>
              </a:rPr>
              <a:t> 		nextInt () </a:t>
            </a:r>
            <a:endParaRPr/>
          </a:p>
          <a:p>
            <a:pPr indent="0" lvl="0" marL="0" rtl="0" algn="l">
              <a:spcBef>
                <a:spcPts val="1013"/>
              </a:spcBef>
              <a:spcAft>
                <a:spcPts val="0"/>
              </a:spcAft>
              <a:buNone/>
            </a:pPr>
            <a:r>
              <a:rPr lang="sv-SE" sz="1600"/>
              <a:t>          		Reads the characters as a int. </a:t>
            </a:r>
            <a:endParaRPr/>
          </a:p>
          <a:p>
            <a:pPr indent="0" lvl="0" marL="0" rtl="0" algn="l">
              <a:spcBef>
                <a:spcPts val="1013"/>
              </a:spcBef>
              <a:spcAft>
                <a:spcPts val="0"/>
              </a:spcAft>
              <a:buNone/>
            </a:pPr>
            <a:r>
              <a:t/>
            </a:r>
            <a:endParaRPr sz="1600">
              <a:latin typeface="Courier New"/>
              <a:ea typeface="Courier New"/>
              <a:cs typeface="Courier New"/>
              <a:sym typeface="Courier New"/>
            </a:endParaRPr>
          </a:p>
          <a:p>
            <a:pPr indent="0" lvl="0" marL="0" rtl="0" algn="l">
              <a:spcBef>
                <a:spcPts val="1013"/>
              </a:spcBef>
              <a:spcAft>
                <a:spcPts val="0"/>
              </a:spcAft>
              <a:buNone/>
            </a:pPr>
            <a:r>
              <a:rPr lang="sv-SE" sz="1600">
                <a:solidFill>
                  <a:srgbClr val="FF0000"/>
                </a:solidFill>
                <a:latin typeface="Courier New"/>
                <a:ea typeface="Courier New"/>
                <a:cs typeface="Courier New"/>
                <a:sym typeface="Courier New"/>
              </a:rPr>
              <a:t>String </a:t>
            </a:r>
            <a:r>
              <a:rPr lang="sv-SE" sz="1600">
                <a:latin typeface="Courier New"/>
                <a:ea typeface="Courier New"/>
                <a:cs typeface="Courier New"/>
                <a:sym typeface="Courier New"/>
              </a:rPr>
              <a:t>		nextLine()</a:t>
            </a:r>
            <a:r>
              <a:rPr lang="sv-SE" sz="1600"/>
              <a:t> </a:t>
            </a:r>
            <a:endParaRPr/>
          </a:p>
          <a:p>
            <a:pPr indent="0" lvl="0" marL="0" rtl="0" algn="l">
              <a:spcBef>
                <a:spcPts val="1013"/>
              </a:spcBef>
              <a:spcAft>
                <a:spcPts val="0"/>
              </a:spcAft>
              <a:buNone/>
            </a:pPr>
            <a:r>
              <a:rPr lang="sv-SE" sz="1600"/>
              <a:t>          		Reads the characters as String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880" name="Shape 267880"/>
        <p:cNvGrpSpPr/>
        <p:nvPr/>
      </p:nvGrpSpPr>
      <p:grpSpPr>
        <a:xfrm>
          <a:off x="0" y="0"/>
          <a:ext cx="0" cy="0"/>
          <a:chOff x="0" y="0"/>
          <a:chExt cx="0" cy="0"/>
        </a:xfrm>
      </p:grpSpPr>
      <p:sp>
        <p:nvSpPr>
          <p:cNvPr id="267881" name="Google Shape;267881;p86"/>
          <p:cNvSpPr txBox="1"/>
          <p:nvPr>
            <p:ph type="title"/>
          </p:nvPr>
        </p:nvSpPr>
        <p:spPr>
          <a:xfrm>
            <a:off x="683568" y="-27384"/>
            <a:ext cx="7777200" cy="648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Klassen Scanner (exemple)</a:t>
            </a:r>
            <a:endParaRPr/>
          </a:p>
        </p:txBody>
      </p:sp>
      <p:sp>
        <p:nvSpPr>
          <p:cNvPr id="267882" name="Google Shape;267882;p86"/>
          <p:cNvSpPr txBox="1"/>
          <p:nvPr>
            <p:ph idx="1" type="body"/>
          </p:nvPr>
        </p:nvSpPr>
        <p:spPr>
          <a:xfrm>
            <a:off x="179513" y="692696"/>
            <a:ext cx="8197800" cy="468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sz="1600">
                <a:solidFill>
                  <a:srgbClr val="FF0000"/>
                </a:solidFill>
                <a:latin typeface="Courier New"/>
                <a:ea typeface="Courier New"/>
                <a:cs typeface="Courier New"/>
                <a:sym typeface="Courier New"/>
              </a:rPr>
              <a:t>import </a:t>
            </a:r>
            <a:r>
              <a:rPr b="1" lang="sv-SE" sz="1600">
                <a:latin typeface="Courier New"/>
                <a:ea typeface="Courier New"/>
                <a:cs typeface="Courier New"/>
                <a:sym typeface="Courier New"/>
              </a:rPr>
              <a:t>java.util.Scanner;</a:t>
            </a:r>
            <a:endParaRPr/>
          </a:p>
          <a:p>
            <a:pPr indent="0" lvl="0" marL="0" rtl="0" algn="l">
              <a:spcBef>
                <a:spcPts val="1013"/>
              </a:spcBef>
              <a:spcAft>
                <a:spcPts val="0"/>
              </a:spcAft>
              <a:buNone/>
            </a:pPr>
            <a:r>
              <a:rPr b="1" lang="sv-SE" sz="1600">
                <a:solidFill>
                  <a:srgbClr val="FF0000"/>
                </a:solidFill>
                <a:latin typeface="Courier New"/>
                <a:ea typeface="Courier New"/>
                <a:cs typeface="Courier New"/>
                <a:sym typeface="Courier New"/>
              </a:rPr>
              <a:t>public class </a:t>
            </a:r>
            <a:r>
              <a:rPr b="1" lang="sv-SE" sz="1600">
                <a:latin typeface="Courier New"/>
                <a:ea typeface="Courier New"/>
                <a:cs typeface="Courier New"/>
                <a:sym typeface="Courier New"/>
              </a:rPr>
              <a:t>Scannerdemo{</a:t>
            </a:r>
            <a:br>
              <a:rPr b="1" lang="sv-SE" sz="1600">
                <a:latin typeface="Courier New"/>
                <a:ea typeface="Courier New"/>
                <a:cs typeface="Courier New"/>
                <a:sym typeface="Courier New"/>
              </a:rPr>
            </a:br>
            <a:r>
              <a:rPr b="1" lang="sv-SE" sz="1600">
                <a:latin typeface="Courier New"/>
                <a:ea typeface="Courier New"/>
                <a:cs typeface="Courier New"/>
                <a:sym typeface="Courier New"/>
              </a:rPr>
              <a:t>  </a:t>
            </a:r>
            <a:r>
              <a:rPr b="1" lang="sv-SE" sz="1600">
                <a:solidFill>
                  <a:srgbClr val="FF0000"/>
                </a:solidFill>
                <a:latin typeface="Courier New"/>
                <a:ea typeface="Courier New"/>
                <a:cs typeface="Courier New"/>
                <a:sym typeface="Courier New"/>
              </a:rPr>
              <a:t>public static void </a:t>
            </a:r>
            <a:r>
              <a:rPr b="1" lang="sv-SE" sz="1600">
                <a:latin typeface="Courier New"/>
                <a:ea typeface="Courier New"/>
                <a:cs typeface="Courier New"/>
                <a:sym typeface="Courier New"/>
              </a:rPr>
              <a:t>main(String[] args){</a:t>
            </a:r>
            <a:br>
              <a:rPr b="1" lang="sv-SE" sz="1600">
                <a:latin typeface="Courier New"/>
                <a:ea typeface="Courier New"/>
                <a:cs typeface="Courier New"/>
                <a:sym typeface="Courier New"/>
              </a:rPr>
            </a:br>
            <a:r>
              <a:rPr b="1" lang="sv-SE" sz="1600">
                <a:latin typeface="Courier New"/>
                <a:ea typeface="Courier New"/>
                <a:cs typeface="Courier New"/>
                <a:sym typeface="Courier New"/>
              </a:rPr>
              <a:t>    Scanner scan = </a:t>
            </a:r>
            <a:r>
              <a:rPr b="1" lang="sv-SE" sz="1600">
                <a:solidFill>
                  <a:srgbClr val="FF0000"/>
                </a:solidFill>
                <a:latin typeface="Courier New"/>
                <a:ea typeface="Courier New"/>
                <a:cs typeface="Courier New"/>
                <a:sym typeface="Courier New"/>
              </a:rPr>
              <a:t>new </a:t>
            </a:r>
            <a:r>
              <a:rPr b="1" lang="sv-SE" sz="1600">
                <a:latin typeface="Courier New"/>
                <a:ea typeface="Courier New"/>
                <a:cs typeface="Courier New"/>
                <a:sym typeface="Courier New"/>
              </a:rPr>
              <a:t>Scanner (System.</a:t>
            </a:r>
            <a:r>
              <a:rPr b="1" i="1" lang="sv-SE" sz="1600">
                <a:solidFill>
                  <a:srgbClr val="3333CC"/>
                </a:solidFill>
                <a:latin typeface="Courier New"/>
                <a:ea typeface="Courier New"/>
                <a:cs typeface="Courier New"/>
                <a:sym typeface="Courier New"/>
              </a:rPr>
              <a:t>in</a:t>
            </a:r>
            <a:r>
              <a:rPr b="1" i="1" lang="sv-SE" sz="1600">
                <a:latin typeface="Courier New"/>
                <a:ea typeface="Courier New"/>
                <a:cs typeface="Courier New"/>
                <a:sym typeface="Courier New"/>
              </a:rPr>
              <a:t>);</a:t>
            </a:r>
            <a:br>
              <a:rPr b="1" i="1" lang="sv-SE" sz="1600">
                <a:latin typeface="Courier New"/>
                <a:ea typeface="Courier New"/>
                <a:cs typeface="Courier New"/>
                <a:sym typeface="Courier New"/>
              </a:rPr>
            </a:br>
            <a:r>
              <a:rPr b="1" lang="sv-SE" sz="1600">
                <a:latin typeface="Courier New"/>
                <a:ea typeface="Courier New"/>
                <a:cs typeface="Courier New"/>
                <a:sym typeface="Courier New"/>
              </a:rPr>
              <a:t>    </a:t>
            </a:r>
            <a:r>
              <a:rPr b="1" lang="sv-SE" sz="1600">
                <a:solidFill>
                  <a:srgbClr val="FF0000"/>
                </a:solidFill>
                <a:latin typeface="Courier New"/>
                <a:ea typeface="Courier New"/>
                <a:cs typeface="Courier New"/>
                <a:sym typeface="Courier New"/>
              </a:rPr>
              <a:t>final int </a:t>
            </a:r>
            <a:r>
              <a:rPr b="1" lang="sv-SE" sz="1600">
                <a:latin typeface="Courier New"/>
                <a:ea typeface="Courier New"/>
                <a:cs typeface="Courier New"/>
                <a:sym typeface="Courier New"/>
              </a:rPr>
              <a:t>CURRENTYEAR = 2017;</a:t>
            </a:r>
            <a:br>
              <a:rPr b="1" lang="sv-SE" sz="1600">
                <a:latin typeface="Courier New"/>
                <a:ea typeface="Courier New"/>
                <a:cs typeface="Courier New"/>
                <a:sym typeface="Courier New"/>
              </a:rPr>
            </a:br>
            <a:r>
              <a:rPr b="1" lang="sv-SE" sz="1600">
                <a:latin typeface="Courier New"/>
                <a:ea typeface="Courier New"/>
                <a:cs typeface="Courier New"/>
                <a:sym typeface="Courier New"/>
              </a:rPr>
              <a:t>    </a:t>
            </a:r>
            <a:r>
              <a:rPr b="1" lang="sv-SE" sz="1600">
                <a:solidFill>
                  <a:srgbClr val="FF0000"/>
                </a:solidFill>
                <a:latin typeface="Courier New"/>
                <a:ea typeface="Courier New"/>
                <a:cs typeface="Courier New"/>
                <a:sym typeface="Courier New"/>
              </a:rPr>
              <a:t>int </a:t>
            </a:r>
            <a:r>
              <a:rPr b="1" lang="sv-SE" sz="1600">
                <a:latin typeface="Courier New"/>
                <a:ea typeface="Courier New"/>
                <a:cs typeface="Courier New"/>
                <a:sym typeface="Courier New"/>
              </a:rPr>
              <a:t>yearOfBirth;</a:t>
            </a:r>
            <a:br>
              <a:rPr b="1" lang="sv-SE" sz="1600">
                <a:latin typeface="Courier New"/>
                <a:ea typeface="Courier New"/>
                <a:cs typeface="Courier New"/>
                <a:sym typeface="Courier New"/>
              </a:rPr>
            </a:br>
            <a:r>
              <a:rPr b="1" lang="sv-SE" sz="1600">
                <a:latin typeface="Courier New"/>
                <a:ea typeface="Courier New"/>
                <a:cs typeface="Courier New"/>
                <a:sym typeface="Courier New"/>
              </a:rPr>
              <a:t>   </a:t>
            </a:r>
            <a:r>
              <a:rPr b="1" lang="sv-SE" sz="1600">
                <a:solidFill>
                  <a:srgbClr val="FF0000"/>
                </a:solidFill>
                <a:latin typeface="Courier New"/>
                <a:ea typeface="Courier New"/>
                <a:cs typeface="Courier New"/>
                <a:sym typeface="Courier New"/>
              </a:rPr>
              <a:t> int </a:t>
            </a:r>
            <a:r>
              <a:rPr b="1" lang="sv-SE" sz="1600">
                <a:latin typeface="Courier New"/>
                <a:ea typeface="Courier New"/>
                <a:cs typeface="Courier New"/>
                <a:sym typeface="Courier New"/>
              </a:rPr>
              <a:t>age;</a:t>
            </a:r>
            <a:endParaRPr/>
          </a:p>
          <a:p>
            <a:pPr indent="0" lvl="0" marL="0" rtl="0" algn="l">
              <a:spcBef>
                <a:spcPts val="1013"/>
              </a:spcBef>
              <a:spcAft>
                <a:spcPts val="0"/>
              </a:spcAft>
              <a:buNone/>
            </a:pPr>
            <a:r>
              <a:rPr b="1" lang="sv-SE" sz="1600">
                <a:latin typeface="Courier New"/>
                <a:ea typeface="Courier New"/>
                <a:cs typeface="Courier New"/>
                <a:sym typeface="Courier New"/>
              </a:rPr>
              <a:t>    System.</a:t>
            </a:r>
            <a:r>
              <a:rPr b="1" i="1" lang="sv-SE" sz="1600">
                <a:solidFill>
                  <a:schemeClr val="accent2"/>
                </a:solidFill>
                <a:latin typeface="Courier New"/>
                <a:ea typeface="Courier New"/>
                <a:cs typeface="Courier New"/>
                <a:sym typeface="Courier New"/>
              </a:rPr>
              <a:t>out</a:t>
            </a:r>
            <a:r>
              <a:rPr b="1" i="1" lang="sv-SE" sz="1600">
                <a:latin typeface="Courier New"/>
                <a:ea typeface="Courier New"/>
                <a:cs typeface="Courier New"/>
                <a:sym typeface="Courier New"/>
              </a:rPr>
              <a:t>.print(</a:t>
            </a:r>
            <a:r>
              <a:rPr b="1" i="1" lang="sv-SE" sz="1600">
                <a:solidFill>
                  <a:schemeClr val="lt2"/>
                </a:solidFill>
                <a:latin typeface="Courier New"/>
                <a:ea typeface="Courier New"/>
                <a:cs typeface="Courier New"/>
                <a:sym typeface="Courier New"/>
              </a:rPr>
              <a:t>"What year were you born? "</a:t>
            </a:r>
            <a:r>
              <a:rPr b="1" i="1" lang="sv-SE" sz="1600">
                <a:latin typeface="Courier New"/>
                <a:ea typeface="Courier New"/>
                <a:cs typeface="Courier New"/>
                <a:sym typeface="Courier New"/>
              </a:rPr>
              <a:t>);</a:t>
            </a:r>
            <a:br>
              <a:rPr b="1" i="1" lang="sv-SE" sz="1600">
                <a:latin typeface="Courier New"/>
                <a:ea typeface="Courier New"/>
                <a:cs typeface="Courier New"/>
                <a:sym typeface="Courier New"/>
              </a:rPr>
            </a:br>
            <a:r>
              <a:rPr b="1" lang="sv-SE" sz="1600">
                <a:latin typeface="Courier New"/>
                <a:ea typeface="Courier New"/>
                <a:cs typeface="Courier New"/>
                <a:sym typeface="Courier New"/>
              </a:rPr>
              <a:t>    yearOfBirth = scan.nextInt(); //1985  </a:t>
            </a:r>
            <a:br>
              <a:rPr b="1" lang="sv-SE" sz="1600">
                <a:latin typeface="Courier New"/>
                <a:ea typeface="Courier New"/>
                <a:cs typeface="Courier New"/>
                <a:sym typeface="Courier New"/>
              </a:rPr>
            </a:br>
            <a:r>
              <a:rPr b="1" lang="sv-SE" sz="1600">
                <a:latin typeface="Courier New"/>
                <a:ea typeface="Courier New"/>
                <a:cs typeface="Courier New"/>
                <a:sym typeface="Courier New"/>
              </a:rPr>
              <a:t>    age = currentYear - yearOfBirth;</a:t>
            </a:r>
            <a:br>
              <a:rPr b="1" lang="sv-SE" sz="1600">
                <a:latin typeface="Courier New"/>
                <a:ea typeface="Courier New"/>
                <a:cs typeface="Courier New"/>
                <a:sym typeface="Courier New"/>
              </a:rPr>
            </a:br>
            <a:r>
              <a:rPr b="1" lang="sv-SE" sz="1600">
                <a:latin typeface="Courier New"/>
                <a:ea typeface="Courier New"/>
                <a:cs typeface="Courier New"/>
                <a:sym typeface="Courier New"/>
              </a:rPr>
              <a:t>    </a:t>
            </a:r>
            <a:r>
              <a:rPr b="1" i="1" lang="sv-SE" sz="1600">
                <a:latin typeface="Courier New"/>
                <a:ea typeface="Courier New"/>
                <a:cs typeface="Courier New"/>
                <a:sym typeface="Courier New"/>
              </a:rPr>
              <a:t>System</a:t>
            </a:r>
            <a:r>
              <a:rPr b="1" i="1" lang="sv-SE" sz="1600">
                <a:solidFill>
                  <a:schemeClr val="accent2"/>
                </a:solidFill>
                <a:latin typeface="Courier New"/>
                <a:ea typeface="Courier New"/>
                <a:cs typeface="Courier New"/>
                <a:sym typeface="Courier New"/>
              </a:rPr>
              <a:t>.out</a:t>
            </a:r>
            <a:r>
              <a:rPr b="1" i="1" lang="sv-SE" sz="1600">
                <a:solidFill>
                  <a:srgbClr val="000000"/>
                </a:solidFill>
                <a:latin typeface="Courier New"/>
                <a:ea typeface="Courier New"/>
                <a:cs typeface="Courier New"/>
                <a:sym typeface="Courier New"/>
              </a:rPr>
              <a:t>.println</a:t>
            </a:r>
            <a:r>
              <a:rPr b="1" i="1" lang="sv-SE" sz="1600">
                <a:latin typeface="Courier New"/>
                <a:ea typeface="Courier New"/>
                <a:cs typeface="Courier New"/>
                <a:sym typeface="Courier New"/>
              </a:rPr>
              <a:t>(</a:t>
            </a:r>
            <a:r>
              <a:rPr b="1" i="1" lang="sv-SE" sz="1600">
                <a:solidFill>
                  <a:schemeClr val="lt2"/>
                </a:solidFill>
                <a:latin typeface="Courier New"/>
                <a:ea typeface="Courier New"/>
                <a:cs typeface="Courier New"/>
                <a:sym typeface="Courier New"/>
              </a:rPr>
              <a:t>"You are " </a:t>
            </a:r>
            <a:r>
              <a:rPr b="1" i="1" lang="sv-SE" sz="1600">
                <a:latin typeface="Courier New"/>
                <a:ea typeface="Courier New"/>
                <a:cs typeface="Courier New"/>
                <a:sym typeface="Courier New"/>
              </a:rPr>
              <a:t>+ age + </a:t>
            </a:r>
            <a:r>
              <a:rPr b="1" i="1" lang="sv-SE" sz="1600">
                <a:solidFill>
                  <a:srgbClr val="3333CC"/>
                </a:solidFill>
                <a:latin typeface="Courier New"/>
                <a:ea typeface="Courier New"/>
                <a:cs typeface="Courier New"/>
                <a:sym typeface="Courier New"/>
              </a:rPr>
              <a:t>" years old!"</a:t>
            </a:r>
            <a:r>
              <a:rPr b="1" i="1" lang="sv-SE" sz="1600">
                <a:latin typeface="Courier New"/>
                <a:ea typeface="Courier New"/>
                <a:cs typeface="Courier New"/>
                <a:sym typeface="Courier New"/>
              </a:rPr>
              <a:t>);</a:t>
            </a:r>
            <a:br>
              <a:rPr b="1" i="1" lang="sv-SE" sz="1600">
                <a:latin typeface="Courier New"/>
                <a:ea typeface="Courier New"/>
                <a:cs typeface="Courier New"/>
                <a:sym typeface="Courier New"/>
              </a:rPr>
            </a:br>
            <a:r>
              <a:rPr b="1" lang="sv-SE" sz="1600">
                <a:latin typeface="Courier New"/>
                <a:ea typeface="Courier New"/>
                <a:cs typeface="Courier New"/>
                <a:sym typeface="Courier New"/>
              </a:rPr>
              <a:t>  }</a:t>
            </a:r>
            <a:br>
              <a:rPr b="1" lang="sv-SE" sz="1600">
                <a:latin typeface="Courier New"/>
                <a:ea typeface="Courier New"/>
                <a:cs typeface="Courier New"/>
                <a:sym typeface="Courier New"/>
              </a:rPr>
            </a:br>
            <a:r>
              <a:rPr b="1" lang="sv-SE" sz="1600">
                <a:latin typeface="Courier New"/>
                <a:ea typeface="Courier New"/>
                <a:cs typeface="Courier New"/>
                <a:sym typeface="Courier New"/>
              </a:rPr>
              <a:t>}</a:t>
            </a:r>
            <a:endParaRPr/>
          </a:p>
        </p:txBody>
      </p:sp>
      <p:sp>
        <p:nvSpPr>
          <p:cNvPr id="267883" name="Google Shape;267883;p86"/>
          <p:cNvSpPr/>
          <p:nvPr/>
        </p:nvSpPr>
        <p:spPr>
          <a:xfrm>
            <a:off x="5580112" y="5733256"/>
            <a:ext cx="2984400" cy="5238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sv-SE" sz="1400">
                <a:solidFill>
                  <a:schemeClr val="lt2"/>
                </a:solidFill>
                <a:latin typeface="Arial"/>
                <a:ea typeface="Arial"/>
                <a:cs typeface="Arial"/>
                <a:sym typeface="Arial"/>
              </a:rPr>
              <a:t>What year were you born? </a:t>
            </a:r>
            <a:r>
              <a:rPr b="1" i="1" lang="sv-SE" sz="1400">
                <a:solidFill>
                  <a:schemeClr val="dk1"/>
                </a:solidFill>
                <a:latin typeface="Arial"/>
                <a:ea typeface="Arial"/>
                <a:cs typeface="Arial"/>
                <a:sym typeface="Arial"/>
              </a:rPr>
              <a:t>1985</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You are 32 years old!</a:t>
            </a:r>
            <a:endParaRPr sz="1400">
              <a:solidFill>
                <a:schemeClr val="lt2"/>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887" name="Shape 267887"/>
        <p:cNvGrpSpPr/>
        <p:nvPr/>
      </p:nvGrpSpPr>
      <p:grpSpPr>
        <a:xfrm>
          <a:off x="0" y="0"/>
          <a:ext cx="0" cy="0"/>
          <a:chOff x="0" y="0"/>
          <a:chExt cx="0" cy="0"/>
        </a:xfrm>
      </p:grpSpPr>
      <p:sp>
        <p:nvSpPr>
          <p:cNvPr id="267888" name="Google Shape;267888;p87"/>
          <p:cNvSpPr txBox="1"/>
          <p:nvPr>
            <p:ph type="title"/>
          </p:nvPr>
        </p:nvSpPr>
        <p:spPr>
          <a:xfrm>
            <a:off x="611560"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7889" name="Google Shape;267889;p87"/>
          <p:cNvSpPr txBox="1"/>
          <p:nvPr>
            <p:ph idx="1" type="body"/>
          </p:nvPr>
        </p:nvSpPr>
        <p:spPr>
          <a:xfrm>
            <a:off x="252413" y="692696"/>
            <a:ext cx="8712300" cy="5184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sz="1400"/>
              <a:t>10. Calculations, concatenation &amp; variables</a:t>
            </a:r>
            <a:endParaRPr/>
          </a:p>
          <a:p>
            <a:pPr indent="0" lvl="0" marL="0" rtl="0" algn="l">
              <a:spcBef>
                <a:spcPts val="1013"/>
              </a:spcBef>
              <a:spcAft>
                <a:spcPts val="0"/>
              </a:spcAft>
              <a:buNone/>
            </a:pPr>
            <a:r>
              <a:rPr lang="sv-SE" sz="1400"/>
              <a:t>Write a program that calculate how many years a person has left to retirement. You can assume that the retirement age is 65 and that the person is not a retiree. Below is an example of how your application should behave (bold = input value):</a:t>
            </a:r>
            <a:endParaRPr/>
          </a:p>
          <a:p>
            <a:pPr indent="0" lvl="0" marL="0" rtl="0" algn="l">
              <a:spcBef>
                <a:spcPts val="1013"/>
              </a:spcBef>
              <a:spcAft>
                <a:spcPts val="0"/>
              </a:spcAft>
              <a:buNone/>
            </a:pPr>
            <a:r>
              <a:rPr lang="sv-SE" sz="1400"/>
              <a:t>Console Window:</a:t>
            </a:r>
            <a:br>
              <a:rPr lang="sv-SE" sz="1400"/>
            </a:br>
            <a:r>
              <a:rPr lang="sv-SE" sz="1400"/>
              <a:t>Enter your age: </a:t>
            </a:r>
            <a:r>
              <a:rPr b="1" lang="sv-SE" sz="1400">
                <a:solidFill>
                  <a:schemeClr val="dk1"/>
                </a:solidFill>
              </a:rPr>
              <a:t>45</a:t>
            </a:r>
            <a:br>
              <a:rPr lang="sv-SE" sz="1400"/>
            </a:br>
            <a:r>
              <a:rPr lang="sv-SE" sz="1400"/>
              <a:t>You retire in: 20 years</a:t>
            </a:r>
            <a:endParaRPr/>
          </a:p>
          <a:p>
            <a:pPr indent="0" lvl="0" marL="0" rtl="0" algn="l">
              <a:spcBef>
                <a:spcPts val="1013"/>
              </a:spcBef>
              <a:spcAft>
                <a:spcPts val="0"/>
              </a:spcAft>
              <a:buNone/>
            </a:pPr>
            <a:r>
              <a:t/>
            </a:r>
            <a:endParaRPr sz="1400"/>
          </a:p>
          <a:p>
            <a:pPr indent="0" lvl="0" marL="0" rtl="0" algn="l">
              <a:spcBef>
                <a:spcPts val="1013"/>
              </a:spcBef>
              <a:spcAft>
                <a:spcPts val="0"/>
              </a:spcAft>
              <a:buNone/>
            </a:pPr>
            <a:r>
              <a:rPr b="1" lang="sv-SE" sz="1400"/>
              <a:t>11. Calculations, concatenation &amp; variables</a:t>
            </a:r>
            <a:br>
              <a:rPr b="1" lang="sv-SE" sz="1400"/>
            </a:br>
            <a:r>
              <a:rPr lang="sv-SE" sz="1400"/>
              <a:t>Write a program that reads in two integers and perform three calculations as below.</a:t>
            </a:r>
            <a:endParaRPr/>
          </a:p>
          <a:p>
            <a:pPr indent="0" lvl="0" marL="0" rtl="0" algn="l">
              <a:spcBef>
                <a:spcPts val="1013"/>
              </a:spcBef>
              <a:spcAft>
                <a:spcPts val="0"/>
              </a:spcAft>
              <a:buNone/>
            </a:pPr>
            <a:r>
              <a:rPr lang="sv-SE" sz="1400"/>
              <a:t>Console Window:</a:t>
            </a:r>
            <a:br>
              <a:rPr lang="sv-SE" sz="1400"/>
            </a:br>
            <a:r>
              <a:rPr lang="sv-SE" sz="1400"/>
              <a:t>Enter a number: </a:t>
            </a:r>
            <a:r>
              <a:rPr i="1" lang="sv-SE" sz="1400"/>
              <a:t>20</a:t>
            </a:r>
            <a:br>
              <a:rPr i="1" lang="sv-SE" sz="1400"/>
            </a:br>
            <a:r>
              <a:rPr lang="sv-SE" sz="1400"/>
              <a:t>Enter additional numbers: </a:t>
            </a:r>
            <a:r>
              <a:rPr b="1" lang="sv-SE" sz="1400">
                <a:solidFill>
                  <a:schemeClr val="dk1"/>
                </a:solidFill>
              </a:rPr>
              <a:t>5</a:t>
            </a:r>
            <a:endParaRPr/>
          </a:p>
          <a:p>
            <a:pPr indent="0" lvl="0" marL="0" rtl="0" algn="l">
              <a:spcBef>
                <a:spcPts val="1013"/>
              </a:spcBef>
              <a:spcAft>
                <a:spcPts val="0"/>
              </a:spcAft>
              <a:buNone/>
            </a:pPr>
            <a:r>
              <a:rPr lang="sv-SE" sz="1400"/>
              <a:t>20 + 5 = 25</a:t>
            </a:r>
            <a:br>
              <a:rPr lang="sv-SE" sz="1400"/>
            </a:br>
            <a:r>
              <a:rPr lang="sv-SE" sz="1400"/>
              <a:t>20-5 = 15</a:t>
            </a:r>
            <a:br>
              <a:rPr lang="sv-SE" sz="1400"/>
            </a:br>
            <a:r>
              <a:rPr lang="sv-SE" sz="1400"/>
              <a:t>20 * 5 = 100</a:t>
            </a:r>
            <a:endParaRPr sz="1400"/>
          </a:p>
          <a:p>
            <a:pPr indent="0" lvl="0" marL="0" rtl="0" algn="l">
              <a:spcBef>
                <a:spcPts val="1013"/>
              </a:spcBef>
              <a:spcAft>
                <a:spcPts val="0"/>
              </a:spcAft>
              <a:buNone/>
            </a:pPr>
            <a:r>
              <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893" name="Shape 267893"/>
        <p:cNvGrpSpPr/>
        <p:nvPr/>
      </p:nvGrpSpPr>
      <p:grpSpPr>
        <a:xfrm>
          <a:off x="0" y="0"/>
          <a:ext cx="0" cy="0"/>
          <a:chOff x="0" y="0"/>
          <a:chExt cx="0" cy="0"/>
        </a:xfrm>
      </p:grpSpPr>
      <p:sp>
        <p:nvSpPr>
          <p:cNvPr id="267894" name="Google Shape;267894;p88"/>
          <p:cNvSpPr txBox="1"/>
          <p:nvPr>
            <p:ph type="title"/>
          </p:nvPr>
        </p:nvSpPr>
        <p:spPr>
          <a:xfrm>
            <a:off x="611560"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7895" name="Google Shape;267895;p88"/>
          <p:cNvSpPr txBox="1"/>
          <p:nvPr>
            <p:ph idx="1" type="body"/>
          </p:nvPr>
        </p:nvSpPr>
        <p:spPr>
          <a:xfrm>
            <a:off x="179512" y="692696"/>
            <a:ext cx="8712300" cy="4751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sz="1400"/>
              <a:t>12. Calculations, concatenation, variables and casting</a:t>
            </a:r>
            <a:endParaRPr/>
          </a:p>
          <a:p>
            <a:pPr indent="0" lvl="0" marL="0" rtl="0" algn="l">
              <a:spcBef>
                <a:spcPts val="1013"/>
              </a:spcBef>
              <a:spcAft>
                <a:spcPts val="0"/>
              </a:spcAft>
              <a:buNone/>
            </a:pPr>
            <a:r>
              <a:rPr lang="sv-SE" sz="1400"/>
              <a:t>Develop the exercise from above so the program also divides the input values. The program shall be able to present the quotient as a decimal (use forecasting). You can assume that both the numerator and denominator are positive and the numerator is greater than the denominator.</a:t>
            </a:r>
            <a:endParaRPr/>
          </a:p>
          <a:p>
            <a:pPr indent="0" lvl="0" marL="0" rtl="0" algn="l">
              <a:spcBef>
                <a:spcPts val="1013"/>
              </a:spcBef>
              <a:spcAft>
                <a:spcPts val="0"/>
              </a:spcAft>
              <a:buNone/>
            </a:pPr>
            <a:r>
              <a:rPr lang="sv-SE" sz="1400"/>
              <a:t>Below is an example of how your application should behave (inumics and bold = input value):</a:t>
            </a:r>
            <a:endParaRPr/>
          </a:p>
          <a:p>
            <a:pPr indent="0" lvl="0" marL="0" rtl="0" algn="l">
              <a:spcBef>
                <a:spcPts val="1013"/>
              </a:spcBef>
              <a:spcAft>
                <a:spcPts val="0"/>
              </a:spcAft>
              <a:buNone/>
            </a:pPr>
            <a:r>
              <a:rPr lang="sv-SE" sz="1400"/>
              <a:t>Console Window:</a:t>
            </a:r>
            <a:br>
              <a:rPr lang="sv-SE" sz="1400"/>
            </a:br>
            <a:r>
              <a:rPr lang="sv-SE" sz="1400"/>
              <a:t>Enter a number: </a:t>
            </a:r>
            <a:r>
              <a:rPr b="1" lang="sv-SE" sz="1400">
                <a:solidFill>
                  <a:schemeClr val="dk1"/>
                </a:solidFill>
              </a:rPr>
              <a:t>9</a:t>
            </a:r>
            <a:br>
              <a:rPr b="1" lang="sv-SE" sz="1400">
                <a:solidFill>
                  <a:schemeClr val="dk1"/>
                </a:solidFill>
              </a:rPr>
            </a:br>
            <a:r>
              <a:rPr lang="sv-SE" sz="1400"/>
              <a:t>Enter additional numbers: </a:t>
            </a:r>
            <a:r>
              <a:rPr b="1" lang="sv-SE" sz="1400">
                <a:solidFill>
                  <a:schemeClr val="dk1"/>
                </a:solidFill>
              </a:rPr>
              <a:t>2</a:t>
            </a:r>
            <a:endParaRPr/>
          </a:p>
          <a:p>
            <a:pPr indent="0" lvl="0" marL="0" rtl="0" algn="l">
              <a:spcBef>
                <a:spcPts val="1013"/>
              </a:spcBef>
              <a:spcAft>
                <a:spcPts val="0"/>
              </a:spcAft>
              <a:buNone/>
            </a:pPr>
            <a:r>
              <a:rPr lang="sv-SE" sz="1400"/>
              <a:t>9 + 2 = 11</a:t>
            </a:r>
            <a:br>
              <a:rPr lang="sv-SE" sz="1400"/>
            </a:br>
            <a:r>
              <a:rPr lang="sv-SE" sz="1400"/>
              <a:t>9-2 = 7</a:t>
            </a:r>
            <a:br>
              <a:rPr lang="sv-SE" sz="1400"/>
            </a:br>
            <a:r>
              <a:rPr lang="sv-SE" sz="1400"/>
              <a:t>9 * 2 = 18</a:t>
            </a:r>
            <a:br>
              <a:rPr lang="sv-SE" sz="1400"/>
            </a:br>
            <a:r>
              <a:rPr lang="sv-SE" sz="1400"/>
              <a:t>9/2 = 4.5</a:t>
            </a:r>
            <a:endParaRPr sz="1400"/>
          </a:p>
          <a:p>
            <a:pPr indent="0" lvl="0" marL="0" rtl="0" algn="l">
              <a:spcBef>
                <a:spcPts val="1013"/>
              </a:spcBef>
              <a:spcAft>
                <a:spcPts val="0"/>
              </a:spcAft>
              <a:buNone/>
            </a:pPr>
            <a:r>
              <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900" name="Shape 267900"/>
        <p:cNvGrpSpPr/>
        <p:nvPr/>
      </p:nvGrpSpPr>
      <p:grpSpPr>
        <a:xfrm>
          <a:off x="0" y="0"/>
          <a:ext cx="0" cy="0"/>
          <a:chOff x="0" y="0"/>
          <a:chExt cx="0" cy="0"/>
        </a:xfrm>
      </p:grpSpPr>
      <p:sp>
        <p:nvSpPr>
          <p:cNvPr id="267901" name="Google Shape;267901;p89"/>
          <p:cNvSpPr txBox="1"/>
          <p:nvPr>
            <p:ph type="title"/>
          </p:nvPr>
        </p:nvSpPr>
        <p:spPr>
          <a:xfrm>
            <a:off x="683568" y="44624"/>
            <a:ext cx="7574100" cy="576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Class and objects</a:t>
            </a:r>
            <a:endParaRPr/>
          </a:p>
        </p:txBody>
      </p:sp>
      <p:sp>
        <p:nvSpPr>
          <p:cNvPr id="267902" name="Google Shape;267902;p89"/>
          <p:cNvSpPr txBox="1"/>
          <p:nvPr>
            <p:ph idx="1" type="body"/>
          </p:nvPr>
        </p:nvSpPr>
        <p:spPr>
          <a:xfrm>
            <a:off x="177055" y="721221"/>
            <a:ext cx="8715300" cy="5732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sz="1400"/>
              <a:t>Klass</a:t>
            </a:r>
            <a:endParaRPr b="1" sz="1400"/>
          </a:p>
          <a:p>
            <a:pPr indent="-285750" lvl="0" marL="285750" rtl="0" algn="l">
              <a:spcBef>
                <a:spcPts val="1013"/>
              </a:spcBef>
              <a:spcAft>
                <a:spcPts val="0"/>
              </a:spcAft>
              <a:buSzPts val="1400"/>
              <a:buFont typeface="Arial"/>
              <a:buChar char="•"/>
            </a:pPr>
            <a:r>
              <a:rPr lang="sv-SE" sz="1400"/>
              <a:t>An object is an instance of a class.</a:t>
            </a:r>
            <a:endParaRPr/>
          </a:p>
          <a:p>
            <a:pPr indent="-285750" lvl="0" marL="285750" rtl="0" algn="l">
              <a:spcBef>
                <a:spcPts val="1013"/>
              </a:spcBef>
              <a:spcAft>
                <a:spcPts val="0"/>
              </a:spcAft>
              <a:buSzPts val="1400"/>
              <a:buFont typeface="Arial"/>
              <a:buChar char="•"/>
            </a:pPr>
            <a:r>
              <a:rPr lang="sv-SE" sz="1400"/>
              <a:t>You create instances (object) of a class, these objects have different states.</a:t>
            </a:r>
            <a:endParaRPr/>
          </a:p>
          <a:p>
            <a:pPr indent="-285750" lvl="0" marL="285750" rtl="0" algn="l">
              <a:spcBef>
                <a:spcPts val="1013"/>
              </a:spcBef>
              <a:spcAft>
                <a:spcPts val="0"/>
              </a:spcAft>
              <a:buSzPts val="1400"/>
              <a:buFont typeface="Arial"/>
              <a:buChar char="•"/>
            </a:pPr>
            <a:r>
              <a:rPr lang="sv-SE" sz="1400"/>
              <a:t>One can see objects as black boxes where the object's methods allow us to influence the state of the object without actually knowing how it works, or how it will look "under the hood”. </a:t>
            </a:r>
            <a:endParaRPr/>
          </a:p>
          <a:p>
            <a:pPr indent="0" lvl="0" marL="0" rtl="0" algn="l">
              <a:spcBef>
                <a:spcPts val="1013"/>
              </a:spcBef>
              <a:spcAft>
                <a:spcPts val="0"/>
              </a:spcAft>
              <a:buNone/>
            </a:pPr>
            <a:br>
              <a:rPr b="1" lang="sv-SE" sz="1400"/>
            </a:br>
            <a:r>
              <a:rPr b="1" lang="sv-SE" sz="1400"/>
              <a:t>Object methods</a:t>
            </a:r>
            <a:endParaRPr/>
          </a:p>
          <a:p>
            <a:pPr indent="-285750" lvl="0" marL="285750" rtl="0" algn="l">
              <a:spcBef>
                <a:spcPts val="1013"/>
              </a:spcBef>
              <a:spcAft>
                <a:spcPts val="0"/>
              </a:spcAft>
              <a:buSzPts val="1400"/>
              <a:buFont typeface="Arial"/>
              <a:buChar char="•"/>
            </a:pPr>
            <a:r>
              <a:rPr lang="sv-SE" sz="1400"/>
              <a:t>One method is a definition of a particular event.</a:t>
            </a:r>
            <a:endParaRPr/>
          </a:p>
          <a:p>
            <a:pPr indent="-285750" lvl="0" marL="285750" rtl="0" algn="l">
              <a:spcBef>
                <a:spcPts val="1013"/>
              </a:spcBef>
              <a:spcAft>
                <a:spcPts val="0"/>
              </a:spcAft>
              <a:buSzPts val="1400"/>
              <a:buFont typeface="Arial"/>
              <a:buChar char="•"/>
            </a:pPr>
            <a:r>
              <a:rPr lang="sv-SE" sz="1400"/>
              <a:t>An object (and sometimes a class) using methods of communication.</a:t>
            </a:r>
            <a:endParaRPr/>
          </a:p>
          <a:p>
            <a:pPr indent="-285750" lvl="0" marL="285750" rtl="0" algn="l">
              <a:spcBef>
                <a:spcPts val="1013"/>
              </a:spcBef>
              <a:spcAft>
                <a:spcPts val="0"/>
              </a:spcAft>
              <a:buSzPts val="1400"/>
              <a:buFont typeface="Arial"/>
              <a:buChar char="•"/>
            </a:pPr>
            <a:r>
              <a:rPr lang="sv-SE" sz="1400"/>
              <a:t>The only thing we need to know is what kind of data we need to provide it with (the method), and what we get back.</a:t>
            </a:r>
            <a:endParaRPr/>
          </a:p>
          <a:p>
            <a:pPr indent="-285750" lvl="0" marL="285750" rtl="0" algn="l">
              <a:spcBef>
                <a:spcPts val="1013"/>
              </a:spcBef>
              <a:spcAft>
                <a:spcPts val="0"/>
              </a:spcAft>
              <a:buSzPts val="1400"/>
              <a:buFont typeface="Arial"/>
              <a:buChar char="•"/>
            </a:pPr>
            <a:r>
              <a:rPr lang="sv-SE" sz="1400"/>
              <a:t>A television, for example, using the methods in the form of various buttons. Knowing the properties of the button we can press the right button, and choose the right TV channel</a:t>
            </a:r>
            <a:endParaRPr/>
          </a:p>
          <a:p>
            <a:pPr indent="0" lvl="0" marL="0" rtl="0" algn="l">
              <a:spcBef>
                <a:spcPts val="1013"/>
              </a:spcBef>
              <a:spcAft>
                <a:spcPts val="0"/>
              </a:spcAft>
              <a:buNone/>
            </a:pPr>
            <a:r>
              <a:t/>
            </a:r>
            <a:endParaRPr sz="1400"/>
          </a:p>
          <a:p>
            <a:pPr indent="0" lvl="0" marL="0" rtl="0" algn="l">
              <a:spcBef>
                <a:spcPts val="1013"/>
              </a:spcBef>
              <a:spcAft>
                <a:spcPts val="0"/>
              </a:spcAft>
              <a:buNone/>
            </a:pPr>
            <a:r>
              <a:rPr b="1" lang="sv-SE" sz="1400"/>
              <a:t>Class methods</a:t>
            </a:r>
            <a:endParaRPr/>
          </a:p>
          <a:p>
            <a:pPr indent="-285750" lvl="0" marL="285750" rtl="0" algn="l">
              <a:spcBef>
                <a:spcPts val="1013"/>
              </a:spcBef>
              <a:spcAft>
                <a:spcPts val="0"/>
              </a:spcAft>
              <a:buSzPts val="1400"/>
              <a:buFont typeface="Arial"/>
              <a:buChar char="•"/>
            </a:pPr>
            <a:r>
              <a:rPr lang="sv-SE" sz="1400"/>
              <a:t>Some methods can be used by the class name, rather than to create an object of the class. These methods are called class methods or static methods. Math class contains many static methods (This is not true object-oriented programming!)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666" name="Shape 267666"/>
        <p:cNvGrpSpPr/>
        <p:nvPr/>
      </p:nvGrpSpPr>
      <p:grpSpPr>
        <a:xfrm>
          <a:off x="0" y="0"/>
          <a:ext cx="0" cy="0"/>
          <a:chOff x="0" y="0"/>
          <a:chExt cx="0" cy="0"/>
        </a:xfrm>
      </p:grpSpPr>
      <p:sp>
        <p:nvSpPr>
          <p:cNvPr id="267667" name="Google Shape;267667;p63"/>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print och println</a:t>
            </a:r>
            <a:endParaRPr/>
          </a:p>
        </p:txBody>
      </p:sp>
      <p:sp>
        <p:nvSpPr>
          <p:cNvPr id="267668" name="Google Shape;267668;p63"/>
          <p:cNvSpPr txBox="1"/>
          <p:nvPr>
            <p:ph idx="1" type="body"/>
          </p:nvPr>
        </p:nvSpPr>
        <p:spPr>
          <a:xfrm>
            <a:off x="179512" y="692696"/>
            <a:ext cx="8640900" cy="5184600"/>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None/>
            </a:pPr>
            <a:r>
              <a:rPr b="1" lang="sv-SE" sz="1400"/>
              <a:t>The </a:t>
            </a:r>
            <a:r>
              <a:rPr b="1" lang="sv-SE" sz="1400">
                <a:latin typeface="Courier New"/>
                <a:ea typeface="Courier New"/>
                <a:cs typeface="Courier New"/>
                <a:sym typeface="Courier New"/>
              </a:rPr>
              <a:t>print</a:t>
            </a:r>
            <a:r>
              <a:rPr b="1" lang="sv-SE" sz="1400"/>
              <a:t> method does not continue on a new line after a string of text is printed.</a:t>
            </a:r>
            <a:endParaRPr b="1" sz="1400">
              <a:latin typeface="Courier New"/>
              <a:ea typeface="Courier New"/>
              <a:cs typeface="Courier New"/>
              <a:sym typeface="Courier New"/>
            </a:endParaRPr>
          </a:p>
          <a:p>
            <a:pPr indent="0" lvl="0" marL="0" rtl="0" algn="l">
              <a:lnSpc>
                <a:spcPct val="85000"/>
              </a:lnSpc>
              <a:spcBef>
                <a:spcPts val="1013"/>
              </a:spcBef>
              <a:spcAft>
                <a:spcPts val="0"/>
              </a:spcAft>
              <a:buNone/>
            </a:pPr>
            <a:r>
              <a:rPr b="1" lang="sv-SE" sz="1400">
                <a:solidFill>
                  <a:srgbClr val="FF0000"/>
                </a:solidFill>
                <a:latin typeface="Courier New"/>
                <a:ea typeface="Courier New"/>
                <a:cs typeface="Courier New"/>
                <a:sym typeface="Courier New"/>
              </a:rPr>
              <a:t>public class </a:t>
            </a:r>
            <a:r>
              <a:rPr b="1" lang="sv-SE" sz="1400">
                <a:latin typeface="Courier New"/>
                <a:ea typeface="Courier New"/>
                <a:cs typeface="Courier New"/>
                <a:sym typeface="Courier New"/>
              </a:rPr>
              <a:t>HelloWorld{</a:t>
            </a:r>
            <a:endParaRPr/>
          </a:p>
          <a:p>
            <a:pPr indent="0" lvl="0" marL="0" rtl="0" algn="l">
              <a:lnSpc>
                <a:spcPct val="85000"/>
              </a:lnSpc>
              <a:spcBef>
                <a:spcPts val="1013"/>
              </a:spcBef>
              <a:spcAft>
                <a:spcPts val="0"/>
              </a:spcAft>
              <a:buNone/>
            </a:pP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public static void </a:t>
            </a:r>
            <a:r>
              <a:rPr b="1" lang="sv-SE" sz="1400">
                <a:latin typeface="Courier New"/>
                <a:ea typeface="Courier New"/>
                <a:cs typeface="Courier New"/>
                <a:sym typeface="Courier New"/>
              </a:rPr>
              <a:t>main(String[] args){                                       </a:t>
            </a:r>
            <a:endParaRPr/>
          </a:p>
          <a:p>
            <a:pPr indent="0" lvl="0" marL="0" rtl="0" algn="l">
              <a:lnSpc>
                <a:spcPct val="85000"/>
              </a:lnSpc>
              <a:spcBef>
                <a:spcPts val="1013"/>
              </a:spcBef>
              <a:spcAft>
                <a:spcPts val="0"/>
              </a:spcAft>
              <a:buNone/>
            </a:pPr>
            <a:r>
              <a:rPr b="1" lang="sv-SE" sz="1400">
                <a:latin typeface="Courier New"/>
                <a:ea typeface="Courier New"/>
                <a:cs typeface="Courier New"/>
                <a:sym typeface="Courier New"/>
              </a:rPr>
              <a:t>  	System.</a:t>
            </a:r>
            <a:r>
              <a:rPr b="1" lang="sv-SE" sz="1400">
                <a:solidFill>
                  <a:srgbClr val="FF0000"/>
                </a:solidFill>
                <a:latin typeface="Courier New"/>
                <a:ea typeface="Courier New"/>
                <a:cs typeface="Courier New"/>
                <a:sym typeface="Courier New"/>
              </a:rPr>
              <a:t>out</a:t>
            </a:r>
            <a:r>
              <a:rPr b="1" lang="sv-SE" sz="1400">
                <a:latin typeface="Courier New"/>
                <a:ea typeface="Courier New"/>
                <a:cs typeface="Courier New"/>
                <a:sym typeface="Courier New"/>
              </a:rPr>
              <a:t>.print(</a:t>
            </a:r>
            <a:r>
              <a:rPr b="1" lang="sv-SE" sz="1400">
                <a:solidFill>
                  <a:schemeClr val="lt2"/>
                </a:solidFill>
                <a:latin typeface="Courier New"/>
                <a:ea typeface="Courier New"/>
                <a:cs typeface="Courier New"/>
                <a:sym typeface="Courier New"/>
              </a:rPr>
              <a:t>"Hello World!"</a:t>
            </a:r>
            <a:r>
              <a:rPr b="1" lang="sv-SE" sz="1400">
                <a:latin typeface="Courier New"/>
                <a:ea typeface="Courier New"/>
                <a:cs typeface="Courier New"/>
                <a:sym typeface="Courier New"/>
              </a:rPr>
              <a:t>);  </a:t>
            </a:r>
            <a:endParaRPr/>
          </a:p>
          <a:p>
            <a:pPr indent="0" lvl="0" marL="0" rtl="0" algn="l">
              <a:lnSpc>
                <a:spcPct val="85000"/>
              </a:lnSpc>
              <a:spcBef>
                <a:spcPts val="1013"/>
              </a:spcBef>
              <a:spcAft>
                <a:spcPts val="0"/>
              </a:spcAft>
              <a:buNone/>
            </a:pPr>
            <a:r>
              <a:rPr b="1" lang="sv-SE" sz="1400">
                <a:latin typeface="Courier New"/>
                <a:ea typeface="Courier New"/>
                <a:cs typeface="Courier New"/>
                <a:sym typeface="Courier New"/>
              </a:rPr>
              <a:t>   System.</a:t>
            </a:r>
            <a:r>
              <a:rPr b="1" lang="sv-SE" sz="1400">
                <a:solidFill>
                  <a:srgbClr val="FF0000"/>
                </a:solidFill>
                <a:latin typeface="Courier New"/>
                <a:ea typeface="Courier New"/>
                <a:cs typeface="Courier New"/>
                <a:sym typeface="Courier New"/>
              </a:rPr>
              <a:t>out</a:t>
            </a:r>
            <a:r>
              <a:rPr b="1" lang="sv-SE" sz="1400">
                <a:latin typeface="Courier New"/>
                <a:ea typeface="Courier New"/>
                <a:cs typeface="Courier New"/>
                <a:sym typeface="Courier New"/>
              </a:rPr>
              <a:t>.print(</a:t>
            </a:r>
            <a:r>
              <a:rPr b="1" lang="sv-SE" sz="1400">
                <a:solidFill>
                  <a:schemeClr val="lt2"/>
                </a:solidFill>
                <a:latin typeface="Courier New"/>
                <a:ea typeface="Courier New"/>
                <a:cs typeface="Courier New"/>
                <a:sym typeface="Courier New"/>
              </a:rPr>
              <a:t>"Hello World!"</a:t>
            </a:r>
            <a:r>
              <a:rPr b="1" lang="sv-SE" sz="1400">
                <a:latin typeface="Courier New"/>
                <a:ea typeface="Courier New"/>
                <a:cs typeface="Courier New"/>
                <a:sym typeface="Courier New"/>
              </a:rPr>
              <a:t>);</a:t>
            </a:r>
            <a:endParaRPr/>
          </a:p>
          <a:p>
            <a:pPr indent="0" lvl="0" marL="0" rtl="0" algn="l">
              <a:lnSpc>
                <a:spcPct val="85000"/>
              </a:lnSpc>
              <a:spcBef>
                <a:spcPts val="1013"/>
              </a:spcBef>
              <a:spcAft>
                <a:spcPts val="0"/>
              </a:spcAft>
              <a:buNone/>
            </a:pPr>
            <a:r>
              <a:rPr b="1" lang="sv-SE" sz="1400">
                <a:latin typeface="Courier New"/>
                <a:ea typeface="Courier New"/>
                <a:cs typeface="Courier New"/>
                <a:sym typeface="Courier New"/>
              </a:rPr>
              <a:t>   System.</a:t>
            </a:r>
            <a:r>
              <a:rPr b="1" lang="sv-SE" sz="1400">
                <a:solidFill>
                  <a:srgbClr val="FF0000"/>
                </a:solidFill>
                <a:latin typeface="Courier New"/>
                <a:ea typeface="Courier New"/>
                <a:cs typeface="Courier New"/>
                <a:sym typeface="Courier New"/>
              </a:rPr>
              <a:t>out</a:t>
            </a:r>
            <a:r>
              <a:rPr b="1" lang="sv-SE" sz="1400">
                <a:latin typeface="Courier New"/>
                <a:ea typeface="Courier New"/>
                <a:cs typeface="Courier New"/>
                <a:sym typeface="Courier New"/>
              </a:rPr>
              <a:t>.print(</a:t>
            </a:r>
            <a:r>
              <a:rPr b="1" lang="sv-SE" sz="1400">
                <a:solidFill>
                  <a:schemeClr val="lt2"/>
                </a:solidFill>
                <a:latin typeface="Courier New"/>
                <a:ea typeface="Courier New"/>
                <a:cs typeface="Courier New"/>
                <a:sym typeface="Courier New"/>
              </a:rPr>
              <a:t>"Hello World!"</a:t>
            </a:r>
            <a:r>
              <a:rPr b="1" lang="sv-SE" sz="1400">
                <a:latin typeface="Courier New"/>
                <a:ea typeface="Courier New"/>
                <a:cs typeface="Courier New"/>
                <a:sym typeface="Courier New"/>
              </a:rPr>
              <a:t>);</a:t>
            </a:r>
            <a:endParaRPr/>
          </a:p>
          <a:p>
            <a:pPr indent="0" lvl="0" marL="0" rtl="0" algn="l">
              <a:lnSpc>
                <a:spcPct val="85000"/>
              </a:lnSpc>
              <a:spcBef>
                <a:spcPts val="1013"/>
              </a:spcBef>
              <a:spcAft>
                <a:spcPts val="0"/>
              </a:spcAft>
              <a:buNone/>
            </a:pPr>
            <a:r>
              <a:rPr b="1" lang="sv-SE" sz="1400">
                <a:latin typeface="Courier New"/>
                <a:ea typeface="Courier New"/>
                <a:cs typeface="Courier New"/>
                <a:sym typeface="Courier New"/>
              </a:rPr>
              <a:t> 	}                                       </a:t>
            </a:r>
            <a:endParaRPr/>
          </a:p>
          <a:p>
            <a:pPr indent="0" lvl="0" marL="0" rtl="0" algn="l">
              <a:lnSpc>
                <a:spcPct val="85000"/>
              </a:lnSpc>
              <a:spcBef>
                <a:spcPts val="1013"/>
              </a:spcBef>
              <a:spcAft>
                <a:spcPts val="0"/>
              </a:spcAft>
              <a:buNone/>
            </a:pPr>
            <a:r>
              <a:rPr b="1" lang="sv-SE" sz="1400">
                <a:latin typeface="Courier New"/>
                <a:ea typeface="Courier New"/>
                <a:cs typeface="Courier New"/>
                <a:sym typeface="Courier New"/>
              </a:rPr>
              <a:t>}</a:t>
            </a:r>
            <a:endParaRPr/>
          </a:p>
          <a:p>
            <a:pPr indent="0" lvl="0" marL="0" rtl="0" algn="l">
              <a:lnSpc>
                <a:spcPct val="85000"/>
              </a:lnSpc>
              <a:spcBef>
                <a:spcPts val="1013"/>
              </a:spcBef>
              <a:spcAft>
                <a:spcPts val="0"/>
              </a:spcAft>
              <a:buNone/>
            </a:pPr>
            <a:r>
              <a:t/>
            </a:r>
            <a:endParaRPr sz="1400">
              <a:latin typeface="Courier New"/>
              <a:ea typeface="Courier New"/>
              <a:cs typeface="Courier New"/>
              <a:sym typeface="Courier New"/>
            </a:endParaRPr>
          </a:p>
          <a:p>
            <a:pPr indent="0" lvl="0" marL="0" rtl="0" algn="l">
              <a:lnSpc>
                <a:spcPct val="85000"/>
              </a:lnSpc>
              <a:spcBef>
                <a:spcPts val="1013"/>
              </a:spcBef>
              <a:spcAft>
                <a:spcPts val="0"/>
              </a:spcAft>
              <a:buNone/>
            </a:pPr>
            <a:r>
              <a:rPr b="1" lang="sv-SE" sz="1400"/>
              <a:t>The method</a:t>
            </a:r>
            <a:r>
              <a:rPr b="1" lang="sv-SE" sz="1400">
                <a:latin typeface="Courier New"/>
                <a:ea typeface="Courier New"/>
                <a:cs typeface="Courier New"/>
                <a:sym typeface="Courier New"/>
              </a:rPr>
              <a:t> println </a:t>
            </a:r>
            <a:r>
              <a:rPr b="1" lang="sv-SE" sz="1400"/>
              <a:t>continue on a new line after a string of text is printed.</a:t>
            </a:r>
            <a:endParaRPr/>
          </a:p>
          <a:p>
            <a:pPr indent="0" lvl="0" marL="0" rtl="0" algn="l">
              <a:lnSpc>
                <a:spcPct val="85000"/>
              </a:lnSpc>
              <a:spcBef>
                <a:spcPts val="1013"/>
              </a:spcBef>
              <a:spcAft>
                <a:spcPts val="0"/>
              </a:spcAft>
              <a:buNone/>
            </a:pPr>
            <a:r>
              <a:rPr b="1" lang="sv-SE" sz="1400">
                <a:solidFill>
                  <a:srgbClr val="FF0000"/>
                </a:solidFill>
                <a:latin typeface="Courier New"/>
                <a:ea typeface="Courier New"/>
                <a:cs typeface="Courier New"/>
                <a:sym typeface="Courier New"/>
              </a:rPr>
              <a:t>public class </a:t>
            </a:r>
            <a:r>
              <a:rPr b="1" lang="sv-SE" sz="1400">
                <a:latin typeface="Courier New"/>
                <a:ea typeface="Courier New"/>
                <a:cs typeface="Courier New"/>
                <a:sym typeface="Courier New"/>
              </a:rPr>
              <a:t>HelloWorld{</a:t>
            </a:r>
            <a:endParaRPr/>
          </a:p>
          <a:p>
            <a:pPr indent="0" lvl="0" marL="0" rtl="0" algn="l">
              <a:lnSpc>
                <a:spcPct val="85000"/>
              </a:lnSpc>
              <a:spcBef>
                <a:spcPts val="1013"/>
              </a:spcBef>
              <a:spcAft>
                <a:spcPts val="0"/>
              </a:spcAft>
              <a:buNone/>
            </a:pP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public static void </a:t>
            </a:r>
            <a:r>
              <a:rPr b="1" lang="sv-SE" sz="1400">
                <a:latin typeface="Courier New"/>
                <a:ea typeface="Courier New"/>
                <a:cs typeface="Courier New"/>
                <a:sym typeface="Courier New"/>
              </a:rPr>
              <a:t>main(String[] args){                                       </a:t>
            </a:r>
            <a:endParaRPr/>
          </a:p>
          <a:p>
            <a:pPr indent="0" lvl="0" marL="0" rtl="0" algn="l">
              <a:lnSpc>
                <a:spcPct val="85000"/>
              </a:lnSpc>
              <a:spcBef>
                <a:spcPts val="1013"/>
              </a:spcBef>
              <a:spcAft>
                <a:spcPts val="0"/>
              </a:spcAft>
              <a:buNone/>
            </a:pPr>
            <a:r>
              <a:rPr b="1" lang="sv-SE" sz="1400">
                <a:latin typeface="Courier New"/>
                <a:ea typeface="Courier New"/>
                <a:cs typeface="Courier New"/>
                <a:sym typeface="Courier New"/>
              </a:rPr>
              <a:t> 		System.</a:t>
            </a:r>
            <a:r>
              <a:rPr b="1" lang="sv-SE" sz="1400">
                <a:solidFill>
                  <a:srgbClr val="FF0000"/>
                </a:solidFill>
                <a:latin typeface="Courier New"/>
                <a:ea typeface="Courier New"/>
                <a:cs typeface="Courier New"/>
                <a:sym typeface="Courier New"/>
              </a:rPr>
              <a:t>out</a:t>
            </a:r>
            <a:r>
              <a:rPr b="1" lang="sv-SE" sz="1400">
                <a:latin typeface="Courier New"/>
                <a:ea typeface="Courier New"/>
                <a:cs typeface="Courier New"/>
                <a:sym typeface="Courier New"/>
              </a:rPr>
              <a:t>.println(</a:t>
            </a:r>
            <a:r>
              <a:rPr b="1" lang="sv-SE" sz="1400">
                <a:solidFill>
                  <a:schemeClr val="lt2"/>
                </a:solidFill>
                <a:latin typeface="Courier New"/>
                <a:ea typeface="Courier New"/>
                <a:cs typeface="Courier New"/>
                <a:sym typeface="Courier New"/>
              </a:rPr>
              <a:t>"Hello World!"</a:t>
            </a:r>
            <a:r>
              <a:rPr b="1" lang="sv-SE" sz="1400">
                <a:latin typeface="Courier New"/>
                <a:ea typeface="Courier New"/>
                <a:cs typeface="Courier New"/>
                <a:sym typeface="Courier New"/>
              </a:rPr>
              <a:t>);  </a:t>
            </a:r>
            <a:endParaRPr/>
          </a:p>
          <a:p>
            <a:pPr indent="0" lvl="0" marL="0" rtl="0" algn="l">
              <a:lnSpc>
                <a:spcPct val="85000"/>
              </a:lnSpc>
              <a:spcBef>
                <a:spcPts val="1013"/>
              </a:spcBef>
              <a:spcAft>
                <a:spcPts val="0"/>
              </a:spcAft>
              <a:buNone/>
            </a:pPr>
            <a:r>
              <a:rPr b="1" lang="sv-SE" sz="1400">
                <a:latin typeface="Courier New"/>
                <a:ea typeface="Courier New"/>
                <a:cs typeface="Courier New"/>
                <a:sym typeface="Courier New"/>
              </a:rPr>
              <a:t>   System.</a:t>
            </a:r>
            <a:r>
              <a:rPr b="1" lang="sv-SE" sz="1400">
                <a:solidFill>
                  <a:srgbClr val="FF0000"/>
                </a:solidFill>
                <a:latin typeface="Courier New"/>
                <a:ea typeface="Courier New"/>
                <a:cs typeface="Courier New"/>
                <a:sym typeface="Courier New"/>
              </a:rPr>
              <a:t>out</a:t>
            </a:r>
            <a:r>
              <a:rPr b="1" lang="sv-SE" sz="1400">
                <a:latin typeface="Courier New"/>
                <a:ea typeface="Courier New"/>
                <a:cs typeface="Courier New"/>
                <a:sym typeface="Courier New"/>
              </a:rPr>
              <a:t>.println(</a:t>
            </a:r>
            <a:r>
              <a:rPr b="1" lang="sv-SE" sz="1400">
                <a:solidFill>
                  <a:schemeClr val="lt2"/>
                </a:solidFill>
                <a:latin typeface="Courier New"/>
                <a:ea typeface="Courier New"/>
                <a:cs typeface="Courier New"/>
                <a:sym typeface="Courier New"/>
              </a:rPr>
              <a:t>"Hello World!"</a:t>
            </a:r>
            <a:r>
              <a:rPr b="1" lang="sv-SE" sz="1400">
                <a:latin typeface="Courier New"/>
                <a:ea typeface="Courier New"/>
                <a:cs typeface="Courier New"/>
                <a:sym typeface="Courier New"/>
              </a:rPr>
              <a:t>);</a:t>
            </a:r>
            <a:endParaRPr/>
          </a:p>
          <a:p>
            <a:pPr indent="0" lvl="0" marL="0" rtl="0" algn="l">
              <a:lnSpc>
                <a:spcPct val="85000"/>
              </a:lnSpc>
              <a:spcBef>
                <a:spcPts val="1013"/>
              </a:spcBef>
              <a:spcAft>
                <a:spcPts val="0"/>
              </a:spcAft>
              <a:buNone/>
            </a:pPr>
            <a:r>
              <a:rPr b="1" lang="sv-SE" sz="1400">
                <a:latin typeface="Courier New"/>
                <a:ea typeface="Courier New"/>
                <a:cs typeface="Courier New"/>
                <a:sym typeface="Courier New"/>
              </a:rPr>
              <a:t>   System.</a:t>
            </a:r>
            <a:r>
              <a:rPr b="1" lang="sv-SE" sz="1400">
                <a:solidFill>
                  <a:srgbClr val="FF0000"/>
                </a:solidFill>
                <a:latin typeface="Courier New"/>
                <a:ea typeface="Courier New"/>
                <a:cs typeface="Courier New"/>
                <a:sym typeface="Courier New"/>
              </a:rPr>
              <a:t>out</a:t>
            </a:r>
            <a:r>
              <a:rPr b="1" lang="sv-SE" sz="1400">
                <a:solidFill>
                  <a:srgbClr val="3366FF"/>
                </a:solidFill>
                <a:latin typeface="Courier New"/>
                <a:ea typeface="Courier New"/>
                <a:cs typeface="Courier New"/>
                <a:sym typeface="Courier New"/>
              </a:rPr>
              <a:t>.</a:t>
            </a:r>
            <a:r>
              <a:rPr b="1" lang="sv-SE" sz="1400">
                <a:latin typeface="Courier New"/>
                <a:ea typeface="Courier New"/>
                <a:cs typeface="Courier New"/>
                <a:sym typeface="Courier New"/>
              </a:rPr>
              <a:t>println(</a:t>
            </a:r>
            <a:r>
              <a:rPr b="1" lang="sv-SE" sz="1400">
                <a:solidFill>
                  <a:schemeClr val="lt2"/>
                </a:solidFill>
                <a:latin typeface="Courier New"/>
                <a:ea typeface="Courier New"/>
                <a:cs typeface="Courier New"/>
                <a:sym typeface="Courier New"/>
              </a:rPr>
              <a:t>"Hello World!"</a:t>
            </a:r>
            <a:r>
              <a:rPr b="1" lang="sv-SE" sz="1400">
                <a:latin typeface="Courier New"/>
                <a:ea typeface="Courier New"/>
                <a:cs typeface="Courier New"/>
                <a:sym typeface="Courier New"/>
              </a:rPr>
              <a:t>);</a:t>
            </a:r>
            <a:endParaRPr/>
          </a:p>
          <a:p>
            <a:pPr indent="0" lvl="0" marL="0" rtl="0" algn="l">
              <a:lnSpc>
                <a:spcPct val="85000"/>
              </a:lnSpc>
              <a:spcBef>
                <a:spcPts val="1013"/>
              </a:spcBef>
              <a:spcAft>
                <a:spcPts val="0"/>
              </a:spcAft>
              <a:buNone/>
            </a:pPr>
            <a:r>
              <a:rPr b="1" lang="sv-SE" sz="1400">
                <a:latin typeface="Courier New"/>
                <a:ea typeface="Courier New"/>
                <a:cs typeface="Courier New"/>
                <a:sym typeface="Courier New"/>
              </a:rPr>
              <a:t>	}                                       </a:t>
            </a:r>
            <a:endParaRPr/>
          </a:p>
          <a:p>
            <a:pPr indent="0" lvl="0" marL="0" rtl="0" algn="l">
              <a:lnSpc>
                <a:spcPct val="85000"/>
              </a:lnSpc>
              <a:spcBef>
                <a:spcPts val="1013"/>
              </a:spcBef>
              <a:spcAft>
                <a:spcPts val="0"/>
              </a:spcAft>
              <a:buNone/>
            </a:pPr>
            <a:r>
              <a:rPr b="1" lang="sv-SE" sz="1400">
                <a:latin typeface="Courier New"/>
                <a:ea typeface="Courier New"/>
                <a:cs typeface="Courier New"/>
                <a:sym typeface="Courier New"/>
              </a:rPr>
              <a:t>}</a:t>
            </a:r>
            <a:endParaRPr/>
          </a:p>
          <a:p>
            <a:pPr indent="0" lvl="0" marL="0" rtl="0" algn="l">
              <a:spcBef>
                <a:spcPts val="1013"/>
              </a:spcBef>
              <a:spcAft>
                <a:spcPts val="0"/>
              </a:spcAft>
              <a:buNone/>
            </a:pPr>
            <a:r>
              <a:t/>
            </a:r>
            <a:endParaRPr b="1" sz="1400">
              <a:latin typeface="Courier New"/>
              <a:ea typeface="Courier New"/>
              <a:cs typeface="Courier New"/>
              <a:sym typeface="Courier New"/>
            </a:endParaRPr>
          </a:p>
        </p:txBody>
      </p:sp>
      <p:sp>
        <p:nvSpPr>
          <p:cNvPr id="267669" name="Google Shape;267669;p63"/>
          <p:cNvSpPr/>
          <p:nvPr/>
        </p:nvSpPr>
        <p:spPr>
          <a:xfrm>
            <a:off x="5656206" y="2020826"/>
            <a:ext cx="3020400" cy="3078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b="1" lang="sv-SE" sz="1400">
                <a:solidFill>
                  <a:schemeClr val="lt2"/>
                </a:solidFill>
                <a:latin typeface="Open Sans Light"/>
                <a:ea typeface="Open Sans Light"/>
                <a:cs typeface="Open Sans Light"/>
                <a:sym typeface="Open Sans Light"/>
              </a:rPr>
              <a:t>Hello World!Hello World!Hello World!</a:t>
            </a:r>
            <a:endParaRPr/>
          </a:p>
        </p:txBody>
      </p:sp>
      <p:sp>
        <p:nvSpPr>
          <p:cNvPr id="267670" name="Google Shape;267670;p63"/>
          <p:cNvSpPr/>
          <p:nvPr/>
        </p:nvSpPr>
        <p:spPr>
          <a:xfrm>
            <a:off x="7546596" y="4576655"/>
            <a:ext cx="1129800" cy="7386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lang="sv-SE" sz="1400">
                <a:solidFill>
                  <a:schemeClr val="lt2"/>
                </a:solidFill>
                <a:latin typeface="Open Sans Light"/>
                <a:ea typeface="Open Sans Light"/>
                <a:cs typeface="Open Sans Light"/>
                <a:sym typeface="Open Sans Light"/>
              </a:rPr>
              <a:t>Hello World!</a:t>
            </a:r>
            <a:endParaRPr/>
          </a:p>
          <a:p>
            <a:pPr indent="0" lvl="0" marL="0" marR="0" rtl="0" algn="ctr">
              <a:spcBef>
                <a:spcPts val="0"/>
              </a:spcBef>
              <a:spcAft>
                <a:spcPts val="0"/>
              </a:spcAft>
              <a:buNone/>
            </a:pPr>
            <a:r>
              <a:rPr b="1" lang="sv-SE" sz="1400">
                <a:solidFill>
                  <a:schemeClr val="lt2"/>
                </a:solidFill>
                <a:latin typeface="Open Sans Light"/>
                <a:ea typeface="Open Sans Light"/>
                <a:cs typeface="Open Sans Light"/>
                <a:sym typeface="Open Sans Light"/>
              </a:rPr>
              <a:t>Hello World!</a:t>
            </a:r>
            <a:endParaRPr/>
          </a:p>
          <a:p>
            <a:pPr indent="0" lvl="0" marL="0" marR="0" rtl="0" algn="ctr">
              <a:spcBef>
                <a:spcPts val="0"/>
              </a:spcBef>
              <a:spcAft>
                <a:spcPts val="0"/>
              </a:spcAft>
              <a:buNone/>
            </a:pPr>
            <a:r>
              <a:rPr b="1" lang="sv-SE" sz="1400">
                <a:solidFill>
                  <a:schemeClr val="lt2"/>
                </a:solidFill>
                <a:latin typeface="Open Sans Light"/>
                <a:ea typeface="Open Sans Light"/>
                <a:cs typeface="Open Sans Light"/>
                <a:sym typeface="Open Sans Light"/>
              </a:rPr>
              <a:t>Hello World!</a:t>
            </a:r>
            <a:endParaRPr b="1" sz="1400">
              <a:solidFill>
                <a:schemeClr val="lt2"/>
              </a:solidFill>
              <a:latin typeface="Open Sans Light"/>
              <a:ea typeface="Open Sans Light"/>
              <a:cs typeface="Open Sans Light"/>
              <a:sym typeface="Open Sans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907" name="Shape 267907"/>
        <p:cNvGrpSpPr/>
        <p:nvPr/>
      </p:nvGrpSpPr>
      <p:grpSpPr>
        <a:xfrm>
          <a:off x="0" y="0"/>
          <a:ext cx="0" cy="0"/>
          <a:chOff x="0" y="0"/>
          <a:chExt cx="0" cy="0"/>
        </a:xfrm>
      </p:grpSpPr>
      <p:sp>
        <p:nvSpPr>
          <p:cNvPr id="267908" name="Google Shape;267908;p90"/>
          <p:cNvSpPr txBox="1"/>
          <p:nvPr>
            <p:ph type="title"/>
          </p:nvPr>
        </p:nvSpPr>
        <p:spPr>
          <a:xfrm>
            <a:off x="683568" y="44624"/>
            <a:ext cx="7777200" cy="576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Create objects in java</a:t>
            </a:r>
            <a:endParaRPr/>
          </a:p>
        </p:txBody>
      </p:sp>
      <p:sp>
        <p:nvSpPr>
          <p:cNvPr id="267909" name="Google Shape;267909;p90"/>
          <p:cNvSpPr txBox="1"/>
          <p:nvPr>
            <p:ph idx="1" type="body"/>
          </p:nvPr>
        </p:nvSpPr>
        <p:spPr>
          <a:xfrm>
            <a:off x="179512" y="692696"/>
            <a:ext cx="8712900" cy="576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sz="1400"/>
              <a:t>In class-based object-oriented programming, a constructor in a class is a special type of subroutine called to create an object. It prepares the new object for use, often accepting arguments that the constructor uses to set required member variables.</a:t>
            </a:r>
            <a:endParaRPr/>
          </a:p>
          <a:p>
            <a:pPr indent="0" lvl="0" marL="0" rtl="0" algn="l">
              <a:spcBef>
                <a:spcPts val="1013"/>
              </a:spcBef>
              <a:spcAft>
                <a:spcPts val="0"/>
              </a:spcAft>
              <a:buNone/>
            </a:pPr>
            <a:r>
              <a:rPr lang="sv-SE" sz="1400"/>
              <a:t>Object is created (declared) in a different way than declaration of primitive data types.</a:t>
            </a:r>
            <a:br>
              <a:rPr lang="sv-SE" sz="1400"/>
            </a:br>
            <a:endParaRPr sz="1400"/>
          </a:p>
          <a:p>
            <a:pPr indent="0" lvl="0" marL="0" rtl="0" algn="l">
              <a:spcBef>
                <a:spcPts val="1013"/>
              </a:spcBef>
              <a:spcAft>
                <a:spcPts val="0"/>
              </a:spcAft>
              <a:buNone/>
            </a:pPr>
            <a:r>
              <a:rPr b="1" lang="sv-SE" sz="1400">
                <a:latin typeface="Courier New"/>
                <a:ea typeface="Courier New"/>
                <a:cs typeface="Courier New"/>
                <a:sym typeface="Courier New"/>
              </a:rPr>
              <a:t>Scanner  scan   =   </a:t>
            </a:r>
            <a:r>
              <a:rPr b="1" lang="sv-SE" sz="1400">
                <a:solidFill>
                  <a:srgbClr val="FF0000"/>
                </a:solidFill>
                <a:latin typeface="Courier New"/>
                <a:ea typeface="Courier New"/>
                <a:cs typeface="Courier New"/>
                <a:sym typeface="Courier New"/>
              </a:rPr>
              <a:t>new</a:t>
            </a:r>
            <a:r>
              <a:rPr b="1" lang="sv-SE" sz="1400">
                <a:latin typeface="Courier New"/>
                <a:ea typeface="Courier New"/>
                <a:cs typeface="Courier New"/>
                <a:sym typeface="Courier New"/>
              </a:rPr>
              <a:t>   Scanner   (System.in);</a:t>
            </a:r>
            <a:endParaRPr/>
          </a:p>
          <a:p>
            <a:pPr indent="0" lvl="0" marL="0" rtl="0" algn="l">
              <a:spcBef>
                <a:spcPts val="1013"/>
              </a:spcBef>
              <a:spcAft>
                <a:spcPts val="0"/>
              </a:spcAft>
              <a:buNone/>
            </a:pPr>
            <a:r>
              <a:t/>
            </a:r>
            <a:endParaRPr sz="1400"/>
          </a:p>
          <a:p>
            <a:pPr indent="0" lvl="0" marL="0" rtl="0" algn="ctr">
              <a:spcBef>
                <a:spcPts val="1013"/>
              </a:spcBef>
              <a:spcAft>
                <a:spcPts val="0"/>
              </a:spcAft>
              <a:buNone/>
            </a:pPr>
            <a:r>
              <a:t/>
            </a:r>
            <a:endParaRPr sz="140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913" name="Shape 267913"/>
        <p:cNvGrpSpPr/>
        <p:nvPr/>
      </p:nvGrpSpPr>
      <p:grpSpPr>
        <a:xfrm>
          <a:off x="0" y="0"/>
          <a:ext cx="0" cy="0"/>
          <a:chOff x="0" y="0"/>
          <a:chExt cx="0" cy="0"/>
        </a:xfrm>
      </p:grpSpPr>
      <p:sp>
        <p:nvSpPr>
          <p:cNvPr id="267914" name="Google Shape;267914;p91"/>
          <p:cNvSpPr txBox="1"/>
          <p:nvPr>
            <p:ph type="title"/>
          </p:nvPr>
        </p:nvSpPr>
        <p:spPr>
          <a:xfrm>
            <a:off x="683568" y="-315937"/>
            <a:ext cx="7777200" cy="936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Strings class constructor</a:t>
            </a:r>
            <a:endParaRPr/>
          </a:p>
        </p:txBody>
      </p:sp>
      <p:sp>
        <p:nvSpPr>
          <p:cNvPr id="267915" name="Google Shape;267915;p91"/>
          <p:cNvSpPr txBox="1"/>
          <p:nvPr>
            <p:ph idx="1" type="body"/>
          </p:nvPr>
        </p:nvSpPr>
        <p:spPr>
          <a:xfrm>
            <a:off x="179512" y="692696"/>
            <a:ext cx="8640900" cy="576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sz="1400"/>
              <a:t>The new operator is not needed when to create an object of the class String </a:t>
            </a:r>
            <a:endParaRPr/>
          </a:p>
          <a:p>
            <a:pPr indent="0" lvl="0" marL="0" rtl="0" algn="l">
              <a:spcBef>
                <a:spcPts val="1013"/>
              </a:spcBef>
              <a:spcAft>
                <a:spcPts val="0"/>
              </a:spcAft>
              <a:buNone/>
            </a:pPr>
            <a:r>
              <a:rPr b="1" lang="sv-SE" sz="1400">
                <a:solidFill>
                  <a:srgbClr val="FF0000"/>
                </a:solidFill>
                <a:latin typeface="Courier New"/>
                <a:ea typeface="Courier New"/>
                <a:cs typeface="Courier New"/>
                <a:sym typeface="Courier New"/>
              </a:rPr>
              <a:t>public class </a:t>
            </a:r>
            <a:r>
              <a:rPr b="1" lang="sv-SE" sz="1400">
                <a:latin typeface="Courier New"/>
                <a:ea typeface="Courier New"/>
                <a:cs typeface="Courier New"/>
                <a:sym typeface="Courier New"/>
              </a:rPr>
              <a:t>StringTest{</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public static void </a:t>
            </a:r>
            <a:r>
              <a:rPr b="1" lang="sv-SE" sz="1400">
                <a:latin typeface="Courier New"/>
                <a:ea typeface="Courier New"/>
                <a:cs typeface="Courier New"/>
                <a:sym typeface="Courier New"/>
              </a:rPr>
              <a:t>main(String[] args){</a:t>
            </a:r>
            <a:br>
              <a:rPr b="1" lang="sv-SE" sz="1400">
                <a:latin typeface="Courier New"/>
                <a:ea typeface="Courier New"/>
                <a:cs typeface="Courier New"/>
                <a:sym typeface="Courier New"/>
              </a:rPr>
            </a:br>
            <a:r>
              <a:rPr b="1" lang="sv-SE" sz="1400">
                <a:latin typeface="Courier New"/>
                <a:ea typeface="Courier New"/>
                <a:cs typeface="Courier New"/>
                <a:sym typeface="Courier New"/>
              </a:rPr>
              <a:t>  String name1 = new String("Bob");</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008000"/>
                </a:solidFill>
                <a:latin typeface="Courier New"/>
                <a:ea typeface="Courier New"/>
                <a:cs typeface="Courier New"/>
                <a:sym typeface="Courier New"/>
              </a:rPr>
              <a:t>//A String objects can be created and initialized at the same time</a:t>
            </a:r>
            <a:br>
              <a:rPr b="1" lang="sv-SE" sz="1400">
                <a:solidFill>
                  <a:srgbClr val="008000"/>
                </a:solidFill>
                <a:latin typeface="Courier New"/>
                <a:ea typeface="Courier New"/>
                <a:cs typeface="Courier New"/>
                <a:sym typeface="Courier New"/>
              </a:rPr>
            </a:br>
            <a:r>
              <a:rPr b="1" lang="sv-SE" sz="1400">
                <a:latin typeface="Courier New"/>
                <a:ea typeface="Courier New"/>
                <a:cs typeface="Courier New"/>
                <a:sym typeface="Courier New"/>
              </a:rPr>
              <a:t>  String name1 = </a:t>
            </a:r>
            <a:r>
              <a:rPr b="1" lang="sv-SE" sz="1400">
                <a:solidFill>
                  <a:schemeClr val="lt2"/>
                </a:solidFill>
                <a:latin typeface="Courier New"/>
                <a:ea typeface="Courier New"/>
                <a:cs typeface="Courier New"/>
                <a:sym typeface="Courier New"/>
              </a:rPr>
              <a:t>"Mike”</a:t>
            </a:r>
            <a:r>
              <a:rPr b="1" lang="sv-SE" sz="1400">
                <a:solidFill>
                  <a:schemeClr val="accent2"/>
                </a:solidFill>
                <a:latin typeface="Courier New"/>
                <a:ea typeface="Courier New"/>
                <a:cs typeface="Courier New"/>
                <a:sym typeface="Courier New"/>
              </a:rPr>
              <a:t>;</a:t>
            </a:r>
            <a:endParaRPr b="1" sz="1400">
              <a:latin typeface="Courier New"/>
              <a:ea typeface="Courier New"/>
              <a:cs typeface="Courier New"/>
              <a:sym typeface="Courier New"/>
            </a:endParaRPr>
          </a:p>
          <a:p>
            <a:pPr indent="0" lvl="0" marL="0" rtl="0" algn="l">
              <a:spcBef>
                <a:spcPts val="1013"/>
              </a:spcBef>
              <a:spcAft>
                <a:spcPts val="0"/>
              </a:spcAft>
              <a:buNone/>
            </a:pPr>
            <a:r>
              <a:rPr b="1" lang="sv-SE" sz="1400">
                <a:latin typeface="Courier New"/>
                <a:ea typeface="Courier New"/>
                <a:cs typeface="Courier New"/>
                <a:sym typeface="Courier New"/>
              </a:rPr>
              <a:t>  </a:t>
            </a:r>
            <a:r>
              <a:rPr b="1" lang="sv-SE" sz="1400">
                <a:solidFill>
                  <a:srgbClr val="008000"/>
                </a:solidFill>
                <a:latin typeface="Courier New"/>
                <a:ea typeface="Courier New"/>
                <a:cs typeface="Courier New"/>
                <a:sym typeface="Courier New"/>
              </a:rPr>
              <a:t>// Or like this:</a:t>
            </a:r>
            <a:br>
              <a:rPr b="1" lang="sv-SE" sz="1400">
                <a:solidFill>
                  <a:srgbClr val="008000"/>
                </a:solidFill>
                <a:latin typeface="Courier New"/>
                <a:ea typeface="Courier New"/>
                <a:cs typeface="Courier New"/>
                <a:sym typeface="Courier New"/>
              </a:rPr>
            </a:br>
            <a:r>
              <a:rPr b="1" lang="sv-SE" sz="1400">
                <a:solidFill>
                  <a:srgbClr val="008000"/>
                </a:solidFill>
                <a:latin typeface="Courier New"/>
                <a:ea typeface="Courier New"/>
                <a:cs typeface="Courier New"/>
                <a:sym typeface="Courier New"/>
              </a:rPr>
              <a:t>  </a:t>
            </a:r>
            <a:r>
              <a:rPr b="1" lang="sv-SE" sz="1400">
                <a:latin typeface="Courier New"/>
                <a:ea typeface="Courier New"/>
                <a:cs typeface="Courier New"/>
                <a:sym typeface="Courier New"/>
              </a:rPr>
              <a:t>String name2;</a:t>
            </a:r>
            <a:br>
              <a:rPr b="1" lang="sv-SE" sz="1400">
                <a:solidFill>
                  <a:srgbClr val="008000"/>
                </a:solidFill>
                <a:latin typeface="Courier New"/>
                <a:ea typeface="Courier New"/>
                <a:cs typeface="Courier New"/>
                <a:sym typeface="Courier New"/>
              </a:rPr>
            </a:br>
            <a:r>
              <a:rPr b="1" lang="sv-SE" sz="1400">
                <a:solidFill>
                  <a:srgbClr val="008000"/>
                </a:solidFill>
                <a:latin typeface="Courier New"/>
                <a:ea typeface="Courier New"/>
                <a:cs typeface="Courier New"/>
                <a:sym typeface="Courier New"/>
              </a:rPr>
              <a:t>  </a:t>
            </a:r>
            <a:r>
              <a:rPr b="1" lang="sv-SE" sz="1400">
                <a:latin typeface="Courier New"/>
                <a:ea typeface="Courier New"/>
                <a:cs typeface="Courier New"/>
                <a:sym typeface="Courier New"/>
              </a:rPr>
              <a:t>name2</a:t>
            </a:r>
            <a:r>
              <a:rPr b="1" lang="sv-SE" sz="1400">
                <a:solidFill>
                  <a:srgbClr val="008000"/>
                </a:solidFill>
                <a:latin typeface="Courier New"/>
                <a:ea typeface="Courier New"/>
                <a:cs typeface="Courier New"/>
                <a:sym typeface="Courier New"/>
              </a:rPr>
              <a:t> = </a:t>
            </a:r>
            <a:r>
              <a:rPr b="1" lang="sv-SE" sz="1400">
                <a:solidFill>
                  <a:schemeClr val="lt2"/>
                </a:solidFill>
                <a:latin typeface="Courier New"/>
                <a:ea typeface="Courier New"/>
                <a:cs typeface="Courier New"/>
                <a:sym typeface="Courier New"/>
              </a:rPr>
              <a:t>”Mike"</a:t>
            </a:r>
            <a:r>
              <a:rPr b="1" lang="sv-SE" sz="1400">
                <a:solidFill>
                  <a:srgbClr val="008000"/>
                </a:solidFill>
                <a:latin typeface="Courier New"/>
                <a:ea typeface="Courier New"/>
                <a:cs typeface="Courier New"/>
                <a:sym typeface="Courier New"/>
              </a:rPr>
              <a:t>;</a:t>
            </a:r>
            <a:endParaRPr/>
          </a:p>
          <a:p>
            <a:pPr indent="0" lvl="0" marL="0" rtl="0" algn="l">
              <a:spcBef>
                <a:spcPts val="1013"/>
              </a:spcBef>
              <a:spcAft>
                <a:spcPts val="0"/>
              </a:spcAft>
              <a:buNone/>
            </a:pPr>
            <a:r>
              <a:rPr b="1" lang="sv-SE" sz="1400">
                <a:latin typeface="Courier New"/>
                <a:ea typeface="Courier New"/>
                <a:cs typeface="Courier New"/>
                <a:sym typeface="Courier New"/>
              </a:rPr>
              <a:t>		</a:t>
            </a:r>
            <a:endParaRPr/>
          </a:p>
          <a:p>
            <a:pPr indent="0" lvl="0" marL="0" rtl="0" algn="l">
              <a:spcBef>
                <a:spcPts val="1013"/>
              </a:spcBef>
              <a:spcAft>
                <a:spcPts val="0"/>
              </a:spcAft>
              <a:buNone/>
            </a:pPr>
            <a:r>
              <a:rPr b="1" lang="sv-SE" sz="1400">
                <a:latin typeface="Courier New"/>
                <a:ea typeface="Courier New"/>
                <a:cs typeface="Courier New"/>
                <a:sym typeface="Courier New"/>
              </a:rPr>
              <a:t>  System.</a:t>
            </a:r>
            <a:r>
              <a:rPr b="1" lang="sv-SE" sz="1400">
                <a:solidFill>
                  <a:schemeClr val="accent2"/>
                </a:solidFill>
                <a:latin typeface="Courier New"/>
                <a:ea typeface="Courier New"/>
                <a:cs typeface="Courier New"/>
                <a:sym typeface="Courier New"/>
              </a:rPr>
              <a:t>out</a:t>
            </a:r>
            <a:r>
              <a:rPr b="1" lang="sv-SE" sz="1400">
                <a:latin typeface="Courier New"/>
                <a:ea typeface="Courier New"/>
                <a:cs typeface="Courier New"/>
                <a:sym typeface="Courier New"/>
              </a:rPr>
              <a:t>.println(</a:t>
            </a:r>
            <a:r>
              <a:rPr b="1" lang="sv-SE" sz="1400">
                <a:solidFill>
                  <a:schemeClr val="lt2"/>
                </a:solidFill>
                <a:latin typeface="Courier New"/>
                <a:ea typeface="Courier New"/>
                <a:cs typeface="Courier New"/>
                <a:sym typeface="Courier New"/>
              </a:rPr>
              <a:t>“Name: "</a:t>
            </a:r>
            <a:r>
              <a:rPr b="1" lang="sv-SE" sz="1400">
                <a:solidFill>
                  <a:schemeClr val="accent2"/>
                </a:solidFill>
                <a:latin typeface="Courier New"/>
                <a:ea typeface="Courier New"/>
                <a:cs typeface="Courier New"/>
                <a:sym typeface="Courier New"/>
              </a:rPr>
              <a:t> </a:t>
            </a:r>
            <a:r>
              <a:rPr b="1" lang="sv-SE" sz="1400">
                <a:latin typeface="Courier New"/>
                <a:ea typeface="Courier New"/>
                <a:cs typeface="Courier New"/>
                <a:sym typeface="Courier New"/>
              </a:rPr>
              <a:t>+ name2);</a:t>
            </a:r>
            <a:r>
              <a:rPr b="1" i="1" lang="sv-SE" sz="1400">
                <a:latin typeface="Courier New"/>
                <a:ea typeface="Courier New"/>
                <a:cs typeface="Courier New"/>
                <a:sym typeface="Courier New"/>
              </a:rPr>
              <a:t>	</a:t>
            </a:r>
            <a:endParaRPr/>
          </a:p>
          <a:p>
            <a:pPr indent="0" lvl="0" marL="0" rtl="0" algn="l">
              <a:spcBef>
                <a:spcPts val="1013"/>
              </a:spcBef>
              <a:spcAft>
                <a:spcPts val="0"/>
              </a:spcAft>
              <a:buNone/>
            </a:pPr>
            <a:r>
              <a:rPr b="1" lang="sv-SE" sz="1400">
                <a:latin typeface="Courier New"/>
                <a:ea typeface="Courier New"/>
                <a:cs typeface="Courier New"/>
                <a:sym typeface="Courier New"/>
              </a:rPr>
              <a:t> }</a:t>
            </a:r>
            <a:endParaRPr/>
          </a:p>
          <a:p>
            <a:pPr indent="0" lvl="0" marL="0" rtl="0" algn="l">
              <a:spcBef>
                <a:spcPts val="1013"/>
              </a:spcBef>
              <a:spcAft>
                <a:spcPts val="0"/>
              </a:spcAft>
              <a:buNone/>
            </a:pPr>
            <a:r>
              <a:rPr b="1" lang="sv-SE" sz="1400">
                <a:latin typeface="Courier New"/>
                <a:ea typeface="Courier New"/>
                <a:cs typeface="Courier New"/>
                <a:sym typeface="Courier New"/>
              </a:rPr>
              <a:t>}</a:t>
            </a:r>
            <a:endParaRPr b="1" sz="1400">
              <a:latin typeface="Courier New"/>
              <a:ea typeface="Courier New"/>
              <a:cs typeface="Courier New"/>
              <a:sym typeface="Courier New"/>
            </a:endParaRPr>
          </a:p>
        </p:txBody>
      </p:sp>
      <p:sp>
        <p:nvSpPr>
          <p:cNvPr id="267916" name="Google Shape;267916;p91"/>
          <p:cNvSpPr/>
          <p:nvPr/>
        </p:nvSpPr>
        <p:spPr>
          <a:xfrm>
            <a:off x="7452320" y="5922987"/>
            <a:ext cx="1224000" cy="3144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sv-SE" sz="1400">
                <a:solidFill>
                  <a:schemeClr val="dk2"/>
                </a:solidFill>
                <a:latin typeface="Arial"/>
                <a:ea typeface="Arial"/>
                <a:cs typeface="Arial"/>
                <a:sym typeface="Arial"/>
              </a:rPr>
              <a:t>Name</a:t>
            </a:r>
            <a:r>
              <a:rPr lang="sv-SE" sz="1400">
                <a:solidFill>
                  <a:schemeClr val="lt2"/>
                </a:solidFill>
                <a:latin typeface="Arial"/>
                <a:ea typeface="Arial"/>
                <a:cs typeface="Arial"/>
                <a:sym typeface="Arial"/>
              </a:rPr>
              <a:t>: </a:t>
            </a:r>
            <a:r>
              <a:rPr lang="sv-SE" sz="1400">
                <a:solidFill>
                  <a:schemeClr val="dk2"/>
                </a:solidFill>
                <a:latin typeface="Arial"/>
                <a:ea typeface="Arial"/>
                <a:cs typeface="Arial"/>
                <a:sym typeface="Arial"/>
              </a:rPr>
              <a:t>Mike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920" name="Shape 267920"/>
        <p:cNvGrpSpPr/>
        <p:nvPr/>
      </p:nvGrpSpPr>
      <p:grpSpPr>
        <a:xfrm>
          <a:off x="0" y="0"/>
          <a:ext cx="0" cy="0"/>
          <a:chOff x="0" y="0"/>
          <a:chExt cx="0" cy="0"/>
        </a:xfrm>
      </p:grpSpPr>
      <p:sp>
        <p:nvSpPr>
          <p:cNvPr id="267921" name="Google Shape;267921;p92"/>
          <p:cNvSpPr txBox="1"/>
          <p:nvPr>
            <p:ph type="title"/>
          </p:nvPr>
        </p:nvSpPr>
        <p:spPr>
          <a:xfrm>
            <a:off x="683568" y="44624"/>
            <a:ext cx="7777200" cy="576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Object methods</a:t>
            </a:r>
            <a:endParaRPr/>
          </a:p>
        </p:txBody>
      </p:sp>
      <p:sp>
        <p:nvSpPr>
          <p:cNvPr id="267922" name="Google Shape;267922;p92"/>
          <p:cNvSpPr txBox="1"/>
          <p:nvPr>
            <p:ph idx="1" type="body"/>
          </p:nvPr>
        </p:nvSpPr>
        <p:spPr>
          <a:xfrm>
            <a:off x="179512" y="692696"/>
            <a:ext cx="7707300" cy="357180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400"/>
              <a:buFont typeface="Arial"/>
              <a:buChar char="•"/>
            </a:pPr>
            <a:r>
              <a:rPr lang="sv-SE" sz="1400"/>
              <a:t>One method is a definition of a particular event.</a:t>
            </a:r>
            <a:endParaRPr/>
          </a:p>
          <a:p>
            <a:pPr indent="-285750" lvl="0" marL="285750" rtl="0" algn="l">
              <a:spcBef>
                <a:spcPts val="1013"/>
              </a:spcBef>
              <a:spcAft>
                <a:spcPts val="0"/>
              </a:spcAft>
              <a:buSzPts val="1400"/>
              <a:buFont typeface="Arial"/>
              <a:buChar char="•"/>
            </a:pPr>
            <a:r>
              <a:rPr lang="sv-SE" sz="1400"/>
              <a:t>An object (and sometimes a class) using methods of communication.</a:t>
            </a:r>
            <a:endParaRPr/>
          </a:p>
          <a:p>
            <a:pPr indent="-285750" lvl="0" marL="285750" rtl="0" algn="l">
              <a:spcBef>
                <a:spcPts val="1013"/>
              </a:spcBef>
              <a:spcAft>
                <a:spcPts val="0"/>
              </a:spcAft>
              <a:buSzPts val="1400"/>
              <a:buFont typeface="Arial"/>
              <a:buChar char="•"/>
            </a:pPr>
            <a:r>
              <a:rPr lang="sv-SE" sz="1400"/>
              <a:t>The only thing we need to know is what kind of data we need to provide it with (the method), and what we get back.</a:t>
            </a:r>
            <a:endParaRPr/>
          </a:p>
          <a:p>
            <a:pPr indent="-285750" lvl="0" marL="285750" rtl="0" algn="l">
              <a:spcBef>
                <a:spcPts val="1013"/>
              </a:spcBef>
              <a:spcAft>
                <a:spcPts val="0"/>
              </a:spcAft>
              <a:buSzPts val="1400"/>
              <a:buFont typeface="Arial"/>
              <a:buChar char="•"/>
            </a:pPr>
            <a:r>
              <a:rPr lang="sv-SE" sz="1400"/>
              <a:t>A television, for example, using the methods in the form of various buttons. Knowing the properties of the button we can press the right button, and choose the right TV channel</a:t>
            </a:r>
            <a:endParaRPr/>
          </a:p>
          <a:p>
            <a:pPr indent="0" lvl="0" marL="0" rtl="0" algn="l">
              <a:spcBef>
                <a:spcPts val="1013"/>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926" name="Shape 267926"/>
        <p:cNvGrpSpPr/>
        <p:nvPr/>
      </p:nvGrpSpPr>
      <p:grpSpPr>
        <a:xfrm>
          <a:off x="0" y="0"/>
          <a:ext cx="0" cy="0"/>
          <a:chOff x="0" y="0"/>
          <a:chExt cx="0" cy="0"/>
        </a:xfrm>
      </p:grpSpPr>
      <p:sp>
        <p:nvSpPr>
          <p:cNvPr id="267927" name="Google Shape;267927;p93"/>
          <p:cNvSpPr txBox="1"/>
          <p:nvPr>
            <p:ph type="title"/>
          </p:nvPr>
        </p:nvSpPr>
        <p:spPr>
          <a:xfrm>
            <a:off x="683568" y="44624"/>
            <a:ext cx="7777200" cy="576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Using classes and objects</a:t>
            </a:r>
            <a:endParaRPr/>
          </a:p>
        </p:txBody>
      </p:sp>
      <p:sp>
        <p:nvSpPr>
          <p:cNvPr id="267928" name="Google Shape;267928;p93"/>
          <p:cNvSpPr/>
          <p:nvPr/>
        </p:nvSpPr>
        <p:spPr>
          <a:xfrm>
            <a:off x="179388" y="692696"/>
            <a:ext cx="8715300" cy="5047500"/>
          </a:xfrm>
          <a:prstGeom prst="rect">
            <a:avLst/>
          </a:prstGeom>
          <a:no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sv-SE" sz="1400">
                <a:solidFill>
                  <a:srgbClr val="000000"/>
                </a:solidFill>
                <a:latin typeface="Arial"/>
                <a:ea typeface="Arial"/>
                <a:cs typeface="Arial"/>
                <a:sym typeface="Arial"/>
              </a:rPr>
              <a:t>Unlike the primitive data types specific object have methods.</a:t>
            </a:r>
            <a:endParaRPr/>
          </a:p>
          <a:p>
            <a:pPr indent="0" lvl="0" marL="0" marR="0" rtl="0" algn="l">
              <a:spcBef>
                <a:spcPts val="0"/>
              </a:spcBef>
              <a:spcAft>
                <a:spcPts val="0"/>
              </a:spcAft>
              <a:buNone/>
            </a:pPr>
            <a:r>
              <a:rPr b="1" lang="sv-SE" sz="1400">
                <a:solidFill>
                  <a:srgbClr val="FF0000"/>
                </a:solidFill>
                <a:latin typeface="Courier New"/>
                <a:ea typeface="Courier New"/>
                <a:cs typeface="Courier New"/>
                <a:sym typeface="Courier New"/>
              </a:rPr>
              <a:t>import</a:t>
            </a:r>
            <a:r>
              <a:rPr b="1" lang="sv-SE" sz="1400">
                <a:solidFill>
                  <a:srgbClr val="000000"/>
                </a:solidFill>
                <a:latin typeface="Courier New"/>
                <a:ea typeface="Courier New"/>
                <a:cs typeface="Courier New"/>
                <a:sym typeface="Courier New"/>
              </a:rPr>
              <a:t> java.util.Scanner;</a:t>
            </a:r>
            <a:endParaRPr/>
          </a:p>
          <a:p>
            <a:pPr indent="0" lvl="0" marL="0" marR="0" rtl="0" algn="l">
              <a:spcBef>
                <a:spcPts val="0"/>
              </a:spcBef>
              <a:spcAft>
                <a:spcPts val="0"/>
              </a:spcAft>
              <a:buNone/>
            </a:pPr>
            <a:r>
              <a:rPr b="1" lang="sv-SE" sz="1400">
                <a:solidFill>
                  <a:srgbClr val="FF0000"/>
                </a:solidFill>
                <a:latin typeface="Courier New"/>
                <a:ea typeface="Courier New"/>
                <a:cs typeface="Courier New"/>
                <a:sym typeface="Courier New"/>
              </a:rPr>
              <a:t>public</a:t>
            </a:r>
            <a:r>
              <a:rPr b="1" lang="sv-SE" sz="1400">
                <a:solidFill>
                  <a:srgbClr val="000000"/>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class</a:t>
            </a:r>
            <a:r>
              <a:rPr b="1" lang="sv-SE" sz="1400">
                <a:solidFill>
                  <a:srgbClr val="000000"/>
                </a:solidFill>
                <a:latin typeface="Courier New"/>
                <a:ea typeface="Courier New"/>
                <a:cs typeface="Courier New"/>
                <a:sym typeface="Courier New"/>
              </a:rPr>
              <a:t> Retirement{</a:t>
            </a:r>
            <a:endParaRPr/>
          </a:p>
          <a:p>
            <a:pPr indent="0" lvl="0" marL="0" marR="0" rtl="0" algn="l">
              <a:spcBef>
                <a:spcPts val="0"/>
              </a:spcBef>
              <a:spcAft>
                <a:spcPts val="0"/>
              </a:spcAft>
              <a:buNone/>
            </a:pPr>
            <a:r>
              <a:rPr b="1" lang="sv-SE" sz="1400">
                <a:solidFill>
                  <a:srgbClr val="000000"/>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public</a:t>
            </a:r>
            <a:r>
              <a:rPr b="1" lang="sv-SE" sz="1400">
                <a:solidFill>
                  <a:srgbClr val="000000"/>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static</a:t>
            </a:r>
            <a:r>
              <a:rPr b="1" lang="sv-SE" sz="1400">
                <a:solidFill>
                  <a:srgbClr val="000000"/>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void</a:t>
            </a:r>
            <a:r>
              <a:rPr b="1" lang="sv-SE" sz="1400">
                <a:solidFill>
                  <a:srgbClr val="000000"/>
                </a:solidFill>
                <a:latin typeface="Courier New"/>
                <a:ea typeface="Courier New"/>
                <a:cs typeface="Courier New"/>
                <a:sym typeface="Courier New"/>
              </a:rPr>
              <a:t> main(String[] args){</a:t>
            </a:r>
            <a:endParaRPr/>
          </a:p>
          <a:p>
            <a:pPr indent="0" lvl="0" marL="0" marR="0" rtl="0" algn="l">
              <a:spcBef>
                <a:spcPts val="0"/>
              </a:spcBef>
              <a:spcAft>
                <a:spcPts val="0"/>
              </a:spcAft>
              <a:buNone/>
            </a:pPr>
            <a:r>
              <a:rPr b="1" lang="sv-SE" sz="1400">
                <a:solidFill>
                  <a:srgbClr val="000000"/>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a:t>
            </a:r>
            <a:r>
              <a:rPr b="1" lang="sv-SE" sz="1400">
                <a:solidFill>
                  <a:srgbClr val="000000"/>
                </a:solidFill>
                <a:latin typeface="Courier New"/>
                <a:ea typeface="Courier New"/>
                <a:cs typeface="Courier New"/>
                <a:sym typeface="Courier New"/>
              </a:rPr>
              <a:t> retirementAge = 65;</a:t>
            </a:r>
            <a:endParaRPr/>
          </a:p>
          <a:p>
            <a:pPr indent="0" lvl="0" marL="0" marR="0" rtl="0" algn="l">
              <a:spcBef>
                <a:spcPts val="0"/>
              </a:spcBef>
              <a:spcAft>
                <a:spcPts val="0"/>
              </a:spcAft>
              <a:buNone/>
            </a:pPr>
            <a:r>
              <a:rPr b="1" lang="sv-SE" sz="1400">
                <a:solidFill>
                  <a:srgbClr val="000000"/>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a:t>
            </a:r>
            <a:r>
              <a:rPr b="1" lang="sv-SE" sz="1400">
                <a:solidFill>
                  <a:srgbClr val="000000"/>
                </a:solidFill>
                <a:latin typeface="Courier New"/>
                <a:ea typeface="Courier New"/>
                <a:cs typeface="Courier New"/>
                <a:sym typeface="Courier New"/>
              </a:rPr>
              <a:t> age = 38;</a:t>
            </a:r>
            <a:endParaRPr/>
          </a:p>
          <a:p>
            <a:pPr indent="0" lvl="0" marL="0" marR="0" rtl="0" algn="l">
              <a:spcBef>
                <a:spcPts val="0"/>
              </a:spcBef>
              <a:spcAft>
                <a:spcPts val="0"/>
              </a:spcAft>
              <a:buNone/>
            </a:pPr>
            <a:r>
              <a:rPr b="1" lang="sv-SE" sz="1400">
                <a:solidFill>
                  <a:srgbClr val="000000"/>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a:t>
            </a:r>
            <a:r>
              <a:rPr b="1" lang="sv-SE" sz="1400">
                <a:solidFill>
                  <a:srgbClr val="000000"/>
                </a:solidFill>
                <a:latin typeface="Courier New"/>
                <a:ea typeface="Courier New"/>
                <a:cs typeface="Courier New"/>
                <a:sym typeface="Courier New"/>
              </a:rPr>
              <a:t> yearsToRetirement;</a:t>
            </a:r>
            <a:endParaRPr/>
          </a:p>
          <a:p>
            <a:pPr indent="0" lvl="0" marL="0" marR="0" rtl="0" algn="l">
              <a:spcBef>
                <a:spcPts val="0"/>
              </a:spcBef>
              <a:spcAft>
                <a:spcPts val="0"/>
              </a:spcAft>
              <a:buNone/>
            </a:pPr>
            <a:r>
              <a:rPr b="1" lang="sv-SE" sz="14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sv-SE" sz="1400">
                <a:solidFill>
                  <a:srgbClr val="000000"/>
                </a:solidFill>
                <a:latin typeface="Courier New"/>
                <a:ea typeface="Courier New"/>
                <a:cs typeface="Courier New"/>
                <a:sym typeface="Courier New"/>
              </a:rPr>
              <a:t>    Scanner scan = </a:t>
            </a:r>
            <a:r>
              <a:rPr b="1" lang="sv-SE" sz="1400">
                <a:solidFill>
                  <a:srgbClr val="FF0000"/>
                </a:solidFill>
                <a:latin typeface="Courier New"/>
                <a:ea typeface="Courier New"/>
                <a:cs typeface="Courier New"/>
                <a:sym typeface="Courier New"/>
              </a:rPr>
              <a:t>new</a:t>
            </a:r>
            <a:r>
              <a:rPr b="1" lang="sv-SE" sz="1400">
                <a:solidFill>
                  <a:srgbClr val="000000"/>
                </a:solidFill>
                <a:latin typeface="Courier New"/>
                <a:ea typeface="Courier New"/>
                <a:cs typeface="Courier New"/>
                <a:sym typeface="Courier New"/>
              </a:rPr>
              <a:t> Scanner(System.</a:t>
            </a:r>
            <a:r>
              <a:rPr b="1" i="1" lang="sv-SE" sz="1400">
                <a:solidFill>
                  <a:srgbClr val="000000"/>
                </a:solidFill>
                <a:latin typeface="Courier New"/>
                <a:ea typeface="Courier New"/>
                <a:cs typeface="Courier New"/>
                <a:sym typeface="Courier New"/>
              </a:rPr>
              <a:t>in);</a:t>
            </a:r>
            <a:endParaRPr/>
          </a:p>
          <a:p>
            <a:pPr indent="0" lvl="0" marL="0" marR="0" rtl="0" algn="l">
              <a:spcBef>
                <a:spcPts val="0"/>
              </a:spcBef>
              <a:spcAft>
                <a:spcPts val="0"/>
              </a:spcAft>
              <a:buNone/>
            </a:pPr>
            <a:r>
              <a:rPr b="1" lang="sv-SE" sz="1400">
                <a:solidFill>
                  <a:srgbClr val="000000"/>
                </a:solidFill>
                <a:latin typeface="Courier New"/>
                <a:ea typeface="Courier New"/>
                <a:cs typeface="Courier New"/>
                <a:sym typeface="Courier New"/>
              </a:rPr>
              <a:t>    String name;</a:t>
            </a:r>
            <a:endParaRPr/>
          </a:p>
          <a:p>
            <a:pPr indent="0" lvl="0" marL="0" marR="0" rtl="0" algn="l">
              <a:spcBef>
                <a:spcPts val="0"/>
              </a:spcBef>
              <a:spcAft>
                <a:spcPts val="0"/>
              </a:spcAft>
              <a:buNone/>
            </a:pPr>
            <a:r>
              <a:rPr b="1" lang="sv-SE" sz="14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sv-SE" sz="1400">
                <a:solidFill>
                  <a:srgbClr val="000000"/>
                </a:solidFill>
                <a:latin typeface="Courier New"/>
                <a:ea typeface="Courier New"/>
                <a:cs typeface="Courier New"/>
                <a:sym typeface="Courier New"/>
              </a:rPr>
              <a:t>    System.</a:t>
            </a:r>
            <a:r>
              <a:rPr b="1" i="1" lang="sv-SE" sz="1400">
                <a:solidFill>
                  <a:srgbClr val="000000"/>
                </a:solidFill>
                <a:latin typeface="Courier New"/>
                <a:ea typeface="Courier New"/>
                <a:cs typeface="Courier New"/>
                <a:sym typeface="Courier New"/>
              </a:rPr>
              <a:t>out.print(</a:t>
            </a:r>
            <a:r>
              <a:rPr b="1" i="1" lang="sv-SE" sz="1400">
                <a:solidFill>
                  <a:schemeClr val="lt2"/>
                </a:solidFill>
                <a:latin typeface="Courier New"/>
                <a:ea typeface="Courier New"/>
                <a:cs typeface="Courier New"/>
                <a:sym typeface="Courier New"/>
              </a:rPr>
              <a:t>"What's your name? "</a:t>
            </a:r>
            <a:r>
              <a:rPr b="1" i="1" lang="sv-SE"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sv-SE" sz="1400">
                <a:solidFill>
                  <a:srgbClr val="000000"/>
                </a:solidFill>
                <a:latin typeface="Courier New"/>
                <a:ea typeface="Courier New"/>
                <a:cs typeface="Courier New"/>
                <a:sym typeface="Courier New"/>
              </a:rPr>
              <a:t>    name = scan.nextLine();</a:t>
            </a:r>
            <a:endParaRPr/>
          </a:p>
          <a:p>
            <a:pPr indent="0" lvl="0" marL="0" marR="0" rtl="0" algn="l">
              <a:spcBef>
                <a:spcPts val="0"/>
              </a:spcBef>
              <a:spcAft>
                <a:spcPts val="0"/>
              </a:spcAft>
              <a:buNone/>
            </a:pPr>
            <a:r>
              <a:rPr b="1" lang="sv-SE" sz="14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sv-SE" sz="1400">
                <a:solidFill>
                  <a:srgbClr val="000000"/>
                </a:solidFill>
                <a:latin typeface="Courier New"/>
                <a:ea typeface="Courier New"/>
                <a:cs typeface="Courier New"/>
                <a:sym typeface="Courier New"/>
              </a:rPr>
              <a:t>    System.</a:t>
            </a:r>
            <a:r>
              <a:rPr b="1" i="1" lang="sv-SE" sz="1400">
                <a:solidFill>
                  <a:srgbClr val="000000"/>
                </a:solidFill>
                <a:latin typeface="Courier New"/>
                <a:ea typeface="Courier New"/>
                <a:cs typeface="Courier New"/>
                <a:sym typeface="Courier New"/>
              </a:rPr>
              <a:t>out.print(</a:t>
            </a:r>
            <a:r>
              <a:rPr b="1" i="1" lang="sv-SE" sz="1400">
                <a:solidFill>
                  <a:schemeClr val="lt2"/>
                </a:solidFill>
                <a:latin typeface="Courier New"/>
                <a:ea typeface="Courier New"/>
                <a:cs typeface="Courier New"/>
                <a:sym typeface="Courier New"/>
              </a:rPr>
              <a:t>"How old are you? "</a:t>
            </a:r>
            <a:r>
              <a:rPr b="1" i="1" lang="sv-SE"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sv-SE" sz="1400">
                <a:solidFill>
                  <a:srgbClr val="000000"/>
                </a:solidFill>
                <a:latin typeface="Courier New"/>
                <a:ea typeface="Courier New"/>
                <a:cs typeface="Courier New"/>
                <a:sym typeface="Courier New"/>
              </a:rPr>
              <a:t>    age = scan.nextInt(); </a:t>
            </a:r>
            <a:endParaRPr/>
          </a:p>
          <a:p>
            <a:pPr indent="0" lvl="0" marL="0" marR="0" rtl="0" algn="l">
              <a:spcBef>
                <a:spcPts val="0"/>
              </a:spcBef>
              <a:spcAft>
                <a:spcPts val="0"/>
              </a:spcAft>
              <a:buNone/>
            </a:pPr>
            <a:r>
              <a:rPr b="1" lang="sv-SE" sz="14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sv-SE" sz="1400">
                <a:solidFill>
                  <a:srgbClr val="000000"/>
                </a:solidFill>
                <a:latin typeface="Courier New"/>
                <a:ea typeface="Courier New"/>
                <a:cs typeface="Courier New"/>
                <a:sym typeface="Courier New"/>
              </a:rPr>
              <a:t>name = name.toUpperCase();</a:t>
            </a:r>
            <a:endParaRPr/>
          </a:p>
          <a:p>
            <a:pPr indent="0" lvl="0" marL="0" marR="0" rtl="0" algn="l">
              <a:spcBef>
                <a:spcPts val="0"/>
              </a:spcBef>
              <a:spcAft>
                <a:spcPts val="0"/>
              </a:spcAft>
              <a:buNone/>
            </a:pPr>
            <a:r>
              <a:rPr b="1" lang="sv-SE" sz="14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sv-SE" sz="1400">
                <a:solidFill>
                  <a:srgbClr val="000000"/>
                </a:solidFill>
                <a:latin typeface="Courier New"/>
                <a:ea typeface="Courier New"/>
                <a:cs typeface="Courier New"/>
                <a:sym typeface="Courier New"/>
              </a:rPr>
              <a:t>    yearsToRetirement = retirementAge - age;</a:t>
            </a:r>
            <a:endParaRPr/>
          </a:p>
          <a:p>
            <a:pPr indent="0" lvl="0" marL="0" marR="0" rtl="0" algn="l">
              <a:spcBef>
                <a:spcPts val="0"/>
              </a:spcBef>
              <a:spcAft>
                <a:spcPts val="0"/>
              </a:spcAft>
              <a:buNone/>
            </a:pPr>
            <a:r>
              <a:rPr b="1" lang="sv-SE" sz="1400">
                <a:solidFill>
                  <a:srgbClr val="000000"/>
                </a:solidFill>
                <a:latin typeface="Courier New"/>
                <a:ea typeface="Courier New"/>
                <a:cs typeface="Courier New"/>
                <a:sym typeface="Courier New"/>
              </a:rPr>
              <a:t>    System.</a:t>
            </a:r>
            <a:r>
              <a:rPr b="1" i="1" lang="sv-SE" sz="1400">
                <a:solidFill>
                  <a:srgbClr val="000000"/>
                </a:solidFill>
                <a:latin typeface="Courier New"/>
                <a:ea typeface="Courier New"/>
                <a:cs typeface="Courier New"/>
                <a:sym typeface="Courier New"/>
              </a:rPr>
              <a:t>out.println(name+</a:t>
            </a:r>
            <a:r>
              <a:rPr b="1" i="1" lang="sv-SE" sz="1400">
                <a:solidFill>
                  <a:schemeClr val="lt2"/>
                </a:solidFill>
                <a:latin typeface="Courier New"/>
                <a:ea typeface="Courier New"/>
                <a:cs typeface="Courier New"/>
                <a:sym typeface="Courier New"/>
              </a:rPr>
              <a:t>", you retire in: “</a:t>
            </a:r>
            <a:r>
              <a:rPr b="1" i="1" lang="sv-SE" sz="1400">
                <a:solidFill>
                  <a:srgbClr val="000000"/>
                </a:solidFill>
                <a:latin typeface="Courier New"/>
                <a:ea typeface="Courier New"/>
                <a:cs typeface="Courier New"/>
                <a:sym typeface="Courier New"/>
              </a:rPr>
              <a:t>+ yearsToRetirement +</a:t>
            </a:r>
            <a:r>
              <a:rPr b="1" i="1" lang="sv-SE" sz="1400">
                <a:solidFill>
                  <a:schemeClr val="lt2"/>
                </a:solidFill>
                <a:latin typeface="Courier New"/>
                <a:ea typeface="Courier New"/>
                <a:cs typeface="Courier New"/>
                <a:sym typeface="Courier New"/>
              </a:rPr>
              <a:t>"  years!"</a:t>
            </a:r>
            <a:r>
              <a:rPr b="1" i="1" lang="sv-SE"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sv-SE" sz="14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sv-SE" sz="1400">
                <a:solidFill>
                  <a:srgbClr val="000000"/>
                </a:solidFill>
                <a:latin typeface="Courier New"/>
                <a:ea typeface="Courier New"/>
                <a:cs typeface="Courier New"/>
                <a:sym typeface="Courier New"/>
              </a:rPr>
              <a:t>}</a:t>
            </a:r>
            <a:endParaRPr b="1" sz="1400">
              <a:solidFill>
                <a:srgbClr val="000000"/>
              </a:solidFill>
              <a:latin typeface="Courier New"/>
              <a:ea typeface="Courier New"/>
              <a:cs typeface="Courier New"/>
              <a:sym typeface="Courier New"/>
            </a:endParaRPr>
          </a:p>
        </p:txBody>
      </p:sp>
      <p:sp>
        <p:nvSpPr>
          <p:cNvPr id="267929" name="Google Shape;267929;p93"/>
          <p:cNvSpPr/>
          <p:nvPr/>
        </p:nvSpPr>
        <p:spPr>
          <a:xfrm>
            <a:off x="5436096" y="5499124"/>
            <a:ext cx="3240000" cy="7383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sv-SE" sz="1400">
                <a:solidFill>
                  <a:srgbClr val="000000"/>
                </a:solidFill>
                <a:latin typeface="Arial"/>
                <a:ea typeface="Arial"/>
                <a:cs typeface="Arial"/>
                <a:sym typeface="Arial"/>
              </a:rPr>
              <a:t>What's your name? </a:t>
            </a:r>
            <a:r>
              <a:rPr lang="sv-SE" sz="1400">
                <a:solidFill>
                  <a:srgbClr val="FF0000"/>
                </a:solidFill>
                <a:latin typeface="Arial"/>
                <a:ea typeface="Arial"/>
                <a:cs typeface="Arial"/>
                <a:sym typeface="Arial"/>
              </a:rPr>
              <a:t>Mike</a:t>
            </a:r>
            <a:endParaRPr/>
          </a:p>
          <a:p>
            <a:pPr indent="0" lvl="0" marL="0" marR="0" rtl="0" algn="l">
              <a:spcBef>
                <a:spcPts val="0"/>
              </a:spcBef>
              <a:spcAft>
                <a:spcPts val="0"/>
              </a:spcAft>
              <a:buNone/>
            </a:pPr>
            <a:r>
              <a:rPr lang="sv-SE" sz="1400">
                <a:solidFill>
                  <a:srgbClr val="000000"/>
                </a:solidFill>
                <a:latin typeface="Arial"/>
                <a:ea typeface="Arial"/>
                <a:cs typeface="Arial"/>
                <a:sym typeface="Arial"/>
              </a:rPr>
              <a:t>How old are you? </a:t>
            </a:r>
            <a:r>
              <a:rPr lang="sv-SE" sz="1400">
                <a:solidFill>
                  <a:srgbClr val="FF0000"/>
                </a:solidFill>
                <a:latin typeface="Arial"/>
                <a:ea typeface="Arial"/>
                <a:cs typeface="Arial"/>
                <a:sym typeface="Arial"/>
              </a:rPr>
              <a:t>35</a:t>
            </a:r>
            <a:endParaRPr/>
          </a:p>
          <a:p>
            <a:pPr indent="0" lvl="0" marL="0" marR="0" rtl="0" algn="l">
              <a:spcBef>
                <a:spcPts val="0"/>
              </a:spcBef>
              <a:spcAft>
                <a:spcPts val="0"/>
              </a:spcAft>
              <a:buNone/>
            </a:pPr>
            <a:r>
              <a:rPr lang="sv-SE" sz="1400">
                <a:solidFill>
                  <a:srgbClr val="000000"/>
                </a:solidFill>
                <a:latin typeface="Arial"/>
                <a:ea typeface="Arial"/>
                <a:cs typeface="Arial"/>
                <a:sym typeface="Arial"/>
              </a:rPr>
              <a:t>MIKE, you retire in: 30  years!</a:t>
            </a:r>
            <a:endParaRPr/>
          </a:p>
        </p:txBody>
      </p:sp>
      <p:cxnSp>
        <p:nvCxnSpPr>
          <p:cNvPr id="267930" name="Google Shape;267930;p93"/>
          <p:cNvCxnSpPr/>
          <p:nvPr/>
        </p:nvCxnSpPr>
        <p:spPr>
          <a:xfrm>
            <a:off x="2446338" y="4437063"/>
            <a:ext cx="0" cy="71400"/>
          </a:xfrm>
          <a:prstGeom prst="straightConnector1">
            <a:avLst/>
          </a:prstGeom>
          <a:noFill/>
          <a:ln cap="flat" cmpd="sng" w="9525">
            <a:solidFill>
              <a:schemeClr val="dk1"/>
            </a:solidFill>
            <a:prstDash val="solid"/>
            <a:round/>
            <a:headEnd len="med" w="med" type="none"/>
            <a:tailEnd len="med" w="med" type="none"/>
          </a:ln>
        </p:spPr>
      </p:cxnSp>
      <p:cxnSp>
        <p:nvCxnSpPr>
          <p:cNvPr id="267931" name="Google Shape;267931;p93"/>
          <p:cNvCxnSpPr/>
          <p:nvPr/>
        </p:nvCxnSpPr>
        <p:spPr>
          <a:xfrm>
            <a:off x="2306638" y="4589463"/>
            <a:ext cx="0" cy="71400"/>
          </a:xfrm>
          <a:prstGeom prst="straightConnector1">
            <a:avLst/>
          </a:prstGeom>
          <a:noFill/>
          <a:ln cap="flat" cmpd="sng" w="9525">
            <a:solidFill>
              <a:schemeClr val="dk1"/>
            </a:solidFill>
            <a:prstDash val="solid"/>
            <a:round/>
            <a:headEnd len="med" w="med" type="none"/>
            <a:tailEnd len="med" w="med" type="none"/>
          </a:ln>
        </p:spPr>
      </p:cxnSp>
      <p:cxnSp>
        <p:nvCxnSpPr>
          <p:cNvPr id="267932" name="Google Shape;267932;p93"/>
          <p:cNvCxnSpPr/>
          <p:nvPr/>
        </p:nvCxnSpPr>
        <p:spPr>
          <a:xfrm>
            <a:off x="2149475" y="3678238"/>
            <a:ext cx="0" cy="71400"/>
          </a:xfrm>
          <a:prstGeom prst="straightConnector1">
            <a:avLst/>
          </a:prstGeom>
          <a:noFill/>
          <a:ln cap="flat" cmpd="sng" w="9525">
            <a:solidFill>
              <a:schemeClr val="dk1"/>
            </a:solidFill>
            <a:prstDash val="solid"/>
            <a:round/>
            <a:headEnd len="med" w="med" type="none"/>
            <a:tailEnd len="med" w="med" type="none"/>
          </a:ln>
        </p:spPr>
      </p:cxnSp>
      <p:sp>
        <p:nvSpPr>
          <p:cNvPr id="267933" name="Google Shape;267933;p93"/>
          <p:cNvSpPr/>
          <p:nvPr/>
        </p:nvSpPr>
        <p:spPr>
          <a:xfrm>
            <a:off x="4860602" y="1654002"/>
            <a:ext cx="143400" cy="622800"/>
          </a:xfrm>
          <a:prstGeom prst="rightBrace">
            <a:avLst>
              <a:gd fmla="val 64259" name="adj1"/>
              <a:gd fmla="val 50000" name="adj2"/>
            </a:avLst>
          </a:prstGeom>
          <a:no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400"/>
              <a:buFont typeface="Times New Roman"/>
              <a:buNone/>
            </a:pPr>
            <a:r>
              <a:t/>
            </a:r>
            <a:endParaRPr b="1" sz="1400">
              <a:solidFill>
                <a:srgbClr val="000000"/>
              </a:solidFill>
              <a:latin typeface="Open Sans Light"/>
              <a:ea typeface="Open Sans Light"/>
              <a:cs typeface="Open Sans Light"/>
              <a:sym typeface="Open Sans Light"/>
            </a:endParaRPr>
          </a:p>
        </p:txBody>
      </p:sp>
      <p:sp>
        <p:nvSpPr>
          <p:cNvPr id="267934" name="Google Shape;267934;p93"/>
          <p:cNvSpPr/>
          <p:nvPr/>
        </p:nvSpPr>
        <p:spPr>
          <a:xfrm>
            <a:off x="4899273" y="2492896"/>
            <a:ext cx="104700" cy="360300"/>
          </a:xfrm>
          <a:prstGeom prst="rightBrace">
            <a:avLst>
              <a:gd fmla="val 28662" name="adj1"/>
              <a:gd fmla="val 50000" name="adj2"/>
            </a:avLst>
          </a:prstGeom>
          <a:no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400"/>
              <a:buFont typeface="Times New Roman"/>
              <a:buNone/>
            </a:pPr>
            <a:r>
              <a:t/>
            </a:r>
            <a:endParaRPr sz="1400">
              <a:solidFill>
                <a:schemeClr val="dk1"/>
              </a:solidFill>
              <a:latin typeface="Open Sans Light"/>
              <a:ea typeface="Open Sans Light"/>
              <a:cs typeface="Open Sans Light"/>
              <a:sym typeface="Open Sans Light"/>
            </a:endParaRPr>
          </a:p>
        </p:txBody>
      </p:sp>
      <p:sp>
        <p:nvSpPr>
          <p:cNvPr id="267935" name="Google Shape;267935;p93"/>
          <p:cNvSpPr txBox="1"/>
          <p:nvPr/>
        </p:nvSpPr>
        <p:spPr>
          <a:xfrm>
            <a:off x="5076056" y="2527338"/>
            <a:ext cx="3313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sv-SE" sz="1400">
                <a:solidFill>
                  <a:schemeClr val="lt2"/>
                </a:solidFill>
                <a:latin typeface="Arial"/>
                <a:ea typeface="Arial"/>
                <a:cs typeface="Arial"/>
                <a:sym typeface="Arial"/>
              </a:rPr>
              <a:t>Refers to objects</a:t>
            </a:r>
            <a:endParaRPr b="1" sz="1400">
              <a:solidFill>
                <a:schemeClr val="lt2"/>
              </a:solidFill>
              <a:latin typeface="Arial"/>
              <a:ea typeface="Arial"/>
              <a:cs typeface="Arial"/>
              <a:sym typeface="Arial"/>
            </a:endParaRPr>
          </a:p>
        </p:txBody>
      </p:sp>
      <p:sp>
        <p:nvSpPr>
          <p:cNvPr id="267936" name="Google Shape;267936;p93"/>
          <p:cNvSpPr txBox="1"/>
          <p:nvPr/>
        </p:nvSpPr>
        <p:spPr>
          <a:xfrm>
            <a:off x="5076751" y="1825079"/>
            <a:ext cx="30957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sv-SE" sz="1400">
                <a:solidFill>
                  <a:schemeClr val="lt2"/>
                </a:solidFill>
                <a:latin typeface="Arial"/>
                <a:ea typeface="Arial"/>
                <a:cs typeface="Arial"/>
                <a:sym typeface="Arial"/>
              </a:rPr>
              <a:t>Refers to primitive data types</a:t>
            </a:r>
            <a:endParaRPr b="1" sz="1400">
              <a:solidFill>
                <a:schemeClr val="lt2"/>
              </a:solidFill>
              <a:latin typeface="Arial"/>
              <a:ea typeface="Arial"/>
              <a:cs typeface="Arial"/>
              <a:sym typeface="Arial"/>
            </a:endParaRPr>
          </a:p>
        </p:txBody>
      </p:sp>
      <p:sp>
        <p:nvSpPr>
          <p:cNvPr id="267937" name="Google Shape;267937;p93"/>
          <p:cNvSpPr txBox="1"/>
          <p:nvPr/>
        </p:nvSpPr>
        <p:spPr>
          <a:xfrm>
            <a:off x="5076056" y="1196752"/>
            <a:ext cx="35277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sv-SE" sz="1400">
                <a:solidFill>
                  <a:schemeClr val="lt2"/>
                </a:solidFill>
                <a:latin typeface="Arial"/>
                <a:ea typeface="Arial"/>
                <a:cs typeface="Arial"/>
                <a:sym typeface="Arial"/>
              </a:rPr>
              <a:t>A variable can refer to either a primitive data type or an object.</a:t>
            </a:r>
            <a:endParaRPr/>
          </a:p>
        </p:txBody>
      </p:sp>
      <p:sp>
        <p:nvSpPr>
          <p:cNvPr id="267938" name="Google Shape;267938;p93"/>
          <p:cNvSpPr txBox="1"/>
          <p:nvPr/>
        </p:nvSpPr>
        <p:spPr>
          <a:xfrm>
            <a:off x="4716016" y="3556248"/>
            <a:ext cx="34782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sv-SE" sz="1400">
                <a:solidFill>
                  <a:schemeClr val="lt2"/>
                </a:solidFill>
                <a:latin typeface="Arial"/>
                <a:ea typeface="Arial"/>
                <a:cs typeface="Arial"/>
                <a:sym typeface="Arial"/>
              </a:rPr>
              <a:t>Method</a:t>
            </a:r>
            <a:r>
              <a:rPr b="1" lang="sv-SE" sz="1400">
                <a:solidFill>
                  <a:schemeClr val="dk1"/>
                </a:solidFill>
                <a:latin typeface="Arial"/>
                <a:ea typeface="Arial"/>
                <a:cs typeface="Arial"/>
                <a:sym typeface="Arial"/>
              </a:rPr>
              <a:t> </a:t>
            </a:r>
            <a:r>
              <a:rPr b="1" lang="sv-SE" sz="1400">
                <a:solidFill>
                  <a:schemeClr val="lt2"/>
                </a:solidFill>
                <a:latin typeface="Arial"/>
                <a:ea typeface="Arial"/>
                <a:cs typeface="Arial"/>
                <a:sym typeface="Arial"/>
              </a:rPr>
              <a:t>Name (and a method call)</a:t>
            </a:r>
            <a:endParaRPr/>
          </a:p>
        </p:txBody>
      </p:sp>
      <p:sp>
        <p:nvSpPr>
          <p:cNvPr id="267939" name="Google Shape;267939;p93"/>
          <p:cNvSpPr/>
          <p:nvPr/>
        </p:nvSpPr>
        <p:spPr>
          <a:xfrm rot="-5400000">
            <a:off x="2446052" y="2989532"/>
            <a:ext cx="89400" cy="1131300"/>
          </a:xfrm>
          <a:prstGeom prst="leftBrace">
            <a:avLst>
              <a:gd fmla="val 79167" name="adj1"/>
              <a:gd fmla="val 49708" name="adj2"/>
            </a:avLst>
          </a:prstGeom>
          <a:noFill/>
          <a:ln cap="flat" cmpd="sng" w="12700">
            <a:solidFill>
              <a:schemeClr val="lt2"/>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Clr>
                <a:srgbClr val="000000"/>
              </a:buClr>
              <a:buSzPts val="1400"/>
              <a:buFont typeface="Times New Roman"/>
              <a:buNone/>
            </a:pPr>
            <a:r>
              <a:t/>
            </a:r>
            <a:endParaRPr sz="1400">
              <a:solidFill>
                <a:schemeClr val="dk1"/>
              </a:solidFill>
              <a:latin typeface="Open Sans Light"/>
              <a:ea typeface="Open Sans Light"/>
              <a:cs typeface="Open Sans Light"/>
              <a:sym typeface="Open Sans Light"/>
            </a:endParaRPr>
          </a:p>
        </p:txBody>
      </p:sp>
      <p:cxnSp>
        <p:nvCxnSpPr>
          <p:cNvPr id="267940" name="Google Shape;267940;p93"/>
          <p:cNvCxnSpPr/>
          <p:nvPr/>
        </p:nvCxnSpPr>
        <p:spPr>
          <a:xfrm>
            <a:off x="2290763" y="3724523"/>
            <a:ext cx="2376600" cy="0"/>
          </a:xfrm>
          <a:prstGeom prst="straightConnector1">
            <a:avLst/>
          </a:prstGeom>
          <a:noFill/>
          <a:ln cap="flat" cmpd="sng" w="9525">
            <a:solidFill>
              <a:schemeClr val="lt2"/>
            </a:solidFill>
            <a:prstDash val="solid"/>
            <a:round/>
            <a:headEnd len="med" w="med" type="none"/>
            <a:tailEnd len="med" w="med" type="none"/>
          </a:ln>
        </p:spPr>
      </p:cxnSp>
      <p:sp>
        <p:nvSpPr>
          <p:cNvPr id="267941" name="Google Shape;267941;p93"/>
          <p:cNvSpPr txBox="1"/>
          <p:nvPr/>
        </p:nvSpPr>
        <p:spPr>
          <a:xfrm>
            <a:off x="4713289" y="4203700"/>
            <a:ext cx="34782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sv-SE" sz="1400">
                <a:solidFill>
                  <a:schemeClr val="lt2"/>
                </a:solidFill>
                <a:latin typeface="Arial"/>
                <a:ea typeface="Arial"/>
                <a:cs typeface="Arial"/>
                <a:sym typeface="Arial"/>
              </a:rPr>
              <a:t>Method Name (and a method call)</a:t>
            </a:r>
            <a:endParaRPr b="1" sz="1400">
              <a:solidFill>
                <a:schemeClr val="lt2"/>
              </a:solidFill>
              <a:latin typeface="Arial"/>
              <a:ea typeface="Arial"/>
              <a:cs typeface="Arial"/>
              <a:sym typeface="Arial"/>
            </a:endParaRPr>
          </a:p>
        </p:txBody>
      </p:sp>
      <p:sp>
        <p:nvSpPr>
          <p:cNvPr id="267942" name="Google Shape;267942;p93"/>
          <p:cNvSpPr/>
          <p:nvPr/>
        </p:nvSpPr>
        <p:spPr>
          <a:xfrm rot="-5400000">
            <a:off x="2254046" y="3773295"/>
            <a:ext cx="98400" cy="935100"/>
          </a:xfrm>
          <a:prstGeom prst="leftBrace">
            <a:avLst>
              <a:gd fmla="val 79167" name="adj1"/>
              <a:gd fmla="val 49708" name="adj2"/>
            </a:avLst>
          </a:prstGeom>
          <a:noFill/>
          <a:ln cap="flat" cmpd="sng" w="12700">
            <a:solidFill>
              <a:schemeClr val="lt2"/>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Clr>
                <a:srgbClr val="000000"/>
              </a:buClr>
              <a:buSzPts val="1400"/>
              <a:buFont typeface="Times New Roman"/>
              <a:buNone/>
            </a:pPr>
            <a:r>
              <a:t/>
            </a:r>
            <a:endParaRPr sz="1400">
              <a:solidFill>
                <a:schemeClr val="dk1"/>
              </a:solidFill>
              <a:latin typeface="Open Sans Light"/>
              <a:ea typeface="Open Sans Light"/>
              <a:cs typeface="Open Sans Light"/>
              <a:sym typeface="Open Sans Light"/>
            </a:endParaRPr>
          </a:p>
        </p:txBody>
      </p:sp>
      <p:cxnSp>
        <p:nvCxnSpPr>
          <p:cNvPr id="267943" name="Google Shape;267943;p93"/>
          <p:cNvCxnSpPr/>
          <p:nvPr/>
        </p:nvCxnSpPr>
        <p:spPr>
          <a:xfrm>
            <a:off x="2292896" y="4372595"/>
            <a:ext cx="2376600" cy="0"/>
          </a:xfrm>
          <a:prstGeom prst="straightConnector1">
            <a:avLst/>
          </a:prstGeom>
          <a:noFill/>
          <a:ln cap="flat" cmpd="sng" w="9525">
            <a:solidFill>
              <a:schemeClr val="lt2"/>
            </a:solidFill>
            <a:prstDash val="solid"/>
            <a:round/>
            <a:headEnd len="med" w="med" type="none"/>
            <a:tailEnd len="med" w="med" type="none"/>
          </a:ln>
        </p:spPr>
      </p:cxnSp>
      <p:sp>
        <p:nvSpPr>
          <p:cNvPr id="267944" name="Google Shape;267944;p93"/>
          <p:cNvSpPr txBox="1"/>
          <p:nvPr/>
        </p:nvSpPr>
        <p:spPr>
          <a:xfrm>
            <a:off x="4694188" y="4636368"/>
            <a:ext cx="34782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sv-SE" sz="1400">
                <a:solidFill>
                  <a:schemeClr val="lt2"/>
                </a:solidFill>
                <a:latin typeface="Arial"/>
                <a:ea typeface="Arial"/>
                <a:cs typeface="Arial"/>
                <a:sym typeface="Arial"/>
              </a:rPr>
              <a:t>Method Name (and a method call)</a:t>
            </a:r>
            <a:endParaRPr b="1" sz="1400">
              <a:solidFill>
                <a:schemeClr val="lt2"/>
              </a:solidFill>
              <a:latin typeface="Arial"/>
              <a:ea typeface="Arial"/>
              <a:cs typeface="Arial"/>
              <a:sym typeface="Arial"/>
            </a:endParaRPr>
          </a:p>
        </p:txBody>
      </p:sp>
      <p:sp>
        <p:nvSpPr>
          <p:cNvPr id="267945" name="Google Shape;267945;p93"/>
          <p:cNvSpPr/>
          <p:nvPr/>
        </p:nvSpPr>
        <p:spPr>
          <a:xfrm rot="-5400000">
            <a:off x="2182915" y="3988443"/>
            <a:ext cx="98400" cy="1368900"/>
          </a:xfrm>
          <a:prstGeom prst="leftBrace">
            <a:avLst>
              <a:gd fmla="val 79167" name="adj1"/>
              <a:gd fmla="val 49708" name="adj2"/>
            </a:avLst>
          </a:prstGeom>
          <a:noFill/>
          <a:ln cap="flat" cmpd="sng" w="12700">
            <a:solidFill>
              <a:schemeClr val="lt2"/>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Clr>
                <a:srgbClr val="000000"/>
              </a:buClr>
              <a:buSzPts val="1400"/>
              <a:buFont typeface="Times New Roman"/>
              <a:buNone/>
            </a:pPr>
            <a:r>
              <a:t/>
            </a:r>
            <a:endParaRPr sz="1400">
              <a:solidFill>
                <a:schemeClr val="dk1"/>
              </a:solidFill>
              <a:latin typeface="Open Sans Light"/>
              <a:ea typeface="Open Sans Light"/>
              <a:cs typeface="Open Sans Light"/>
              <a:sym typeface="Open Sans Light"/>
            </a:endParaRPr>
          </a:p>
        </p:txBody>
      </p:sp>
      <p:cxnSp>
        <p:nvCxnSpPr>
          <p:cNvPr id="267946" name="Google Shape;267946;p93"/>
          <p:cNvCxnSpPr/>
          <p:nvPr/>
        </p:nvCxnSpPr>
        <p:spPr>
          <a:xfrm>
            <a:off x="2293888" y="4804643"/>
            <a:ext cx="2376600"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950" name="Shape 267950"/>
        <p:cNvGrpSpPr/>
        <p:nvPr/>
      </p:nvGrpSpPr>
      <p:grpSpPr>
        <a:xfrm>
          <a:off x="0" y="0"/>
          <a:ext cx="0" cy="0"/>
          <a:chOff x="0" y="0"/>
          <a:chExt cx="0" cy="0"/>
        </a:xfrm>
      </p:grpSpPr>
      <p:sp>
        <p:nvSpPr>
          <p:cNvPr id="267951" name="Google Shape;267951;p94"/>
          <p:cNvSpPr txBox="1"/>
          <p:nvPr>
            <p:ph type="title"/>
          </p:nvPr>
        </p:nvSpPr>
        <p:spPr>
          <a:xfrm>
            <a:off x="683568" y="44624"/>
            <a:ext cx="7777200" cy="576900"/>
          </a:xfrm>
          <a:prstGeom prst="rect">
            <a:avLst/>
          </a:prstGeom>
          <a:noFill/>
          <a:ln>
            <a:noFill/>
          </a:ln>
        </p:spPr>
        <p:txBody>
          <a:bodyPr anchorCtr="0" anchor="b" bIns="45700" lIns="91425" spcFirstLastPara="1" rIns="91425" wrap="square" tIns="45700">
            <a:noAutofit/>
          </a:bodyPr>
          <a:lstStyle/>
          <a:p>
            <a:pPr indent="0" lvl="0" marL="0" rtl="0" algn="l">
              <a:lnSpc>
                <a:spcPct val="75000"/>
              </a:lnSpc>
              <a:spcBef>
                <a:spcPts val="0"/>
              </a:spcBef>
              <a:spcAft>
                <a:spcPts val="0"/>
              </a:spcAft>
              <a:buNone/>
            </a:pPr>
            <a:r>
              <a:rPr lang="sv-SE"/>
              <a:t>Using</a:t>
            </a:r>
            <a:r>
              <a:rPr lang="sv-SE" sz="4000"/>
              <a:t> </a:t>
            </a:r>
            <a:r>
              <a:rPr lang="sv-SE"/>
              <a:t>methods</a:t>
            </a:r>
            <a:endParaRPr/>
          </a:p>
        </p:txBody>
      </p:sp>
      <p:sp>
        <p:nvSpPr>
          <p:cNvPr id="267952" name="Google Shape;267952;p94"/>
          <p:cNvSpPr txBox="1"/>
          <p:nvPr>
            <p:ph idx="1" type="body"/>
          </p:nvPr>
        </p:nvSpPr>
        <p:spPr>
          <a:xfrm>
            <a:off x="179513" y="692696"/>
            <a:ext cx="8197800" cy="4684200"/>
          </a:xfrm>
          <a:prstGeom prst="rect">
            <a:avLst/>
          </a:prstGeom>
          <a:noFill/>
          <a:ln>
            <a:noFill/>
          </a:ln>
        </p:spPr>
        <p:txBody>
          <a:bodyPr anchorCtr="0" anchor="t" bIns="45700" lIns="91425" spcFirstLastPara="1" rIns="91425" wrap="square" tIns="45700">
            <a:noAutofit/>
          </a:bodyPr>
          <a:lstStyle/>
          <a:p>
            <a:pPr indent="0" lvl="0" marL="0" rtl="0" algn="l">
              <a:lnSpc>
                <a:spcPct val="75000"/>
              </a:lnSpc>
              <a:spcBef>
                <a:spcPts val="0"/>
              </a:spcBef>
              <a:spcAft>
                <a:spcPts val="0"/>
              </a:spcAft>
              <a:buNone/>
            </a:pPr>
            <a:r>
              <a:rPr lang="sv-SE" sz="1400"/>
              <a:t>Below some methods from the class of Strings is used</a:t>
            </a:r>
            <a:endParaRPr sz="1400">
              <a:latin typeface="Courier New"/>
              <a:ea typeface="Courier New"/>
              <a:cs typeface="Courier New"/>
              <a:sym typeface="Courier New"/>
            </a:endParaRPr>
          </a:p>
          <a:p>
            <a:pPr indent="0" lvl="0" marL="0" rtl="0" algn="l">
              <a:spcBef>
                <a:spcPts val="1013"/>
              </a:spcBef>
              <a:spcAft>
                <a:spcPts val="0"/>
              </a:spcAft>
              <a:buNone/>
            </a:pPr>
            <a:r>
              <a:rPr b="1" lang="sv-SE" sz="1400">
                <a:solidFill>
                  <a:srgbClr val="FF0000"/>
                </a:solidFill>
                <a:latin typeface="Courier New"/>
                <a:ea typeface="Courier New"/>
                <a:cs typeface="Courier New"/>
                <a:sym typeface="Courier New"/>
              </a:rPr>
              <a:t>public class </a:t>
            </a:r>
            <a:r>
              <a:rPr b="1" lang="sv-SE" sz="1400">
                <a:latin typeface="Courier New"/>
                <a:ea typeface="Courier New"/>
                <a:cs typeface="Courier New"/>
                <a:sym typeface="Courier New"/>
              </a:rPr>
              <a:t>UsingMethods {</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public static void </a:t>
            </a:r>
            <a:r>
              <a:rPr b="1" lang="sv-SE" sz="1400">
                <a:latin typeface="Courier New"/>
                <a:ea typeface="Courier New"/>
                <a:cs typeface="Courier New"/>
                <a:sym typeface="Courier New"/>
              </a:rPr>
              <a:t>main(String[] args){</a:t>
            </a:r>
            <a:br>
              <a:rPr b="1" lang="sv-SE" sz="1400">
                <a:latin typeface="Courier New"/>
                <a:ea typeface="Courier New"/>
                <a:cs typeface="Courier New"/>
                <a:sym typeface="Courier New"/>
              </a:rPr>
            </a:br>
            <a:r>
              <a:rPr b="1" lang="sv-SE" sz="1400">
                <a:latin typeface="Courier New"/>
                <a:ea typeface="Courier New"/>
                <a:cs typeface="Courier New"/>
                <a:sym typeface="Courier New"/>
              </a:rPr>
              <a:t>    String name = </a:t>
            </a:r>
            <a:r>
              <a:rPr b="1" lang="sv-SE" sz="1400">
                <a:solidFill>
                  <a:schemeClr val="lt2"/>
                </a:solidFill>
                <a:latin typeface="Courier New"/>
                <a:ea typeface="Courier New"/>
                <a:cs typeface="Courier New"/>
                <a:sym typeface="Courier New"/>
              </a:rPr>
              <a:t>"Anna Nilsson"</a:t>
            </a:r>
            <a:r>
              <a:rPr b="1" lang="sv-SE" sz="1400">
                <a:latin typeface="Courier New"/>
                <a:ea typeface="Courier New"/>
                <a:cs typeface="Courier New"/>
                <a:sym typeface="Courier New"/>
              </a:rPr>
              <a:t>;</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br>
              <a:rPr b="1" lang="sv-SE" sz="1400">
                <a:latin typeface="Courier New"/>
                <a:ea typeface="Courier New"/>
                <a:cs typeface="Courier New"/>
                <a:sym typeface="Courier New"/>
              </a:rPr>
            </a:br>
            <a:r>
              <a:rPr b="1" lang="sv-SE" sz="1400">
                <a:latin typeface="Courier New"/>
                <a:ea typeface="Courier New"/>
                <a:cs typeface="Courier New"/>
                <a:sym typeface="Courier New"/>
              </a:rPr>
              <a:t>    System.</a:t>
            </a:r>
            <a:r>
              <a:rPr b="1" lang="sv-SE" sz="1400">
                <a:solidFill>
                  <a:schemeClr val="lt2"/>
                </a:solidFill>
                <a:latin typeface="Courier New"/>
                <a:ea typeface="Courier New"/>
                <a:cs typeface="Courier New"/>
                <a:sym typeface="Courier New"/>
              </a:rPr>
              <a:t>out</a:t>
            </a:r>
            <a:r>
              <a:rPr b="1" lang="sv-SE" sz="1400">
                <a:latin typeface="Courier New"/>
                <a:ea typeface="Courier New"/>
                <a:cs typeface="Courier New"/>
                <a:sym typeface="Courier New"/>
              </a:rPr>
              <a:t>.println(</a:t>
            </a:r>
            <a:r>
              <a:rPr b="1" lang="sv-SE" sz="1400">
                <a:solidFill>
                  <a:schemeClr val="lt2"/>
                </a:solidFill>
                <a:latin typeface="Courier New"/>
                <a:ea typeface="Courier New"/>
                <a:cs typeface="Courier New"/>
                <a:sym typeface="Courier New"/>
              </a:rPr>
              <a:t>"Number of characters: "</a:t>
            </a:r>
            <a:r>
              <a:rPr b="1" lang="sv-SE" sz="1400">
                <a:solidFill>
                  <a:schemeClr val="accent2"/>
                </a:solidFill>
                <a:latin typeface="Courier New"/>
                <a:ea typeface="Courier New"/>
                <a:cs typeface="Courier New"/>
                <a:sym typeface="Courier New"/>
              </a:rPr>
              <a:t> </a:t>
            </a:r>
            <a:r>
              <a:rPr b="1" lang="sv-SE" sz="1400">
                <a:latin typeface="Courier New"/>
                <a:ea typeface="Courier New"/>
                <a:cs typeface="Courier New"/>
                <a:sym typeface="Courier New"/>
              </a:rPr>
              <a:t>+ name.length());</a:t>
            </a:r>
            <a:br>
              <a:rPr b="1" lang="sv-SE" sz="1400">
                <a:latin typeface="Courier New"/>
                <a:ea typeface="Courier New"/>
                <a:cs typeface="Courier New"/>
                <a:sym typeface="Courier New"/>
              </a:rPr>
            </a:br>
            <a:r>
              <a:rPr b="1" lang="sv-SE" sz="1400">
                <a:latin typeface="Courier New"/>
                <a:ea typeface="Courier New"/>
                <a:cs typeface="Courier New"/>
                <a:sym typeface="Courier New"/>
              </a:rPr>
              <a:t>    System.</a:t>
            </a:r>
            <a:r>
              <a:rPr b="1" lang="sv-SE" sz="1400">
                <a:solidFill>
                  <a:schemeClr val="lt2"/>
                </a:solidFill>
                <a:latin typeface="Courier New"/>
                <a:ea typeface="Courier New"/>
                <a:cs typeface="Courier New"/>
                <a:sym typeface="Courier New"/>
              </a:rPr>
              <a:t>out</a:t>
            </a:r>
            <a:r>
              <a:rPr b="1" lang="sv-SE" sz="1400">
                <a:latin typeface="Courier New"/>
                <a:ea typeface="Courier New"/>
                <a:cs typeface="Courier New"/>
                <a:sym typeface="Courier New"/>
              </a:rPr>
              <a:t>.println(</a:t>
            </a:r>
            <a:r>
              <a:rPr b="1" lang="sv-SE" sz="1400">
                <a:solidFill>
                  <a:schemeClr val="lt2"/>
                </a:solidFill>
                <a:latin typeface="Courier New"/>
                <a:ea typeface="Courier New"/>
                <a:cs typeface="Courier New"/>
                <a:sym typeface="Courier New"/>
              </a:rPr>
              <a:t>”Name: "</a:t>
            </a:r>
            <a:r>
              <a:rPr b="1" lang="sv-SE" sz="1400">
                <a:solidFill>
                  <a:schemeClr val="accent2"/>
                </a:solidFill>
                <a:latin typeface="Courier New"/>
                <a:ea typeface="Courier New"/>
                <a:cs typeface="Courier New"/>
                <a:sym typeface="Courier New"/>
              </a:rPr>
              <a:t> </a:t>
            </a:r>
            <a:r>
              <a:rPr b="1" lang="sv-SE" sz="1400">
                <a:latin typeface="Courier New"/>
                <a:ea typeface="Courier New"/>
                <a:cs typeface="Courier New"/>
                <a:sym typeface="Courier New"/>
              </a:rPr>
              <a:t>+ name.toUpperCase());</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br>
              <a:rPr b="1" lang="sv-SE" sz="1400">
                <a:latin typeface="Courier New"/>
                <a:ea typeface="Courier New"/>
                <a:cs typeface="Courier New"/>
                <a:sym typeface="Courier New"/>
              </a:rPr>
            </a:br>
            <a:r>
              <a:rPr b="1" lang="sv-SE" sz="1400">
                <a:latin typeface="Courier New"/>
                <a:ea typeface="Courier New"/>
                <a:cs typeface="Courier New"/>
                <a:sym typeface="Courier New"/>
              </a:rPr>
              <a:t>}</a:t>
            </a:r>
            <a:endParaRPr/>
          </a:p>
        </p:txBody>
      </p:sp>
      <p:sp>
        <p:nvSpPr>
          <p:cNvPr id="267953" name="Google Shape;267953;p94"/>
          <p:cNvSpPr/>
          <p:nvPr/>
        </p:nvSpPr>
        <p:spPr>
          <a:xfrm>
            <a:off x="6302177" y="5710262"/>
            <a:ext cx="2374200" cy="5271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sv-SE" sz="1400">
                <a:solidFill>
                  <a:schemeClr val="lt2"/>
                </a:solidFill>
                <a:latin typeface="Arial"/>
                <a:ea typeface="Arial"/>
                <a:cs typeface="Arial"/>
                <a:sym typeface="Arial"/>
              </a:rPr>
              <a:t>Number of characters: 12</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Name: ANNA NILSSON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958" name="Shape 267958"/>
        <p:cNvGrpSpPr/>
        <p:nvPr/>
      </p:nvGrpSpPr>
      <p:grpSpPr>
        <a:xfrm>
          <a:off x="0" y="0"/>
          <a:ext cx="0" cy="0"/>
          <a:chOff x="0" y="0"/>
          <a:chExt cx="0" cy="0"/>
        </a:xfrm>
      </p:grpSpPr>
      <p:sp>
        <p:nvSpPr>
          <p:cNvPr id="267959" name="Google Shape;267959;p95"/>
          <p:cNvSpPr txBox="1"/>
          <p:nvPr>
            <p:ph type="title"/>
          </p:nvPr>
        </p:nvSpPr>
        <p:spPr>
          <a:xfrm>
            <a:off x="683568" y="-27384"/>
            <a:ext cx="7777200" cy="648900"/>
          </a:xfrm>
          <a:prstGeom prst="rect">
            <a:avLst/>
          </a:prstGeom>
          <a:noFill/>
          <a:ln>
            <a:noFill/>
          </a:ln>
        </p:spPr>
        <p:txBody>
          <a:bodyPr anchorCtr="0" anchor="b" bIns="45700" lIns="91425" spcFirstLastPara="1" rIns="91425" wrap="square" tIns="45700">
            <a:noAutofit/>
          </a:bodyPr>
          <a:lstStyle/>
          <a:p>
            <a:pPr indent="0" lvl="0" marL="0" rtl="0" algn="l">
              <a:lnSpc>
                <a:spcPct val="75000"/>
              </a:lnSpc>
              <a:spcBef>
                <a:spcPts val="0"/>
              </a:spcBef>
              <a:spcAft>
                <a:spcPts val="0"/>
              </a:spcAft>
              <a:buNone/>
            </a:pPr>
            <a:r>
              <a:rPr lang="sv-SE"/>
              <a:t>Using</a:t>
            </a:r>
            <a:r>
              <a:rPr lang="sv-SE" sz="4000"/>
              <a:t> </a:t>
            </a:r>
            <a:r>
              <a:rPr lang="sv-SE"/>
              <a:t>methods</a:t>
            </a:r>
            <a:endParaRPr>
              <a:latin typeface="Courier New"/>
              <a:ea typeface="Courier New"/>
              <a:cs typeface="Courier New"/>
              <a:sym typeface="Courier New"/>
            </a:endParaRPr>
          </a:p>
        </p:txBody>
      </p:sp>
      <p:sp>
        <p:nvSpPr>
          <p:cNvPr id="267960" name="Google Shape;267960;p95"/>
          <p:cNvSpPr txBox="1"/>
          <p:nvPr>
            <p:ph idx="1" type="body"/>
          </p:nvPr>
        </p:nvSpPr>
        <p:spPr>
          <a:xfrm>
            <a:off x="179512" y="692696"/>
            <a:ext cx="8642400" cy="5474100"/>
          </a:xfrm>
          <a:prstGeom prst="rect">
            <a:avLst/>
          </a:prstGeom>
          <a:noFill/>
          <a:ln>
            <a:noFill/>
          </a:ln>
        </p:spPr>
        <p:txBody>
          <a:bodyPr anchorCtr="0" anchor="t" bIns="45700" lIns="91425" spcFirstLastPara="1" rIns="91425" wrap="square" tIns="45700">
            <a:noAutofit/>
          </a:bodyPr>
          <a:lstStyle/>
          <a:p>
            <a:pPr indent="0" lvl="0" marL="0" rtl="0" algn="l">
              <a:lnSpc>
                <a:spcPct val="75000"/>
              </a:lnSpc>
              <a:spcBef>
                <a:spcPts val="0"/>
              </a:spcBef>
              <a:spcAft>
                <a:spcPts val="0"/>
              </a:spcAft>
              <a:buNone/>
            </a:pPr>
            <a:r>
              <a:rPr lang="sv-SE" sz="1400"/>
              <a:t>Below some methods from the class of Strings is used</a:t>
            </a:r>
            <a:endParaRPr sz="1400">
              <a:latin typeface="Courier New"/>
              <a:ea typeface="Courier New"/>
              <a:cs typeface="Courier New"/>
              <a:sym typeface="Courier New"/>
            </a:endParaRPr>
          </a:p>
          <a:p>
            <a:pPr indent="0" lvl="0" marL="0" rtl="0" algn="l">
              <a:spcBef>
                <a:spcPts val="1013"/>
              </a:spcBef>
              <a:spcAft>
                <a:spcPts val="0"/>
              </a:spcAft>
              <a:buNone/>
            </a:pPr>
            <a:r>
              <a:rPr b="1" lang="sv-SE" sz="1400">
                <a:solidFill>
                  <a:srgbClr val="FF0000"/>
                </a:solidFill>
                <a:latin typeface="Courier New"/>
                <a:ea typeface="Courier New"/>
                <a:cs typeface="Courier New"/>
                <a:sym typeface="Courier New"/>
              </a:rPr>
              <a:t>public class </a:t>
            </a:r>
            <a:r>
              <a:rPr b="1" lang="sv-SE" sz="1400">
                <a:latin typeface="Courier New"/>
                <a:ea typeface="Courier New"/>
                <a:cs typeface="Courier New"/>
                <a:sym typeface="Courier New"/>
              </a:rPr>
              <a:t>StringMethods{</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public static void main</a:t>
            </a:r>
            <a:r>
              <a:rPr b="1" lang="sv-SE" sz="1400">
                <a:latin typeface="Courier New"/>
                <a:ea typeface="Courier New"/>
                <a:cs typeface="Courier New"/>
                <a:sym typeface="Courier New"/>
              </a:rPr>
              <a:t> (String [] args){</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a:t>
            </a:r>
            <a:r>
              <a:rPr b="1" lang="sv-SE" sz="1400">
                <a:latin typeface="Courier New"/>
                <a:ea typeface="Courier New"/>
                <a:cs typeface="Courier New"/>
                <a:sym typeface="Courier New"/>
              </a:rPr>
              <a:t> </a:t>
            </a:r>
            <a:r>
              <a:rPr b="1" lang="sv-SE" sz="1400" u="sng">
                <a:latin typeface="Courier New"/>
                <a:ea typeface="Courier New"/>
                <a:cs typeface="Courier New"/>
                <a:sym typeface="Courier New"/>
              </a:rPr>
              <a:t>length;</a:t>
            </a:r>
            <a:br>
              <a:rPr b="1" lang="sv-SE" sz="1400" u="sng">
                <a:latin typeface="Courier New"/>
                <a:ea typeface="Courier New"/>
                <a:cs typeface="Courier New"/>
                <a:sym typeface="Courier New"/>
              </a:rPr>
            </a:br>
            <a:r>
              <a:rPr b="1" lang="sv-SE" sz="1400">
                <a:latin typeface="Courier New"/>
                <a:ea typeface="Courier New"/>
                <a:cs typeface="Courier New"/>
                <a:sym typeface="Courier New"/>
              </a:rPr>
              <a:t>		String </a:t>
            </a:r>
            <a:r>
              <a:rPr b="1" lang="sv-SE" sz="1400" u="sng">
                <a:latin typeface="Courier New"/>
                <a:ea typeface="Courier New"/>
                <a:cs typeface="Courier New"/>
                <a:sym typeface="Courier New"/>
              </a:rPr>
              <a:t>sign;</a:t>
            </a:r>
            <a:br>
              <a:rPr b="1" lang="sv-SE" sz="1400" u="sng">
                <a:latin typeface="Courier New"/>
                <a:ea typeface="Courier New"/>
                <a:cs typeface="Courier New"/>
                <a:sym typeface="Courier New"/>
              </a:rPr>
            </a:br>
            <a:r>
              <a:rPr b="1" lang="sv-SE" sz="1400">
                <a:latin typeface="Courier New"/>
                <a:ea typeface="Courier New"/>
                <a:cs typeface="Courier New"/>
                <a:sym typeface="Courier New"/>
              </a:rPr>
              <a:t>		String personOne = </a:t>
            </a:r>
            <a:r>
              <a:rPr b="1" lang="sv-SE" sz="1400">
                <a:solidFill>
                  <a:srgbClr val="3333CC"/>
                </a:solidFill>
                <a:latin typeface="Courier New"/>
                <a:ea typeface="Courier New"/>
                <a:cs typeface="Courier New"/>
                <a:sym typeface="Courier New"/>
              </a:rPr>
              <a:t>"Anna Nilsson"</a:t>
            </a:r>
            <a:r>
              <a:rPr b="1" lang="sv-SE" sz="1400">
                <a:latin typeface="Courier New"/>
                <a:ea typeface="Courier New"/>
                <a:cs typeface="Courier New"/>
                <a:sym typeface="Courier New"/>
              </a:rPr>
              <a:t>;</a:t>
            </a:r>
            <a:br>
              <a:rPr b="1" lang="sv-SE" sz="1400">
                <a:latin typeface="Courier New"/>
                <a:ea typeface="Courier New"/>
                <a:cs typeface="Courier New"/>
                <a:sym typeface="Courier New"/>
              </a:rPr>
            </a:br>
            <a:r>
              <a:rPr b="1" lang="sv-SE" sz="1400">
                <a:latin typeface="Courier New"/>
                <a:ea typeface="Courier New"/>
                <a:cs typeface="Courier New"/>
                <a:sym typeface="Courier New"/>
              </a:rPr>
              <a:t>		String personTwo = </a:t>
            </a:r>
            <a:r>
              <a:rPr b="1" lang="sv-SE" sz="1400">
                <a:solidFill>
                  <a:srgbClr val="3333CC"/>
                </a:solidFill>
                <a:latin typeface="Courier New"/>
                <a:ea typeface="Courier New"/>
                <a:cs typeface="Courier New"/>
                <a:sym typeface="Courier New"/>
              </a:rPr>
              <a:t>"Hans Andersson"</a:t>
            </a:r>
            <a:r>
              <a:rPr b="1" lang="sv-SE" sz="1400">
                <a:latin typeface="Courier New"/>
                <a:ea typeface="Courier New"/>
                <a:cs typeface="Courier New"/>
                <a:sym typeface="Courier New"/>
              </a:rPr>
              <a:t>;   </a:t>
            </a:r>
            <a:endParaRPr/>
          </a:p>
          <a:p>
            <a:pPr indent="0" lvl="0" marL="0" rtl="0" algn="l">
              <a:spcBef>
                <a:spcPts val="1013"/>
              </a:spcBef>
              <a:spcAft>
                <a:spcPts val="0"/>
              </a:spcAft>
              <a:buNone/>
            </a:pPr>
            <a:r>
              <a:rPr b="1" lang="sv-SE" sz="1400">
                <a:latin typeface="Courier New"/>
                <a:ea typeface="Courier New"/>
                <a:cs typeface="Courier New"/>
                <a:sym typeface="Courier New"/>
              </a:rPr>
              <a:t>		personOne = personOne.toUpperCase();	</a:t>
            </a:r>
            <a:r>
              <a:rPr b="1" lang="sv-SE" sz="1400">
                <a:solidFill>
                  <a:srgbClr val="008000"/>
                </a:solidFill>
                <a:latin typeface="Courier New"/>
                <a:ea typeface="Courier New"/>
                <a:cs typeface="Courier New"/>
                <a:sym typeface="Courier New"/>
              </a:rPr>
              <a:t>//ANNA NILSSON</a:t>
            </a:r>
            <a:br>
              <a:rPr b="1" lang="sv-SE" sz="1400">
                <a:solidFill>
                  <a:srgbClr val="008000"/>
                </a:solidFill>
                <a:latin typeface="Courier New"/>
                <a:ea typeface="Courier New"/>
                <a:cs typeface="Courier New"/>
                <a:sym typeface="Courier New"/>
              </a:rPr>
            </a:br>
            <a:r>
              <a:rPr b="1" lang="sv-SE" sz="1400">
                <a:latin typeface="Courier New"/>
                <a:ea typeface="Courier New"/>
                <a:cs typeface="Courier New"/>
                <a:sym typeface="Courier New"/>
              </a:rPr>
              <a:t>		personTwo = personTwo.toLowerCase();	</a:t>
            </a:r>
            <a:r>
              <a:rPr b="1" lang="sv-SE" sz="1400">
                <a:solidFill>
                  <a:srgbClr val="008000"/>
                </a:solidFill>
                <a:latin typeface="Courier New"/>
                <a:ea typeface="Courier New"/>
                <a:cs typeface="Courier New"/>
                <a:sym typeface="Courier New"/>
              </a:rPr>
              <a:t>//hans andersson </a:t>
            </a:r>
            <a:r>
              <a:rPr b="1" lang="sv-SE" sz="1400">
                <a:latin typeface="Courier New"/>
                <a:ea typeface="Courier New"/>
                <a:cs typeface="Courier New"/>
                <a:sym typeface="Courier New"/>
              </a:rPr>
              <a:t>   </a:t>
            </a:r>
            <a:endParaRPr/>
          </a:p>
          <a:p>
            <a:pPr indent="0" lvl="0" marL="0" rtl="0" algn="l">
              <a:spcBef>
                <a:spcPts val="1013"/>
              </a:spcBef>
              <a:spcAft>
                <a:spcPts val="0"/>
              </a:spcAft>
              <a:buNone/>
            </a:pPr>
            <a:r>
              <a:rPr b="1" lang="sv-SE" sz="1400">
                <a:latin typeface="Courier New"/>
                <a:ea typeface="Courier New"/>
                <a:cs typeface="Courier New"/>
                <a:sym typeface="Courier New"/>
              </a:rPr>
              <a:t>		length = personOne.length();		</a:t>
            </a:r>
            <a:r>
              <a:rPr b="1" lang="sv-SE" sz="1400">
                <a:solidFill>
                  <a:srgbClr val="008000"/>
                </a:solidFill>
                <a:latin typeface="Courier New"/>
                <a:ea typeface="Courier New"/>
                <a:cs typeface="Courier New"/>
                <a:sym typeface="Courier New"/>
              </a:rPr>
              <a:t>//12</a:t>
            </a:r>
            <a:br>
              <a:rPr b="1" lang="sv-SE" sz="1400">
                <a:solidFill>
                  <a:srgbClr val="008000"/>
                </a:solidFill>
                <a:latin typeface="Courier New"/>
                <a:ea typeface="Courier New"/>
                <a:cs typeface="Courier New"/>
                <a:sym typeface="Courier New"/>
              </a:rPr>
            </a:br>
            <a:r>
              <a:rPr b="1" lang="sv-SE" sz="1400">
                <a:solidFill>
                  <a:srgbClr val="008000"/>
                </a:solidFill>
                <a:latin typeface="Courier New"/>
                <a:ea typeface="Courier New"/>
                <a:cs typeface="Courier New"/>
                <a:sym typeface="Courier New"/>
              </a:rPr>
              <a:t>		</a:t>
            </a:r>
            <a:r>
              <a:rPr b="1" lang="sv-SE" sz="1400">
                <a:latin typeface="Courier New"/>
                <a:ea typeface="Courier New"/>
                <a:cs typeface="Courier New"/>
                <a:sym typeface="Courier New"/>
              </a:rPr>
              <a:t>sign = personTwo.substring(1,2);		</a:t>
            </a:r>
            <a:r>
              <a:rPr b="1" lang="sv-SE" sz="1400">
                <a:solidFill>
                  <a:srgbClr val="008000"/>
                </a:solidFill>
                <a:latin typeface="Courier New"/>
                <a:ea typeface="Courier New"/>
                <a:cs typeface="Courier New"/>
                <a:sym typeface="Courier New"/>
              </a:rPr>
              <a:t>//a</a:t>
            </a:r>
            <a:endParaRPr b="1" sz="1400">
              <a:latin typeface="Courier New"/>
              <a:ea typeface="Courier New"/>
              <a:cs typeface="Courier New"/>
              <a:sym typeface="Courier New"/>
            </a:endParaRPr>
          </a:p>
          <a:p>
            <a:pPr indent="0" lvl="0" marL="0" rtl="0" algn="l">
              <a:spcBef>
                <a:spcPts val="1013"/>
              </a:spcBef>
              <a:spcAft>
                <a:spcPts val="0"/>
              </a:spcAft>
              <a:buNone/>
            </a:pPr>
            <a:r>
              <a:rPr b="1" lang="sv-SE" sz="1400">
                <a:latin typeface="Courier New"/>
                <a:ea typeface="Courier New"/>
                <a:cs typeface="Courier New"/>
                <a:sym typeface="Courier New"/>
              </a:rPr>
              <a:t>		personOne = personTwo.replace(</a:t>
            </a:r>
            <a:r>
              <a:rPr b="1" lang="sv-SE" sz="1400">
                <a:solidFill>
                  <a:srgbClr val="3333CC"/>
                </a:solidFill>
                <a:latin typeface="Courier New"/>
                <a:ea typeface="Courier New"/>
                <a:cs typeface="Courier New"/>
                <a:sym typeface="Courier New"/>
              </a:rPr>
              <a:t>'N'</a:t>
            </a:r>
            <a:r>
              <a:rPr b="1" lang="sv-SE" sz="1400">
                <a:latin typeface="Courier New"/>
                <a:ea typeface="Courier New"/>
                <a:cs typeface="Courier New"/>
                <a:sym typeface="Courier New"/>
              </a:rPr>
              <a:t>,</a:t>
            </a:r>
            <a:r>
              <a:rPr b="1" lang="sv-SE" sz="1400">
                <a:solidFill>
                  <a:srgbClr val="3333CC"/>
                </a:solidFill>
                <a:latin typeface="Courier New"/>
                <a:ea typeface="Courier New"/>
                <a:cs typeface="Courier New"/>
                <a:sym typeface="Courier New"/>
              </a:rPr>
              <a:t>'X')</a:t>
            </a:r>
            <a:r>
              <a:rPr b="1" lang="sv-SE" sz="1400">
                <a:latin typeface="Courier New"/>
                <a:ea typeface="Courier New"/>
                <a:cs typeface="Courier New"/>
                <a:sym typeface="Courier New"/>
              </a:rPr>
              <a:t>;	</a:t>
            </a:r>
            <a:r>
              <a:rPr b="1" lang="sv-SE" sz="1400">
                <a:solidFill>
                  <a:srgbClr val="008000"/>
                </a:solidFill>
                <a:latin typeface="Courier New"/>
                <a:ea typeface="Courier New"/>
                <a:cs typeface="Courier New"/>
                <a:sym typeface="Courier New"/>
              </a:rPr>
              <a:t>//AXXA XILSSOX</a:t>
            </a:r>
            <a:r>
              <a:rPr b="1" lang="sv-SE" sz="1400">
                <a:latin typeface="Courier New"/>
                <a:ea typeface="Courier New"/>
                <a:cs typeface="Courier New"/>
                <a:sym typeface="Courier New"/>
              </a:rPr>
              <a:t>	 </a:t>
            </a:r>
            <a:br>
              <a:rPr b="1" lang="sv-SE" sz="1400">
                <a:latin typeface="Courier New"/>
                <a:ea typeface="Courier New"/>
                <a:cs typeface="Courier New"/>
                <a:sym typeface="Courier New"/>
              </a:rPr>
            </a:br>
            <a:r>
              <a:rPr b="1" lang="sv-SE" sz="1400">
                <a:latin typeface="Courier New"/>
                <a:ea typeface="Courier New"/>
                <a:cs typeface="Courier New"/>
                <a:sym typeface="Courier New"/>
              </a:rPr>
              <a:t>		personOne = personTwo.substring(0,4);	</a:t>
            </a:r>
            <a:r>
              <a:rPr b="1" lang="sv-SE" sz="1400">
                <a:solidFill>
                  <a:srgbClr val="008000"/>
                </a:solidFill>
                <a:latin typeface="Courier New"/>
                <a:ea typeface="Courier New"/>
                <a:cs typeface="Courier New"/>
                <a:sym typeface="Courier New"/>
              </a:rPr>
              <a:t>//hans</a:t>
            </a:r>
            <a:br>
              <a:rPr b="1" lang="sv-SE" sz="1400">
                <a:solidFill>
                  <a:srgbClr val="008000"/>
                </a:solidFill>
                <a:latin typeface="Courier New"/>
                <a:ea typeface="Courier New"/>
                <a:cs typeface="Courier New"/>
                <a:sym typeface="Courier New"/>
              </a:rPr>
            </a:br>
            <a:r>
              <a:rPr b="1" lang="sv-SE" sz="1400">
                <a:solidFill>
                  <a:srgbClr val="000000"/>
                </a:solidFill>
                <a:latin typeface="Courier New"/>
                <a:ea typeface="Courier New"/>
                <a:cs typeface="Courier New"/>
                <a:sym typeface="Courier New"/>
              </a:rPr>
              <a:t> }</a:t>
            </a:r>
            <a:br>
              <a:rPr b="1" lang="sv-SE" sz="1400">
                <a:solidFill>
                  <a:srgbClr val="000000"/>
                </a:solidFill>
                <a:latin typeface="Courier New"/>
                <a:ea typeface="Courier New"/>
                <a:cs typeface="Courier New"/>
                <a:sym typeface="Courier New"/>
              </a:rPr>
            </a:br>
            <a:r>
              <a:rPr b="1" lang="sv-SE" sz="1400">
                <a:solidFill>
                  <a:srgbClr val="000000"/>
                </a:solidFill>
                <a:latin typeface="Courier New"/>
                <a:ea typeface="Courier New"/>
                <a:cs typeface="Courier New"/>
                <a:sym typeface="Courier New"/>
              </a:rPr>
              <a:t>}</a:t>
            </a:r>
            <a:endParaRPr/>
          </a:p>
        </p:txBody>
      </p:sp>
      <p:sp>
        <p:nvSpPr>
          <p:cNvPr id="267961" name="Google Shape;267961;p95"/>
          <p:cNvSpPr/>
          <p:nvPr/>
        </p:nvSpPr>
        <p:spPr>
          <a:xfrm>
            <a:off x="3347864" y="2924944"/>
            <a:ext cx="1368300" cy="1440300"/>
          </a:xfrm>
          <a:prstGeom prst="ellipse">
            <a:avLst/>
          </a:prstGeom>
          <a:no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2"/>
              </a:solidFill>
              <a:latin typeface="Open Sans Light"/>
              <a:ea typeface="Open Sans Light"/>
              <a:cs typeface="Open Sans Light"/>
              <a:sym typeface="Open Sans Light"/>
            </a:endParaRPr>
          </a:p>
        </p:txBody>
      </p:sp>
      <p:sp>
        <p:nvSpPr>
          <p:cNvPr id="267962" name="Google Shape;267962;p95"/>
          <p:cNvSpPr txBox="1"/>
          <p:nvPr/>
        </p:nvSpPr>
        <p:spPr>
          <a:xfrm>
            <a:off x="2941439" y="4652963"/>
            <a:ext cx="2206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v-SE" sz="1400">
                <a:solidFill>
                  <a:schemeClr val="lt2"/>
                </a:solidFill>
                <a:latin typeface="Arial"/>
                <a:ea typeface="Arial"/>
                <a:cs typeface="Arial"/>
                <a:sym typeface="Arial"/>
              </a:rPr>
              <a:t>Methods can take one or more parameters</a:t>
            </a:r>
            <a:endParaRPr/>
          </a:p>
        </p:txBody>
      </p:sp>
      <p:cxnSp>
        <p:nvCxnSpPr>
          <p:cNvPr id="267963" name="Google Shape;267963;p95"/>
          <p:cNvCxnSpPr/>
          <p:nvPr/>
        </p:nvCxnSpPr>
        <p:spPr>
          <a:xfrm>
            <a:off x="3995936" y="4379362"/>
            <a:ext cx="0" cy="273600"/>
          </a:xfrm>
          <a:prstGeom prst="straightConnector1">
            <a:avLst/>
          </a:prstGeom>
          <a:noFill/>
          <a:ln cap="flat" cmpd="sng" w="25400">
            <a:solidFill>
              <a:schemeClr val="lt2"/>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968" name="Shape 267968"/>
        <p:cNvGrpSpPr/>
        <p:nvPr/>
      </p:nvGrpSpPr>
      <p:grpSpPr>
        <a:xfrm>
          <a:off x="0" y="0"/>
          <a:ext cx="0" cy="0"/>
          <a:chOff x="0" y="0"/>
          <a:chExt cx="0" cy="0"/>
        </a:xfrm>
      </p:grpSpPr>
      <p:sp>
        <p:nvSpPr>
          <p:cNvPr id="267969" name="Google Shape;267969;p96"/>
          <p:cNvSpPr txBox="1"/>
          <p:nvPr>
            <p:ph type="title"/>
          </p:nvPr>
        </p:nvSpPr>
        <p:spPr>
          <a:xfrm>
            <a:off x="685800" y="241275"/>
            <a:ext cx="7809000" cy="379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Assignment of references</a:t>
            </a:r>
            <a:endParaRPr/>
          </a:p>
        </p:txBody>
      </p:sp>
      <p:sp>
        <p:nvSpPr>
          <p:cNvPr id="267970" name="Google Shape;267970;p96"/>
          <p:cNvSpPr txBox="1"/>
          <p:nvPr/>
        </p:nvSpPr>
        <p:spPr>
          <a:xfrm>
            <a:off x="251520" y="692696"/>
            <a:ext cx="8017800" cy="1676400"/>
          </a:xfrm>
          <a:prstGeom prst="rect">
            <a:avLst/>
          </a:prstGeom>
          <a:noFill/>
          <a:ln>
            <a:noFill/>
          </a:ln>
        </p:spPr>
        <p:txBody>
          <a:bodyPr anchorCtr="0" anchor="t" bIns="0" lIns="0" spcFirstLastPara="1" rIns="0" wrap="square" tIns="5025">
            <a:noAutofit/>
          </a:bodyPr>
          <a:lstStyle/>
          <a:p>
            <a:pPr indent="0" lvl="0" marL="0" marR="0" rtl="0" algn="l">
              <a:lnSpc>
                <a:spcPct val="93000"/>
              </a:lnSpc>
              <a:spcBef>
                <a:spcPts val="0"/>
              </a:spcBef>
              <a:spcAft>
                <a:spcPts val="0"/>
              </a:spcAft>
              <a:buClr>
                <a:srgbClr val="000000"/>
              </a:buClr>
              <a:buSzPts val="1400"/>
              <a:buFont typeface="Times New Roman"/>
              <a:buNone/>
            </a:pPr>
            <a:r>
              <a:rPr lang="sv-SE" sz="1400">
                <a:solidFill>
                  <a:srgbClr val="000000"/>
                </a:solidFill>
                <a:latin typeface="Arial"/>
                <a:ea typeface="Arial"/>
                <a:cs typeface="Arial"/>
                <a:sym typeface="Arial"/>
              </a:rPr>
              <a:t>When assigning a object references the memory address is copied</a:t>
            </a:r>
            <a:endParaRPr/>
          </a:p>
          <a:p>
            <a:pPr indent="0" lvl="0" marL="0" marR="0" rtl="0" algn="l">
              <a:lnSpc>
                <a:spcPct val="94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String str = “Hello World”;</a:t>
            </a:r>
            <a:endParaRPr/>
          </a:p>
          <a:p>
            <a:pPr indent="0" lvl="0" marL="0" marR="0" rtl="0" algn="l">
              <a:lnSpc>
                <a:spcPct val="80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String str2 = "Malmö";</a:t>
            </a:r>
            <a:endParaRPr/>
          </a:p>
          <a:p>
            <a:pPr indent="0" lvl="0" marL="0" marR="0" rtl="0" algn="l">
              <a:lnSpc>
                <a:spcPct val="80000"/>
              </a:lnSpc>
              <a:spcBef>
                <a:spcPts val="0"/>
              </a:spcBef>
              <a:spcAft>
                <a:spcPts val="0"/>
              </a:spcAft>
              <a:buClr>
                <a:srgbClr val="000000"/>
              </a:buClr>
              <a:buSzPts val="1400"/>
              <a:buFont typeface="Times New Roman"/>
              <a:buNone/>
            </a:pPr>
            <a:r>
              <a:t/>
            </a:r>
            <a:endParaRPr b="1" sz="1400">
              <a:solidFill>
                <a:srgbClr val="000000"/>
              </a:solidFill>
              <a:latin typeface="Courier New"/>
              <a:ea typeface="Courier New"/>
              <a:cs typeface="Courier New"/>
              <a:sym typeface="Courier New"/>
            </a:endParaRPr>
          </a:p>
          <a:p>
            <a:pPr indent="0" lvl="0" marL="0" marR="0" rtl="0" algn="l">
              <a:lnSpc>
                <a:spcPct val="80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str = str2;</a:t>
            </a:r>
            <a:r>
              <a:rPr b="1" lang="sv-SE" sz="1400">
                <a:solidFill>
                  <a:srgbClr val="00B050"/>
                </a:solidFill>
                <a:latin typeface="Courier New"/>
                <a:ea typeface="Courier New"/>
                <a:cs typeface="Courier New"/>
                <a:sym typeface="Courier New"/>
              </a:rPr>
              <a:t>// Garbage collector clears tha space</a:t>
            </a:r>
            <a:endParaRPr/>
          </a:p>
        </p:txBody>
      </p:sp>
      <p:sp>
        <p:nvSpPr>
          <p:cNvPr id="267971" name="Google Shape;267971;p96"/>
          <p:cNvSpPr txBox="1"/>
          <p:nvPr/>
        </p:nvSpPr>
        <p:spPr>
          <a:xfrm>
            <a:off x="412750" y="2247726"/>
            <a:ext cx="306300" cy="342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400"/>
              <a:buFont typeface="Times New Roman"/>
              <a:buNone/>
            </a:pPr>
            <a:r>
              <a:rPr lang="sv-SE" sz="1400">
                <a:solidFill>
                  <a:schemeClr val="lt2"/>
                </a:solidFill>
                <a:latin typeface="Arial"/>
                <a:ea typeface="Arial"/>
                <a:cs typeface="Arial"/>
                <a:sym typeface="Arial"/>
              </a:rPr>
              <a:t>str</a:t>
            </a:r>
            <a:endParaRPr/>
          </a:p>
        </p:txBody>
      </p:sp>
      <p:sp>
        <p:nvSpPr>
          <p:cNvPr id="267972" name="Google Shape;267972;p96"/>
          <p:cNvSpPr txBox="1"/>
          <p:nvPr/>
        </p:nvSpPr>
        <p:spPr>
          <a:xfrm>
            <a:off x="371475" y="3033539"/>
            <a:ext cx="458700" cy="342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400"/>
              <a:buFont typeface="Times New Roman"/>
              <a:buNone/>
            </a:pPr>
            <a:r>
              <a:rPr lang="sv-SE" sz="1400">
                <a:solidFill>
                  <a:schemeClr val="lt2"/>
                </a:solidFill>
                <a:latin typeface="Arial"/>
                <a:ea typeface="Arial"/>
                <a:cs typeface="Arial"/>
                <a:sym typeface="Arial"/>
              </a:rPr>
              <a:t>str2</a:t>
            </a:r>
            <a:endParaRPr/>
          </a:p>
        </p:txBody>
      </p:sp>
      <p:sp>
        <p:nvSpPr>
          <p:cNvPr id="267973" name="Google Shape;267973;p96"/>
          <p:cNvSpPr/>
          <p:nvPr/>
        </p:nvSpPr>
        <p:spPr>
          <a:xfrm>
            <a:off x="979488" y="2204864"/>
            <a:ext cx="552600" cy="455700"/>
          </a:xfrm>
          <a:prstGeom prst="roundRect">
            <a:avLst>
              <a:gd fmla="val 347" name="adj"/>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400"/>
              <a:buFont typeface="Times New Roman"/>
              <a:buNone/>
            </a:pPr>
            <a:r>
              <a:t/>
            </a:r>
            <a:endParaRPr sz="1400">
              <a:solidFill>
                <a:schemeClr val="lt2"/>
              </a:solidFill>
              <a:latin typeface="Arial"/>
              <a:ea typeface="Arial"/>
              <a:cs typeface="Arial"/>
              <a:sym typeface="Arial"/>
            </a:endParaRPr>
          </a:p>
        </p:txBody>
      </p:sp>
      <p:sp>
        <p:nvSpPr>
          <p:cNvPr id="267974" name="Google Shape;267974;p96"/>
          <p:cNvSpPr/>
          <p:nvPr/>
        </p:nvSpPr>
        <p:spPr>
          <a:xfrm>
            <a:off x="979488" y="2962101"/>
            <a:ext cx="552600" cy="455700"/>
          </a:xfrm>
          <a:prstGeom prst="roundRect">
            <a:avLst>
              <a:gd fmla="val 347" name="adj"/>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400"/>
              <a:buFont typeface="Times New Roman"/>
              <a:buNone/>
            </a:pPr>
            <a:r>
              <a:t/>
            </a:r>
            <a:endParaRPr sz="1400">
              <a:solidFill>
                <a:schemeClr val="lt2"/>
              </a:solidFill>
              <a:latin typeface="Arial"/>
              <a:ea typeface="Arial"/>
              <a:cs typeface="Arial"/>
              <a:sym typeface="Arial"/>
            </a:endParaRPr>
          </a:p>
        </p:txBody>
      </p:sp>
      <p:sp>
        <p:nvSpPr>
          <p:cNvPr id="267975" name="Google Shape;267975;p96"/>
          <p:cNvSpPr/>
          <p:nvPr/>
        </p:nvSpPr>
        <p:spPr>
          <a:xfrm>
            <a:off x="2382838" y="2204864"/>
            <a:ext cx="1701900" cy="455700"/>
          </a:xfrm>
          <a:prstGeom prst="roundRect">
            <a:avLst>
              <a:gd fmla="val 347" name="adj"/>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400"/>
              <a:buFont typeface="Times New Roman"/>
              <a:buNone/>
            </a:pPr>
            <a:r>
              <a:t/>
            </a:r>
            <a:endParaRPr sz="1400">
              <a:solidFill>
                <a:schemeClr val="lt2"/>
              </a:solidFill>
              <a:latin typeface="Arial"/>
              <a:ea typeface="Arial"/>
              <a:cs typeface="Arial"/>
              <a:sym typeface="Arial"/>
            </a:endParaRPr>
          </a:p>
        </p:txBody>
      </p:sp>
      <p:sp>
        <p:nvSpPr>
          <p:cNvPr id="267976" name="Google Shape;267976;p96"/>
          <p:cNvSpPr/>
          <p:nvPr/>
        </p:nvSpPr>
        <p:spPr>
          <a:xfrm>
            <a:off x="2382838" y="2962101"/>
            <a:ext cx="1687500" cy="455700"/>
          </a:xfrm>
          <a:prstGeom prst="roundRect">
            <a:avLst>
              <a:gd fmla="val 347" name="adj"/>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400"/>
              <a:buFont typeface="Times New Roman"/>
              <a:buNone/>
            </a:pPr>
            <a:r>
              <a:t/>
            </a:r>
            <a:endParaRPr sz="1400">
              <a:solidFill>
                <a:schemeClr val="lt2"/>
              </a:solidFill>
              <a:latin typeface="Arial"/>
              <a:ea typeface="Arial"/>
              <a:cs typeface="Arial"/>
              <a:sym typeface="Arial"/>
            </a:endParaRPr>
          </a:p>
        </p:txBody>
      </p:sp>
      <p:sp>
        <p:nvSpPr>
          <p:cNvPr id="267977" name="Google Shape;267977;p96"/>
          <p:cNvSpPr txBox="1"/>
          <p:nvPr/>
        </p:nvSpPr>
        <p:spPr>
          <a:xfrm>
            <a:off x="2462213" y="2266776"/>
            <a:ext cx="1542900" cy="339600"/>
          </a:xfrm>
          <a:prstGeom prst="rect">
            <a:avLst/>
          </a:prstGeom>
          <a:noFill/>
          <a:ln>
            <a:noFill/>
          </a:ln>
        </p:spPr>
        <p:txBody>
          <a:bodyPr anchorCtr="0" anchor="t" bIns="0" lIns="0" spcFirstLastPara="1" rIns="0" wrap="square" tIns="6025">
            <a:noAutofit/>
          </a:bodyPr>
          <a:lstStyle/>
          <a:p>
            <a:pPr indent="0" lvl="0" marL="0" marR="0" rtl="0" algn="l">
              <a:lnSpc>
                <a:spcPct val="93000"/>
              </a:lnSpc>
              <a:spcBef>
                <a:spcPts val="0"/>
              </a:spcBef>
              <a:spcAft>
                <a:spcPts val="0"/>
              </a:spcAft>
              <a:buClr>
                <a:srgbClr val="000000"/>
              </a:buClr>
              <a:buSzPts val="1400"/>
              <a:buFont typeface="Times New Roman"/>
              <a:buNone/>
            </a:pPr>
            <a:r>
              <a:rPr lang="sv-SE" sz="1400">
                <a:solidFill>
                  <a:schemeClr val="lt2"/>
                </a:solidFill>
                <a:latin typeface="Arial"/>
                <a:ea typeface="Arial"/>
                <a:cs typeface="Arial"/>
                <a:sym typeface="Arial"/>
              </a:rPr>
              <a:t>“Hello World”</a:t>
            </a:r>
            <a:endParaRPr/>
          </a:p>
        </p:txBody>
      </p:sp>
      <p:sp>
        <p:nvSpPr>
          <p:cNvPr id="267978" name="Google Shape;267978;p96"/>
          <p:cNvSpPr txBox="1"/>
          <p:nvPr/>
        </p:nvSpPr>
        <p:spPr>
          <a:xfrm>
            <a:off x="2462213" y="3022426"/>
            <a:ext cx="1119300" cy="339600"/>
          </a:xfrm>
          <a:prstGeom prst="rect">
            <a:avLst/>
          </a:prstGeom>
          <a:noFill/>
          <a:ln>
            <a:noFill/>
          </a:ln>
        </p:spPr>
        <p:txBody>
          <a:bodyPr anchorCtr="0" anchor="t" bIns="0" lIns="0" spcFirstLastPara="1" rIns="0" wrap="square" tIns="6025">
            <a:noAutofit/>
          </a:bodyPr>
          <a:lstStyle/>
          <a:p>
            <a:pPr indent="0" lvl="0" marL="0" marR="0" rtl="0" algn="l">
              <a:lnSpc>
                <a:spcPct val="93000"/>
              </a:lnSpc>
              <a:spcBef>
                <a:spcPts val="0"/>
              </a:spcBef>
              <a:spcAft>
                <a:spcPts val="0"/>
              </a:spcAft>
              <a:buClr>
                <a:srgbClr val="000000"/>
              </a:buClr>
              <a:buSzPts val="1400"/>
              <a:buFont typeface="Times New Roman"/>
              <a:buNone/>
            </a:pPr>
            <a:r>
              <a:rPr lang="sv-SE" sz="1400">
                <a:solidFill>
                  <a:schemeClr val="lt2"/>
                </a:solidFill>
                <a:latin typeface="Arial"/>
                <a:ea typeface="Arial"/>
                <a:cs typeface="Arial"/>
                <a:sym typeface="Arial"/>
              </a:rPr>
              <a:t>“Malmö”</a:t>
            </a:r>
            <a:endParaRPr/>
          </a:p>
        </p:txBody>
      </p:sp>
      <p:cxnSp>
        <p:nvCxnSpPr>
          <p:cNvPr id="267979" name="Google Shape;267979;p96"/>
          <p:cNvCxnSpPr/>
          <p:nvPr/>
        </p:nvCxnSpPr>
        <p:spPr>
          <a:xfrm>
            <a:off x="1255713" y="2439814"/>
            <a:ext cx="1063500" cy="1500"/>
          </a:xfrm>
          <a:prstGeom prst="straightConnector1">
            <a:avLst/>
          </a:prstGeom>
          <a:noFill/>
          <a:ln cap="flat" cmpd="sng" w="9525">
            <a:solidFill>
              <a:srgbClr val="000000"/>
            </a:solidFill>
            <a:prstDash val="solid"/>
            <a:round/>
            <a:headEnd len="med" w="med" type="none"/>
            <a:tailEnd len="med" w="med" type="triangle"/>
          </a:ln>
        </p:spPr>
      </p:cxnSp>
      <p:cxnSp>
        <p:nvCxnSpPr>
          <p:cNvPr id="267980" name="Google Shape;267980;p96"/>
          <p:cNvCxnSpPr/>
          <p:nvPr/>
        </p:nvCxnSpPr>
        <p:spPr>
          <a:xfrm>
            <a:off x="1255713" y="3197051"/>
            <a:ext cx="1063500" cy="1500"/>
          </a:xfrm>
          <a:prstGeom prst="straightConnector1">
            <a:avLst/>
          </a:prstGeom>
          <a:noFill/>
          <a:ln cap="flat" cmpd="sng" w="9525">
            <a:solidFill>
              <a:srgbClr val="000000"/>
            </a:solidFill>
            <a:prstDash val="solid"/>
            <a:round/>
            <a:headEnd len="med" w="med" type="none"/>
            <a:tailEnd len="med" w="med" type="triangle"/>
          </a:ln>
        </p:spPr>
      </p:cxnSp>
      <p:sp>
        <p:nvSpPr>
          <p:cNvPr id="267981" name="Google Shape;267981;p96"/>
          <p:cNvSpPr txBox="1"/>
          <p:nvPr/>
        </p:nvSpPr>
        <p:spPr>
          <a:xfrm>
            <a:off x="4660900" y="2247726"/>
            <a:ext cx="306300" cy="342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400"/>
              <a:buFont typeface="Times New Roman"/>
              <a:buNone/>
            </a:pPr>
            <a:r>
              <a:rPr lang="sv-SE" sz="1400">
                <a:solidFill>
                  <a:schemeClr val="lt2"/>
                </a:solidFill>
                <a:latin typeface="Arial"/>
                <a:ea typeface="Arial"/>
                <a:cs typeface="Arial"/>
                <a:sym typeface="Arial"/>
              </a:rPr>
              <a:t>str</a:t>
            </a:r>
            <a:endParaRPr/>
          </a:p>
        </p:txBody>
      </p:sp>
      <p:sp>
        <p:nvSpPr>
          <p:cNvPr id="267982" name="Google Shape;267982;p96"/>
          <p:cNvSpPr txBox="1"/>
          <p:nvPr/>
        </p:nvSpPr>
        <p:spPr>
          <a:xfrm>
            <a:off x="4621213" y="3033539"/>
            <a:ext cx="458700" cy="342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1400"/>
              <a:buFont typeface="Times New Roman"/>
              <a:buNone/>
            </a:pPr>
            <a:r>
              <a:rPr lang="sv-SE" sz="1400">
                <a:solidFill>
                  <a:schemeClr val="lt2"/>
                </a:solidFill>
                <a:latin typeface="Arial"/>
                <a:ea typeface="Arial"/>
                <a:cs typeface="Arial"/>
                <a:sym typeface="Arial"/>
              </a:rPr>
              <a:t>str2</a:t>
            </a:r>
            <a:endParaRPr/>
          </a:p>
        </p:txBody>
      </p:sp>
      <p:sp>
        <p:nvSpPr>
          <p:cNvPr id="267983" name="Google Shape;267983;p96"/>
          <p:cNvSpPr/>
          <p:nvPr/>
        </p:nvSpPr>
        <p:spPr>
          <a:xfrm>
            <a:off x="5227638" y="2204864"/>
            <a:ext cx="552600" cy="455700"/>
          </a:xfrm>
          <a:prstGeom prst="roundRect">
            <a:avLst>
              <a:gd fmla="val 347" name="adj"/>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400"/>
              <a:buFont typeface="Times New Roman"/>
              <a:buNone/>
            </a:pPr>
            <a:r>
              <a:t/>
            </a:r>
            <a:endParaRPr sz="1400">
              <a:solidFill>
                <a:schemeClr val="lt2"/>
              </a:solidFill>
              <a:latin typeface="Arial"/>
              <a:ea typeface="Arial"/>
              <a:cs typeface="Arial"/>
              <a:sym typeface="Arial"/>
            </a:endParaRPr>
          </a:p>
        </p:txBody>
      </p:sp>
      <p:sp>
        <p:nvSpPr>
          <p:cNvPr id="267984" name="Google Shape;267984;p96"/>
          <p:cNvSpPr/>
          <p:nvPr/>
        </p:nvSpPr>
        <p:spPr>
          <a:xfrm>
            <a:off x="5227638" y="2962101"/>
            <a:ext cx="552600" cy="455700"/>
          </a:xfrm>
          <a:prstGeom prst="roundRect">
            <a:avLst>
              <a:gd fmla="val 347" name="adj"/>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400"/>
              <a:buFont typeface="Times New Roman"/>
              <a:buNone/>
            </a:pPr>
            <a:r>
              <a:t/>
            </a:r>
            <a:endParaRPr sz="1400">
              <a:solidFill>
                <a:schemeClr val="lt2"/>
              </a:solidFill>
              <a:latin typeface="Arial"/>
              <a:ea typeface="Arial"/>
              <a:cs typeface="Arial"/>
              <a:sym typeface="Arial"/>
            </a:endParaRPr>
          </a:p>
        </p:txBody>
      </p:sp>
      <p:sp>
        <p:nvSpPr>
          <p:cNvPr id="267985" name="Google Shape;267985;p96"/>
          <p:cNvSpPr/>
          <p:nvPr/>
        </p:nvSpPr>
        <p:spPr>
          <a:xfrm>
            <a:off x="6630988" y="2204864"/>
            <a:ext cx="1701900" cy="455700"/>
          </a:xfrm>
          <a:prstGeom prst="roundRect">
            <a:avLst>
              <a:gd fmla="val 347" name="adj"/>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400"/>
              <a:buFont typeface="Times New Roman"/>
              <a:buNone/>
            </a:pPr>
            <a:r>
              <a:t/>
            </a:r>
            <a:endParaRPr sz="1400">
              <a:solidFill>
                <a:schemeClr val="lt2"/>
              </a:solidFill>
              <a:latin typeface="Arial"/>
              <a:ea typeface="Arial"/>
              <a:cs typeface="Arial"/>
              <a:sym typeface="Arial"/>
            </a:endParaRPr>
          </a:p>
        </p:txBody>
      </p:sp>
      <p:sp>
        <p:nvSpPr>
          <p:cNvPr id="267986" name="Google Shape;267986;p96"/>
          <p:cNvSpPr/>
          <p:nvPr/>
        </p:nvSpPr>
        <p:spPr>
          <a:xfrm>
            <a:off x="6630988" y="2962101"/>
            <a:ext cx="1687500" cy="455700"/>
          </a:xfrm>
          <a:prstGeom prst="roundRect">
            <a:avLst>
              <a:gd fmla="val 347" name="adj"/>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400"/>
              <a:buFont typeface="Times New Roman"/>
              <a:buNone/>
            </a:pPr>
            <a:r>
              <a:t/>
            </a:r>
            <a:endParaRPr sz="1400">
              <a:solidFill>
                <a:schemeClr val="lt2"/>
              </a:solidFill>
              <a:latin typeface="Arial"/>
              <a:ea typeface="Arial"/>
              <a:cs typeface="Arial"/>
              <a:sym typeface="Arial"/>
            </a:endParaRPr>
          </a:p>
        </p:txBody>
      </p:sp>
      <p:sp>
        <p:nvSpPr>
          <p:cNvPr id="267987" name="Google Shape;267987;p96"/>
          <p:cNvSpPr txBox="1"/>
          <p:nvPr/>
        </p:nvSpPr>
        <p:spPr>
          <a:xfrm>
            <a:off x="6710363" y="2266776"/>
            <a:ext cx="1542900" cy="339600"/>
          </a:xfrm>
          <a:prstGeom prst="rect">
            <a:avLst/>
          </a:prstGeom>
          <a:noFill/>
          <a:ln>
            <a:noFill/>
          </a:ln>
        </p:spPr>
        <p:txBody>
          <a:bodyPr anchorCtr="0" anchor="t" bIns="0" lIns="0" spcFirstLastPara="1" rIns="0" wrap="square" tIns="6025">
            <a:noAutofit/>
          </a:bodyPr>
          <a:lstStyle/>
          <a:p>
            <a:pPr indent="0" lvl="0" marL="0" marR="0" rtl="0" algn="l">
              <a:lnSpc>
                <a:spcPct val="93000"/>
              </a:lnSpc>
              <a:spcBef>
                <a:spcPts val="0"/>
              </a:spcBef>
              <a:spcAft>
                <a:spcPts val="0"/>
              </a:spcAft>
              <a:buClr>
                <a:srgbClr val="000000"/>
              </a:buClr>
              <a:buSzPts val="1400"/>
              <a:buFont typeface="Times New Roman"/>
              <a:buNone/>
            </a:pPr>
            <a:r>
              <a:rPr lang="sv-SE" sz="1400">
                <a:solidFill>
                  <a:schemeClr val="lt2"/>
                </a:solidFill>
                <a:latin typeface="Arial"/>
                <a:ea typeface="Arial"/>
                <a:cs typeface="Arial"/>
                <a:sym typeface="Arial"/>
              </a:rPr>
              <a:t>“Hello World”</a:t>
            </a:r>
            <a:endParaRPr/>
          </a:p>
        </p:txBody>
      </p:sp>
      <p:sp>
        <p:nvSpPr>
          <p:cNvPr id="267988" name="Google Shape;267988;p96"/>
          <p:cNvSpPr txBox="1"/>
          <p:nvPr/>
        </p:nvSpPr>
        <p:spPr>
          <a:xfrm>
            <a:off x="6710363" y="3022426"/>
            <a:ext cx="1119300" cy="339600"/>
          </a:xfrm>
          <a:prstGeom prst="rect">
            <a:avLst/>
          </a:prstGeom>
          <a:noFill/>
          <a:ln>
            <a:noFill/>
          </a:ln>
        </p:spPr>
        <p:txBody>
          <a:bodyPr anchorCtr="0" anchor="t" bIns="0" lIns="0" spcFirstLastPara="1" rIns="0" wrap="square" tIns="6025">
            <a:noAutofit/>
          </a:bodyPr>
          <a:lstStyle/>
          <a:p>
            <a:pPr indent="0" lvl="0" marL="0" marR="0" rtl="0" algn="l">
              <a:lnSpc>
                <a:spcPct val="93000"/>
              </a:lnSpc>
              <a:spcBef>
                <a:spcPts val="0"/>
              </a:spcBef>
              <a:spcAft>
                <a:spcPts val="0"/>
              </a:spcAft>
              <a:buClr>
                <a:srgbClr val="000000"/>
              </a:buClr>
              <a:buSzPts val="1400"/>
              <a:buFont typeface="Times New Roman"/>
              <a:buNone/>
            </a:pPr>
            <a:r>
              <a:rPr lang="sv-SE" sz="1400">
                <a:solidFill>
                  <a:schemeClr val="lt2"/>
                </a:solidFill>
                <a:latin typeface="Arial"/>
                <a:ea typeface="Arial"/>
                <a:cs typeface="Arial"/>
                <a:sym typeface="Arial"/>
              </a:rPr>
              <a:t>“Malmö”</a:t>
            </a:r>
            <a:endParaRPr/>
          </a:p>
        </p:txBody>
      </p:sp>
      <p:cxnSp>
        <p:nvCxnSpPr>
          <p:cNvPr id="267989" name="Google Shape;267989;p96"/>
          <p:cNvCxnSpPr/>
          <p:nvPr/>
        </p:nvCxnSpPr>
        <p:spPr>
          <a:xfrm>
            <a:off x="5503863" y="2439814"/>
            <a:ext cx="1039800" cy="552600"/>
          </a:xfrm>
          <a:prstGeom prst="straightConnector1">
            <a:avLst/>
          </a:prstGeom>
          <a:noFill/>
          <a:ln cap="flat" cmpd="sng" w="9525">
            <a:solidFill>
              <a:srgbClr val="000000"/>
            </a:solidFill>
            <a:prstDash val="solid"/>
            <a:round/>
            <a:headEnd len="med" w="med" type="none"/>
            <a:tailEnd len="med" w="med" type="triangle"/>
          </a:ln>
        </p:spPr>
      </p:cxnSp>
      <p:cxnSp>
        <p:nvCxnSpPr>
          <p:cNvPr id="267990" name="Google Shape;267990;p96"/>
          <p:cNvCxnSpPr/>
          <p:nvPr/>
        </p:nvCxnSpPr>
        <p:spPr>
          <a:xfrm>
            <a:off x="5503863" y="3197051"/>
            <a:ext cx="1063500" cy="15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994" name="Shape 267994"/>
        <p:cNvGrpSpPr/>
        <p:nvPr/>
      </p:nvGrpSpPr>
      <p:grpSpPr>
        <a:xfrm>
          <a:off x="0" y="0"/>
          <a:ext cx="0" cy="0"/>
          <a:chOff x="0" y="0"/>
          <a:chExt cx="0" cy="0"/>
        </a:xfrm>
      </p:grpSpPr>
      <p:sp>
        <p:nvSpPr>
          <p:cNvPr id="267995" name="Google Shape;267995;p97"/>
          <p:cNvSpPr txBox="1"/>
          <p:nvPr>
            <p:ph type="title"/>
          </p:nvPr>
        </p:nvSpPr>
        <p:spPr>
          <a:xfrm>
            <a:off x="685874" y="116632"/>
            <a:ext cx="7702500" cy="531900"/>
          </a:xfrm>
          <a:prstGeom prst="rect">
            <a:avLst/>
          </a:prstGeom>
          <a:noFill/>
          <a:ln>
            <a:noFill/>
          </a:ln>
        </p:spPr>
        <p:txBody>
          <a:bodyPr anchorCtr="0" anchor="b" bIns="45700" lIns="91425" spcFirstLastPara="1" rIns="91425" wrap="square" tIns="45700">
            <a:noAutofit/>
          </a:bodyPr>
          <a:lstStyle/>
          <a:p>
            <a:pPr indent="0" lvl="0" marL="0" rtl="0" algn="l">
              <a:lnSpc>
                <a:spcPct val="75000"/>
              </a:lnSpc>
              <a:spcBef>
                <a:spcPts val="0"/>
              </a:spcBef>
              <a:spcAft>
                <a:spcPts val="0"/>
              </a:spcAft>
              <a:buNone/>
            </a:pPr>
            <a:r>
              <a:rPr lang="sv-SE"/>
              <a:t>Some methods of the String class</a:t>
            </a:r>
            <a:endParaRPr>
              <a:latin typeface="Courier New"/>
              <a:ea typeface="Courier New"/>
              <a:cs typeface="Courier New"/>
              <a:sym typeface="Courier New"/>
            </a:endParaRPr>
          </a:p>
        </p:txBody>
      </p:sp>
      <p:graphicFrame>
        <p:nvGraphicFramePr>
          <p:cNvPr id="267996" name="Google Shape;267996;p97"/>
          <p:cNvGraphicFramePr/>
          <p:nvPr/>
        </p:nvGraphicFramePr>
        <p:xfrm>
          <a:off x="179388" y="764704"/>
          <a:ext cx="3000000" cy="3000000"/>
        </p:xfrm>
        <a:graphic>
          <a:graphicData uri="http://schemas.openxmlformats.org/drawingml/2006/table">
            <a:tbl>
              <a:tblPr>
                <a:noFill/>
                <a:tableStyleId>{EF9ACFC3-7595-4D9F-B400-1ACC4A4D780E}</a:tableStyleId>
              </a:tblPr>
              <a:tblGrid>
                <a:gridCol w="930275"/>
                <a:gridCol w="7785100"/>
              </a:tblGrid>
              <a:tr h="422275">
                <a:tc gridSpan="2">
                  <a:txBody>
                    <a:bodyPr/>
                    <a:lstStyle/>
                    <a:p>
                      <a:pPr indent="0" lvl="0" marL="0" marR="0" rtl="0" algn="l">
                        <a:lnSpc>
                          <a:spcPct val="100000"/>
                        </a:lnSpc>
                        <a:spcBef>
                          <a:spcPts val="0"/>
                        </a:spcBef>
                        <a:spcAft>
                          <a:spcPts val="0"/>
                        </a:spcAft>
                        <a:buClr>
                          <a:schemeClr val="lt2"/>
                        </a:buClr>
                        <a:buSzPts val="1800"/>
                        <a:buFont typeface="Times New Roman"/>
                        <a:buNone/>
                      </a:pPr>
                      <a:r>
                        <a:rPr b="1" i="0" lang="sv-SE" sz="1800" u="none" cap="none" strike="noStrike">
                          <a:solidFill>
                            <a:schemeClr val="lt2"/>
                          </a:solidFill>
                          <a:latin typeface="Times New Roman"/>
                          <a:ea typeface="Times New Roman"/>
                          <a:cs typeface="Times New Roman"/>
                          <a:sym typeface="Times New Roman"/>
                        </a:rPr>
                        <a:t>Method Summary</a:t>
                      </a:r>
                      <a:endParaRPr b="0" i="0" sz="2400" u="none" cap="none" strike="noStrike">
                        <a:solidFill>
                          <a:schemeClr val="lt2"/>
                        </a:solidFill>
                        <a:latin typeface="Times New Roman"/>
                        <a:ea typeface="Times New Roman"/>
                        <a:cs typeface="Times New Roman"/>
                        <a:sym typeface="Times New Roman"/>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FF"/>
                    </a:solidFill>
                  </a:tcPr>
                </a:tc>
                <a:tc hMerge="1"/>
              </a:tr>
              <a:tr h="466725">
                <a:tc>
                  <a:txBody>
                    <a:bodyPr/>
                    <a:lstStyle/>
                    <a:p>
                      <a:pPr indent="0" lvl="0" marL="0" marR="0" rtl="0" algn="r">
                        <a:lnSpc>
                          <a:spcPct val="100000"/>
                        </a:lnSpc>
                        <a:spcBef>
                          <a:spcPts val="0"/>
                        </a:spcBef>
                        <a:spcAft>
                          <a:spcPts val="0"/>
                        </a:spcAft>
                        <a:buClr>
                          <a:srgbClr val="FF0000"/>
                        </a:buClr>
                        <a:buSzPts val="1200"/>
                        <a:buFont typeface="Arial"/>
                        <a:buNone/>
                      </a:pPr>
                      <a:r>
                        <a:rPr b="1" i="0" lang="sv-SE" sz="1200" u="none" cap="none" strike="noStrike">
                          <a:solidFill>
                            <a:srgbClr val="FF0000"/>
                          </a:solidFill>
                          <a:latin typeface="Arial"/>
                          <a:ea typeface="Arial"/>
                          <a:cs typeface="Arial"/>
                          <a:sym typeface="Arial"/>
                        </a:rPr>
                        <a:t>boolean</a:t>
                      </a:r>
                      <a:endParaRPr b="1" i="0" sz="1200" u="none" cap="none" strike="noStrike">
                        <a:solidFill>
                          <a:srgbClr val="FF0000"/>
                        </a:solidFill>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200"/>
                        <a:buFont typeface="Arial"/>
                        <a:buNone/>
                      </a:pPr>
                      <a:r>
                        <a:rPr b="1" i="0" lang="sv-SE" sz="1200" u="none" cap="none" strike="noStrike">
                          <a:solidFill>
                            <a:schemeClr val="lt2"/>
                          </a:solidFill>
                          <a:latin typeface="Arial"/>
                          <a:ea typeface="Arial"/>
                          <a:cs typeface="Arial"/>
                          <a:sym typeface="Arial"/>
                        </a:rPr>
                        <a:t>contains(CharSequence s)</a:t>
                      </a:r>
                      <a:r>
                        <a:rPr b="0" i="0" lang="sv-SE" sz="1000" u="none" cap="none" strike="noStrike">
                          <a:solidFill>
                            <a:schemeClr val="lt2"/>
                          </a:solidFill>
                          <a:latin typeface="Arial"/>
                          <a:ea typeface="Arial"/>
                          <a:cs typeface="Arial"/>
                          <a:sym typeface="Arial"/>
                        </a:rPr>
                        <a:t> </a:t>
                      </a:r>
                      <a:endParaRPr/>
                    </a:p>
                    <a:p>
                      <a:pPr indent="0" lvl="0" marL="0" marR="0" rtl="0" algn="l">
                        <a:lnSpc>
                          <a:spcPct val="100000"/>
                        </a:lnSpc>
                        <a:spcBef>
                          <a:spcPts val="0"/>
                        </a:spcBef>
                        <a:spcAft>
                          <a:spcPts val="0"/>
                        </a:spcAft>
                        <a:buClr>
                          <a:schemeClr val="lt2"/>
                        </a:buClr>
                        <a:buSzPts val="1000"/>
                        <a:buFont typeface="Arial"/>
                        <a:buNone/>
                      </a:pPr>
                      <a:r>
                        <a:rPr b="0" i="0" lang="sv-SE" sz="1000" u="none" cap="none" strike="noStrike">
                          <a:solidFill>
                            <a:schemeClr val="lt2"/>
                          </a:solidFill>
                          <a:latin typeface="Arial"/>
                          <a:ea typeface="Arial"/>
                          <a:cs typeface="Arial"/>
                          <a:sym typeface="Arial"/>
                        </a:rPr>
                        <a:t>  Returns true if and only if this string contains the specified sequence of char values.</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65150">
                <a:tc>
                  <a:txBody>
                    <a:bodyPr/>
                    <a:lstStyle/>
                    <a:p>
                      <a:pPr indent="0" lvl="0" marL="0" marR="0" rtl="0" algn="r">
                        <a:lnSpc>
                          <a:spcPct val="100000"/>
                        </a:lnSpc>
                        <a:spcBef>
                          <a:spcPts val="0"/>
                        </a:spcBef>
                        <a:spcAft>
                          <a:spcPts val="0"/>
                        </a:spcAft>
                        <a:buClr>
                          <a:schemeClr val="lt2"/>
                        </a:buClr>
                        <a:buSzPts val="1200"/>
                        <a:buFont typeface="Arial"/>
                        <a:buNone/>
                      </a:pPr>
                      <a:r>
                        <a:rPr b="1" i="0" lang="sv-SE" sz="1200" u="none" cap="none" strike="noStrike">
                          <a:solidFill>
                            <a:schemeClr val="lt2"/>
                          </a:solidFill>
                          <a:latin typeface="Arial"/>
                          <a:ea typeface="Arial"/>
                          <a:cs typeface="Arial"/>
                          <a:sym typeface="Arial"/>
                        </a:rPr>
                        <a:t> </a:t>
                      </a:r>
                      <a:r>
                        <a:rPr b="1" i="0" lang="sv-SE" sz="1200" u="none" cap="none" strike="noStrike">
                          <a:solidFill>
                            <a:srgbClr val="FF0000"/>
                          </a:solidFill>
                          <a:latin typeface="Arial"/>
                          <a:ea typeface="Arial"/>
                          <a:cs typeface="Arial"/>
                          <a:sym typeface="Arial"/>
                        </a:rPr>
                        <a:t>boolean</a:t>
                      </a:r>
                      <a:endParaRPr b="1" i="0" sz="1200" u="none" cap="none" strike="noStrike">
                        <a:solidFill>
                          <a:srgbClr val="FF0000"/>
                        </a:solidFill>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200"/>
                        <a:buFont typeface="Arial"/>
                        <a:buNone/>
                      </a:pPr>
                      <a:r>
                        <a:rPr b="1" i="0" lang="sv-SE" sz="1200" u="none" cap="none" strike="noStrike">
                          <a:solidFill>
                            <a:schemeClr val="lt2"/>
                          </a:solidFill>
                          <a:latin typeface="Arial"/>
                          <a:ea typeface="Arial"/>
                          <a:cs typeface="Arial"/>
                          <a:sym typeface="Arial"/>
                        </a:rPr>
                        <a:t>equals(Object anObject) </a:t>
                      </a:r>
                      <a:endParaRPr/>
                    </a:p>
                    <a:p>
                      <a:pPr indent="0" lvl="0" marL="0" marR="0" rtl="0" algn="l">
                        <a:lnSpc>
                          <a:spcPct val="100000"/>
                        </a:lnSpc>
                        <a:spcBef>
                          <a:spcPts val="0"/>
                        </a:spcBef>
                        <a:spcAft>
                          <a:spcPts val="0"/>
                        </a:spcAft>
                        <a:buClr>
                          <a:schemeClr val="lt2"/>
                        </a:buClr>
                        <a:buSzPts val="1000"/>
                        <a:buFont typeface="Arial"/>
                        <a:buNone/>
                      </a:pPr>
                      <a:r>
                        <a:rPr b="0" i="0" lang="sv-SE" sz="1000" u="none" cap="none" strike="noStrike">
                          <a:solidFill>
                            <a:schemeClr val="lt2"/>
                          </a:solidFill>
                          <a:latin typeface="Arial"/>
                          <a:ea typeface="Arial"/>
                          <a:cs typeface="Arial"/>
                          <a:sym typeface="Arial"/>
                        </a:rPr>
                        <a:t>  Compares this string to the specified object.</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66725">
                <a:tc>
                  <a:txBody>
                    <a:bodyPr/>
                    <a:lstStyle/>
                    <a:p>
                      <a:pPr indent="0" lvl="0" marL="0" marR="0" rtl="0" algn="r">
                        <a:lnSpc>
                          <a:spcPct val="100000"/>
                        </a:lnSpc>
                        <a:spcBef>
                          <a:spcPts val="0"/>
                        </a:spcBef>
                        <a:spcAft>
                          <a:spcPts val="0"/>
                        </a:spcAft>
                        <a:buClr>
                          <a:schemeClr val="lt2"/>
                        </a:buClr>
                        <a:buSzPts val="1200"/>
                        <a:buFont typeface="Arial"/>
                        <a:buNone/>
                      </a:pPr>
                      <a:r>
                        <a:rPr b="1" i="0" lang="sv-SE" sz="1200" u="none" cap="none" strike="noStrike">
                          <a:solidFill>
                            <a:schemeClr val="lt2"/>
                          </a:solidFill>
                          <a:latin typeface="Arial"/>
                          <a:ea typeface="Arial"/>
                          <a:cs typeface="Arial"/>
                          <a:sym typeface="Arial"/>
                        </a:rPr>
                        <a:t> </a:t>
                      </a:r>
                      <a:r>
                        <a:rPr b="1" i="0" lang="sv-SE" sz="1200" u="none" cap="none" strike="noStrike">
                          <a:solidFill>
                            <a:srgbClr val="FF0000"/>
                          </a:solidFill>
                          <a:latin typeface="Arial"/>
                          <a:ea typeface="Arial"/>
                          <a:cs typeface="Arial"/>
                          <a:sym typeface="Arial"/>
                        </a:rPr>
                        <a:t>int</a:t>
                      </a:r>
                      <a:endParaRPr b="1" i="0" sz="1200" u="none" cap="none" strike="noStrike">
                        <a:solidFill>
                          <a:srgbClr val="FF0000"/>
                        </a:solidFill>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200"/>
                        <a:buFont typeface="Arial"/>
                        <a:buNone/>
                      </a:pPr>
                      <a:r>
                        <a:rPr b="1" i="0" lang="sv-SE" sz="1200" u="none" cap="none" strike="noStrike">
                          <a:solidFill>
                            <a:schemeClr val="lt2"/>
                          </a:solidFill>
                          <a:latin typeface="Arial"/>
                          <a:ea typeface="Arial"/>
                          <a:cs typeface="Arial"/>
                          <a:sym typeface="Arial"/>
                        </a:rPr>
                        <a:t>indexOf(String str)</a:t>
                      </a:r>
                      <a:endParaRPr/>
                    </a:p>
                    <a:p>
                      <a:pPr indent="0" lvl="0" marL="0" marR="0" rtl="0" algn="l">
                        <a:lnSpc>
                          <a:spcPct val="100000"/>
                        </a:lnSpc>
                        <a:spcBef>
                          <a:spcPts val="0"/>
                        </a:spcBef>
                        <a:spcAft>
                          <a:spcPts val="0"/>
                        </a:spcAft>
                        <a:buClr>
                          <a:schemeClr val="lt2"/>
                        </a:buClr>
                        <a:buSzPts val="1000"/>
                        <a:buFont typeface="Arial"/>
                        <a:buNone/>
                      </a:pPr>
                      <a:r>
                        <a:rPr b="0" i="0" lang="sv-SE" sz="1000" u="none" cap="none" strike="noStrike">
                          <a:solidFill>
                            <a:schemeClr val="lt2"/>
                          </a:solidFill>
                          <a:latin typeface="Arial"/>
                          <a:ea typeface="Arial"/>
                          <a:cs typeface="Arial"/>
                          <a:sym typeface="Arial"/>
                        </a:rPr>
                        <a:t>  Returns the index within this string of the first occurrence of the specified substring.</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68325">
                <a:tc>
                  <a:txBody>
                    <a:bodyPr/>
                    <a:lstStyle/>
                    <a:p>
                      <a:pPr indent="0" lvl="0" marL="0" marR="0" rtl="0" algn="r">
                        <a:lnSpc>
                          <a:spcPct val="100000"/>
                        </a:lnSpc>
                        <a:spcBef>
                          <a:spcPts val="0"/>
                        </a:spcBef>
                        <a:spcAft>
                          <a:spcPts val="0"/>
                        </a:spcAft>
                        <a:buClr>
                          <a:schemeClr val="lt2"/>
                        </a:buClr>
                        <a:buSzPts val="1200"/>
                        <a:buFont typeface="Arial"/>
                        <a:buNone/>
                      </a:pPr>
                      <a:r>
                        <a:rPr b="1" i="0" lang="sv-SE" sz="1200" u="none" cap="none" strike="noStrike">
                          <a:solidFill>
                            <a:schemeClr val="lt2"/>
                          </a:solidFill>
                          <a:latin typeface="Arial"/>
                          <a:ea typeface="Arial"/>
                          <a:cs typeface="Arial"/>
                          <a:sym typeface="Arial"/>
                        </a:rPr>
                        <a:t> </a:t>
                      </a:r>
                      <a:r>
                        <a:rPr b="1" i="0" lang="sv-SE" sz="1200" u="none" cap="none" strike="noStrike">
                          <a:solidFill>
                            <a:srgbClr val="FF0000"/>
                          </a:solidFill>
                          <a:latin typeface="Arial"/>
                          <a:ea typeface="Arial"/>
                          <a:cs typeface="Arial"/>
                          <a:sym typeface="Arial"/>
                        </a:rPr>
                        <a:t>int</a:t>
                      </a:r>
                      <a:endParaRPr b="1" i="0" sz="1200" u="none" cap="none" strike="noStrike">
                        <a:solidFill>
                          <a:srgbClr val="FF0000"/>
                        </a:solidFill>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200"/>
                        <a:buFont typeface="Arial"/>
                        <a:buNone/>
                      </a:pPr>
                      <a:r>
                        <a:rPr b="1" i="0" lang="sv-SE" sz="1200" u="none" cap="none" strike="noStrike">
                          <a:solidFill>
                            <a:schemeClr val="lt2"/>
                          </a:solidFill>
                          <a:latin typeface="Arial"/>
                          <a:ea typeface="Arial"/>
                          <a:cs typeface="Arial"/>
                          <a:sym typeface="Arial"/>
                        </a:rPr>
                        <a:t>indexOf(String str, int fromIndex) </a:t>
                      </a:r>
                      <a:endParaRPr/>
                    </a:p>
                    <a:p>
                      <a:pPr indent="0" lvl="0" marL="0" marR="0" rtl="0" algn="l">
                        <a:lnSpc>
                          <a:spcPct val="100000"/>
                        </a:lnSpc>
                        <a:spcBef>
                          <a:spcPts val="0"/>
                        </a:spcBef>
                        <a:spcAft>
                          <a:spcPts val="0"/>
                        </a:spcAft>
                        <a:buClr>
                          <a:schemeClr val="lt2"/>
                        </a:buClr>
                        <a:buSzPts val="1000"/>
                        <a:buFont typeface="Arial"/>
                        <a:buNone/>
                      </a:pPr>
                      <a:r>
                        <a:rPr b="0" i="0" lang="sv-SE" sz="1000" u="none" cap="none" strike="noStrike">
                          <a:solidFill>
                            <a:schemeClr val="lt2"/>
                          </a:solidFill>
                          <a:latin typeface="Arial"/>
                          <a:ea typeface="Arial"/>
                          <a:cs typeface="Arial"/>
                          <a:sym typeface="Arial"/>
                        </a:rPr>
                        <a:t>  Returns the index within this string of the first occurrence of the specified substring, starting at the specified index.</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66725">
                <a:tc>
                  <a:txBody>
                    <a:bodyPr/>
                    <a:lstStyle/>
                    <a:p>
                      <a:pPr indent="0" lvl="0" marL="0" marR="0" rtl="0" algn="r">
                        <a:lnSpc>
                          <a:spcPct val="100000"/>
                        </a:lnSpc>
                        <a:spcBef>
                          <a:spcPts val="0"/>
                        </a:spcBef>
                        <a:spcAft>
                          <a:spcPts val="0"/>
                        </a:spcAft>
                        <a:buClr>
                          <a:schemeClr val="lt2"/>
                        </a:buClr>
                        <a:buSzPts val="1200"/>
                        <a:buFont typeface="Arial"/>
                        <a:buNone/>
                      </a:pPr>
                      <a:r>
                        <a:rPr b="1" i="0" lang="sv-SE" sz="1200" u="none" cap="none" strike="noStrike">
                          <a:solidFill>
                            <a:schemeClr val="lt2"/>
                          </a:solidFill>
                          <a:latin typeface="Arial"/>
                          <a:ea typeface="Arial"/>
                          <a:cs typeface="Arial"/>
                          <a:sym typeface="Arial"/>
                        </a:rPr>
                        <a:t> </a:t>
                      </a:r>
                      <a:r>
                        <a:rPr b="1" i="0" lang="sv-SE" sz="1200" u="none" cap="none" strike="noStrike">
                          <a:solidFill>
                            <a:srgbClr val="FF0000"/>
                          </a:solidFill>
                          <a:latin typeface="Arial"/>
                          <a:ea typeface="Arial"/>
                          <a:cs typeface="Arial"/>
                          <a:sym typeface="Arial"/>
                        </a:rPr>
                        <a:t>int</a:t>
                      </a:r>
                      <a:endParaRPr b="1" i="0" sz="1200" u="none" cap="none" strike="noStrike">
                        <a:solidFill>
                          <a:srgbClr val="FF0000"/>
                        </a:solidFill>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200"/>
                        <a:buFont typeface="Arial"/>
                        <a:buNone/>
                      </a:pPr>
                      <a:r>
                        <a:rPr b="1" i="0" lang="sv-SE" sz="1200" u="none" cap="none" strike="noStrike">
                          <a:solidFill>
                            <a:schemeClr val="lt2"/>
                          </a:solidFill>
                          <a:latin typeface="Arial"/>
                          <a:ea typeface="Arial"/>
                          <a:cs typeface="Arial"/>
                          <a:sym typeface="Arial"/>
                        </a:rPr>
                        <a:t>length() </a:t>
                      </a:r>
                      <a:endParaRPr/>
                    </a:p>
                    <a:p>
                      <a:pPr indent="0" lvl="0" marL="0" marR="0" rtl="0" algn="l">
                        <a:lnSpc>
                          <a:spcPct val="100000"/>
                        </a:lnSpc>
                        <a:spcBef>
                          <a:spcPts val="0"/>
                        </a:spcBef>
                        <a:spcAft>
                          <a:spcPts val="0"/>
                        </a:spcAft>
                        <a:buClr>
                          <a:schemeClr val="lt2"/>
                        </a:buClr>
                        <a:buSzPts val="1000"/>
                        <a:buFont typeface="Arial"/>
                        <a:buNone/>
                      </a:pPr>
                      <a:r>
                        <a:rPr b="0" i="0" lang="sv-SE" sz="1000" u="none" cap="none" strike="noStrike">
                          <a:solidFill>
                            <a:schemeClr val="lt2"/>
                          </a:solidFill>
                          <a:latin typeface="Arial"/>
                          <a:ea typeface="Arial"/>
                          <a:cs typeface="Arial"/>
                          <a:sym typeface="Arial"/>
                        </a:rPr>
                        <a:t>  Returns the length of this string.</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90550">
                <a:tc>
                  <a:txBody>
                    <a:bodyPr/>
                    <a:lstStyle/>
                    <a:p>
                      <a:pPr indent="0" lvl="0" marL="0" marR="0" rtl="0" algn="r">
                        <a:lnSpc>
                          <a:spcPct val="100000"/>
                        </a:lnSpc>
                        <a:spcBef>
                          <a:spcPts val="0"/>
                        </a:spcBef>
                        <a:spcAft>
                          <a:spcPts val="0"/>
                        </a:spcAft>
                        <a:buClr>
                          <a:schemeClr val="lt2"/>
                        </a:buClr>
                        <a:buSzPts val="1200"/>
                        <a:buFont typeface="Arial"/>
                        <a:buNone/>
                      </a:pPr>
                      <a:r>
                        <a:rPr b="1" i="0" lang="sv-SE" sz="1200" u="none" cap="none" strike="noStrike">
                          <a:solidFill>
                            <a:schemeClr val="lt2"/>
                          </a:solidFill>
                          <a:latin typeface="Arial"/>
                          <a:ea typeface="Arial"/>
                          <a:cs typeface="Arial"/>
                          <a:sym typeface="Arial"/>
                        </a:rPr>
                        <a:t> </a:t>
                      </a:r>
                      <a:r>
                        <a:rPr b="1" i="0" lang="sv-SE" sz="1200" u="none" cap="none" strike="noStrike">
                          <a:solidFill>
                            <a:srgbClr val="FF0000"/>
                          </a:solidFill>
                          <a:latin typeface="Arial"/>
                          <a:ea typeface="Arial"/>
                          <a:cs typeface="Arial"/>
                          <a:sym typeface="Arial"/>
                        </a:rPr>
                        <a:t>String</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200"/>
                        <a:buFont typeface="Arial"/>
                        <a:buNone/>
                      </a:pPr>
                      <a:r>
                        <a:rPr b="1" i="0" lang="sv-SE" sz="1200" u="none" cap="none" strike="noStrike">
                          <a:solidFill>
                            <a:schemeClr val="lt2"/>
                          </a:solidFill>
                          <a:latin typeface="Arial"/>
                          <a:ea typeface="Arial"/>
                          <a:cs typeface="Arial"/>
                          <a:sym typeface="Arial"/>
                        </a:rPr>
                        <a:t>replace(String oldChar, String newChar)</a:t>
                      </a:r>
                      <a:r>
                        <a:rPr b="0" i="0" lang="sv-SE" sz="1000" u="none" cap="none" strike="noStrike">
                          <a:solidFill>
                            <a:schemeClr val="lt2"/>
                          </a:solidFill>
                          <a:latin typeface="Arial"/>
                          <a:ea typeface="Arial"/>
                          <a:cs typeface="Arial"/>
                          <a:sym typeface="Arial"/>
                        </a:rPr>
                        <a:t> </a:t>
                      </a:r>
                      <a:endParaRPr/>
                    </a:p>
                    <a:p>
                      <a:pPr indent="0" lvl="0" marL="0" marR="0" rtl="0" algn="l">
                        <a:lnSpc>
                          <a:spcPct val="100000"/>
                        </a:lnSpc>
                        <a:spcBef>
                          <a:spcPts val="0"/>
                        </a:spcBef>
                        <a:spcAft>
                          <a:spcPts val="0"/>
                        </a:spcAft>
                        <a:buClr>
                          <a:schemeClr val="lt2"/>
                        </a:buClr>
                        <a:buSzPts val="1000"/>
                        <a:buFont typeface="Arial"/>
                        <a:buNone/>
                      </a:pPr>
                      <a:r>
                        <a:rPr b="0" i="0" lang="sv-SE" sz="1000" u="none" cap="none" strike="noStrike">
                          <a:solidFill>
                            <a:schemeClr val="lt2"/>
                          </a:solidFill>
                          <a:latin typeface="Arial"/>
                          <a:ea typeface="Arial"/>
                          <a:cs typeface="Arial"/>
                          <a:sym typeface="Arial"/>
                        </a:rPr>
                        <a:t>  Returns a new string resulting from replacing all occurrences of oldChar in this string with newChar.</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66725">
                <a:tc>
                  <a:txBody>
                    <a:bodyPr/>
                    <a:lstStyle/>
                    <a:p>
                      <a:pPr indent="0" lvl="0" marL="0" marR="0" rtl="0" algn="r">
                        <a:lnSpc>
                          <a:spcPct val="100000"/>
                        </a:lnSpc>
                        <a:spcBef>
                          <a:spcPts val="0"/>
                        </a:spcBef>
                        <a:spcAft>
                          <a:spcPts val="0"/>
                        </a:spcAft>
                        <a:buClr>
                          <a:schemeClr val="lt2"/>
                        </a:buClr>
                        <a:buSzPts val="1200"/>
                        <a:buFont typeface="Arial"/>
                        <a:buNone/>
                      </a:pPr>
                      <a:r>
                        <a:rPr b="1" i="0" lang="sv-SE" sz="1200" u="none" cap="none" strike="noStrike">
                          <a:solidFill>
                            <a:schemeClr val="lt2"/>
                          </a:solidFill>
                          <a:latin typeface="Arial"/>
                          <a:ea typeface="Arial"/>
                          <a:cs typeface="Arial"/>
                          <a:sym typeface="Arial"/>
                        </a:rPr>
                        <a:t> </a:t>
                      </a:r>
                      <a:r>
                        <a:rPr b="1" i="0" lang="sv-SE" sz="1200" u="none" cap="none" strike="noStrike">
                          <a:solidFill>
                            <a:srgbClr val="FF0000"/>
                          </a:solidFill>
                          <a:latin typeface="Arial"/>
                          <a:ea typeface="Arial"/>
                          <a:cs typeface="Arial"/>
                          <a:sym typeface="Arial"/>
                        </a:rPr>
                        <a:t>String</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200"/>
                        <a:buFont typeface="Arial"/>
                        <a:buNone/>
                      </a:pPr>
                      <a:r>
                        <a:rPr b="1" i="0" lang="sv-SE" sz="1200" u="none" cap="none" strike="noStrike">
                          <a:solidFill>
                            <a:schemeClr val="lt2"/>
                          </a:solidFill>
                          <a:latin typeface="Arial"/>
                          <a:ea typeface="Arial"/>
                          <a:cs typeface="Arial"/>
                          <a:sym typeface="Arial"/>
                        </a:rPr>
                        <a:t>substring(int beginIndex) </a:t>
                      </a:r>
                      <a:endParaRPr/>
                    </a:p>
                    <a:p>
                      <a:pPr indent="0" lvl="0" marL="0" marR="0" rtl="0" algn="l">
                        <a:lnSpc>
                          <a:spcPct val="100000"/>
                        </a:lnSpc>
                        <a:spcBef>
                          <a:spcPts val="0"/>
                        </a:spcBef>
                        <a:spcAft>
                          <a:spcPts val="0"/>
                        </a:spcAft>
                        <a:buClr>
                          <a:schemeClr val="lt2"/>
                        </a:buClr>
                        <a:buSzPts val="1000"/>
                        <a:buFont typeface="Arial"/>
                        <a:buNone/>
                      </a:pPr>
                      <a:r>
                        <a:rPr b="0" i="0" lang="sv-SE" sz="1000" u="none" cap="none" strike="noStrike">
                          <a:solidFill>
                            <a:schemeClr val="lt2"/>
                          </a:solidFill>
                          <a:latin typeface="Arial"/>
                          <a:ea typeface="Arial"/>
                          <a:cs typeface="Arial"/>
                          <a:sym typeface="Arial"/>
                        </a:rPr>
                        <a:t>  Returns a new string that is a substring of this string.</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66725">
                <a:tc>
                  <a:txBody>
                    <a:bodyPr/>
                    <a:lstStyle/>
                    <a:p>
                      <a:pPr indent="0" lvl="0" marL="0" marR="0" rtl="0" algn="r">
                        <a:lnSpc>
                          <a:spcPct val="100000"/>
                        </a:lnSpc>
                        <a:spcBef>
                          <a:spcPts val="0"/>
                        </a:spcBef>
                        <a:spcAft>
                          <a:spcPts val="0"/>
                        </a:spcAft>
                        <a:buClr>
                          <a:schemeClr val="lt2"/>
                        </a:buClr>
                        <a:buSzPts val="1200"/>
                        <a:buFont typeface="Arial"/>
                        <a:buNone/>
                      </a:pPr>
                      <a:r>
                        <a:rPr b="1" i="0" lang="sv-SE" sz="1200" u="none" cap="none" strike="noStrike">
                          <a:solidFill>
                            <a:schemeClr val="lt2"/>
                          </a:solidFill>
                          <a:latin typeface="Arial"/>
                          <a:ea typeface="Arial"/>
                          <a:cs typeface="Arial"/>
                          <a:sym typeface="Arial"/>
                        </a:rPr>
                        <a:t> </a:t>
                      </a:r>
                      <a:r>
                        <a:rPr b="1" i="0" lang="sv-SE" sz="1200" u="none" cap="none" strike="noStrike">
                          <a:solidFill>
                            <a:srgbClr val="FF0000"/>
                          </a:solidFill>
                          <a:latin typeface="Arial"/>
                          <a:ea typeface="Arial"/>
                          <a:cs typeface="Arial"/>
                          <a:sym typeface="Arial"/>
                        </a:rPr>
                        <a:t>String</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200"/>
                        <a:buFont typeface="Arial"/>
                        <a:buNone/>
                      </a:pPr>
                      <a:r>
                        <a:rPr b="1" i="0" lang="sv-SE" sz="1200" u="none" cap="none" strike="noStrike">
                          <a:solidFill>
                            <a:schemeClr val="lt2"/>
                          </a:solidFill>
                          <a:latin typeface="Arial"/>
                          <a:ea typeface="Arial"/>
                          <a:cs typeface="Arial"/>
                          <a:sym typeface="Arial"/>
                        </a:rPr>
                        <a:t>substring(int beginIndex, int endIndex)</a:t>
                      </a:r>
                      <a:r>
                        <a:rPr b="0" i="0" lang="sv-SE" sz="1000" u="none" cap="none" strike="noStrike">
                          <a:solidFill>
                            <a:schemeClr val="lt2"/>
                          </a:solidFill>
                          <a:latin typeface="Arial"/>
                          <a:ea typeface="Arial"/>
                          <a:cs typeface="Arial"/>
                          <a:sym typeface="Arial"/>
                        </a:rPr>
                        <a:t> </a:t>
                      </a:r>
                      <a:endParaRPr/>
                    </a:p>
                    <a:p>
                      <a:pPr indent="0" lvl="0" marL="0" marR="0" rtl="0" algn="l">
                        <a:lnSpc>
                          <a:spcPct val="100000"/>
                        </a:lnSpc>
                        <a:spcBef>
                          <a:spcPts val="0"/>
                        </a:spcBef>
                        <a:spcAft>
                          <a:spcPts val="0"/>
                        </a:spcAft>
                        <a:buClr>
                          <a:schemeClr val="lt2"/>
                        </a:buClr>
                        <a:buSzPts val="1000"/>
                        <a:buFont typeface="Arial"/>
                        <a:buNone/>
                      </a:pPr>
                      <a:r>
                        <a:rPr b="0" i="0" lang="sv-SE" sz="1000" u="none" cap="none" strike="noStrike">
                          <a:solidFill>
                            <a:schemeClr val="lt2"/>
                          </a:solidFill>
                          <a:latin typeface="Arial"/>
                          <a:ea typeface="Arial"/>
                          <a:cs typeface="Arial"/>
                          <a:sym typeface="Arial"/>
                        </a:rPr>
                        <a:t>  Returns a new string that is a substring of this string.</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66725">
                <a:tc>
                  <a:txBody>
                    <a:bodyPr/>
                    <a:lstStyle/>
                    <a:p>
                      <a:pPr indent="0" lvl="0" marL="0" marR="0" rtl="0" algn="r">
                        <a:lnSpc>
                          <a:spcPct val="100000"/>
                        </a:lnSpc>
                        <a:spcBef>
                          <a:spcPts val="0"/>
                        </a:spcBef>
                        <a:spcAft>
                          <a:spcPts val="0"/>
                        </a:spcAft>
                        <a:buClr>
                          <a:schemeClr val="lt2"/>
                        </a:buClr>
                        <a:buSzPts val="1200"/>
                        <a:buFont typeface="Arial"/>
                        <a:buNone/>
                      </a:pPr>
                      <a:r>
                        <a:rPr b="1" i="0" lang="sv-SE" sz="1200" u="none" cap="none" strike="noStrike">
                          <a:solidFill>
                            <a:schemeClr val="lt2"/>
                          </a:solidFill>
                          <a:latin typeface="Arial"/>
                          <a:ea typeface="Arial"/>
                          <a:cs typeface="Arial"/>
                          <a:sym typeface="Arial"/>
                        </a:rPr>
                        <a:t> </a:t>
                      </a:r>
                      <a:r>
                        <a:rPr b="1" i="0" lang="sv-SE" sz="1200" u="none" cap="none" strike="noStrike">
                          <a:solidFill>
                            <a:srgbClr val="FF0000"/>
                          </a:solidFill>
                          <a:latin typeface="Arial"/>
                          <a:ea typeface="Arial"/>
                          <a:cs typeface="Arial"/>
                          <a:sym typeface="Arial"/>
                        </a:rPr>
                        <a:t>String</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200"/>
                        <a:buFont typeface="Arial"/>
                        <a:buNone/>
                      </a:pPr>
                      <a:r>
                        <a:rPr b="1" i="0" lang="sv-SE" sz="1200" u="none" cap="none" strike="noStrike">
                          <a:solidFill>
                            <a:schemeClr val="lt2"/>
                          </a:solidFill>
                          <a:latin typeface="Arial"/>
                          <a:ea typeface="Arial"/>
                          <a:cs typeface="Arial"/>
                          <a:sym typeface="Arial"/>
                        </a:rPr>
                        <a:t>toLowerCase()</a:t>
                      </a:r>
                      <a:r>
                        <a:rPr b="0" i="0" lang="sv-SE" sz="1000" u="none" cap="none" strike="noStrike">
                          <a:solidFill>
                            <a:schemeClr val="lt2"/>
                          </a:solidFill>
                          <a:latin typeface="Arial"/>
                          <a:ea typeface="Arial"/>
                          <a:cs typeface="Arial"/>
                          <a:sym typeface="Arial"/>
                        </a:rPr>
                        <a:t> </a:t>
                      </a:r>
                      <a:endParaRPr/>
                    </a:p>
                    <a:p>
                      <a:pPr indent="0" lvl="0" marL="0" marR="0" rtl="0" algn="l">
                        <a:lnSpc>
                          <a:spcPct val="100000"/>
                        </a:lnSpc>
                        <a:spcBef>
                          <a:spcPts val="0"/>
                        </a:spcBef>
                        <a:spcAft>
                          <a:spcPts val="0"/>
                        </a:spcAft>
                        <a:buClr>
                          <a:schemeClr val="lt2"/>
                        </a:buClr>
                        <a:buSzPts val="1000"/>
                        <a:buFont typeface="Arial"/>
                        <a:buNone/>
                      </a:pPr>
                      <a:r>
                        <a:rPr b="0" i="0" lang="sv-SE" sz="1000" u="none" cap="none" strike="noStrike">
                          <a:solidFill>
                            <a:schemeClr val="lt2"/>
                          </a:solidFill>
                          <a:latin typeface="Arial"/>
                          <a:ea typeface="Arial"/>
                          <a:cs typeface="Arial"/>
                          <a:sym typeface="Arial"/>
                        </a:rPr>
                        <a:t>  Converts all of the characters in this String to lower case using the rules of the default locale.</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66725">
                <a:tc>
                  <a:txBody>
                    <a:bodyPr/>
                    <a:lstStyle/>
                    <a:p>
                      <a:pPr indent="0" lvl="0" marL="0" marR="0" rtl="0" algn="r">
                        <a:lnSpc>
                          <a:spcPct val="100000"/>
                        </a:lnSpc>
                        <a:spcBef>
                          <a:spcPts val="0"/>
                        </a:spcBef>
                        <a:spcAft>
                          <a:spcPts val="0"/>
                        </a:spcAft>
                        <a:buClr>
                          <a:schemeClr val="lt2"/>
                        </a:buClr>
                        <a:buSzPts val="1200"/>
                        <a:buFont typeface="Arial"/>
                        <a:buNone/>
                      </a:pPr>
                      <a:r>
                        <a:rPr b="1" i="0" lang="sv-SE" sz="1200" u="none" cap="none" strike="noStrike">
                          <a:solidFill>
                            <a:schemeClr val="lt2"/>
                          </a:solidFill>
                          <a:latin typeface="Arial"/>
                          <a:ea typeface="Arial"/>
                          <a:cs typeface="Arial"/>
                          <a:sym typeface="Arial"/>
                        </a:rPr>
                        <a:t> </a:t>
                      </a:r>
                      <a:r>
                        <a:rPr b="1" i="0" lang="sv-SE" sz="1200" u="none" cap="none" strike="noStrike">
                          <a:solidFill>
                            <a:srgbClr val="FF0000"/>
                          </a:solidFill>
                          <a:latin typeface="Arial"/>
                          <a:ea typeface="Arial"/>
                          <a:cs typeface="Arial"/>
                          <a:sym typeface="Arial"/>
                        </a:rPr>
                        <a:t>String</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200"/>
                        <a:buFont typeface="Arial"/>
                        <a:buNone/>
                      </a:pPr>
                      <a:r>
                        <a:rPr b="1" i="0" lang="sv-SE" sz="1200" u="none" cap="none" strike="noStrike">
                          <a:solidFill>
                            <a:schemeClr val="lt2"/>
                          </a:solidFill>
                          <a:latin typeface="Arial"/>
                          <a:ea typeface="Arial"/>
                          <a:cs typeface="Arial"/>
                          <a:sym typeface="Arial"/>
                        </a:rPr>
                        <a:t>toUpperCase()</a:t>
                      </a:r>
                      <a:endParaRPr/>
                    </a:p>
                    <a:p>
                      <a:pPr indent="0" lvl="0" marL="0" marR="0" rtl="0" algn="l">
                        <a:lnSpc>
                          <a:spcPct val="100000"/>
                        </a:lnSpc>
                        <a:spcBef>
                          <a:spcPts val="0"/>
                        </a:spcBef>
                        <a:spcAft>
                          <a:spcPts val="0"/>
                        </a:spcAft>
                        <a:buClr>
                          <a:schemeClr val="lt2"/>
                        </a:buClr>
                        <a:buSzPts val="1000"/>
                        <a:buFont typeface="Arial"/>
                        <a:buNone/>
                      </a:pPr>
                      <a:r>
                        <a:rPr b="0" i="0" lang="sv-SE" sz="1000" u="none" cap="none" strike="noStrike">
                          <a:solidFill>
                            <a:schemeClr val="lt2"/>
                          </a:solidFill>
                          <a:latin typeface="Arial"/>
                          <a:ea typeface="Arial"/>
                          <a:cs typeface="Arial"/>
                          <a:sym typeface="Arial"/>
                        </a:rPr>
                        <a:t>Converts all of the characters in this String to upper case using the rules of the default locale.</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66725">
                <a:tc>
                  <a:txBody>
                    <a:bodyPr/>
                    <a:lstStyle/>
                    <a:p>
                      <a:pPr indent="0" lvl="0" marL="0" marR="0" rtl="0" algn="r">
                        <a:lnSpc>
                          <a:spcPct val="100000"/>
                        </a:lnSpc>
                        <a:spcBef>
                          <a:spcPts val="0"/>
                        </a:spcBef>
                        <a:spcAft>
                          <a:spcPts val="0"/>
                        </a:spcAft>
                        <a:buClr>
                          <a:srgbClr val="FF0000"/>
                        </a:buClr>
                        <a:buSzPts val="1200"/>
                        <a:buFont typeface="Arial"/>
                        <a:buNone/>
                      </a:pPr>
                      <a:r>
                        <a:rPr b="1" i="0" lang="sv-SE" sz="1200" u="none" cap="none" strike="noStrike">
                          <a:solidFill>
                            <a:srgbClr val="FF0000"/>
                          </a:solidFill>
                          <a:latin typeface="Arial"/>
                          <a:ea typeface="Arial"/>
                          <a:cs typeface="Arial"/>
                          <a:sym typeface="Arial"/>
                        </a:rPr>
                        <a:t>char</a:t>
                      </a:r>
                      <a:endParaRPr b="1" i="0" sz="1200" u="none" cap="none" strike="noStrike">
                        <a:solidFill>
                          <a:srgbClr val="FF0000"/>
                        </a:solidFill>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200"/>
                        <a:buFont typeface="Arial"/>
                        <a:buNone/>
                      </a:pPr>
                      <a:r>
                        <a:rPr b="1" i="0" lang="sv-SE" sz="1200" u="none" cap="none" strike="noStrike">
                          <a:solidFill>
                            <a:schemeClr val="lt2"/>
                          </a:solidFill>
                          <a:latin typeface="Arial"/>
                          <a:ea typeface="Arial"/>
                          <a:cs typeface="Arial"/>
                          <a:sym typeface="Arial"/>
                        </a:rPr>
                        <a:t>charAt(int index)</a:t>
                      </a:r>
                      <a:endParaRPr/>
                    </a:p>
                    <a:p>
                      <a:pPr indent="0" lvl="0" marL="0" marR="0" rtl="0" algn="l">
                        <a:lnSpc>
                          <a:spcPct val="100000"/>
                        </a:lnSpc>
                        <a:spcBef>
                          <a:spcPts val="0"/>
                        </a:spcBef>
                        <a:spcAft>
                          <a:spcPts val="0"/>
                        </a:spcAft>
                        <a:buClr>
                          <a:schemeClr val="lt2"/>
                        </a:buClr>
                        <a:buSzPts val="1000"/>
                        <a:buFont typeface="Arial"/>
                        <a:buNone/>
                      </a:pPr>
                      <a:r>
                        <a:rPr b="0" i="0" lang="sv-SE" sz="1000" u="none" cap="none" strike="noStrike">
                          <a:solidFill>
                            <a:schemeClr val="lt2"/>
                          </a:solidFill>
                          <a:latin typeface="Arial"/>
                          <a:ea typeface="Arial"/>
                          <a:cs typeface="Arial"/>
                          <a:sym typeface="Arial"/>
                        </a:rPr>
                        <a:t>Returns the char value at the specified index.</a:t>
                      </a:r>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lt2"/>
                        </a:solidFill>
                        <a:latin typeface="Arial"/>
                        <a:ea typeface="Arial"/>
                        <a:cs typeface="Arial"/>
                        <a:sym typeface="Arial"/>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267997" name="Google Shape;267997;p97"/>
          <p:cNvSpPr txBox="1"/>
          <p:nvPr/>
        </p:nvSpPr>
        <p:spPr>
          <a:xfrm>
            <a:off x="611188" y="1341438"/>
            <a:ext cx="81375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chemeClr val="dk1"/>
              </a:solidFill>
              <a:latin typeface="Open Sans Light"/>
              <a:ea typeface="Open Sans Light"/>
              <a:cs typeface="Open Sans Light"/>
              <a:sym typeface="Open Sans Light"/>
            </a:endParaRPr>
          </a:p>
        </p:txBody>
      </p:sp>
      <p:sp>
        <p:nvSpPr>
          <p:cNvPr id="267998" name="Google Shape;267998;p97"/>
          <p:cNvSpPr txBox="1"/>
          <p:nvPr/>
        </p:nvSpPr>
        <p:spPr>
          <a:xfrm>
            <a:off x="0" y="0"/>
            <a:ext cx="89646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chemeClr val="dk1"/>
              </a:solidFill>
              <a:latin typeface="Open Sans Light"/>
              <a:ea typeface="Open Sans Light"/>
              <a:cs typeface="Open Sans Light"/>
              <a:sym typeface="Open Sans Light"/>
            </a:endParaRPr>
          </a:p>
        </p:txBody>
      </p:sp>
      <p:sp>
        <p:nvSpPr>
          <p:cNvPr id="267999" name="Google Shape;267999;p97"/>
          <p:cNvSpPr txBox="1"/>
          <p:nvPr/>
        </p:nvSpPr>
        <p:spPr>
          <a:xfrm>
            <a:off x="1043608" y="1225179"/>
            <a:ext cx="49704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chemeClr val="dk1"/>
              </a:solidFill>
              <a:latin typeface="Open Sans Light"/>
              <a:ea typeface="Open Sans Light"/>
              <a:cs typeface="Open Sans Light"/>
              <a:sym typeface="Open Sans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004" name="Shape 268004"/>
        <p:cNvGrpSpPr/>
        <p:nvPr/>
      </p:nvGrpSpPr>
      <p:grpSpPr>
        <a:xfrm>
          <a:off x="0" y="0"/>
          <a:ext cx="0" cy="0"/>
          <a:chOff x="0" y="0"/>
          <a:chExt cx="0" cy="0"/>
        </a:xfrm>
      </p:grpSpPr>
      <p:sp>
        <p:nvSpPr>
          <p:cNvPr id="268005" name="Google Shape;268005;p98"/>
          <p:cNvSpPr txBox="1"/>
          <p:nvPr>
            <p:ph type="title"/>
          </p:nvPr>
        </p:nvSpPr>
        <p:spPr>
          <a:xfrm>
            <a:off x="683568" y="44624"/>
            <a:ext cx="7777200" cy="576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Package</a:t>
            </a:r>
            <a:r>
              <a:rPr lang="sv-SE" sz="1400">
                <a:solidFill>
                  <a:srgbClr val="3333CC"/>
                </a:solidFill>
              </a:rPr>
              <a:t> </a:t>
            </a:r>
            <a:endParaRPr sz="1400">
              <a:solidFill>
                <a:srgbClr val="3333CC"/>
              </a:solidFill>
              <a:latin typeface="Arial"/>
              <a:ea typeface="Arial"/>
              <a:cs typeface="Arial"/>
              <a:sym typeface="Arial"/>
            </a:endParaRPr>
          </a:p>
        </p:txBody>
      </p:sp>
      <p:sp>
        <p:nvSpPr>
          <p:cNvPr id="268006" name="Google Shape;268006;p98"/>
          <p:cNvSpPr txBox="1"/>
          <p:nvPr>
            <p:ph idx="1" type="body"/>
          </p:nvPr>
        </p:nvSpPr>
        <p:spPr>
          <a:xfrm>
            <a:off x="179513" y="764704"/>
            <a:ext cx="8197800" cy="5616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sz="1400"/>
              <a:t>A Java package organizes Java classes into namespaces, providing a unique namespace for each type it contains. Classes in the same package can access each other's package-private and protected members. Java packages can be stored in compressed files called JAR files, allowing classes to be downloaded faster as groups rather than individually.(wiki)</a:t>
            </a:r>
            <a:endParaRPr/>
          </a:p>
          <a:p>
            <a:pPr indent="0" lvl="0" marL="0" rtl="0" algn="l">
              <a:spcBef>
                <a:spcPts val="1013"/>
              </a:spcBef>
              <a:spcAft>
                <a:spcPts val="0"/>
              </a:spcAft>
              <a:buNone/>
            </a:pPr>
            <a:r>
              <a:rPr b="1" lang="sv-SE" sz="1400"/>
              <a:t>Some packages:</a:t>
            </a:r>
            <a:br>
              <a:rPr b="1" lang="sv-SE" sz="1400"/>
            </a:br>
            <a:r>
              <a:rPr lang="sv-SE" sz="1400"/>
              <a:t>*java.lang		— basic language functionality and fundamennum types</a:t>
            </a:r>
            <a:br>
              <a:rPr lang="sv-SE" sz="1400"/>
            </a:br>
            <a:r>
              <a:rPr lang="sv-SE" sz="1400"/>
              <a:t>java.util		— collection data structure classes</a:t>
            </a:r>
            <a:br>
              <a:rPr lang="sv-SE" sz="1400"/>
            </a:br>
            <a:r>
              <a:rPr lang="sv-SE" sz="1400"/>
              <a:t>java.io		— file operations</a:t>
            </a:r>
            <a:br>
              <a:rPr lang="sv-SE" sz="1400"/>
            </a:br>
            <a:r>
              <a:rPr lang="sv-SE" sz="1400"/>
              <a:t>java.math		— multiprecision arithmetics</a:t>
            </a:r>
            <a:br>
              <a:rPr lang="sv-SE" sz="1400"/>
            </a:br>
            <a:r>
              <a:rPr lang="sv-SE" sz="1400"/>
              <a:t>java.nio		— the Non-blocking I/O framework for Java</a:t>
            </a:r>
            <a:br>
              <a:rPr lang="sv-SE" sz="1400"/>
            </a:br>
            <a:r>
              <a:rPr lang="sv-SE" sz="1400"/>
              <a:t>java.net		— networking operations, sockets, DNS lookups, ...</a:t>
            </a:r>
            <a:br>
              <a:rPr lang="sv-SE" sz="1400"/>
            </a:br>
            <a:r>
              <a:rPr lang="sv-SE" sz="1400"/>
              <a:t>java.security	— key generation, encryption and decryption</a:t>
            </a:r>
            <a:br>
              <a:rPr lang="sv-SE" sz="1400"/>
            </a:br>
            <a:r>
              <a:rPr lang="sv-SE" sz="1400"/>
              <a:t>java.sql		— Java Database Connectivity (JDBC) to access databases</a:t>
            </a:r>
            <a:br>
              <a:rPr lang="sv-SE" sz="1400"/>
            </a:br>
            <a:r>
              <a:rPr lang="sv-SE" sz="1400"/>
              <a:t>java.awt		— basic hierarchy of packages for native GUI components</a:t>
            </a:r>
            <a:br>
              <a:rPr lang="sv-SE" sz="1400"/>
            </a:br>
            <a:r>
              <a:rPr lang="sv-SE" sz="1400"/>
              <a:t>javax.swing	— hierarchy of packages for platform-independent rich GUI components</a:t>
            </a:r>
            <a:endParaRPr sz="1400"/>
          </a:p>
          <a:p>
            <a:pPr indent="0" lvl="0" marL="0" rtl="0" algn="l">
              <a:spcBef>
                <a:spcPts val="1013"/>
              </a:spcBef>
              <a:spcAft>
                <a:spcPts val="0"/>
              </a:spcAft>
              <a:buNone/>
            </a:pPr>
            <a:r>
              <a:rPr lang="sv-SE" sz="1400"/>
              <a:t>*The java.lang package is automatically imported into all java programs</a:t>
            </a:r>
            <a:endParaRPr/>
          </a:p>
          <a:p>
            <a:pPr indent="0" lvl="0" marL="0" rtl="0" algn="l">
              <a:spcBef>
                <a:spcPts val="1013"/>
              </a:spcBef>
              <a:spcAft>
                <a:spcPts val="0"/>
              </a:spcAft>
              <a:buNone/>
            </a:pPr>
            <a:r>
              <a:rPr b="1" lang="sv-SE" sz="1400"/>
              <a:t>Import a package:</a:t>
            </a:r>
            <a:br>
              <a:rPr b="1" lang="sv-SE" sz="1400"/>
            </a:br>
            <a:r>
              <a:rPr lang="sv-SE" sz="1400"/>
              <a:t>Import package and enter the address of the class you want to use: 	</a:t>
            </a:r>
            <a:br>
              <a:rPr lang="sv-SE" sz="1400"/>
            </a:br>
            <a:r>
              <a:rPr b="1" lang="sv-SE" sz="1400">
                <a:solidFill>
                  <a:srgbClr val="FF0000"/>
                </a:solidFill>
                <a:latin typeface="Courier New"/>
                <a:ea typeface="Courier New"/>
                <a:cs typeface="Courier New"/>
                <a:sym typeface="Courier New"/>
              </a:rPr>
              <a:t>import</a:t>
            </a:r>
            <a:r>
              <a:rPr b="1" lang="sv-SE" sz="1400">
                <a:latin typeface="Courier New"/>
                <a:ea typeface="Courier New"/>
                <a:cs typeface="Courier New"/>
                <a:sym typeface="Courier New"/>
              </a:rPr>
              <a:t> java.util.Random;</a:t>
            </a:r>
            <a:endParaRPr/>
          </a:p>
          <a:p>
            <a:pPr indent="0" lvl="0" marL="0" rtl="0" algn="l">
              <a:spcBef>
                <a:spcPts val="1013"/>
              </a:spcBef>
              <a:spcAft>
                <a:spcPts val="0"/>
              </a:spcAft>
              <a:buNone/>
            </a:pPr>
            <a:r>
              <a:rPr lang="sv-SE" sz="1400"/>
              <a:t>	</a:t>
            </a:r>
            <a:endParaRPr/>
          </a:p>
          <a:p>
            <a:pPr indent="0" lvl="0" marL="0" rtl="0" algn="l">
              <a:spcBef>
                <a:spcPts val="1013"/>
              </a:spcBef>
              <a:spcAft>
                <a:spcPts val="0"/>
              </a:spcAft>
              <a:buNone/>
            </a:pPr>
            <a:r>
              <a:rPr lang="sv-SE" sz="1400"/>
              <a:t>Using the asterisk (*), you can import all classes in a package:</a:t>
            </a:r>
            <a:br>
              <a:rPr lang="sv-SE" sz="1400"/>
            </a:br>
            <a:r>
              <a:rPr b="1" lang="sv-SE" sz="1400">
                <a:solidFill>
                  <a:srgbClr val="FF0000"/>
                </a:solidFill>
                <a:latin typeface="Courier New"/>
                <a:ea typeface="Courier New"/>
                <a:cs typeface="Courier New"/>
                <a:sym typeface="Courier New"/>
              </a:rPr>
              <a:t>import</a:t>
            </a:r>
            <a:r>
              <a:rPr b="1" lang="sv-SE" sz="1400">
                <a:latin typeface="Courier New"/>
                <a:ea typeface="Courier New"/>
                <a:cs typeface="Courier New"/>
                <a:sym typeface="Courier New"/>
              </a:rPr>
              <a:t> java.util.*;</a:t>
            </a:r>
            <a:endParaRPr/>
          </a:p>
          <a:p>
            <a:pPr indent="0" lvl="0" marL="0" rtl="0" algn="l">
              <a:spcBef>
                <a:spcPts val="1013"/>
              </a:spcBef>
              <a:spcAft>
                <a:spcPts val="0"/>
              </a:spcAft>
              <a:buNone/>
            </a:pPr>
            <a:r>
              <a:t/>
            </a:r>
            <a:endParaRPr b="1" sz="1400"/>
          </a:p>
          <a:p>
            <a:pPr indent="0" lvl="0" marL="0" rtl="0" algn="l">
              <a:spcBef>
                <a:spcPts val="1013"/>
              </a:spcBef>
              <a:spcAft>
                <a:spcPts val="0"/>
              </a:spcAft>
              <a:buNone/>
            </a:pPr>
            <a:r>
              <a:t/>
            </a:r>
            <a:endParaRPr/>
          </a:p>
          <a:p>
            <a:pPr indent="0" lvl="0" marL="0" rtl="0" algn="l">
              <a:spcBef>
                <a:spcPts val="1013"/>
              </a:spcBef>
              <a:spcAft>
                <a:spcPts val="0"/>
              </a:spcAft>
              <a:buNone/>
            </a:pPr>
            <a:r>
              <a:t/>
            </a:r>
            <a:endParaRPr/>
          </a:p>
          <a:p>
            <a:pPr indent="0" lvl="0" marL="0" rtl="0" algn="l">
              <a:spcBef>
                <a:spcPts val="1013"/>
              </a:spcBef>
              <a:spcAft>
                <a:spcPts val="0"/>
              </a:spcAft>
              <a:buNone/>
            </a:pPr>
            <a:r>
              <a:t/>
            </a:r>
            <a:endParaRPr/>
          </a:p>
          <a:p>
            <a:pPr indent="0" lvl="0" marL="0" rtl="0" algn="l">
              <a:spcBef>
                <a:spcPts val="1013"/>
              </a:spcBef>
              <a:spcAft>
                <a:spcPts val="0"/>
              </a:spcAft>
              <a:buNone/>
            </a:pPr>
            <a:r>
              <a:t/>
            </a:r>
            <a:endParaRPr/>
          </a:p>
          <a:p>
            <a:pPr indent="0" lvl="0" marL="0" rtl="0" algn="l">
              <a:spcBef>
                <a:spcPts val="1013"/>
              </a:spcBef>
              <a:spcAft>
                <a:spcPts val="0"/>
              </a:spcAft>
              <a:buNone/>
            </a:pPr>
            <a:r>
              <a:t/>
            </a:r>
            <a:endParaRPr/>
          </a:p>
          <a:p>
            <a:pPr indent="0" lvl="0" marL="0" rtl="0" algn="l">
              <a:spcBef>
                <a:spcPts val="1013"/>
              </a:spcBef>
              <a:spcAft>
                <a:spcPts val="0"/>
              </a:spcAft>
              <a:buNone/>
            </a:pPr>
            <a:r>
              <a:t/>
            </a:r>
            <a:endParaRPr/>
          </a:p>
          <a:p>
            <a:pPr indent="0" lvl="0" marL="0" rtl="0" algn="l">
              <a:spcBef>
                <a:spcPts val="1013"/>
              </a:spcBef>
              <a:spcAft>
                <a:spcPts val="0"/>
              </a:spcAft>
              <a:buNone/>
            </a:pPr>
            <a:r>
              <a:t/>
            </a:r>
            <a:endParaRPr/>
          </a:p>
          <a:p>
            <a:pPr indent="0" lvl="0" marL="0" rtl="0" algn="l">
              <a:spcBef>
                <a:spcPts val="1013"/>
              </a:spcBef>
              <a:spcAft>
                <a:spcPts val="0"/>
              </a:spcAft>
              <a:buNone/>
            </a:pPr>
            <a:r>
              <a:t/>
            </a:r>
            <a:endParaRPr/>
          </a:p>
          <a:p>
            <a:pPr indent="0" lvl="0" marL="0" rtl="0" algn="l">
              <a:spcBef>
                <a:spcPts val="1013"/>
              </a:spcBef>
              <a:spcAft>
                <a:spcPts val="0"/>
              </a:spcAft>
              <a:buNone/>
            </a:pPr>
            <a:r>
              <a:t/>
            </a:r>
            <a:endParaRPr/>
          </a:p>
          <a:p>
            <a:pPr indent="0" lvl="0" marL="0" rtl="0" algn="l">
              <a:spcBef>
                <a:spcPts val="1013"/>
              </a:spcBef>
              <a:spcAft>
                <a:spcPts val="0"/>
              </a:spcAft>
              <a:buNone/>
            </a:pPr>
            <a:r>
              <a:t/>
            </a:r>
            <a:endParaRPr/>
          </a:p>
          <a:p>
            <a:pPr indent="0" lvl="0" marL="0" rtl="0" algn="l">
              <a:spcBef>
                <a:spcPts val="1013"/>
              </a:spcBef>
              <a:spcAft>
                <a:spcPts val="0"/>
              </a:spcAft>
              <a:buNone/>
            </a:pPr>
            <a:r>
              <a:t/>
            </a:r>
            <a:endParaRPr>
              <a:solidFill>
                <a:srgbClr val="3333CC"/>
              </a:solidFill>
            </a:endParaRPr>
          </a:p>
          <a:p>
            <a:pPr indent="0" lvl="0" marL="0" rtl="0" algn="l">
              <a:spcBef>
                <a:spcPts val="1013"/>
              </a:spcBef>
              <a:spcAft>
                <a:spcPts val="0"/>
              </a:spcAft>
              <a:buNone/>
            </a:pPr>
            <a:r>
              <a:t/>
            </a:r>
            <a:endParaRPr/>
          </a:p>
          <a:p>
            <a:pPr indent="0" lvl="0" marL="0" rtl="0" algn="l">
              <a:spcBef>
                <a:spcPts val="1013"/>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011" name="Shape 268011"/>
        <p:cNvGrpSpPr/>
        <p:nvPr/>
      </p:nvGrpSpPr>
      <p:grpSpPr>
        <a:xfrm>
          <a:off x="0" y="0"/>
          <a:ext cx="0" cy="0"/>
          <a:chOff x="0" y="0"/>
          <a:chExt cx="0" cy="0"/>
        </a:xfrm>
      </p:grpSpPr>
      <p:sp>
        <p:nvSpPr>
          <p:cNvPr id="268012" name="Google Shape;268012;p99"/>
          <p:cNvSpPr txBox="1"/>
          <p:nvPr>
            <p:ph type="title"/>
          </p:nvPr>
        </p:nvSpPr>
        <p:spPr>
          <a:xfrm>
            <a:off x="683568" y="44624"/>
            <a:ext cx="7777200" cy="576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Import the Random Class</a:t>
            </a:r>
            <a:endParaRPr/>
          </a:p>
        </p:txBody>
      </p:sp>
      <p:sp>
        <p:nvSpPr>
          <p:cNvPr id="268013" name="Google Shape;268013;p99"/>
          <p:cNvSpPr txBox="1"/>
          <p:nvPr>
            <p:ph idx="1" type="body"/>
          </p:nvPr>
        </p:nvSpPr>
        <p:spPr>
          <a:xfrm>
            <a:off x="179388" y="692696"/>
            <a:ext cx="8964600" cy="5976300"/>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None/>
            </a:pPr>
            <a:r>
              <a:rPr lang="sv-SE" sz="1400"/>
              <a:t>The java.util package includes the Random class which contains classes that generate different random numbers.</a:t>
            </a:r>
            <a:endParaRPr/>
          </a:p>
          <a:p>
            <a:pPr indent="0" lvl="0" marL="0" rtl="0" algn="l">
              <a:spcBef>
                <a:spcPts val="1013"/>
              </a:spcBef>
              <a:spcAft>
                <a:spcPts val="0"/>
              </a:spcAft>
              <a:buNone/>
            </a:pPr>
            <a:r>
              <a:rPr b="1" lang="sv-SE" sz="1400">
                <a:solidFill>
                  <a:srgbClr val="FF0000"/>
                </a:solidFill>
                <a:latin typeface="Courier New"/>
                <a:ea typeface="Courier New"/>
                <a:cs typeface="Courier New"/>
                <a:sym typeface="Courier New"/>
              </a:rPr>
              <a:t>import</a:t>
            </a:r>
            <a:r>
              <a:rPr b="1" lang="sv-SE" sz="1400">
                <a:latin typeface="Courier New"/>
                <a:ea typeface="Courier New"/>
                <a:cs typeface="Courier New"/>
                <a:sym typeface="Courier New"/>
              </a:rPr>
              <a:t> java.util.Random;</a:t>
            </a:r>
            <a:br>
              <a:rPr b="1" lang="sv-SE" sz="1400">
                <a:latin typeface="Courier New"/>
                <a:ea typeface="Courier New"/>
                <a:cs typeface="Courier New"/>
                <a:sym typeface="Courier New"/>
              </a:rPr>
            </a:br>
            <a:r>
              <a:rPr b="1" lang="sv-SE" sz="1400">
                <a:solidFill>
                  <a:srgbClr val="FF0000"/>
                </a:solidFill>
                <a:latin typeface="Courier New"/>
                <a:ea typeface="Courier New"/>
                <a:cs typeface="Courier New"/>
                <a:sym typeface="Courier New"/>
              </a:rPr>
              <a:t>public class </a:t>
            </a:r>
            <a:r>
              <a:rPr b="1" lang="sv-SE" sz="1400">
                <a:latin typeface="Courier New"/>
                <a:ea typeface="Courier New"/>
                <a:cs typeface="Courier New"/>
                <a:sym typeface="Courier New"/>
              </a:rPr>
              <a:t>RandomNumber{</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public static void </a:t>
            </a:r>
            <a:r>
              <a:rPr b="1" lang="sv-SE" sz="1400">
                <a:latin typeface="Courier New"/>
                <a:ea typeface="Courier New"/>
                <a:cs typeface="Courier New"/>
                <a:sym typeface="Courier New"/>
              </a:rPr>
              <a:t>main (String[] args){</a:t>
            </a:r>
            <a:br>
              <a:rPr b="1" lang="sv-SE" sz="1400">
                <a:latin typeface="Courier New"/>
                <a:ea typeface="Courier New"/>
                <a:cs typeface="Courier New"/>
                <a:sym typeface="Courier New"/>
              </a:rPr>
            </a:br>
            <a:r>
              <a:rPr b="1" lang="sv-SE" sz="1400">
                <a:latin typeface="Courier New"/>
                <a:ea typeface="Courier New"/>
                <a:cs typeface="Courier New"/>
                <a:sym typeface="Courier New"/>
              </a:rPr>
              <a:t>		Random random = </a:t>
            </a:r>
            <a:r>
              <a:rPr b="1" lang="sv-SE" sz="1400">
                <a:solidFill>
                  <a:srgbClr val="FF0000"/>
                </a:solidFill>
                <a:latin typeface="Courier New"/>
                <a:ea typeface="Courier New"/>
                <a:cs typeface="Courier New"/>
                <a:sym typeface="Courier New"/>
              </a:rPr>
              <a:t>new</a:t>
            </a:r>
            <a:r>
              <a:rPr b="1" lang="sv-SE" sz="1400">
                <a:latin typeface="Courier New"/>
                <a:ea typeface="Courier New"/>
                <a:cs typeface="Courier New"/>
                <a:sym typeface="Courier New"/>
              </a:rPr>
              <a:t> Random();</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 </a:t>
            </a:r>
            <a:r>
              <a:rPr b="1" lang="sv-SE" sz="1400">
                <a:latin typeface="Courier New"/>
                <a:ea typeface="Courier New"/>
                <a:cs typeface="Courier New"/>
                <a:sym typeface="Courier New"/>
              </a:rPr>
              <a:t>number;</a:t>
            </a:r>
            <a:endParaRPr/>
          </a:p>
          <a:p>
            <a:pPr indent="0" lvl="0" marL="0" rtl="0" algn="l">
              <a:spcBef>
                <a:spcPts val="1013"/>
              </a:spcBef>
              <a:spcAft>
                <a:spcPts val="0"/>
              </a:spcAft>
              <a:buNone/>
            </a:pPr>
            <a:r>
              <a:rPr b="1" lang="sv-SE" sz="1400">
                <a:latin typeface="Courier New"/>
                <a:ea typeface="Courier New"/>
                <a:cs typeface="Courier New"/>
                <a:sym typeface="Courier New"/>
              </a:rPr>
              <a:t>		number = random.nextInt(); </a:t>
            </a:r>
            <a:br>
              <a:rPr b="1" lang="sv-SE" sz="1400">
                <a:latin typeface="Courier New"/>
                <a:ea typeface="Courier New"/>
                <a:cs typeface="Courier New"/>
                <a:sym typeface="Courier New"/>
              </a:rPr>
            </a:br>
            <a:r>
              <a:rPr b="1" lang="sv-SE" sz="1400">
                <a:latin typeface="Courier New"/>
                <a:ea typeface="Courier New"/>
                <a:cs typeface="Courier New"/>
                <a:sym typeface="Courier New"/>
              </a:rPr>
              <a:t>		System.</a:t>
            </a:r>
            <a:r>
              <a:rPr b="1" i="1" lang="sv-SE" sz="1400">
                <a:solidFill>
                  <a:schemeClr val="lt2"/>
                </a:solidFill>
                <a:latin typeface="Courier New"/>
                <a:ea typeface="Courier New"/>
                <a:cs typeface="Courier New"/>
                <a:sym typeface="Courier New"/>
              </a:rPr>
              <a:t>out</a:t>
            </a:r>
            <a:r>
              <a:rPr b="1" i="1" lang="sv-SE" sz="1400">
                <a:latin typeface="Courier New"/>
                <a:ea typeface="Courier New"/>
                <a:cs typeface="Courier New"/>
                <a:sym typeface="Courier New"/>
              </a:rPr>
              <a:t>.println (</a:t>
            </a:r>
            <a:r>
              <a:rPr b="1" i="1" lang="sv-SE" sz="1400">
                <a:solidFill>
                  <a:schemeClr val="lt2"/>
                </a:solidFill>
                <a:latin typeface="Courier New"/>
                <a:ea typeface="Courier New"/>
                <a:cs typeface="Courier New"/>
                <a:sym typeface="Courier New"/>
              </a:rPr>
              <a:t>"A random number (integer): " </a:t>
            </a:r>
            <a:r>
              <a:rPr b="1" i="1" lang="sv-SE" sz="1400">
                <a:latin typeface="Courier New"/>
                <a:ea typeface="Courier New"/>
                <a:cs typeface="Courier New"/>
                <a:sym typeface="Courier New"/>
              </a:rPr>
              <a:t>+ number); </a:t>
            </a:r>
            <a:r>
              <a:rPr b="1" lang="sv-SE" sz="1400">
                <a:latin typeface="Courier New"/>
                <a:ea typeface="Courier New"/>
                <a:cs typeface="Courier New"/>
                <a:sym typeface="Courier New"/>
              </a:rPr>
              <a:t>      </a:t>
            </a:r>
            <a:endParaRPr/>
          </a:p>
          <a:p>
            <a:pPr indent="0" lvl="0" marL="0" rtl="0" algn="l">
              <a:spcBef>
                <a:spcPts val="1013"/>
              </a:spcBef>
              <a:spcAft>
                <a:spcPts val="0"/>
              </a:spcAft>
              <a:buNone/>
            </a:pPr>
            <a:r>
              <a:rPr b="1" lang="sv-SE" sz="1400">
                <a:latin typeface="Courier New"/>
                <a:ea typeface="Courier New"/>
                <a:cs typeface="Courier New"/>
                <a:sym typeface="Courier New"/>
              </a:rPr>
              <a:t>		number = random.nextInt(7);</a:t>
            </a:r>
            <a:br>
              <a:rPr b="1" lang="sv-SE" sz="1400">
                <a:latin typeface="Courier New"/>
                <a:ea typeface="Courier New"/>
                <a:cs typeface="Courier New"/>
                <a:sym typeface="Courier New"/>
              </a:rPr>
            </a:br>
            <a:r>
              <a:rPr b="1" lang="sv-SE" sz="1400">
                <a:latin typeface="Courier New"/>
                <a:ea typeface="Courier New"/>
                <a:cs typeface="Courier New"/>
                <a:sym typeface="Courier New"/>
              </a:rPr>
              <a:t>		System.</a:t>
            </a:r>
            <a:r>
              <a:rPr b="1" i="1" lang="sv-SE" sz="1400">
                <a:solidFill>
                  <a:schemeClr val="lt2"/>
                </a:solidFill>
                <a:latin typeface="Courier New"/>
                <a:ea typeface="Courier New"/>
                <a:cs typeface="Courier New"/>
                <a:sym typeface="Courier New"/>
              </a:rPr>
              <a:t>out</a:t>
            </a:r>
            <a:r>
              <a:rPr b="1" i="1" lang="sv-SE" sz="1400">
                <a:solidFill>
                  <a:schemeClr val="accent2"/>
                </a:solidFill>
                <a:latin typeface="Courier New"/>
                <a:ea typeface="Courier New"/>
                <a:cs typeface="Courier New"/>
                <a:sym typeface="Courier New"/>
              </a:rPr>
              <a:t>.</a:t>
            </a:r>
            <a:r>
              <a:rPr b="1" i="1" lang="sv-SE" sz="1400">
                <a:latin typeface="Courier New"/>
                <a:ea typeface="Courier New"/>
                <a:cs typeface="Courier New"/>
                <a:sym typeface="Courier New"/>
              </a:rPr>
              <a:t>println (</a:t>
            </a:r>
            <a:r>
              <a:rPr b="1" i="1" lang="sv-SE" sz="1400">
                <a:solidFill>
                  <a:schemeClr val="lt2"/>
                </a:solidFill>
                <a:latin typeface="Courier New"/>
                <a:ea typeface="Courier New"/>
                <a:cs typeface="Courier New"/>
                <a:sym typeface="Courier New"/>
              </a:rPr>
              <a:t>"From 0 to 6: "</a:t>
            </a:r>
            <a:r>
              <a:rPr b="1" i="1" lang="sv-SE" sz="1400">
                <a:solidFill>
                  <a:schemeClr val="accent2"/>
                </a:solidFill>
                <a:latin typeface="Courier New"/>
                <a:ea typeface="Courier New"/>
                <a:cs typeface="Courier New"/>
                <a:sym typeface="Courier New"/>
              </a:rPr>
              <a:t> </a:t>
            </a:r>
            <a:r>
              <a:rPr b="1" i="1" lang="sv-SE" sz="1400">
                <a:latin typeface="Courier New"/>
                <a:ea typeface="Courier New"/>
                <a:cs typeface="Courier New"/>
                <a:sym typeface="Courier New"/>
              </a:rPr>
              <a:t>+ number); 	</a:t>
            </a:r>
            <a:endParaRPr b="1" i="1" sz="1400">
              <a:solidFill>
                <a:schemeClr val="accent2"/>
              </a:solidFill>
              <a:latin typeface="Courier New"/>
              <a:ea typeface="Courier New"/>
              <a:cs typeface="Courier New"/>
              <a:sym typeface="Courier New"/>
            </a:endParaRPr>
          </a:p>
          <a:p>
            <a:pPr indent="0" lvl="0" marL="0" rtl="0" algn="l">
              <a:spcBef>
                <a:spcPts val="1013"/>
              </a:spcBef>
              <a:spcAft>
                <a:spcPts val="0"/>
              </a:spcAft>
              <a:buNone/>
            </a:pPr>
            <a:r>
              <a:rPr b="1" lang="sv-SE" sz="1400">
                <a:latin typeface="Courier New"/>
                <a:ea typeface="Courier New"/>
                <a:cs typeface="Courier New"/>
                <a:sym typeface="Courier New"/>
              </a:rPr>
              <a:t>		number = random.nextInt(6) + 1;</a:t>
            </a:r>
            <a:endParaRPr/>
          </a:p>
          <a:p>
            <a:pPr indent="0" lvl="0" marL="0" rtl="0" algn="l">
              <a:spcBef>
                <a:spcPts val="1013"/>
              </a:spcBef>
              <a:spcAft>
                <a:spcPts val="0"/>
              </a:spcAft>
              <a:buNone/>
            </a:pPr>
            <a:r>
              <a:rPr b="1" lang="sv-SE" sz="1400">
                <a:latin typeface="Courier New"/>
                <a:ea typeface="Courier New"/>
                <a:cs typeface="Courier New"/>
                <a:sym typeface="Courier New"/>
              </a:rPr>
              <a:t>  	System.</a:t>
            </a:r>
            <a:r>
              <a:rPr b="1" i="1" lang="sv-SE" sz="1400">
                <a:solidFill>
                  <a:schemeClr val="lt2"/>
                </a:solidFill>
                <a:latin typeface="Courier New"/>
                <a:ea typeface="Courier New"/>
                <a:cs typeface="Courier New"/>
                <a:sym typeface="Courier New"/>
              </a:rPr>
              <a:t>out</a:t>
            </a:r>
            <a:r>
              <a:rPr b="1" i="1" lang="sv-SE" sz="1400">
                <a:solidFill>
                  <a:schemeClr val="accent2"/>
                </a:solidFill>
                <a:latin typeface="Courier New"/>
                <a:ea typeface="Courier New"/>
                <a:cs typeface="Courier New"/>
                <a:sym typeface="Courier New"/>
              </a:rPr>
              <a:t>.</a:t>
            </a:r>
            <a:r>
              <a:rPr b="1" i="1" lang="sv-SE" sz="1400">
                <a:latin typeface="Courier New"/>
                <a:ea typeface="Courier New"/>
                <a:cs typeface="Courier New"/>
                <a:sym typeface="Courier New"/>
              </a:rPr>
              <a:t>println (</a:t>
            </a:r>
            <a:r>
              <a:rPr b="1" i="1" lang="sv-SE" sz="1400">
                <a:solidFill>
                  <a:schemeClr val="lt2"/>
                </a:solidFill>
                <a:latin typeface="Courier New"/>
                <a:ea typeface="Courier New"/>
                <a:cs typeface="Courier New"/>
                <a:sym typeface="Courier New"/>
              </a:rPr>
              <a:t>"From 1 from 6: "</a:t>
            </a:r>
            <a:r>
              <a:rPr b="1" i="1" lang="sv-SE" sz="1400">
                <a:solidFill>
                  <a:schemeClr val="accent2"/>
                </a:solidFill>
                <a:latin typeface="Courier New"/>
                <a:ea typeface="Courier New"/>
                <a:cs typeface="Courier New"/>
                <a:sym typeface="Courier New"/>
              </a:rPr>
              <a:t> </a:t>
            </a:r>
            <a:r>
              <a:rPr b="1" i="1" lang="sv-SE" sz="1400">
                <a:latin typeface="Courier New"/>
                <a:ea typeface="Courier New"/>
                <a:cs typeface="Courier New"/>
                <a:sym typeface="Courier New"/>
              </a:rPr>
              <a:t>+ number); 	</a:t>
            </a:r>
            <a:endParaRPr b="1" sz="1400">
              <a:latin typeface="Courier New"/>
              <a:ea typeface="Courier New"/>
              <a:cs typeface="Courier New"/>
              <a:sym typeface="Courier New"/>
            </a:endParaRPr>
          </a:p>
          <a:p>
            <a:pPr indent="0" lvl="0" marL="0" rtl="0" algn="l">
              <a:spcBef>
                <a:spcPts val="1013"/>
              </a:spcBef>
              <a:spcAft>
                <a:spcPts val="0"/>
              </a:spcAft>
              <a:buNone/>
            </a:pPr>
            <a:r>
              <a:rPr b="1" lang="sv-SE" sz="1400">
                <a:latin typeface="Courier New"/>
                <a:ea typeface="Courier New"/>
                <a:cs typeface="Courier New"/>
                <a:sym typeface="Courier New"/>
              </a:rPr>
              <a:t>		number = random.nextInt(20) - 10;</a:t>
            </a:r>
            <a:br>
              <a:rPr b="1" lang="sv-SE" sz="1400">
                <a:latin typeface="Courier New"/>
                <a:ea typeface="Courier New"/>
                <a:cs typeface="Courier New"/>
                <a:sym typeface="Courier New"/>
              </a:rPr>
            </a:br>
            <a:r>
              <a:rPr b="1" lang="sv-SE" sz="1400">
                <a:latin typeface="Courier New"/>
                <a:ea typeface="Courier New"/>
                <a:cs typeface="Courier New"/>
                <a:sym typeface="Courier New"/>
              </a:rPr>
              <a:t>		System.</a:t>
            </a:r>
            <a:r>
              <a:rPr b="1" i="1" lang="sv-SE" sz="1400">
                <a:solidFill>
                  <a:schemeClr val="lt2"/>
                </a:solidFill>
                <a:latin typeface="Courier New"/>
                <a:ea typeface="Courier New"/>
                <a:cs typeface="Courier New"/>
                <a:sym typeface="Courier New"/>
              </a:rPr>
              <a:t>out</a:t>
            </a:r>
            <a:r>
              <a:rPr b="1" i="1" lang="sv-SE" sz="1400">
                <a:solidFill>
                  <a:schemeClr val="accent2"/>
                </a:solidFill>
                <a:latin typeface="Courier New"/>
                <a:ea typeface="Courier New"/>
                <a:cs typeface="Courier New"/>
                <a:sym typeface="Courier New"/>
              </a:rPr>
              <a:t>.</a:t>
            </a:r>
            <a:r>
              <a:rPr b="1" i="1" lang="sv-SE" sz="1400">
                <a:latin typeface="Courier New"/>
                <a:ea typeface="Courier New"/>
                <a:cs typeface="Courier New"/>
                <a:sym typeface="Courier New"/>
              </a:rPr>
              <a:t>println (</a:t>
            </a:r>
            <a:r>
              <a:rPr b="1" i="1" lang="sv-SE" sz="1400">
                <a:solidFill>
                  <a:schemeClr val="lt2"/>
                </a:solidFill>
                <a:latin typeface="Courier New"/>
                <a:ea typeface="Courier New"/>
                <a:cs typeface="Courier New"/>
                <a:sym typeface="Courier New"/>
              </a:rPr>
              <a:t>"From -10 till 9: "</a:t>
            </a:r>
            <a:r>
              <a:rPr b="1" i="1" lang="sv-SE" sz="1400">
                <a:solidFill>
                  <a:schemeClr val="accent2"/>
                </a:solidFill>
                <a:latin typeface="Courier New"/>
                <a:ea typeface="Courier New"/>
                <a:cs typeface="Courier New"/>
                <a:sym typeface="Courier New"/>
              </a:rPr>
              <a:t> </a:t>
            </a:r>
            <a:r>
              <a:rPr b="1" i="1" lang="sv-SE" sz="1400">
                <a:latin typeface="Courier New"/>
                <a:ea typeface="Courier New"/>
                <a:cs typeface="Courier New"/>
                <a:sym typeface="Courier New"/>
              </a:rPr>
              <a:t>+ number); 	  	</a:t>
            </a:r>
            <a:br>
              <a:rPr b="1" i="1" lang="sv-SE" sz="1400">
                <a:latin typeface="Courier New"/>
                <a:ea typeface="Courier New"/>
                <a:cs typeface="Courier New"/>
                <a:sym typeface="Courier New"/>
              </a:rPr>
            </a:br>
            <a:r>
              <a:rPr b="1" lang="sv-SE" sz="1400">
                <a:latin typeface="Courier New"/>
                <a:ea typeface="Courier New"/>
                <a:cs typeface="Courier New"/>
                <a:sym typeface="Courier New"/>
              </a:rPr>
              <a:t>  }</a:t>
            </a:r>
            <a:br>
              <a:rPr b="1" lang="sv-SE" sz="1400">
                <a:latin typeface="Courier New"/>
                <a:ea typeface="Courier New"/>
                <a:cs typeface="Courier New"/>
                <a:sym typeface="Courier New"/>
              </a:rPr>
            </a:br>
            <a:r>
              <a:rPr b="1" lang="sv-SE" sz="1400">
                <a:latin typeface="Courier New"/>
                <a:ea typeface="Courier New"/>
                <a:cs typeface="Courier New"/>
                <a:sym typeface="Courier New"/>
              </a:rPr>
              <a:t>}</a:t>
            </a:r>
            <a:endParaRPr/>
          </a:p>
        </p:txBody>
      </p:sp>
      <p:sp>
        <p:nvSpPr>
          <p:cNvPr id="268014" name="Google Shape;268014;p99"/>
          <p:cNvSpPr/>
          <p:nvPr/>
        </p:nvSpPr>
        <p:spPr>
          <a:xfrm>
            <a:off x="5364089" y="5301198"/>
            <a:ext cx="3312300" cy="9540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sv-SE" sz="1400">
                <a:solidFill>
                  <a:srgbClr val="000000"/>
                </a:solidFill>
                <a:latin typeface="Arial"/>
                <a:ea typeface="Arial"/>
                <a:cs typeface="Arial"/>
                <a:sym typeface="Arial"/>
              </a:rPr>
              <a:t>A random number (integer): 172368031</a:t>
            </a:r>
            <a:endParaRPr/>
          </a:p>
          <a:p>
            <a:pPr indent="0" lvl="0" marL="0" marR="0" rtl="0" algn="l">
              <a:spcBef>
                <a:spcPts val="0"/>
              </a:spcBef>
              <a:spcAft>
                <a:spcPts val="0"/>
              </a:spcAft>
              <a:buNone/>
            </a:pPr>
            <a:r>
              <a:rPr lang="sv-SE" sz="1400">
                <a:solidFill>
                  <a:srgbClr val="000000"/>
                </a:solidFill>
                <a:latin typeface="Arial"/>
                <a:ea typeface="Arial"/>
                <a:cs typeface="Arial"/>
                <a:sym typeface="Arial"/>
              </a:rPr>
              <a:t>From 0 to 6: 3</a:t>
            </a:r>
            <a:endParaRPr/>
          </a:p>
          <a:p>
            <a:pPr indent="0" lvl="0" marL="0" marR="0" rtl="0" algn="l">
              <a:spcBef>
                <a:spcPts val="0"/>
              </a:spcBef>
              <a:spcAft>
                <a:spcPts val="0"/>
              </a:spcAft>
              <a:buNone/>
            </a:pPr>
            <a:r>
              <a:rPr lang="sv-SE" sz="1400">
                <a:solidFill>
                  <a:srgbClr val="000000"/>
                </a:solidFill>
                <a:latin typeface="Arial"/>
                <a:ea typeface="Arial"/>
                <a:cs typeface="Arial"/>
                <a:sym typeface="Arial"/>
              </a:rPr>
              <a:t>From 1 from 6: 6</a:t>
            </a:r>
            <a:endParaRPr/>
          </a:p>
          <a:p>
            <a:pPr indent="0" lvl="0" marL="0" marR="0" rtl="0" algn="l">
              <a:spcBef>
                <a:spcPts val="0"/>
              </a:spcBef>
              <a:spcAft>
                <a:spcPts val="0"/>
              </a:spcAft>
              <a:buNone/>
            </a:pPr>
            <a:r>
              <a:rPr lang="sv-SE" sz="1400">
                <a:solidFill>
                  <a:srgbClr val="000000"/>
                </a:solidFill>
                <a:latin typeface="Arial"/>
                <a:ea typeface="Arial"/>
                <a:cs typeface="Arial"/>
                <a:sym typeface="Arial"/>
              </a:rPr>
              <a:t>From -10 till 9: -7</a:t>
            </a:r>
            <a:endParaRPr sz="14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675" name="Shape 267675"/>
        <p:cNvGrpSpPr/>
        <p:nvPr/>
      </p:nvGrpSpPr>
      <p:grpSpPr>
        <a:xfrm>
          <a:off x="0" y="0"/>
          <a:ext cx="0" cy="0"/>
          <a:chOff x="0" y="0"/>
          <a:chExt cx="0" cy="0"/>
        </a:xfrm>
      </p:grpSpPr>
      <p:sp>
        <p:nvSpPr>
          <p:cNvPr id="267676" name="Google Shape;267676;p64"/>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Comments in Java Code</a:t>
            </a:r>
            <a:endParaRPr/>
          </a:p>
        </p:txBody>
      </p:sp>
      <p:sp>
        <p:nvSpPr>
          <p:cNvPr id="267677" name="Google Shape;267677;p64"/>
          <p:cNvSpPr txBox="1"/>
          <p:nvPr>
            <p:ph idx="1" type="body"/>
          </p:nvPr>
        </p:nvSpPr>
        <p:spPr>
          <a:xfrm>
            <a:off x="179512" y="692696"/>
            <a:ext cx="8640900" cy="5184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sz="1400"/>
              <a:t>Comments do not affect the program.</a:t>
            </a:r>
            <a:endParaRPr/>
          </a:p>
          <a:p>
            <a:pPr indent="0" lvl="0" marL="0" rtl="0" algn="l">
              <a:spcBef>
                <a:spcPts val="1013"/>
              </a:spcBef>
              <a:spcAft>
                <a:spcPts val="0"/>
              </a:spcAft>
              <a:buNone/>
            </a:pPr>
            <a:r>
              <a:t/>
            </a:r>
            <a:endParaRPr sz="1400">
              <a:solidFill>
                <a:srgbClr val="008000"/>
              </a:solidFill>
              <a:latin typeface="Courier New"/>
              <a:ea typeface="Courier New"/>
              <a:cs typeface="Courier New"/>
              <a:sym typeface="Courier New"/>
            </a:endParaRPr>
          </a:p>
          <a:p>
            <a:pPr indent="0" lvl="0" marL="0" rtl="0" algn="l">
              <a:spcBef>
                <a:spcPts val="1013"/>
              </a:spcBef>
              <a:spcAft>
                <a:spcPts val="0"/>
              </a:spcAft>
              <a:buNone/>
            </a:pPr>
            <a:r>
              <a:rPr b="1" lang="sv-SE" sz="1400">
                <a:solidFill>
                  <a:srgbClr val="FF0000"/>
                </a:solidFill>
                <a:latin typeface="Courier New"/>
                <a:ea typeface="Courier New"/>
                <a:cs typeface="Courier New"/>
                <a:sym typeface="Courier New"/>
              </a:rPr>
              <a:t>public class </a:t>
            </a:r>
            <a:r>
              <a:rPr b="1" lang="sv-SE" sz="1400">
                <a:latin typeface="Courier New"/>
                <a:ea typeface="Courier New"/>
                <a:cs typeface="Courier New"/>
                <a:sym typeface="Courier New"/>
              </a:rPr>
              <a:t>HelloWorld{</a:t>
            </a:r>
            <a:endParaRPr/>
          </a:p>
          <a:p>
            <a:pPr indent="0" lvl="0" marL="0" rtl="0" algn="l">
              <a:spcBef>
                <a:spcPts val="1013"/>
              </a:spcBef>
              <a:spcAft>
                <a:spcPts val="0"/>
              </a:spcAft>
              <a:buNone/>
            </a:pP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public static void </a:t>
            </a:r>
            <a:r>
              <a:rPr b="1" lang="sv-SE" sz="1400">
                <a:latin typeface="Courier New"/>
                <a:ea typeface="Courier New"/>
                <a:cs typeface="Courier New"/>
                <a:sym typeface="Courier New"/>
              </a:rPr>
              <a:t>main(String[] args){		</a:t>
            </a:r>
            <a:endParaRPr/>
          </a:p>
          <a:p>
            <a:pPr indent="0" lvl="0" marL="0" rtl="0" algn="l">
              <a:spcBef>
                <a:spcPts val="1013"/>
              </a:spcBef>
              <a:spcAft>
                <a:spcPts val="0"/>
              </a:spcAft>
              <a:buNone/>
            </a:pPr>
            <a:r>
              <a:rPr b="1" lang="sv-SE" sz="1400">
                <a:latin typeface="Courier New"/>
                <a:ea typeface="Courier New"/>
                <a:cs typeface="Courier New"/>
                <a:sym typeface="Courier New"/>
              </a:rPr>
              <a:t>	</a:t>
            </a:r>
            <a:r>
              <a:rPr b="1" lang="sv-SE" sz="1400">
                <a:solidFill>
                  <a:srgbClr val="008000"/>
                </a:solidFill>
                <a:latin typeface="Courier New"/>
                <a:ea typeface="Courier New"/>
                <a:cs typeface="Courier New"/>
                <a:sym typeface="Courier New"/>
              </a:rPr>
              <a:t>  //Line Comments</a:t>
            </a:r>
            <a:endParaRPr b="1" sz="1400">
              <a:solidFill>
                <a:srgbClr val="008000"/>
              </a:solidFill>
              <a:latin typeface="Courier New"/>
              <a:ea typeface="Courier New"/>
              <a:cs typeface="Courier New"/>
              <a:sym typeface="Courier New"/>
            </a:endParaRPr>
          </a:p>
          <a:p>
            <a:pPr indent="0" lvl="0" marL="0" rtl="0" algn="l">
              <a:spcBef>
                <a:spcPts val="1013"/>
              </a:spcBef>
              <a:spcAft>
                <a:spcPts val="0"/>
              </a:spcAft>
              <a:buNone/>
            </a:pPr>
            <a:r>
              <a:rPr b="1" lang="sv-SE" sz="1400">
                <a:solidFill>
                  <a:srgbClr val="008000"/>
                </a:solidFill>
                <a:latin typeface="Courier New"/>
                <a:ea typeface="Courier New"/>
                <a:cs typeface="Courier New"/>
                <a:sym typeface="Courier New"/>
              </a:rPr>
              <a:t>	  // LINE *of code* I WANT COMMENTED</a:t>
            </a:r>
            <a:endParaRPr/>
          </a:p>
          <a:p>
            <a:pPr indent="0" lvl="0" marL="0" rtl="0" algn="l">
              <a:spcBef>
                <a:spcPts val="1013"/>
              </a:spcBef>
              <a:spcAft>
                <a:spcPts val="0"/>
              </a:spcAft>
              <a:buNone/>
            </a:pPr>
            <a:r>
              <a:rPr b="1" lang="sv-SE" sz="1400">
                <a:latin typeface="Courier New"/>
                <a:ea typeface="Courier New"/>
                <a:cs typeface="Courier New"/>
                <a:sym typeface="Courier New"/>
              </a:rPr>
              <a:t>		 System.</a:t>
            </a:r>
            <a:r>
              <a:rPr b="1" lang="sv-SE" sz="1400">
                <a:solidFill>
                  <a:schemeClr val="lt2"/>
                </a:solidFill>
                <a:latin typeface="Courier New"/>
                <a:ea typeface="Courier New"/>
                <a:cs typeface="Courier New"/>
                <a:sym typeface="Courier New"/>
              </a:rPr>
              <a:t>out</a:t>
            </a:r>
            <a:r>
              <a:rPr b="1" lang="sv-SE" sz="1400">
                <a:latin typeface="Courier New"/>
                <a:ea typeface="Courier New"/>
                <a:cs typeface="Courier New"/>
                <a:sym typeface="Courier New"/>
              </a:rPr>
              <a:t>.print(</a:t>
            </a:r>
            <a:r>
              <a:rPr b="1" lang="sv-SE" sz="1400">
                <a:solidFill>
                  <a:schemeClr val="lt2"/>
                </a:solidFill>
                <a:latin typeface="Courier New"/>
                <a:ea typeface="Courier New"/>
                <a:cs typeface="Courier New"/>
                <a:sym typeface="Courier New"/>
              </a:rPr>
              <a:t>"Hello World!"</a:t>
            </a:r>
            <a:r>
              <a:rPr b="1" lang="sv-SE" sz="1400">
                <a:latin typeface="Courier New"/>
                <a:ea typeface="Courier New"/>
                <a:cs typeface="Courier New"/>
                <a:sym typeface="Courier New"/>
              </a:rPr>
              <a:t>);</a:t>
            </a:r>
            <a:endParaRPr/>
          </a:p>
          <a:p>
            <a:pPr indent="0" lvl="0" marL="0" rtl="0" algn="l">
              <a:spcBef>
                <a:spcPts val="1013"/>
              </a:spcBef>
              <a:spcAft>
                <a:spcPts val="0"/>
              </a:spcAft>
              <a:buNone/>
            </a:pPr>
            <a:r>
              <a:rPr b="1" lang="sv-SE" sz="1400">
                <a:solidFill>
                  <a:srgbClr val="008000"/>
                </a:solidFill>
                <a:latin typeface="Courier New"/>
                <a:ea typeface="Courier New"/>
                <a:cs typeface="Courier New"/>
                <a:sym typeface="Courier New"/>
              </a:rPr>
              <a:t>    /* Block Comments</a:t>
            </a:r>
            <a:endParaRPr b="1" sz="1400">
              <a:solidFill>
                <a:srgbClr val="008000"/>
              </a:solidFill>
              <a:latin typeface="Courier New"/>
              <a:ea typeface="Courier New"/>
              <a:cs typeface="Courier New"/>
              <a:sym typeface="Courier New"/>
            </a:endParaRPr>
          </a:p>
          <a:p>
            <a:pPr indent="0" lvl="0" marL="0" rtl="0" algn="l">
              <a:spcBef>
                <a:spcPts val="1013"/>
              </a:spcBef>
              <a:spcAft>
                <a:spcPts val="0"/>
              </a:spcAft>
              <a:buNone/>
            </a:pPr>
            <a:r>
              <a:rPr b="1" lang="sv-SE" sz="1400">
                <a:solidFill>
                  <a:srgbClr val="008000"/>
                </a:solidFill>
                <a:latin typeface="Courier New"/>
                <a:ea typeface="Courier New"/>
                <a:cs typeface="Courier New"/>
                <a:sym typeface="Courier New"/>
              </a:rPr>
              <a:t>	     LINES I WANT COMMENTED </a:t>
            </a:r>
            <a:endParaRPr/>
          </a:p>
          <a:p>
            <a:pPr indent="0" lvl="0" marL="0" rtl="0" algn="l">
              <a:spcBef>
                <a:spcPts val="1013"/>
              </a:spcBef>
              <a:spcAft>
                <a:spcPts val="0"/>
              </a:spcAft>
              <a:buNone/>
            </a:pPr>
            <a:r>
              <a:rPr b="1" lang="sv-SE" sz="1400">
                <a:solidFill>
                  <a:srgbClr val="008000"/>
                </a:solidFill>
                <a:latin typeface="Courier New"/>
                <a:ea typeface="Courier New"/>
                <a:cs typeface="Courier New"/>
                <a:sym typeface="Courier New"/>
              </a:rPr>
              <a:t>	     LINES I WANT COMMENTED </a:t>
            </a:r>
            <a:endParaRPr/>
          </a:p>
          <a:p>
            <a:pPr indent="0" lvl="0" marL="0" rtl="0" algn="l">
              <a:spcBef>
                <a:spcPts val="1013"/>
              </a:spcBef>
              <a:spcAft>
                <a:spcPts val="0"/>
              </a:spcAft>
              <a:buNone/>
            </a:pPr>
            <a:r>
              <a:rPr b="1" lang="sv-SE" sz="1400">
                <a:solidFill>
                  <a:srgbClr val="008000"/>
                </a:solidFill>
                <a:latin typeface="Courier New"/>
                <a:ea typeface="Courier New"/>
                <a:cs typeface="Courier New"/>
                <a:sym typeface="Courier New"/>
              </a:rPr>
              <a:t>	     LINES I WANT COMMENTED </a:t>
            </a:r>
            <a:endParaRPr/>
          </a:p>
          <a:p>
            <a:pPr indent="0" lvl="0" marL="0" rtl="0" algn="l">
              <a:spcBef>
                <a:spcPts val="1013"/>
              </a:spcBef>
              <a:spcAft>
                <a:spcPts val="0"/>
              </a:spcAft>
              <a:buNone/>
            </a:pPr>
            <a:r>
              <a:rPr b="1" lang="sv-SE" sz="1400">
                <a:solidFill>
                  <a:srgbClr val="008000"/>
                </a:solidFill>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spcBef>
                <a:spcPts val="1013"/>
              </a:spcBef>
              <a:spcAft>
                <a:spcPts val="0"/>
              </a:spcAft>
              <a:buNone/>
            </a:pPr>
            <a:r>
              <a:rPr b="1" lang="sv-SE" sz="1400">
                <a:latin typeface="Courier New"/>
                <a:ea typeface="Courier New"/>
                <a:cs typeface="Courier New"/>
                <a:sym typeface="Courier New"/>
              </a:rPr>
              <a:t>	}	</a:t>
            </a:r>
            <a:br>
              <a:rPr b="1" lang="sv-SE" sz="1400">
                <a:latin typeface="Courier New"/>
                <a:ea typeface="Courier New"/>
                <a:cs typeface="Courier New"/>
                <a:sym typeface="Courier New"/>
              </a:rPr>
            </a:br>
            <a:r>
              <a:rPr b="1" lang="sv-SE" sz="1400">
                <a:latin typeface="Courier New"/>
                <a:ea typeface="Courier New"/>
                <a:cs typeface="Courier New"/>
                <a:sym typeface="Courier New"/>
              </a:rPr>
              <a:t>}</a:t>
            </a:r>
            <a:endParaRPr/>
          </a:p>
        </p:txBody>
      </p:sp>
      <p:sp>
        <p:nvSpPr>
          <p:cNvPr id="267678" name="Google Shape;267678;p64"/>
          <p:cNvSpPr/>
          <p:nvPr/>
        </p:nvSpPr>
        <p:spPr>
          <a:xfrm>
            <a:off x="7380312" y="5949280"/>
            <a:ext cx="1317600" cy="3144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b="1" lang="sv-SE" sz="1400">
                <a:solidFill>
                  <a:schemeClr val="lt2"/>
                </a:solidFill>
                <a:latin typeface="Arial"/>
                <a:ea typeface="Arial"/>
                <a:cs typeface="Arial"/>
                <a:sym typeface="Arial"/>
              </a:rPr>
              <a:t>Hello World!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018" name="Shape 268018"/>
        <p:cNvGrpSpPr/>
        <p:nvPr/>
      </p:nvGrpSpPr>
      <p:grpSpPr>
        <a:xfrm>
          <a:off x="0" y="0"/>
          <a:ext cx="0" cy="0"/>
          <a:chOff x="0" y="0"/>
          <a:chExt cx="0" cy="0"/>
        </a:xfrm>
      </p:grpSpPr>
      <p:sp>
        <p:nvSpPr>
          <p:cNvPr id="268019" name="Google Shape;268019;p100"/>
          <p:cNvSpPr txBox="1"/>
          <p:nvPr>
            <p:ph type="title"/>
          </p:nvPr>
        </p:nvSpPr>
        <p:spPr>
          <a:xfrm>
            <a:off x="663649" y="114127"/>
            <a:ext cx="7724700" cy="506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Some methods of the Random Class</a:t>
            </a:r>
            <a:endParaRPr/>
          </a:p>
        </p:txBody>
      </p:sp>
      <p:graphicFrame>
        <p:nvGraphicFramePr>
          <p:cNvPr id="268020" name="Google Shape;268020;p100"/>
          <p:cNvGraphicFramePr/>
          <p:nvPr/>
        </p:nvGraphicFramePr>
        <p:xfrm>
          <a:off x="251396" y="764704"/>
          <a:ext cx="3000000" cy="3000000"/>
        </p:xfrm>
        <a:graphic>
          <a:graphicData uri="http://schemas.openxmlformats.org/drawingml/2006/table">
            <a:tbl>
              <a:tblPr>
                <a:noFill/>
                <a:tableStyleId>{EF9ACFC3-7595-4D9F-B400-1ACC4A4D780E}</a:tableStyleId>
              </a:tblPr>
              <a:tblGrid>
                <a:gridCol w="849000"/>
                <a:gridCol w="7504050"/>
              </a:tblGrid>
              <a:tr h="366725">
                <a:tc gridSpan="2">
                  <a:txBody>
                    <a:bodyPr/>
                    <a:lstStyle/>
                    <a:p>
                      <a:pPr indent="0" lvl="0" marL="0" marR="0" rtl="0" algn="l">
                        <a:lnSpc>
                          <a:spcPct val="100000"/>
                        </a:lnSpc>
                        <a:spcBef>
                          <a:spcPts val="0"/>
                        </a:spcBef>
                        <a:spcAft>
                          <a:spcPts val="0"/>
                        </a:spcAft>
                        <a:buClr>
                          <a:schemeClr val="lt2"/>
                        </a:buClr>
                        <a:buSzPts val="1400"/>
                        <a:buFont typeface="Arial"/>
                        <a:buNone/>
                      </a:pPr>
                      <a:r>
                        <a:rPr b="1" i="0" lang="sv-SE" sz="1400" u="none" cap="none" strike="noStrike">
                          <a:solidFill>
                            <a:schemeClr val="lt2"/>
                          </a:solidFill>
                          <a:latin typeface="Arial"/>
                          <a:ea typeface="Arial"/>
                          <a:cs typeface="Arial"/>
                          <a:sym typeface="Arial"/>
                        </a:rPr>
                        <a:t>Random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FF"/>
                    </a:solidFill>
                  </a:tcPr>
                </a:tc>
                <a:tc hMerge="1"/>
              </a:tr>
              <a:tr h="487375">
                <a:tc>
                  <a:txBody>
                    <a:bodyPr/>
                    <a:lstStyle/>
                    <a:p>
                      <a:pPr indent="0" lvl="0" marL="0" marR="0" rtl="0" algn="r">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float</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nextFloat() </a:t>
                      </a:r>
                      <a:endParaRPr b="0" i="0" sz="14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      Randoms a random number between 0.0 (inclusive) and 1.0 (exclusive).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27050">
                <a:tc>
                  <a:txBody>
                    <a:bodyPr/>
                    <a:lstStyle/>
                    <a:p>
                      <a:pPr indent="0" lvl="0" marL="0" marR="0" rtl="0" algn="r">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 int</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nextInt() </a:t>
                      </a:r>
                      <a:endParaRPr b="0" i="0" sz="14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      Randoms a random number that rangers over all possible int values (positive and negative).</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27050">
                <a:tc>
                  <a:txBody>
                    <a:bodyPr/>
                    <a:lstStyle/>
                    <a:p>
                      <a:pPr indent="0" lvl="0" marL="0" marR="0" rtl="0" algn="r">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 int</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nextInt(int num) </a:t>
                      </a:r>
                      <a:endParaRPr b="0" i="0" sz="14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      Randoms a random number in the range 0 to num-1.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025" name="Shape 268025"/>
        <p:cNvGrpSpPr/>
        <p:nvPr/>
      </p:nvGrpSpPr>
      <p:grpSpPr>
        <a:xfrm>
          <a:off x="0" y="0"/>
          <a:ext cx="0" cy="0"/>
          <a:chOff x="0" y="0"/>
          <a:chExt cx="0" cy="0"/>
        </a:xfrm>
      </p:grpSpPr>
      <p:sp>
        <p:nvSpPr>
          <p:cNvPr id="268026" name="Google Shape;268026;p101"/>
          <p:cNvSpPr txBox="1"/>
          <p:nvPr>
            <p:ph type="title"/>
          </p:nvPr>
        </p:nvSpPr>
        <p:spPr>
          <a:xfrm>
            <a:off x="683269" y="43830"/>
            <a:ext cx="7777200" cy="576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Class methods (static methods)</a:t>
            </a:r>
            <a:endParaRPr/>
          </a:p>
        </p:txBody>
      </p:sp>
      <p:sp>
        <p:nvSpPr>
          <p:cNvPr id="268027" name="Google Shape;268027;p101"/>
          <p:cNvSpPr txBox="1"/>
          <p:nvPr>
            <p:ph idx="1" type="body"/>
          </p:nvPr>
        </p:nvSpPr>
        <p:spPr>
          <a:xfrm>
            <a:off x="179512" y="692696"/>
            <a:ext cx="8643300" cy="547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Font typeface="Arial"/>
              <a:buNone/>
            </a:pPr>
            <a:r>
              <a:rPr lang="sv-SE" sz="1400"/>
              <a:t>Some methods can be used by the class name, rather than to create an object of the class.</a:t>
            </a:r>
            <a:endParaRPr/>
          </a:p>
          <a:p>
            <a:pPr indent="0" lvl="0" marL="0" rtl="0" algn="l">
              <a:spcBef>
                <a:spcPts val="1010"/>
              </a:spcBef>
              <a:spcAft>
                <a:spcPts val="0"/>
              </a:spcAft>
              <a:buSzPts val="1400"/>
              <a:buFont typeface="Arial"/>
              <a:buNone/>
            </a:pPr>
            <a:r>
              <a:rPr lang="sv-SE" sz="1400"/>
              <a:t>These methods are called class methods or static methods. Math class contains many static</a:t>
            </a:r>
            <a:endParaRPr sz="1400"/>
          </a:p>
          <a:p>
            <a:pPr indent="0" lvl="0" marL="0" rtl="0" algn="l">
              <a:spcBef>
                <a:spcPts val="1010"/>
              </a:spcBef>
              <a:spcAft>
                <a:spcPts val="0"/>
              </a:spcAft>
              <a:buSzPts val="1400"/>
              <a:buFont typeface="Arial"/>
              <a:buNone/>
            </a:pPr>
            <a:r>
              <a:rPr lang="sv-SE" sz="1400"/>
              <a:t>methods (This is not true object-oriented programming!) </a:t>
            </a:r>
            <a:endParaRPr/>
          </a:p>
          <a:p>
            <a:pPr indent="-355600" lvl="0" marL="355600" rtl="0" algn="l">
              <a:spcBef>
                <a:spcPts val="1010"/>
              </a:spcBef>
              <a:spcAft>
                <a:spcPts val="0"/>
              </a:spcAft>
              <a:buSzPts val="2200"/>
              <a:buFont typeface="Arial"/>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032" name="Shape 268032"/>
        <p:cNvGrpSpPr/>
        <p:nvPr/>
      </p:nvGrpSpPr>
      <p:grpSpPr>
        <a:xfrm>
          <a:off x="0" y="0"/>
          <a:ext cx="0" cy="0"/>
          <a:chOff x="0" y="0"/>
          <a:chExt cx="0" cy="0"/>
        </a:xfrm>
      </p:grpSpPr>
      <p:sp>
        <p:nvSpPr>
          <p:cNvPr id="268033" name="Google Shape;268033;p102"/>
          <p:cNvSpPr txBox="1"/>
          <p:nvPr>
            <p:ph type="title"/>
          </p:nvPr>
        </p:nvSpPr>
        <p:spPr>
          <a:xfrm>
            <a:off x="611560" y="116632"/>
            <a:ext cx="7777200" cy="504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Class methods (static methods)</a:t>
            </a:r>
            <a:endParaRPr/>
          </a:p>
        </p:txBody>
      </p:sp>
      <p:sp>
        <p:nvSpPr>
          <p:cNvPr id="268034" name="Google Shape;268034;p102"/>
          <p:cNvSpPr txBox="1"/>
          <p:nvPr>
            <p:ph idx="1" type="body"/>
          </p:nvPr>
        </p:nvSpPr>
        <p:spPr>
          <a:xfrm>
            <a:off x="179513" y="692696"/>
            <a:ext cx="8964600" cy="547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sz="1400">
                <a:solidFill>
                  <a:srgbClr val="FF0000"/>
                </a:solidFill>
                <a:latin typeface="Courier New"/>
                <a:ea typeface="Courier New"/>
                <a:cs typeface="Courier New"/>
                <a:sym typeface="Courier New"/>
              </a:rPr>
              <a:t>import</a:t>
            </a:r>
            <a:r>
              <a:rPr b="1" lang="sv-SE" sz="1400">
                <a:latin typeface="Courier New"/>
                <a:ea typeface="Courier New"/>
                <a:cs typeface="Courier New"/>
                <a:sym typeface="Courier New"/>
              </a:rPr>
              <a:t> java.util.Scanner;</a:t>
            </a:r>
            <a:endParaRPr/>
          </a:p>
          <a:p>
            <a:pPr indent="0" lvl="0" marL="0" rtl="0" algn="l">
              <a:spcBef>
                <a:spcPts val="1013"/>
              </a:spcBef>
              <a:spcAft>
                <a:spcPts val="0"/>
              </a:spcAft>
              <a:buNone/>
            </a:pPr>
            <a:r>
              <a:rPr b="1" lang="sv-SE" sz="1400">
                <a:solidFill>
                  <a:srgbClr val="FF0000"/>
                </a:solidFill>
                <a:latin typeface="Courier New"/>
                <a:ea typeface="Courier New"/>
                <a:cs typeface="Courier New"/>
                <a:sym typeface="Courier New"/>
              </a:rPr>
              <a:t>public class </a:t>
            </a:r>
            <a:r>
              <a:rPr b="1" lang="sv-SE" sz="1400">
                <a:latin typeface="Courier New"/>
                <a:ea typeface="Courier New"/>
                <a:cs typeface="Courier New"/>
                <a:sym typeface="Courier New"/>
              </a:rPr>
              <a:t>SquareRoot {</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public static void </a:t>
            </a:r>
            <a:r>
              <a:rPr b="1" lang="sv-SE" sz="1400">
                <a:latin typeface="Courier New"/>
                <a:ea typeface="Courier New"/>
                <a:cs typeface="Courier New"/>
                <a:sym typeface="Courier New"/>
              </a:rPr>
              <a:t>main (String[ ] args){</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double </a:t>
            </a:r>
            <a:r>
              <a:rPr b="1" lang="sv-SE" sz="1400">
                <a:latin typeface="Courier New"/>
                <a:ea typeface="Courier New"/>
                <a:cs typeface="Courier New"/>
                <a:sym typeface="Courier New"/>
              </a:rPr>
              <a:t>number;</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double</a:t>
            </a:r>
            <a:r>
              <a:rPr b="1" lang="sv-SE" sz="1400">
                <a:latin typeface="Courier New"/>
                <a:ea typeface="Courier New"/>
                <a:cs typeface="Courier New"/>
                <a:sym typeface="Courier New"/>
              </a:rPr>
              <a:t> squareRoot;</a:t>
            </a:r>
            <a:endParaRPr/>
          </a:p>
          <a:p>
            <a:pPr indent="0" lvl="0" marL="0" rtl="0" algn="l">
              <a:spcBef>
                <a:spcPts val="1013"/>
              </a:spcBef>
              <a:spcAft>
                <a:spcPts val="0"/>
              </a:spcAft>
              <a:buNone/>
            </a:pPr>
            <a:r>
              <a:rPr b="1" lang="sv-SE" sz="1400">
                <a:latin typeface="Courier New"/>
                <a:ea typeface="Courier New"/>
                <a:cs typeface="Courier New"/>
                <a:sym typeface="Courier New"/>
              </a:rPr>
              <a:t>    Scanner scan = </a:t>
            </a:r>
            <a:r>
              <a:rPr b="1" lang="sv-SE" sz="1400">
                <a:solidFill>
                  <a:srgbClr val="FF0000"/>
                </a:solidFill>
                <a:latin typeface="Courier New"/>
                <a:ea typeface="Courier New"/>
                <a:cs typeface="Courier New"/>
                <a:sym typeface="Courier New"/>
              </a:rPr>
              <a:t>new </a:t>
            </a:r>
            <a:r>
              <a:rPr b="1" lang="sv-SE" sz="1400">
                <a:latin typeface="Courier New"/>
                <a:ea typeface="Courier New"/>
                <a:cs typeface="Courier New"/>
                <a:sym typeface="Courier New"/>
              </a:rPr>
              <a:t>Scanner (System.</a:t>
            </a:r>
            <a:r>
              <a:rPr b="1" lang="sv-SE" sz="1400">
                <a:solidFill>
                  <a:schemeClr val="accent2"/>
                </a:solidFill>
                <a:latin typeface="Courier New"/>
                <a:ea typeface="Courier New"/>
                <a:cs typeface="Courier New"/>
                <a:sym typeface="Courier New"/>
              </a:rPr>
              <a:t>in</a:t>
            </a:r>
            <a:r>
              <a:rPr b="1" lang="sv-SE" sz="1400">
                <a:latin typeface="Courier New"/>
                <a:ea typeface="Courier New"/>
                <a:cs typeface="Courier New"/>
                <a:sym typeface="Courier New"/>
              </a:rPr>
              <a:t>);</a:t>
            </a:r>
            <a:br>
              <a:rPr b="1" lang="sv-SE" sz="1400">
                <a:latin typeface="Courier New"/>
                <a:ea typeface="Courier New"/>
                <a:cs typeface="Courier New"/>
                <a:sym typeface="Courier New"/>
              </a:rPr>
            </a:br>
            <a:r>
              <a:rPr b="1" lang="sv-SE" sz="1400">
                <a:latin typeface="Courier New"/>
                <a:ea typeface="Courier New"/>
                <a:cs typeface="Courier New"/>
                <a:sym typeface="Courier New"/>
              </a:rPr>
              <a:t>    System.</a:t>
            </a:r>
            <a:r>
              <a:rPr b="1" lang="sv-SE" sz="1400">
                <a:solidFill>
                  <a:schemeClr val="lt2"/>
                </a:solidFill>
                <a:latin typeface="Courier New"/>
                <a:ea typeface="Courier New"/>
                <a:cs typeface="Courier New"/>
                <a:sym typeface="Courier New"/>
              </a:rPr>
              <a:t>out</a:t>
            </a:r>
            <a:r>
              <a:rPr b="1" lang="sv-SE" sz="1400">
                <a:latin typeface="Courier New"/>
                <a:ea typeface="Courier New"/>
                <a:cs typeface="Courier New"/>
                <a:sym typeface="Courier New"/>
              </a:rPr>
              <a:t>.print (</a:t>
            </a:r>
            <a:r>
              <a:rPr b="1" lang="sv-SE" sz="1400">
                <a:solidFill>
                  <a:schemeClr val="lt2"/>
                </a:solidFill>
                <a:latin typeface="Courier New"/>
                <a:ea typeface="Courier New"/>
                <a:cs typeface="Courier New"/>
                <a:sym typeface="Courier New"/>
              </a:rPr>
              <a:t>"Enter a number: "</a:t>
            </a:r>
            <a:r>
              <a:rPr b="1" lang="sv-SE" sz="1400">
                <a:latin typeface="Courier New"/>
                <a:ea typeface="Courier New"/>
                <a:cs typeface="Courier New"/>
                <a:sym typeface="Courier New"/>
              </a:rPr>
              <a:t>); </a:t>
            </a:r>
            <a:endParaRPr/>
          </a:p>
          <a:p>
            <a:pPr indent="0" lvl="0" marL="0" rtl="0" algn="l">
              <a:spcBef>
                <a:spcPts val="1013"/>
              </a:spcBef>
              <a:spcAft>
                <a:spcPts val="0"/>
              </a:spcAft>
              <a:buNone/>
            </a:pPr>
            <a:r>
              <a:rPr b="1" lang="sv-SE" sz="1400">
                <a:latin typeface="Courier New"/>
                <a:ea typeface="Courier New"/>
                <a:cs typeface="Courier New"/>
                <a:sym typeface="Courier New"/>
              </a:rPr>
              <a:t>    number = scan.nextDouble();</a:t>
            </a:r>
            <a:br>
              <a:rPr b="1" lang="sv-SE" sz="1400">
                <a:latin typeface="Courier New"/>
                <a:ea typeface="Courier New"/>
                <a:cs typeface="Courier New"/>
                <a:sym typeface="Courier New"/>
              </a:rPr>
            </a:br>
            <a:r>
              <a:rPr b="1" lang="sv-SE" sz="1400">
                <a:latin typeface="Courier New"/>
                <a:ea typeface="Courier New"/>
                <a:cs typeface="Courier New"/>
                <a:sym typeface="Courier New"/>
              </a:rPr>
              <a:t>    squareRoot = Math.sqrt(number); </a:t>
            </a:r>
            <a:r>
              <a:rPr b="1" lang="sv-SE" sz="1400">
                <a:solidFill>
                  <a:srgbClr val="008000"/>
                </a:solidFill>
                <a:latin typeface="Courier New"/>
                <a:ea typeface="Courier New"/>
                <a:cs typeface="Courier New"/>
                <a:sym typeface="Courier New"/>
              </a:rPr>
              <a:t>//Static method (no object!)</a:t>
            </a:r>
            <a:br>
              <a:rPr b="1" lang="sv-SE" sz="1400">
                <a:solidFill>
                  <a:srgbClr val="008000"/>
                </a:solidFill>
                <a:latin typeface="Courier New"/>
                <a:ea typeface="Courier New"/>
                <a:cs typeface="Courier New"/>
                <a:sym typeface="Courier New"/>
              </a:rPr>
            </a:br>
            <a:r>
              <a:rPr b="1" lang="sv-SE" sz="1400">
                <a:solidFill>
                  <a:srgbClr val="008000"/>
                </a:solidFill>
                <a:latin typeface="Courier New"/>
                <a:ea typeface="Courier New"/>
                <a:cs typeface="Courier New"/>
                <a:sym typeface="Courier New"/>
              </a:rPr>
              <a:t>    </a:t>
            </a:r>
            <a:r>
              <a:rPr b="1" lang="sv-SE" sz="1400">
                <a:latin typeface="Courier New"/>
                <a:ea typeface="Courier New"/>
                <a:cs typeface="Courier New"/>
                <a:sym typeface="Courier New"/>
              </a:rPr>
              <a:t>System.</a:t>
            </a:r>
            <a:r>
              <a:rPr b="1" lang="sv-SE" sz="1400">
                <a:solidFill>
                  <a:schemeClr val="lt2"/>
                </a:solidFill>
                <a:latin typeface="Courier New"/>
                <a:ea typeface="Courier New"/>
                <a:cs typeface="Courier New"/>
                <a:sym typeface="Courier New"/>
              </a:rPr>
              <a:t>out</a:t>
            </a:r>
            <a:r>
              <a:rPr b="1" lang="sv-SE" sz="1400">
                <a:latin typeface="Courier New"/>
                <a:ea typeface="Courier New"/>
                <a:cs typeface="Courier New"/>
                <a:sym typeface="Courier New"/>
              </a:rPr>
              <a:t>.println (</a:t>
            </a:r>
            <a:r>
              <a:rPr b="1" lang="sv-SE" sz="1400">
                <a:solidFill>
                  <a:schemeClr val="lt2"/>
                </a:solidFill>
                <a:latin typeface="Courier New"/>
                <a:ea typeface="Courier New"/>
                <a:cs typeface="Courier New"/>
                <a:sym typeface="Courier New"/>
              </a:rPr>
              <a:t>"The square root is: " </a:t>
            </a:r>
            <a:r>
              <a:rPr b="1" lang="sv-SE" sz="1400">
                <a:latin typeface="Courier New"/>
                <a:ea typeface="Courier New"/>
                <a:cs typeface="Courier New"/>
                <a:sym typeface="Courier New"/>
              </a:rPr>
              <a:t>+ squareRoot); </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endParaRPr/>
          </a:p>
        </p:txBody>
      </p:sp>
      <p:sp>
        <p:nvSpPr>
          <p:cNvPr id="268035" name="Google Shape;268035;p102"/>
          <p:cNvSpPr/>
          <p:nvPr/>
        </p:nvSpPr>
        <p:spPr>
          <a:xfrm>
            <a:off x="6372200" y="5714092"/>
            <a:ext cx="2349000" cy="5232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sv-SE" sz="1400">
                <a:solidFill>
                  <a:srgbClr val="000000"/>
                </a:solidFill>
                <a:latin typeface="Arial"/>
                <a:ea typeface="Arial"/>
                <a:cs typeface="Arial"/>
                <a:sym typeface="Arial"/>
              </a:rPr>
              <a:t>Enter a number: 30</a:t>
            </a:r>
            <a:endParaRPr/>
          </a:p>
          <a:p>
            <a:pPr indent="0" lvl="0" marL="0" marR="0" rtl="0" algn="l">
              <a:spcBef>
                <a:spcPts val="0"/>
              </a:spcBef>
              <a:spcAft>
                <a:spcPts val="0"/>
              </a:spcAft>
              <a:buNone/>
            </a:pPr>
            <a:r>
              <a:rPr lang="sv-SE" sz="1400">
                <a:solidFill>
                  <a:srgbClr val="000000"/>
                </a:solidFill>
                <a:latin typeface="Arial"/>
                <a:ea typeface="Arial"/>
                <a:cs typeface="Arial"/>
                <a:sym typeface="Arial"/>
              </a:rPr>
              <a:t>The square root is: 5.47…</a:t>
            </a:r>
            <a:endParaRPr b="1" sz="1400">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039" name="Shape 268039"/>
        <p:cNvGrpSpPr/>
        <p:nvPr/>
      </p:nvGrpSpPr>
      <p:grpSpPr>
        <a:xfrm>
          <a:off x="0" y="0"/>
          <a:ext cx="0" cy="0"/>
          <a:chOff x="0" y="0"/>
          <a:chExt cx="0" cy="0"/>
        </a:xfrm>
      </p:grpSpPr>
      <p:sp>
        <p:nvSpPr>
          <p:cNvPr id="268040" name="Google Shape;268040;p103"/>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Some methods of the Math Class</a:t>
            </a:r>
            <a:endParaRPr/>
          </a:p>
        </p:txBody>
      </p:sp>
      <p:graphicFrame>
        <p:nvGraphicFramePr>
          <p:cNvPr id="268041" name="Google Shape;268041;p103"/>
          <p:cNvGraphicFramePr/>
          <p:nvPr/>
        </p:nvGraphicFramePr>
        <p:xfrm>
          <a:off x="323529" y="764704"/>
          <a:ext cx="3000000" cy="3000000"/>
        </p:xfrm>
        <a:graphic>
          <a:graphicData uri="http://schemas.openxmlformats.org/drawingml/2006/table">
            <a:tbl>
              <a:tblPr>
                <a:noFill/>
                <a:tableStyleId>{EF9ACFC3-7595-4D9F-B400-1ACC4A4D780E}</a:tableStyleId>
              </a:tblPr>
              <a:tblGrid>
                <a:gridCol w="1552125"/>
                <a:gridCol w="6822250"/>
              </a:tblGrid>
              <a:tr h="313750">
                <a:tc gridSpan="2">
                  <a:txBody>
                    <a:bodyPr/>
                    <a:lstStyle/>
                    <a:p>
                      <a:pPr indent="0" lvl="0" marL="0" marR="0" rtl="0" algn="l">
                        <a:lnSpc>
                          <a:spcPct val="100000"/>
                        </a:lnSpc>
                        <a:spcBef>
                          <a:spcPts val="0"/>
                        </a:spcBef>
                        <a:spcAft>
                          <a:spcPts val="0"/>
                        </a:spcAft>
                        <a:buClr>
                          <a:schemeClr val="lt2"/>
                        </a:buClr>
                        <a:buSzPts val="1400"/>
                        <a:buFont typeface="Arial"/>
                        <a:buNone/>
                      </a:pPr>
                      <a:r>
                        <a:rPr b="1" i="0" lang="sv-SE" sz="1400" u="none" cap="none" strike="noStrike">
                          <a:solidFill>
                            <a:schemeClr val="lt2"/>
                          </a:solidFill>
                          <a:latin typeface="Arial"/>
                          <a:ea typeface="Arial"/>
                          <a:cs typeface="Arial"/>
                          <a:sym typeface="Arial"/>
                        </a:rPr>
                        <a:t>Math</a:t>
                      </a:r>
                      <a:endParaRPr b="0" i="0" sz="1400" u="none" cap="none" strike="noStrike">
                        <a:solidFill>
                          <a:schemeClr val="lt2"/>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CCFF"/>
                    </a:solidFill>
                  </a:tcPr>
                </a:tc>
                <a:tc hMerge="1"/>
              </a:tr>
              <a:tr h="533375">
                <a:tc>
                  <a:txBody>
                    <a:bodyPr/>
                    <a:lstStyle/>
                    <a:p>
                      <a:pPr indent="0" lvl="0" marL="0" marR="0" rtl="0" algn="l">
                        <a:lnSpc>
                          <a:spcPct val="100000"/>
                        </a:lnSpc>
                        <a:spcBef>
                          <a:spcPts val="0"/>
                        </a:spcBef>
                        <a:spcAft>
                          <a:spcPts val="0"/>
                        </a:spcAft>
                        <a:buClr>
                          <a:srgbClr val="FF0000"/>
                        </a:buClr>
                        <a:buSzPts val="1400"/>
                        <a:buFont typeface="Arial"/>
                        <a:buNone/>
                      </a:pPr>
                      <a:r>
                        <a:rPr b="0" i="0" lang="sv-SE" sz="1400" u="none" cap="none" strike="noStrike">
                          <a:solidFill>
                            <a:srgbClr val="FF0000"/>
                          </a:solidFill>
                          <a:latin typeface="Arial"/>
                          <a:ea typeface="Arial"/>
                          <a:cs typeface="Arial"/>
                          <a:sym typeface="Arial"/>
                        </a:rPr>
                        <a:t>static int</a:t>
                      </a:r>
                      <a:endParaRPr b="0" i="0" sz="1400" u="none" cap="none" strike="noStrike">
                        <a:solidFill>
                          <a:srgbClr val="FF0000"/>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abs(int a) </a:t>
                      </a:r>
                      <a:br>
                        <a:rPr b="0" i="0" lang="sv-SE" sz="1400" u="none" cap="none" strike="noStrike">
                          <a:solidFill>
                            <a:schemeClr val="lt2"/>
                          </a:solidFill>
                          <a:latin typeface="Arial"/>
                          <a:ea typeface="Arial"/>
                          <a:cs typeface="Arial"/>
                          <a:sym typeface="Arial"/>
                        </a:rPr>
                      </a:br>
                      <a:r>
                        <a:rPr b="0" i="0" lang="sv-SE" sz="1400" u="none" cap="none" strike="noStrike">
                          <a:solidFill>
                            <a:schemeClr val="lt2"/>
                          </a:solidFill>
                          <a:latin typeface="Arial"/>
                          <a:ea typeface="Arial"/>
                          <a:cs typeface="Arial"/>
                          <a:sym typeface="Arial"/>
                        </a:rPr>
                        <a:t>  Returns the absolute value of an int value.</a:t>
                      </a:r>
                      <a:endParaRPr b="0" i="0" sz="1400" u="none" cap="none" strike="noStrike">
                        <a:solidFill>
                          <a:schemeClr val="lt2"/>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533375">
                <a:tc>
                  <a:txBody>
                    <a:bodyPr/>
                    <a:lstStyle/>
                    <a:p>
                      <a:pPr indent="0" lvl="0" marL="0" marR="0" rtl="0" algn="l">
                        <a:lnSpc>
                          <a:spcPct val="100000"/>
                        </a:lnSpc>
                        <a:spcBef>
                          <a:spcPts val="0"/>
                        </a:spcBef>
                        <a:spcAft>
                          <a:spcPts val="0"/>
                        </a:spcAft>
                        <a:buClr>
                          <a:srgbClr val="FF0000"/>
                        </a:buClr>
                        <a:buSzPts val="1400"/>
                        <a:buFont typeface="Arial"/>
                        <a:buNone/>
                      </a:pPr>
                      <a:r>
                        <a:rPr b="0" i="0" lang="sv-SE" sz="1400" u="none" cap="none" strike="noStrike">
                          <a:solidFill>
                            <a:srgbClr val="FF0000"/>
                          </a:solidFill>
                          <a:latin typeface="Arial"/>
                          <a:ea typeface="Arial"/>
                          <a:cs typeface="Arial"/>
                          <a:sym typeface="Arial"/>
                        </a:rPr>
                        <a:t>static</a:t>
                      </a:r>
                      <a:r>
                        <a:rPr b="0" i="0" lang="sv-SE" sz="1400" u="none" cap="none" strike="noStrike">
                          <a:solidFill>
                            <a:schemeClr val="lt2"/>
                          </a:solidFill>
                          <a:latin typeface="Arial"/>
                          <a:ea typeface="Arial"/>
                          <a:cs typeface="Arial"/>
                          <a:sym typeface="Arial"/>
                        </a:rPr>
                        <a:t> </a:t>
                      </a:r>
                      <a:r>
                        <a:rPr b="0" i="0" lang="sv-SE" sz="1400" u="none" cap="none" strike="noStrike">
                          <a:solidFill>
                            <a:srgbClr val="FF0000"/>
                          </a:solidFill>
                          <a:latin typeface="Arial"/>
                          <a:ea typeface="Arial"/>
                          <a:cs typeface="Arial"/>
                          <a:sym typeface="Arial"/>
                        </a:rPr>
                        <a:t>double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cos(double a) </a:t>
                      </a:r>
                      <a:br>
                        <a:rPr b="0" i="0" lang="sv-SE" sz="1400" u="none" cap="none" strike="noStrike">
                          <a:solidFill>
                            <a:schemeClr val="lt2"/>
                          </a:solidFill>
                          <a:latin typeface="Arial"/>
                          <a:ea typeface="Arial"/>
                          <a:cs typeface="Arial"/>
                          <a:sym typeface="Arial"/>
                        </a:rPr>
                      </a:br>
                      <a:r>
                        <a:rPr b="0" i="0" lang="sv-SE" sz="1400" u="none" cap="none" strike="noStrike">
                          <a:solidFill>
                            <a:schemeClr val="lt2"/>
                          </a:solidFill>
                          <a:latin typeface="Arial"/>
                          <a:ea typeface="Arial"/>
                          <a:cs typeface="Arial"/>
                          <a:sym typeface="Arial"/>
                        </a:rPr>
                        <a:t>  Returns the trigonometric cosine of an angle.</a:t>
                      </a:r>
                      <a:endParaRPr b="0" i="0" sz="1400" u="none" cap="none" strike="noStrike">
                        <a:solidFill>
                          <a:schemeClr val="lt2"/>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533375">
                <a:tc>
                  <a:txBody>
                    <a:bodyPr/>
                    <a:lstStyle/>
                    <a:p>
                      <a:pPr indent="0" lvl="0" marL="0" marR="0" rtl="0" algn="l">
                        <a:lnSpc>
                          <a:spcPct val="100000"/>
                        </a:lnSpc>
                        <a:spcBef>
                          <a:spcPts val="0"/>
                        </a:spcBef>
                        <a:spcAft>
                          <a:spcPts val="0"/>
                        </a:spcAft>
                        <a:buClr>
                          <a:srgbClr val="FF0000"/>
                        </a:buClr>
                        <a:buSzPts val="1400"/>
                        <a:buFont typeface="Arial"/>
                        <a:buNone/>
                      </a:pPr>
                      <a:r>
                        <a:rPr b="0" i="0" lang="sv-SE" sz="1400" u="none" cap="none" strike="noStrike">
                          <a:solidFill>
                            <a:srgbClr val="FF0000"/>
                          </a:solidFill>
                          <a:latin typeface="Arial"/>
                          <a:ea typeface="Arial"/>
                          <a:cs typeface="Arial"/>
                          <a:sym typeface="Arial"/>
                        </a:rPr>
                        <a:t>static</a:t>
                      </a:r>
                      <a:r>
                        <a:rPr b="0" i="0" lang="sv-SE" sz="1400" u="none" cap="none" strike="noStrike">
                          <a:solidFill>
                            <a:schemeClr val="lt2"/>
                          </a:solidFill>
                          <a:latin typeface="Arial"/>
                          <a:ea typeface="Arial"/>
                          <a:cs typeface="Arial"/>
                          <a:sym typeface="Arial"/>
                        </a:rPr>
                        <a:t> </a:t>
                      </a:r>
                      <a:r>
                        <a:rPr b="0" i="0" lang="sv-SE" sz="1400" u="none" cap="none" strike="noStrike">
                          <a:solidFill>
                            <a:srgbClr val="FF0000"/>
                          </a:solidFill>
                          <a:latin typeface="Arial"/>
                          <a:ea typeface="Arial"/>
                          <a:cs typeface="Arial"/>
                          <a:sym typeface="Arial"/>
                        </a:rPr>
                        <a:t>double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sin(double a) </a:t>
                      </a:r>
                      <a:br>
                        <a:rPr b="0" i="0" lang="sv-SE" sz="1400" u="none" cap="none" strike="noStrike">
                          <a:solidFill>
                            <a:schemeClr val="lt2"/>
                          </a:solidFill>
                          <a:latin typeface="Arial"/>
                          <a:ea typeface="Arial"/>
                          <a:cs typeface="Arial"/>
                          <a:sym typeface="Arial"/>
                        </a:rPr>
                      </a:br>
                      <a:r>
                        <a:rPr b="0" i="0" lang="sv-SE" sz="1400" u="none" cap="none" strike="noStrike">
                          <a:solidFill>
                            <a:schemeClr val="lt2"/>
                          </a:solidFill>
                          <a:latin typeface="Arial"/>
                          <a:ea typeface="Arial"/>
                          <a:cs typeface="Arial"/>
                          <a:sym typeface="Arial"/>
                        </a:rPr>
                        <a:t>  Returns the trigonometric sine of an angle.</a:t>
                      </a:r>
                      <a:endParaRPr b="0" i="0" sz="1400" u="none" cap="none" strike="noStrike">
                        <a:solidFill>
                          <a:schemeClr val="lt2"/>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533375">
                <a:tc>
                  <a:txBody>
                    <a:bodyPr/>
                    <a:lstStyle/>
                    <a:p>
                      <a:pPr indent="0" lvl="0" marL="0" marR="0" rtl="0" algn="l">
                        <a:lnSpc>
                          <a:spcPct val="100000"/>
                        </a:lnSpc>
                        <a:spcBef>
                          <a:spcPts val="0"/>
                        </a:spcBef>
                        <a:spcAft>
                          <a:spcPts val="0"/>
                        </a:spcAft>
                        <a:buClr>
                          <a:srgbClr val="FF0000"/>
                        </a:buClr>
                        <a:buSzPts val="1400"/>
                        <a:buFont typeface="Arial"/>
                        <a:buNone/>
                      </a:pPr>
                      <a:r>
                        <a:rPr b="0" i="0" lang="sv-SE" sz="1400" u="none" cap="none" strike="noStrike">
                          <a:solidFill>
                            <a:srgbClr val="FF0000"/>
                          </a:solidFill>
                          <a:latin typeface="Arial"/>
                          <a:ea typeface="Arial"/>
                          <a:cs typeface="Arial"/>
                          <a:sym typeface="Arial"/>
                        </a:rPr>
                        <a:t>static</a:t>
                      </a:r>
                      <a:r>
                        <a:rPr b="0" i="0" lang="sv-SE" sz="1400" u="none" cap="none" strike="noStrike">
                          <a:solidFill>
                            <a:schemeClr val="lt2"/>
                          </a:solidFill>
                          <a:latin typeface="Arial"/>
                          <a:ea typeface="Arial"/>
                          <a:cs typeface="Arial"/>
                          <a:sym typeface="Arial"/>
                        </a:rPr>
                        <a:t> </a:t>
                      </a:r>
                      <a:r>
                        <a:rPr b="0" i="0" lang="sv-SE" sz="1400" u="none" cap="none" strike="noStrike">
                          <a:solidFill>
                            <a:srgbClr val="FF0000"/>
                          </a:solidFill>
                          <a:latin typeface="Arial"/>
                          <a:ea typeface="Arial"/>
                          <a:cs typeface="Arial"/>
                          <a:sym typeface="Arial"/>
                        </a:rPr>
                        <a:t>double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tan(double a) </a:t>
                      </a:r>
                      <a:br>
                        <a:rPr b="0" i="0" lang="sv-SE" sz="1400" u="none" cap="none" strike="noStrike">
                          <a:solidFill>
                            <a:schemeClr val="lt2"/>
                          </a:solidFill>
                          <a:latin typeface="Arial"/>
                          <a:ea typeface="Arial"/>
                          <a:cs typeface="Arial"/>
                          <a:sym typeface="Arial"/>
                        </a:rPr>
                      </a:br>
                      <a:r>
                        <a:rPr b="0" i="0" lang="sv-SE" sz="1400" u="none" cap="none" strike="noStrike">
                          <a:solidFill>
                            <a:schemeClr val="lt2"/>
                          </a:solidFill>
                          <a:latin typeface="Arial"/>
                          <a:ea typeface="Arial"/>
                          <a:cs typeface="Arial"/>
                          <a:sym typeface="Arial"/>
                        </a:rPr>
                        <a:t>  Returns the trigonometric tangent of an angle.</a:t>
                      </a:r>
                      <a:endParaRPr b="0" i="0" sz="1400" u="none" cap="none" strike="noStrike">
                        <a:solidFill>
                          <a:schemeClr val="lt2"/>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551975">
                <a:tc>
                  <a:txBody>
                    <a:bodyPr/>
                    <a:lstStyle/>
                    <a:p>
                      <a:pPr indent="0" lvl="0" marL="0" marR="0" rtl="0" algn="l">
                        <a:lnSpc>
                          <a:spcPct val="100000"/>
                        </a:lnSpc>
                        <a:spcBef>
                          <a:spcPts val="0"/>
                        </a:spcBef>
                        <a:spcAft>
                          <a:spcPts val="0"/>
                        </a:spcAft>
                        <a:buClr>
                          <a:srgbClr val="FF0000"/>
                        </a:buClr>
                        <a:buSzPts val="1400"/>
                        <a:buFont typeface="Arial"/>
                        <a:buNone/>
                      </a:pPr>
                      <a:r>
                        <a:rPr b="0" i="0" lang="sv-SE" sz="1400" u="none" cap="none" strike="noStrike">
                          <a:solidFill>
                            <a:srgbClr val="FF0000"/>
                          </a:solidFill>
                          <a:latin typeface="Arial"/>
                          <a:ea typeface="Arial"/>
                          <a:cs typeface="Arial"/>
                          <a:sym typeface="Arial"/>
                        </a:rPr>
                        <a:t>static</a:t>
                      </a:r>
                      <a:r>
                        <a:rPr b="0" i="0" lang="sv-SE" sz="1400" u="none" cap="none" strike="noStrike">
                          <a:solidFill>
                            <a:schemeClr val="lt2"/>
                          </a:solidFill>
                          <a:latin typeface="Arial"/>
                          <a:ea typeface="Arial"/>
                          <a:cs typeface="Arial"/>
                          <a:sym typeface="Arial"/>
                        </a:rPr>
                        <a:t> </a:t>
                      </a:r>
                      <a:r>
                        <a:rPr b="0" i="0" lang="sv-SE" sz="1400" u="none" cap="none" strike="noStrike">
                          <a:solidFill>
                            <a:srgbClr val="FF0000"/>
                          </a:solidFill>
                          <a:latin typeface="Arial"/>
                          <a:ea typeface="Arial"/>
                          <a:cs typeface="Arial"/>
                          <a:sym typeface="Arial"/>
                        </a:rPr>
                        <a:t>double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exp(double a) </a:t>
                      </a:r>
                      <a:br>
                        <a:rPr b="0" i="0" lang="sv-SE" sz="1400" u="none" cap="none" strike="noStrike">
                          <a:solidFill>
                            <a:schemeClr val="lt2"/>
                          </a:solidFill>
                          <a:latin typeface="Arial"/>
                          <a:ea typeface="Arial"/>
                          <a:cs typeface="Arial"/>
                          <a:sym typeface="Arial"/>
                        </a:rPr>
                      </a:br>
                      <a:r>
                        <a:rPr b="0" i="0" lang="sv-SE" sz="1400" u="none" cap="none" strike="noStrike">
                          <a:solidFill>
                            <a:schemeClr val="lt2"/>
                          </a:solidFill>
                          <a:latin typeface="Arial"/>
                          <a:ea typeface="Arial"/>
                          <a:cs typeface="Arial"/>
                          <a:sym typeface="Arial"/>
                        </a:rPr>
                        <a:t>  Returns Euler's number e raised to the power of a double value.</a:t>
                      </a:r>
                      <a:endParaRPr b="0" i="0" sz="1400" u="none" cap="none" strike="noStrike">
                        <a:solidFill>
                          <a:schemeClr val="lt2"/>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736325">
                <a:tc>
                  <a:txBody>
                    <a:bodyPr/>
                    <a:lstStyle/>
                    <a:p>
                      <a:pPr indent="0" lvl="0" marL="0" marR="0" rtl="0" algn="l">
                        <a:lnSpc>
                          <a:spcPct val="100000"/>
                        </a:lnSpc>
                        <a:spcBef>
                          <a:spcPts val="0"/>
                        </a:spcBef>
                        <a:spcAft>
                          <a:spcPts val="0"/>
                        </a:spcAft>
                        <a:buClr>
                          <a:srgbClr val="FF0000"/>
                        </a:buClr>
                        <a:buSzPts val="1400"/>
                        <a:buFont typeface="Arial"/>
                        <a:buNone/>
                      </a:pPr>
                      <a:r>
                        <a:rPr b="0" i="0" lang="sv-SE" sz="1400" u="none" cap="none" strike="noStrike">
                          <a:solidFill>
                            <a:srgbClr val="FF0000"/>
                          </a:solidFill>
                          <a:latin typeface="Arial"/>
                          <a:ea typeface="Arial"/>
                          <a:cs typeface="Arial"/>
                          <a:sym typeface="Arial"/>
                        </a:rPr>
                        <a:t>static</a:t>
                      </a:r>
                      <a:r>
                        <a:rPr b="0" i="0" lang="sv-SE" sz="1400" u="none" cap="none" strike="noStrike">
                          <a:solidFill>
                            <a:schemeClr val="lt2"/>
                          </a:solidFill>
                          <a:latin typeface="Arial"/>
                          <a:ea typeface="Arial"/>
                          <a:cs typeface="Arial"/>
                          <a:sym typeface="Arial"/>
                        </a:rPr>
                        <a:t> </a:t>
                      </a:r>
                      <a:r>
                        <a:rPr b="0" i="0" lang="sv-SE" sz="1400" u="none" cap="none" strike="noStrike">
                          <a:solidFill>
                            <a:srgbClr val="FF0000"/>
                          </a:solidFill>
                          <a:latin typeface="Arial"/>
                          <a:ea typeface="Arial"/>
                          <a:cs typeface="Arial"/>
                          <a:sym typeface="Arial"/>
                        </a:rPr>
                        <a:t>double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pow(double a, double b) </a:t>
                      </a:r>
                      <a:br>
                        <a:rPr b="0" i="0" lang="sv-SE" sz="1400" u="none" cap="none" strike="noStrike">
                          <a:solidFill>
                            <a:schemeClr val="lt2"/>
                          </a:solidFill>
                          <a:latin typeface="Arial"/>
                          <a:ea typeface="Arial"/>
                          <a:cs typeface="Arial"/>
                          <a:sym typeface="Arial"/>
                        </a:rPr>
                      </a:br>
                      <a:r>
                        <a:rPr b="0" i="0" lang="sv-SE" sz="1400" u="none" cap="none" strike="noStrike">
                          <a:solidFill>
                            <a:schemeClr val="lt2"/>
                          </a:solidFill>
                          <a:latin typeface="Arial"/>
                          <a:ea typeface="Arial"/>
                          <a:cs typeface="Arial"/>
                          <a:sym typeface="Arial"/>
                        </a:rPr>
                        <a:t>  Returns the value of the first argument raised to the power of the second argument.</a:t>
                      </a:r>
                      <a:endParaRPr b="0" i="0" sz="1400" u="none" cap="none" strike="noStrike">
                        <a:solidFill>
                          <a:schemeClr val="lt2"/>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753000">
                <a:tc>
                  <a:txBody>
                    <a:bodyPr/>
                    <a:lstStyle/>
                    <a:p>
                      <a:pPr indent="0" lvl="0" marL="0" marR="0" rtl="0" algn="l">
                        <a:lnSpc>
                          <a:spcPct val="100000"/>
                        </a:lnSpc>
                        <a:spcBef>
                          <a:spcPts val="0"/>
                        </a:spcBef>
                        <a:spcAft>
                          <a:spcPts val="0"/>
                        </a:spcAft>
                        <a:buClr>
                          <a:srgbClr val="FF0000"/>
                        </a:buClr>
                        <a:buSzPts val="1400"/>
                        <a:buFont typeface="Arial"/>
                        <a:buNone/>
                      </a:pPr>
                      <a:r>
                        <a:rPr b="0" i="0" lang="sv-SE" sz="1400" u="none" cap="none" strike="noStrike">
                          <a:solidFill>
                            <a:srgbClr val="FF0000"/>
                          </a:solidFill>
                          <a:latin typeface="Arial"/>
                          <a:ea typeface="Arial"/>
                          <a:cs typeface="Arial"/>
                          <a:sym typeface="Arial"/>
                        </a:rPr>
                        <a:t>static</a:t>
                      </a:r>
                      <a:r>
                        <a:rPr b="0" i="0" lang="sv-SE" sz="1400" u="none" cap="none" strike="noStrike">
                          <a:solidFill>
                            <a:schemeClr val="lt2"/>
                          </a:solidFill>
                          <a:latin typeface="Arial"/>
                          <a:ea typeface="Arial"/>
                          <a:cs typeface="Arial"/>
                          <a:sym typeface="Arial"/>
                        </a:rPr>
                        <a:t> </a:t>
                      </a:r>
                      <a:r>
                        <a:rPr b="0" i="0" lang="sv-SE" sz="1400" u="none" cap="none" strike="noStrike">
                          <a:solidFill>
                            <a:srgbClr val="FF0000"/>
                          </a:solidFill>
                          <a:latin typeface="Arial"/>
                          <a:ea typeface="Arial"/>
                          <a:cs typeface="Arial"/>
                          <a:sym typeface="Arial"/>
                        </a:rPr>
                        <a:t>double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random() </a:t>
                      </a:r>
                      <a:br>
                        <a:rPr b="0" i="0" lang="sv-SE" sz="1400" u="none" cap="none" strike="noStrike">
                          <a:solidFill>
                            <a:schemeClr val="lt2"/>
                          </a:solidFill>
                          <a:latin typeface="Arial"/>
                          <a:ea typeface="Arial"/>
                          <a:cs typeface="Arial"/>
                          <a:sym typeface="Arial"/>
                        </a:rPr>
                      </a:br>
                      <a:r>
                        <a:rPr b="0" i="0" lang="sv-SE" sz="1400" u="none" cap="none" strike="noStrike">
                          <a:solidFill>
                            <a:schemeClr val="lt2"/>
                          </a:solidFill>
                          <a:latin typeface="Arial"/>
                          <a:ea typeface="Arial"/>
                          <a:cs typeface="Arial"/>
                          <a:sym typeface="Arial"/>
                        </a:rPr>
                        <a:t>  Returns a double value with a positive sign, greater than or equal to 0.0 and less than 1.0.</a:t>
                      </a:r>
                      <a:endParaRPr b="0" i="0" sz="1400" u="none" cap="none" strike="noStrike">
                        <a:solidFill>
                          <a:schemeClr val="lt2"/>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551975">
                <a:tc>
                  <a:txBody>
                    <a:bodyPr/>
                    <a:lstStyle/>
                    <a:p>
                      <a:pPr indent="0" lvl="0" marL="0" marR="0" rtl="0" algn="l">
                        <a:lnSpc>
                          <a:spcPct val="100000"/>
                        </a:lnSpc>
                        <a:spcBef>
                          <a:spcPts val="0"/>
                        </a:spcBef>
                        <a:spcAft>
                          <a:spcPts val="0"/>
                        </a:spcAft>
                        <a:buClr>
                          <a:srgbClr val="FF0000"/>
                        </a:buClr>
                        <a:buSzPts val="1400"/>
                        <a:buFont typeface="Arial"/>
                        <a:buNone/>
                      </a:pPr>
                      <a:r>
                        <a:rPr b="0" i="0" lang="sv-SE" sz="1400" u="none" cap="none" strike="noStrike">
                          <a:solidFill>
                            <a:srgbClr val="FF0000"/>
                          </a:solidFill>
                          <a:latin typeface="Arial"/>
                          <a:ea typeface="Arial"/>
                          <a:cs typeface="Arial"/>
                          <a:sym typeface="Arial"/>
                        </a:rPr>
                        <a:t>static</a:t>
                      </a:r>
                      <a:r>
                        <a:rPr b="0" i="0" lang="sv-SE" sz="1400" u="none" cap="none" strike="noStrike">
                          <a:solidFill>
                            <a:schemeClr val="lt2"/>
                          </a:solidFill>
                          <a:latin typeface="Arial"/>
                          <a:ea typeface="Arial"/>
                          <a:cs typeface="Arial"/>
                          <a:sym typeface="Arial"/>
                        </a:rPr>
                        <a:t> </a:t>
                      </a:r>
                      <a:r>
                        <a:rPr b="0" i="0" lang="sv-SE" sz="1400" u="none" cap="none" strike="noStrike">
                          <a:solidFill>
                            <a:srgbClr val="FF0000"/>
                          </a:solidFill>
                          <a:latin typeface="Arial"/>
                          <a:ea typeface="Arial"/>
                          <a:cs typeface="Arial"/>
                          <a:sym typeface="Arial"/>
                        </a:rPr>
                        <a:t>double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sqrt(double a) </a:t>
                      </a:r>
                      <a:br>
                        <a:rPr b="0" i="0" lang="sv-SE" sz="1400" u="none" cap="none" strike="noStrike">
                          <a:solidFill>
                            <a:schemeClr val="lt2"/>
                          </a:solidFill>
                          <a:latin typeface="Arial"/>
                          <a:ea typeface="Arial"/>
                          <a:cs typeface="Arial"/>
                          <a:sym typeface="Arial"/>
                        </a:rPr>
                      </a:br>
                      <a:r>
                        <a:rPr b="0" i="0" lang="sv-SE" sz="1400" u="none" cap="none" strike="noStrike">
                          <a:solidFill>
                            <a:schemeClr val="lt2"/>
                          </a:solidFill>
                          <a:latin typeface="Arial"/>
                          <a:ea typeface="Arial"/>
                          <a:cs typeface="Arial"/>
                          <a:sym typeface="Arial"/>
                        </a:rPr>
                        <a:t>  Returns the correctly rounded positive square root of a double value.</a:t>
                      </a:r>
                      <a:endParaRPr b="0" i="0" sz="1400" u="none" cap="none" strike="noStrike">
                        <a:solidFill>
                          <a:schemeClr val="lt2"/>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045" name="Shape 268045"/>
        <p:cNvGrpSpPr/>
        <p:nvPr/>
      </p:nvGrpSpPr>
      <p:grpSpPr>
        <a:xfrm>
          <a:off x="0" y="0"/>
          <a:ext cx="0" cy="0"/>
          <a:chOff x="0" y="0"/>
          <a:chExt cx="0" cy="0"/>
        </a:xfrm>
      </p:grpSpPr>
      <p:sp>
        <p:nvSpPr>
          <p:cNvPr id="268046" name="Google Shape;268046;p104"/>
          <p:cNvSpPr txBox="1"/>
          <p:nvPr>
            <p:ph type="title"/>
          </p:nvPr>
        </p:nvSpPr>
        <p:spPr>
          <a:xfrm>
            <a:off x="654050"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Formatering (NumberFormat)</a:t>
            </a:r>
            <a:endParaRPr/>
          </a:p>
        </p:txBody>
      </p:sp>
      <p:sp>
        <p:nvSpPr>
          <p:cNvPr id="268047" name="Google Shape;268047;p104"/>
          <p:cNvSpPr txBox="1"/>
          <p:nvPr>
            <p:ph idx="1" type="body"/>
          </p:nvPr>
        </p:nvSpPr>
        <p:spPr>
          <a:xfrm>
            <a:off x="177055" y="692696"/>
            <a:ext cx="8787300" cy="583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sz="1400">
                <a:solidFill>
                  <a:srgbClr val="FF0000"/>
                </a:solidFill>
                <a:latin typeface="Courier New"/>
                <a:ea typeface="Courier New"/>
                <a:cs typeface="Courier New"/>
                <a:sym typeface="Courier New"/>
              </a:rPr>
              <a:t>import</a:t>
            </a:r>
            <a:r>
              <a:rPr b="1" lang="sv-SE" sz="1400">
                <a:latin typeface="Courier New"/>
                <a:ea typeface="Courier New"/>
                <a:cs typeface="Courier New"/>
                <a:sym typeface="Courier New"/>
              </a:rPr>
              <a:t> java.util.Scanner;</a:t>
            </a:r>
            <a:br>
              <a:rPr b="1" lang="sv-SE" sz="1400">
                <a:latin typeface="Courier New"/>
                <a:ea typeface="Courier New"/>
                <a:cs typeface="Courier New"/>
                <a:sym typeface="Courier New"/>
              </a:rPr>
            </a:br>
            <a:r>
              <a:rPr b="1" lang="sv-SE" sz="1400">
                <a:solidFill>
                  <a:srgbClr val="FF0000"/>
                </a:solidFill>
                <a:latin typeface="Courier New"/>
                <a:ea typeface="Courier New"/>
                <a:cs typeface="Courier New"/>
                <a:sym typeface="Courier New"/>
              </a:rPr>
              <a:t>import</a:t>
            </a:r>
            <a:r>
              <a:rPr b="1" lang="sv-SE" sz="1400">
                <a:latin typeface="Courier New"/>
                <a:ea typeface="Courier New"/>
                <a:cs typeface="Courier New"/>
                <a:sym typeface="Courier New"/>
              </a:rPr>
              <a:t> java.text.NumberFormat;</a:t>
            </a:r>
            <a:br>
              <a:rPr b="1" lang="sv-SE" sz="1400">
                <a:latin typeface="Courier New"/>
                <a:ea typeface="Courier New"/>
                <a:cs typeface="Courier New"/>
                <a:sym typeface="Courier New"/>
              </a:rPr>
            </a:br>
            <a:r>
              <a:rPr b="1" lang="sv-SE" sz="1400">
                <a:solidFill>
                  <a:srgbClr val="FF0000"/>
                </a:solidFill>
                <a:latin typeface="Courier New"/>
                <a:ea typeface="Courier New"/>
                <a:cs typeface="Courier New"/>
                <a:sym typeface="Courier New"/>
              </a:rPr>
              <a:t>public class </a:t>
            </a:r>
            <a:r>
              <a:rPr b="1" lang="sv-SE" sz="1400">
                <a:latin typeface="Courier New"/>
                <a:ea typeface="Courier New"/>
                <a:cs typeface="Courier New"/>
                <a:sym typeface="Courier New"/>
              </a:rPr>
              <a:t>Formatering{</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public static void </a:t>
            </a:r>
            <a:r>
              <a:rPr b="1" lang="sv-SE" sz="1400">
                <a:latin typeface="Courier New"/>
                <a:ea typeface="Courier New"/>
                <a:cs typeface="Courier New"/>
                <a:sym typeface="Courier New"/>
              </a:rPr>
              <a:t>main(String[] args){</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double</a:t>
            </a:r>
            <a:r>
              <a:rPr b="1" lang="sv-SE" sz="1400">
                <a:latin typeface="Courier New"/>
                <a:ea typeface="Courier New"/>
                <a:cs typeface="Courier New"/>
                <a:sym typeface="Courier New"/>
              </a:rPr>
              <a:t> discount = 0.25;</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a:t>
            </a:r>
            <a:r>
              <a:rPr b="1" lang="sv-SE" sz="1400">
                <a:latin typeface="Courier New"/>
                <a:ea typeface="Courier New"/>
                <a:cs typeface="Courier New"/>
                <a:sym typeface="Courier New"/>
              </a:rPr>
              <a:t> quantity;</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double</a:t>
            </a:r>
            <a:r>
              <a:rPr b="1" lang="sv-SE" sz="1400">
                <a:latin typeface="Courier New"/>
                <a:ea typeface="Courier New"/>
                <a:cs typeface="Courier New"/>
                <a:sym typeface="Courier New"/>
              </a:rPr>
              <a:t> price;  </a:t>
            </a:r>
            <a:br>
              <a:rPr b="1" lang="sv-SE" sz="1400">
                <a:latin typeface="Courier New"/>
                <a:ea typeface="Courier New"/>
                <a:cs typeface="Courier New"/>
                <a:sym typeface="Courier New"/>
              </a:rPr>
            </a:br>
            <a:r>
              <a:rPr b="1" lang="sv-SE" sz="1400">
                <a:latin typeface="Courier New"/>
                <a:ea typeface="Courier New"/>
                <a:cs typeface="Courier New"/>
                <a:sym typeface="Courier New"/>
              </a:rPr>
              <a:t>    Scanner scan = new Scanner (System.in);</a:t>
            </a:r>
            <a:br>
              <a:rPr b="1" lang="sv-SE" sz="1400">
                <a:latin typeface="Courier New"/>
                <a:ea typeface="Courier New"/>
                <a:cs typeface="Courier New"/>
                <a:sym typeface="Courier New"/>
              </a:rPr>
            </a:br>
            <a:r>
              <a:rPr b="1" lang="sv-SE" sz="1400">
                <a:latin typeface="Courier New"/>
                <a:ea typeface="Courier New"/>
                <a:cs typeface="Courier New"/>
                <a:sym typeface="Courier New"/>
              </a:rPr>
              <a:t>    NumberFormat percent = NumberFormat.getPercentInstance(); </a:t>
            </a:r>
            <a:endParaRPr/>
          </a:p>
          <a:p>
            <a:pPr indent="0" lvl="0" marL="0" rtl="0" algn="l">
              <a:spcBef>
                <a:spcPts val="1013"/>
              </a:spcBef>
              <a:spcAft>
                <a:spcPts val="0"/>
              </a:spcAft>
              <a:buNone/>
            </a:pPr>
            <a:r>
              <a:rPr b="1" lang="sv-SE" sz="1400">
                <a:latin typeface="Courier New"/>
                <a:ea typeface="Courier New"/>
                <a:cs typeface="Courier New"/>
                <a:sym typeface="Courier New"/>
              </a:rPr>
              <a:t>    System.</a:t>
            </a:r>
            <a:r>
              <a:rPr b="1" lang="sv-SE" sz="1400">
                <a:solidFill>
                  <a:srgbClr val="3333CC"/>
                </a:solidFill>
                <a:latin typeface="Courier New"/>
                <a:ea typeface="Courier New"/>
                <a:cs typeface="Courier New"/>
                <a:sym typeface="Courier New"/>
              </a:rPr>
              <a:t>out</a:t>
            </a:r>
            <a:r>
              <a:rPr b="1" lang="sv-SE" sz="1400">
                <a:latin typeface="Courier New"/>
                <a:ea typeface="Courier New"/>
                <a:cs typeface="Courier New"/>
                <a:sym typeface="Courier New"/>
              </a:rPr>
              <a:t>.print(</a:t>
            </a:r>
            <a:r>
              <a:rPr b="1" lang="sv-SE" sz="1400">
                <a:solidFill>
                  <a:srgbClr val="3333CC"/>
                </a:solidFill>
                <a:latin typeface="Courier New"/>
                <a:ea typeface="Courier New"/>
                <a:cs typeface="Courier New"/>
                <a:sym typeface="Courier New"/>
              </a:rPr>
              <a:t>"Enter quantity: "</a:t>
            </a:r>
            <a:r>
              <a:rPr b="1" lang="sv-SE" sz="1400">
                <a:latin typeface="Courier New"/>
                <a:ea typeface="Courier New"/>
                <a:cs typeface="Courier New"/>
                <a:sym typeface="Courier New"/>
              </a:rPr>
              <a:t>);</a:t>
            </a:r>
            <a:br>
              <a:rPr b="1" lang="sv-SE" sz="1400">
                <a:latin typeface="Courier New"/>
                <a:ea typeface="Courier New"/>
                <a:cs typeface="Courier New"/>
                <a:sym typeface="Courier New"/>
              </a:rPr>
            </a:br>
            <a:r>
              <a:rPr b="1" lang="sv-SE" sz="1400">
                <a:latin typeface="Courier New"/>
                <a:ea typeface="Courier New"/>
                <a:cs typeface="Courier New"/>
                <a:sym typeface="Courier New"/>
              </a:rPr>
              <a:t>    quantity = scan.nextInt();</a:t>
            </a:r>
            <a:endParaRPr/>
          </a:p>
          <a:p>
            <a:pPr indent="0" lvl="0" marL="0" rtl="0" algn="l">
              <a:spcBef>
                <a:spcPts val="1013"/>
              </a:spcBef>
              <a:spcAft>
                <a:spcPts val="0"/>
              </a:spcAft>
              <a:buNone/>
            </a:pPr>
            <a:r>
              <a:rPr b="1" lang="sv-SE" sz="1400">
                <a:latin typeface="Courier New"/>
                <a:ea typeface="Courier New"/>
                <a:cs typeface="Courier New"/>
                <a:sym typeface="Courier New"/>
              </a:rPr>
              <a:t>    System.</a:t>
            </a:r>
            <a:r>
              <a:rPr b="1" lang="sv-SE" sz="1400">
                <a:solidFill>
                  <a:srgbClr val="3333CC"/>
                </a:solidFill>
                <a:latin typeface="Courier New"/>
                <a:ea typeface="Courier New"/>
                <a:cs typeface="Courier New"/>
                <a:sym typeface="Courier New"/>
              </a:rPr>
              <a:t>out</a:t>
            </a:r>
            <a:r>
              <a:rPr b="1" lang="sv-SE" sz="1400">
                <a:latin typeface="Courier New"/>
                <a:ea typeface="Courier New"/>
                <a:cs typeface="Courier New"/>
                <a:sym typeface="Courier New"/>
              </a:rPr>
              <a:t>.print("</a:t>
            </a:r>
            <a:r>
              <a:rPr b="1" lang="sv-SE" sz="1400">
                <a:solidFill>
                  <a:srgbClr val="3333CC"/>
                </a:solidFill>
                <a:latin typeface="Courier New"/>
                <a:ea typeface="Courier New"/>
                <a:cs typeface="Courier New"/>
                <a:sym typeface="Courier New"/>
              </a:rPr>
              <a:t>Enter price: "</a:t>
            </a:r>
            <a:r>
              <a:rPr b="1" lang="sv-SE" sz="1400">
                <a:latin typeface="Courier New"/>
                <a:ea typeface="Courier New"/>
                <a:cs typeface="Courier New"/>
                <a:sym typeface="Courier New"/>
              </a:rPr>
              <a:t>);</a:t>
            </a:r>
            <a:br>
              <a:rPr b="1" lang="sv-SE" sz="1400">
                <a:latin typeface="Courier New"/>
                <a:ea typeface="Courier New"/>
                <a:cs typeface="Courier New"/>
                <a:sym typeface="Courier New"/>
              </a:rPr>
            </a:br>
            <a:r>
              <a:rPr b="1" lang="sv-SE" sz="1400">
                <a:latin typeface="Courier New"/>
                <a:ea typeface="Courier New"/>
                <a:cs typeface="Courier New"/>
                <a:sym typeface="Courier New"/>
              </a:rPr>
              <a:t>    price = scan.nextDouble();  </a:t>
            </a:r>
            <a:endParaRPr/>
          </a:p>
          <a:p>
            <a:pPr indent="0" lvl="0" marL="0" rtl="0" algn="l">
              <a:spcBef>
                <a:spcPts val="1013"/>
              </a:spcBef>
              <a:spcAft>
                <a:spcPts val="0"/>
              </a:spcAft>
              <a:buNone/>
            </a:pPr>
            <a:r>
              <a:rPr b="1" lang="sv-SE" sz="1400">
                <a:latin typeface="Courier New"/>
                <a:ea typeface="Courier New"/>
                <a:cs typeface="Courier New"/>
                <a:sym typeface="Courier New"/>
              </a:rPr>
              <a:t>    System.</a:t>
            </a:r>
            <a:r>
              <a:rPr b="1" lang="sv-SE" sz="1400">
                <a:solidFill>
                  <a:schemeClr val="lt2"/>
                </a:solidFill>
                <a:latin typeface="Courier New"/>
                <a:ea typeface="Courier New"/>
                <a:cs typeface="Courier New"/>
                <a:sym typeface="Courier New"/>
              </a:rPr>
              <a:t>out</a:t>
            </a:r>
            <a:r>
              <a:rPr b="1" lang="sv-SE" sz="1400">
                <a:latin typeface="Courier New"/>
                <a:ea typeface="Courier New"/>
                <a:cs typeface="Courier New"/>
                <a:sym typeface="Courier New"/>
              </a:rPr>
              <a:t>.println(</a:t>
            </a:r>
            <a:r>
              <a:rPr b="1" lang="sv-SE" sz="1400">
                <a:solidFill>
                  <a:srgbClr val="3333CC"/>
                </a:solidFill>
                <a:latin typeface="Courier New"/>
                <a:ea typeface="Courier New"/>
                <a:cs typeface="Courier New"/>
                <a:sym typeface="Courier New"/>
              </a:rPr>
              <a:t>"Total price: " </a:t>
            </a:r>
            <a:r>
              <a:rPr b="1" lang="sv-SE" sz="1400">
                <a:latin typeface="Courier New"/>
                <a:ea typeface="Courier New"/>
                <a:cs typeface="Courier New"/>
                <a:sym typeface="Courier New"/>
              </a:rPr>
              <a:t>+ (quantity * price));</a:t>
            </a:r>
            <a:br>
              <a:rPr b="1" lang="sv-SE" sz="1400">
                <a:latin typeface="Courier New"/>
                <a:ea typeface="Courier New"/>
                <a:cs typeface="Courier New"/>
                <a:sym typeface="Courier New"/>
              </a:rPr>
            </a:br>
            <a:r>
              <a:rPr b="1" lang="sv-SE" sz="1400">
                <a:latin typeface="Courier New"/>
                <a:ea typeface="Courier New"/>
                <a:cs typeface="Courier New"/>
                <a:sym typeface="Courier New"/>
              </a:rPr>
              <a:t>    System.</a:t>
            </a:r>
            <a:r>
              <a:rPr b="1" lang="sv-SE" sz="1400">
                <a:solidFill>
                  <a:schemeClr val="lt2"/>
                </a:solidFill>
                <a:latin typeface="Courier New"/>
                <a:ea typeface="Courier New"/>
                <a:cs typeface="Courier New"/>
                <a:sym typeface="Courier New"/>
              </a:rPr>
              <a:t>out</a:t>
            </a:r>
            <a:r>
              <a:rPr b="1" lang="sv-SE" sz="1400">
                <a:latin typeface="Courier New"/>
                <a:ea typeface="Courier New"/>
                <a:cs typeface="Courier New"/>
                <a:sym typeface="Courier New"/>
              </a:rPr>
              <a:t>.println("</a:t>
            </a:r>
            <a:r>
              <a:rPr b="1" lang="sv-SE" sz="1400">
                <a:solidFill>
                  <a:srgbClr val="3333CC"/>
                </a:solidFill>
                <a:latin typeface="Courier New"/>
                <a:ea typeface="Courier New"/>
                <a:cs typeface="Courier New"/>
                <a:sym typeface="Courier New"/>
              </a:rPr>
              <a:t>Total price with " </a:t>
            </a:r>
            <a:r>
              <a:rPr b="1" lang="sv-SE" sz="1400">
                <a:latin typeface="Courier New"/>
                <a:ea typeface="Courier New"/>
                <a:cs typeface="Courier New"/>
                <a:sym typeface="Courier New"/>
              </a:rPr>
              <a:t>+ percent.format(discount) + </a:t>
            </a:r>
            <a:br>
              <a:rPr b="1" lang="sv-SE" sz="1400">
                <a:latin typeface="Courier New"/>
                <a:ea typeface="Courier New"/>
                <a:cs typeface="Courier New"/>
                <a:sym typeface="Courier New"/>
              </a:rPr>
            </a:br>
            <a:r>
              <a:rPr b="1" lang="sv-SE" sz="1400">
                <a:solidFill>
                  <a:srgbClr val="3333CC"/>
                </a:solidFill>
                <a:latin typeface="Courier New"/>
                <a:ea typeface="Courier New"/>
                <a:cs typeface="Courier New"/>
                <a:sym typeface="Courier New"/>
              </a:rPr>
              <a:t>		" discount are: " </a:t>
            </a:r>
            <a:r>
              <a:rPr b="1" lang="sv-SE" sz="1400">
                <a:latin typeface="Courier New"/>
                <a:ea typeface="Courier New"/>
                <a:cs typeface="Courier New"/>
                <a:sym typeface="Courier New"/>
              </a:rPr>
              <a:t>+ (quantity * price) * 	(1-discount));</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br>
              <a:rPr b="1" lang="sv-SE" sz="1400">
                <a:latin typeface="Courier New"/>
                <a:ea typeface="Courier New"/>
                <a:cs typeface="Courier New"/>
                <a:sym typeface="Courier New"/>
              </a:rPr>
            </a:br>
            <a:r>
              <a:rPr b="1" lang="sv-SE" sz="1400">
                <a:latin typeface="Courier New"/>
                <a:ea typeface="Courier New"/>
                <a:cs typeface="Courier New"/>
                <a:sym typeface="Courier New"/>
              </a:rPr>
              <a:t>}</a:t>
            </a:r>
            <a:endParaRPr b="1" sz="1400">
              <a:latin typeface="Courier New"/>
              <a:ea typeface="Courier New"/>
              <a:cs typeface="Courier New"/>
              <a:sym typeface="Courier New"/>
            </a:endParaRPr>
          </a:p>
        </p:txBody>
      </p:sp>
      <p:sp>
        <p:nvSpPr>
          <p:cNvPr id="268048" name="Google Shape;268048;p104"/>
          <p:cNvSpPr/>
          <p:nvPr/>
        </p:nvSpPr>
        <p:spPr>
          <a:xfrm>
            <a:off x="5031556" y="5283225"/>
            <a:ext cx="3645000" cy="9540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sv-SE" sz="1400">
                <a:solidFill>
                  <a:schemeClr val="lt2"/>
                </a:solidFill>
                <a:latin typeface="Arial"/>
                <a:ea typeface="Arial"/>
                <a:cs typeface="Arial"/>
                <a:sym typeface="Arial"/>
              </a:rPr>
              <a:t>Enter quantity: </a:t>
            </a:r>
            <a:r>
              <a:rPr lang="sv-SE" sz="1400">
                <a:solidFill>
                  <a:srgbClr val="FF0000"/>
                </a:solidFill>
                <a:latin typeface="Arial"/>
                <a:ea typeface="Arial"/>
                <a:cs typeface="Arial"/>
                <a:sym typeface="Arial"/>
              </a:rPr>
              <a:t>100</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Enter price: </a:t>
            </a:r>
            <a:r>
              <a:rPr lang="sv-SE" sz="1400">
                <a:solidFill>
                  <a:srgbClr val="FF0000"/>
                </a:solidFill>
                <a:latin typeface="Arial"/>
                <a:ea typeface="Arial"/>
                <a:cs typeface="Arial"/>
                <a:sym typeface="Arial"/>
              </a:rPr>
              <a:t>25</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Total price: 2500.0</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Total price with 25% discount are: 1875.0</a:t>
            </a:r>
            <a:endParaRPr b="1" sz="1400">
              <a:solidFill>
                <a:schemeClr val="lt2"/>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052" name="Shape 268052"/>
        <p:cNvGrpSpPr/>
        <p:nvPr/>
      </p:nvGrpSpPr>
      <p:grpSpPr>
        <a:xfrm>
          <a:off x="0" y="0"/>
          <a:ext cx="0" cy="0"/>
          <a:chOff x="0" y="0"/>
          <a:chExt cx="0" cy="0"/>
        </a:xfrm>
      </p:grpSpPr>
      <p:pic>
        <p:nvPicPr>
          <p:cNvPr id="268053" name="Google Shape;268053;p105"/>
          <p:cNvPicPr preferRelativeResize="0"/>
          <p:nvPr>
            <p:ph idx="1" type="body"/>
          </p:nvPr>
        </p:nvPicPr>
        <p:blipFill rotWithShape="1">
          <a:blip r:embed="rId3">
            <a:alphaModFix/>
          </a:blip>
          <a:srcRect b="0" l="0" r="0" t="0"/>
          <a:stretch/>
        </p:blipFill>
        <p:spPr>
          <a:xfrm>
            <a:off x="323850" y="729403"/>
            <a:ext cx="8374200" cy="2051400"/>
          </a:xfrm>
          <a:prstGeom prst="rect">
            <a:avLst/>
          </a:prstGeom>
          <a:noFill/>
          <a:ln>
            <a:noFill/>
          </a:ln>
        </p:spPr>
      </p:pic>
      <p:sp>
        <p:nvSpPr>
          <p:cNvPr id="268054" name="Google Shape;268054;p105"/>
          <p:cNvSpPr txBox="1"/>
          <p:nvPr>
            <p:ph type="title"/>
          </p:nvPr>
        </p:nvSpPr>
        <p:spPr>
          <a:xfrm>
            <a:off x="654050" y="-27384"/>
            <a:ext cx="83823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Some methods of the NumberFormat Class</a:t>
            </a:r>
            <a:endParaRPr/>
          </a:p>
        </p:txBody>
      </p:sp>
      <p:sp>
        <p:nvSpPr>
          <p:cNvPr id="268055" name="Google Shape;268055;p105"/>
          <p:cNvSpPr/>
          <p:nvPr>
            <p:ph idx="2" type="clipArt"/>
          </p:nvPr>
        </p:nvSpPr>
        <p:spPr>
          <a:xfrm>
            <a:off x="654050" y="6597650"/>
            <a:ext cx="5718300" cy="250800"/>
          </a:xfrm>
          <a:prstGeom prst="rect">
            <a:avLst/>
          </a:prstGeom>
          <a:noFill/>
          <a:ln>
            <a:noFill/>
          </a:ln>
        </p:spPr>
        <p:txBody>
          <a:bodyPr anchorCtr="0" anchor="t" bIns="45700" lIns="91425" spcFirstLastPara="1" rIns="91425" wrap="square" tIns="45700">
            <a:noAutofit/>
          </a:bodyPr>
          <a:lstStyle/>
          <a:p>
            <a:pPr indent="0" lvl="0" marL="0" rtl="0" algn="l">
              <a:spcBef>
                <a:spcPts val="1013"/>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059" name="Shape 268059"/>
        <p:cNvGrpSpPr/>
        <p:nvPr/>
      </p:nvGrpSpPr>
      <p:grpSpPr>
        <a:xfrm>
          <a:off x="0" y="0"/>
          <a:ext cx="0" cy="0"/>
          <a:chOff x="0" y="0"/>
          <a:chExt cx="0" cy="0"/>
        </a:xfrm>
      </p:grpSpPr>
      <p:sp>
        <p:nvSpPr>
          <p:cNvPr id="268060" name="Google Shape;268060;p106"/>
          <p:cNvSpPr txBox="1"/>
          <p:nvPr>
            <p:ph type="title"/>
          </p:nvPr>
        </p:nvSpPr>
        <p:spPr>
          <a:xfrm>
            <a:off x="654050"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Formatering (DecimalFormat)</a:t>
            </a:r>
            <a:endParaRPr/>
          </a:p>
        </p:txBody>
      </p:sp>
      <p:sp>
        <p:nvSpPr>
          <p:cNvPr id="268061" name="Google Shape;268061;p106"/>
          <p:cNvSpPr txBox="1"/>
          <p:nvPr>
            <p:ph idx="1" type="body"/>
          </p:nvPr>
        </p:nvSpPr>
        <p:spPr>
          <a:xfrm>
            <a:off x="179513" y="689049"/>
            <a:ext cx="8197800" cy="47562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None/>
            </a:pPr>
            <a:r>
              <a:rPr b="1" lang="sv-SE" sz="1400">
                <a:solidFill>
                  <a:srgbClr val="FF0000"/>
                </a:solidFill>
                <a:latin typeface="Courier New"/>
                <a:ea typeface="Courier New"/>
                <a:cs typeface="Courier New"/>
                <a:sym typeface="Courier New"/>
              </a:rPr>
              <a:t>import</a:t>
            </a:r>
            <a:r>
              <a:rPr b="1" lang="sv-SE" sz="1400">
                <a:latin typeface="Courier New"/>
                <a:ea typeface="Courier New"/>
                <a:cs typeface="Courier New"/>
                <a:sym typeface="Courier New"/>
              </a:rPr>
              <a:t> java.util.Scanner;</a:t>
            </a:r>
            <a:br>
              <a:rPr b="1" lang="sv-SE" sz="1400">
                <a:latin typeface="Courier New"/>
                <a:ea typeface="Courier New"/>
                <a:cs typeface="Courier New"/>
                <a:sym typeface="Courier New"/>
              </a:rPr>
            </a:br>
            <a:r>
              <a:rPr b="1" lang="sv-SE" sz="1400">
                <a:solidFill>
                  <a:srgbClr val="FF0000"/>
                </a:solidFill>
                <a:latin typeface="Courier New"/>
                <a:ea typeface="Courier New"/>
                <a:cs typeface="Courier New"/>
                <a:sym typeface="Courier New"/>
              </a:rPr>
              <a:t>import</a:t>
            </a:r>
            <a:r>
              <a:rPr b="1" lang="sv-SE" sz="1400">
                <a:latin typeface="Courier New"/>
                <a:ea typeface="Courier New"/>
                <a:cs typeface="Courier New"/>
                <a:sym typeface="Courier New"/>
              </a:rPr>
              <a:t> java.text.DecimalFormat;</a:t>
            </a:r>
            <a:endParaRPr/>
          </a:p>
          <a:p>
            <a:pPr indent="0" lvl="0" marL="0" rtl="0" algn="l">
              <a:lnSpc>
                <a:spcPct val="80000"/>
              </a:lnSpc>
              <a:spcBef>
                <a:spcPts val="1013"/>
              </a:spcBef>
              <a:spcAft>
                <a:spcPts val="0"/>
              </a:spcAft>
              <a:buNone/>
            </a:pPr>
            <a:r>
              <a:rPr b="1" lang="sv-SE" sz="1400">
                <a:solidFill>
                  <a:srgbClr val="FF0000"/>
                </a:solidFill>
                <a:latin typeface="Courier New"/>
                <a:ea typeface="Courier New"/>
                <a:cs typeface="Courier New"/>
                <a:sym typeface="Courier New"/>
              </a:rPr>
              <a:t>public class </a:t>
            </a:r>
            <a:r>
              <a:rPr b="1" lang="sv-SE" sz="1400">
                <a:latin typeface="Courier New"/>
                <a:ea typeface="Courier New"/>
                <a:cs typeface="Courier New"/>
                <a:sym typeface="Courier New"/>
              </a:rPr>
              <a:t>Format{</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public static void </a:t>
            </a:r>
            <a:r>
              <a:rPr b="1" lang="sv-SE" sz="1400">
                <a:latin typeface="Courier New"/>
                <a:ea typeface="Courier New"/>
                <a:cs typeface="Courier New"/>
                <a:sym typeface="Courier New"/>
              </a:rPr>
              <a:t>main(String[] args){</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double</a:t>
            </a:r>
            <a:r>
              <a:rPr b="1" lang="sv-SE" sz="1400">
                <a:latin typeface="Courier New"/>
                <a:ea typeface="Courier New"/>
                <a:cs typeface="Courier New"/>
                <a:sym typeface="Courier New"/>
              </a:rPr>
              <a:t> num1 =310;</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double</a:t>
            </a:r>
            <a:r>
              <a:rPr b="1" lang="sv-SE" sz="1400">
                <a:latin typeface="Courier New"/>
                <a:ea typeface="Courier New"/>
                <a:cs typeface="Courier New"/>
                <a:sym typeface="Courier New"/>
              </a:rPr>
              <a:t> num2 = 3;  </a:t>
            </a:r>
            <a:br>
              <a:rPr b="1" lang="sv-SE" sz="1400">
                <a:latin typeface="Courier New"/>
                <a:ea typeface="Courier New"/>
                <a:cs typeface="Courier New"/>
                <a:sym typeface="Courier New"/>
              </a:rPr>
            </a:br>
            <a:r>
              <a:rPr b="1" lang="sv-SE" sz="1400">
                <a:latin typeface="Courier New"/>
                <a:ea typeface="Courier New"/>
                <a:cs typeface="Courier New"/>
                <a:sym typeface="Courier New"/>
              </a:rPr>
              <a:t>    Scanner scan = </a:t>
            </a:r>
            <a:r>
              <a:rPr b="1" lang="sv-SE" sz="1400">
                <a:solidFill>
                  <a:srgbClr val="FF0000"/>
                </a:solidFill>
                <a:latin typeface="Courier New"/>
                <a:ea typeface="Courier New"/>
                <a:cs typeface="Courier New"/>
                <a:sym typeface="Courier New"/>
              </a:rPr>
              <a:t>new</a:t>
            </a:r>
            <a:r>
              <a:rPr b="1" lang="sv-SE" sz="1400">
                <a:latin typeface="Courier New"/>
                <a:ea typeface="Courier New"/>
                <a:cs typeface="Courier New"/>
                <a:sym typeface="Courier New"/>
              </a:rPr>
              <a:t> Scanner (System.</a:t>
            </a:r>
            <a:r>
              <a:rPr b="1" lang="sv-SE" sz="1400">
                <a:solidFill>
                  <a:schemeClr val="accent2"/>
                </a:solidFill>
                <a:latin typeface="Courier New"/>
                <a:ea typeface="Courier New"/>
                <a:cs typeface="Courier New"/>
                <a:sym typeface="Courier New"/>
              </a:rPr>
              <a:t>in</a:t>
            </a:r>
            <a:r>
              <a:rPr b="1" lang="sv-SE" sz="1400">
                <a:latin typeface="Courier New"/>
                <a:ea typeface="Courier New"/>
                <a:cs typeface="Courier New"/>
                <a:sym typeface="Courier New"/>
              </a:rPr>
              <a:t>);    </a:t>
            </a:r>
            <a:br>
              <a:rPr b="1" lang="sv-SE" sz="1400">
                <a:latin typeface="Courier New"/>
                <a:ea typeface="Courier New"/>
                <a:cs typeface="Courier New"/>
                <a:sym typeface="Courier New"/>
              </a:rPr>
            </a:br>
            <a:r>
              <a:rPr b="1" lang="sv-SE" sz="1400">
                <a:latin typeface="Courier New"/>
                <a:ea typeface="Courier New"/>
                <a:cs typeface="Courier New"/>
                <a:sym typeface="Courier New"/>
              </a:rPr>
              <a:t>    DecimalFormat fmt1 = new DecimalFormat(</a:t>
            </a:r>
            <a:r>
              <a:rPr b="1" lang="sv-SE" sz="1400">
                <a:solidFill>
                  <a:schemeClr val="accent2"/>
                </a:solidFill>
                <a:latin typeface="Courier New"/>
                <a:ea typeface="Courier New"/>
                <a:cs typeface="Courier New"/>
                <a:sym typeface="Courier New"/>
              </a:rPr>
              <a:t>"0.###"</a:t>
            </a:r>
            <a:r>
              <a:rPr b="1" lang="sv-SE" sz="1400">
                <a:latin typeface="Courier New"/>
                <a:ea typeface="Courier New"/>
                <a:cs typeface="Courier New"/>
                <a:sym typeface="Courier New"/>
              </a:rPr>
              <a:t>);</a:t>
            </a:r>
            <a:endParaRPr/>
          </a:p>
          <a:p>
            <a:pPr indent="0" lvl="0" marL="0" rtl="0" algn="l">
              <a:lnSpc>
                <a:spcPct val="80000"/>
              </a:lnSpc>
              <a:spcBef>
                <a:spcPts val="1013"/>
              </a:spcBef>
              <a:spcAft>
                <a:spcPts val="0"/>
              </a:spcAft>
              <a:buNone/>
            </a:pPr>
            <a:r>
              <a:rPr b="1" lang="sv-SE" sz="1400">
                <a:latin typeface="Courier New"/>
                <a:ea typeface="Courier New"/>
                <a:cs typeface="Courier New"/>
                <a:sym typeface="Courier New"/>
              </a:rPr>
              <a:t>    System.</a:t>
            </a:r>
            <a:r>
              <a:rPr b="1" lang="sv-SE" sz="1400">
                <a:solidFill>
                  <a:schemeClr val="lt2"/>
                </a:solidFill>
                <a:latin typeface="Courier New"/>
                <a:ea typeface="Courier New"/>
                <a:cs typeface="Courier New"/>
                <a:sym typeface="Courier New"/>
              </a:rPr>
              <a:t>out</a:t>
            </a:r>
            <a:r>
              <a:rPr b="1" lang="sv-SE" sz="1400">
                <a:latin typeface="Courier New"/>
                <a:ea typeface="Courier New"/>
                <a:cs typeface="Courier New"/>
                <a:sym typeface="Courier New"/>
              </a:rPr>
              <a:t>.print(</a:t>
            </a:r>
            <a:r>
              <a:rPr b="1" lang="sv-SE" sz="1400">
                <a:solidFill>
                  <a:schemeClr val="lt2"/>
                </a:solidFill>
                <a:latin typeface="Courier New"/>
                <a:ea typeface="Courier New"/>
                <a:cs typeface="Courier New"/>
                <a:sym typeface="Courier New"/>
              </a:rPr>
              <a:t>"Enter a number: "</a:t>
            </a:r>
            <a:r>
              <a:rPr b="1" lang="sv-SE" sz="1400">
                <a:latin typeface="Courier New"/>
                <a:ea typeface="Courier New"/>
                <a:cs typeface="Courier New"/>
                <a:sym typeface="Courier New"/>
              </a:rPr>
              <a:t>);</a:t>
            </a:r>
            <a:br>
              <a:rPr b="1" lang="sv-SE" sz="1400">
                <a:latin typeface="Courier New"/>
                <a:ea typeface="Courier New"/>
                <a:cs typeface="Courier New"/>
                <a:sym typeface="Courier New"/>
              </a:rPr>
            </a:br>
            <a:r>
              <a:rPr b="1" lang="sv-SE" sz="1400">
                <a:latin typeface="Courier New"/>
                <a:ea typeface="Courier New"/>
                <a:cs typeface="Courier New"/>
                <a:sym typeface="Courier New"/>
              </a:rPr>
              <a:t>    num1 = scan.nextDouble();</a:t>
            </a:r>
            <a:endParaRPr/>
          </a:p>
          <a:p>
            <a:pPr indent="0" lvl="0" marL="0" rtl="0" algn="l">
              <a:lnSpc>
                <a:spcPct val="80000"/>
              </a:lnSpc>
              <a:spcBef>
                <a:spcPts val="1013"/>
              </a:spcBef>
              <a:spcAft>
                <a:spcPts val="0"/>
              </a:spcAft>
              <a:buNone/>
            </a:pPr>
            <a:r>
              <a:rPr b="1" lang="sv-SE" sz="1400">
                <a:latin typeface="Courier New"/>
                <a:ea typeface="Courier New"/>
                <a:cs typeface="Courier New"/>
                <a:sym typeface="Courier New"/>
              </a:rPr>
              <a:t>    System.</a:t>
            </a:r>
            <a:r>
              <a:rPr b="1" lang="sv-SE" sz="1400">
                <a:solidFill>
                  <a:schemeClr val="lt2"/>
                </a:solidFill>
                <a:latin typeface="Courier New"/>
                <a:ea typeface="Courier New"/>
                <a:cs typeface="Courier New"/>
                <a:sym typeface="Courier New"/>
              </a:rPr>
              <a:t>out</a:t>
            </a:r>
            <a:r>
              <a:rPr b="1" lang="sv-SE" sz="1400">
                <a:latin typeface="Courier New"/>
                <a:ea typeface="Courier New"/>
                <a:cs typeface="Courier New"/>
                <a:sym typeface="Courier New"/>
              </a:rPr>
              <a:t>.print(</a:t>
            </a:r>
            <a:r>
              <a:rPr b="1" lang="sv-SE" sz="1400">
                <a:solidFill>
                  <a:schemeClr val="lt2"/>
                </a:solidFill>
                <a:latin typeface="Courier New"/>
                <a:ea typeface="Courier New"/>
                <a:cs typeface="Courier New"/>
                <a:sym typeface="Courier New"/>
              </a:rPr>
              <a:t>"Enter additional numbers: "</a:t>
            </a:r>
            <a:r>
              <a:rPr b="1" lang="sv-SE" sz="1400">
                <a:latin typeface="Courier New"/>
                <a:ea typeface="Courier New"/>
                <a:cs typeface="Courier New"/>
                <a:sym typeface="Courier New"/>
              </a:rPr>
              <a:t>);</a:t>
            </a:r>
            <a:br>
              <a:rPr b="1" lang="sv-SE" sz="1400">
                <a:latin typeface="Courier New"/>
                <a:ea typeface="Courier New"/>
                <a:cs typeface="Courier New"/>
                <a:sym typeface="Courier New"/>
              </a:rPr>
            </a:br>
            <a:r>
              <a:rPr b="1" lang="sv-SE" sz="1400">
                <a:latin typeface="Courier New"/>
                <a:ea typeface="Courier New"/>
                <a:cs typeface="Courier New"/>
                <a:sym typeface="Courier New"/>
              </a:rPr>
              <a:t>    num2 = scan.nextDouble();  </a:t>
            </a:r>
            <a:endParaRPr/>
          </a:p>
          <a:p>
            <a:pPr indent="0" lvl="0" marL="0" rtl="0" algn="l">
              <a:lnSpc>
                <a:spcPct val="80000"/>
              </a:lnSpc>
              <a:spcBef>
                <a:spcPts val="1013"/>
              </a:spcBef>
              <a:spcAft>
                <a:spcPts val="0"/>
              </a:spcAft>
              <a:buNone/>
            </a:pPr>
            <a:r>
              <a:rPr b="1" lang="sv-SE" sz="1400">
                <a:latin typeface="Courier New"/>
                <a:ea typeface="Courier New"/>
                <a:cs typeface="Courier New"/>
                <a:sym typeface="Courier New"/>
              </a:rPr>
              <a:t>    System.</a:t>
            </a:r>
            <a:r>
              <a:rPr b="1" lang="sv-SE" sz="1400">
                <a:solidFill>
                  <a:schemeClr val="lt2"/>
                </a:solidFill>
                <a:latin typeface="Courier New"/>
                <a:ea typeface="Courier New"/>
                <a:cs typeface="Courier New"/>
                <a:sym typeface="Courier New"/>
              </a:rPr>
              <a:t>out</a:t>
            </a:r>
            <a:r>
              <a:rPr b="1" lang="sv-SE" sz="1400">
                <a:latin typeface="Courier New"/>
                <a:ea typeface="Courier New"/>
                <a:cs typeface="Courier New"/>
                <a:sym typeface="Courier New"/>
              </a:rPr>
              <a:t>.println(num1 +</a:t>
            </a:r>
            <a:r>
              <a:rPr b="1" lang="sv-SE" sz="1400">
                <a:solidFill>
                  <a:schemeClr val="lt2"/>
                </a:solidFill>
                <a:latin typeface="Courier New"/>
                <a:ea typeface="Courier New"/>
                <a:cs typeface="Courier New"/>
                <a:sym typeface="Courier New"/>
              </a:rPr>
              <a:t>"/"</a:t>
            </a:r>
            <a:r>
              <a:rPr b="1" lang="sv-SE" sz="1400">
                <a:latin typeface="Courier New"/>
                <a:ea typeface="Courier New"/>
                <a:cs typeface="Courier New"/>
                <a:sym typeface="Courier New"/>
              </a:rPr>
              <a:t> + num2 + </a:t>
            </a:r>
            <a:r>
              <a:rPr b="1" lang="sv-SE" sz="1400">
                <a:solidFill>
                  <a:schemeClr val="lt2"/>
                </a:solidFill>
                <a:latin typeface="Courier New"/>
                <a:ea typeface="Courier New"/>
                <a:cs typeface="Courier New"/>
                <a:sym typeface="Courier New"/>
              </a:rPr>
              <a:t>" = "</a:t>
            </a:r>
            <a:r>
              <a:rPr b="1" lang="sv-SE" sz="1400">
                <a:latin typeface="Courier New"/>
                <a:ea typeface="Courier New"/>
                <a:cs typeface="Courier New"/>
                <a:sym typeface="Courier New"/>
              </a:rPr>
              <a:t> + (num1/num2));</a:t>
            </a:r>
            <a:br>
              <a:rPr b="1" lang="sv-SE" sz="1400">
                <a:latin typeface="Courier New"/>
                <a:ea typeface="Courier New"/>
                <a:cs typeface="Courier New"/>
                <a:sym typeface="Courier New"/>
              </a:rPr>
            </a:br>
            <a:r>
              <a:rPr b="1" lang="sv-SE" sz="1400">
                <a:latin typeface="Courier New"/>
                <a:ea typeface="Courier New"/>
                <a:cs typeface="Courier New"/>
                <a:sym typeface="Courier New"/>
              </a:rPr>
              <a:t>    System.</a:t>
            </a:r>
            <a:r>
              <a:rPr b="1" lang="sv-SE" sz="1400">
                <a:solidFill>
                  <a:schemeClr val="lt2"/>
                </a:solidFill>
                <a:latin typeface="Courier New"/>
                <a:ea typeface="Courier New"/>
                <a:cs typeface="Courier New"/>
                <a:sym typeface="Courier New"/>
              </a:rPr>
              <a:t>out</a:t>
            </a:r>
            <a:r>
              <a:rPr b="1" lang="sv-SE" sz="1400">
                <a:latin typeface="Courier New"/>
                <a:ea typeface="Courier New"/>
                <a:cs typeface="Courier New"/>
                <a:sym typeface="Courier New"/>
              </a:rPr>
              <a:t>.println();</a:t>
            </a:r>
            <a:br>
              <a:rPr b="1" lang="sv-SE" sz="1400">
                <a:latin typeface="Courier New"/>
                <a:ea typeface="Courier New"/>
                <a:cs typeface="Courier New"/>
                <a:sym typeface="Courier New"/>
              </a:rPr>
            </a:br>
            <a:r>
              <a:rPr b="1" lang="sv-SE" sz="1400">
                <a:latin typeface="Courier New"/>
                <a:ea typeface="Courier New"/>
                <a:cs typeface="Courier New"/>
                <a:sym typeface="Courier New"/>
              </a:rPr>
              <a:t>    System.</a:t>
            </a:r>
            <a:r>
              <a:rPr b="1" lang="sv-SE" sz="1400">
                <a:solidFill>
                  <a:schemeClr val="lt2"/>
                </a:solidFill>
                <a:latin typeface="Courier New"/>
                <a:ea typeface="Courier New"/>
                <a:cs typeface="Courier New"/>
                <a:sym typeface="Courier New"/>
              </a:rPr>
              <a:t>out</a:t>
            </a:r>
            <a:r>
              <a:rPr b="1" lang="sv-SE" sz="1400">
                <a:latin typeface="Courier New"/>
                <a:ea typeface="Courier New"/>
                <a:cs typeface="Courier New"/>
                <a:sym typeface="Courier New"/>
              </a:rPr>
              <a:t>.println(</a:t>
            </a:r>
            <a:r>
              <a:rPr b="1" lang="sv-SE" sz="1400">
                <a:solidFill>
                  <a:schemeClr val="lt2"/>
                </a:solidFill>
                <a:latin typeface="Courier New"/>
                <a:ea typeface="Courier New"/>
                <a:cs typeface="Courier New"/>
                <a:sym typeface="Courier New"/>
              </a:rPr>
              <a:t>"With the class DecimalFormat"</a:t>
            </a:r>
            <a:r>
              <a:rPr b="1" lang="sv-SE" sz="1400">
                <a:latin typeface="Courier New"/>
                <a:ea typeface="Courier New"/>
                <a:cs typeface="Courier New"/>
                <a:sym typeface="Courier New"/>
              </a:rPr>
              <a:t>);</a:t>
            </a:r>
            <a:br>
              <a:rPr b="1" lang="sv-SE" sz="1400">
                <a:latin typeface="Courier New"/>
                <a:ea typeface="Courier New"/>
                <a:cs typeface="Courier New"/>
                <a:sym typeface="Courier New"/>
              </a:rPr>
            </a:br>
            <a:r>
              <a:rPr b="1" lang="sv-SE" sz="1400">
                <a:latin typeface="Courier New"/>
                <a:ea typeface="Courier New"/>
                <a:cs typeface="Courier New"/>
                <a:sym typeface="Courier New"/>
              </a:rPr>
              <a:t>    System.</a:t>
            </a:r>
            <a:r>
              <a:rPr b="1" lang="sv-SE" sz="1400">
                <a:solidFill>
                  <a:schemeClr val="lt2"/>
                </a:solidFill>
                <a:latin typeface="Courier New"/>
                <a:ea typeface="Courier New"/>
                <a:cs typeface="Courier New"/>
                <a:sym typeface="Courier New"/>
              </a:rPr>
              <a:t>out</a:t>
            </a:r>
            <a:r>
              <a:rPr b="1" lang="sv-SE" sz="1400">
                <a:latin typeface="Courier New"/>
                <a:ea typeface="Courier New"/>
                <a:cs typeface="Courier New"/>
                <a:sym typeface="Courier New"/>
              </a:rPr>
              <a:t>.println(num1 +</a:t>
            </a:r>
            <a:r>
              <a:rPr b="1" lang="sv-SE" sz="1400">
                <a:solidFill>
                  <a:schemeClr val="lt2"/>
                </a:solidFill>
                <a:latin typeface="Courier New"/>
                <a:ea typeface="Courier New"/>
                <a:cs typeface="Courier New"/>
                <a:sym typeface="Courier New"/>
              </a:rPr>
              <a:t>"/"</a:t>
            </a:r>
            <a:r>
              <a:rPr b="1" lang="sv-SE" sz="1400">
                <a:solidFill>
                  <a:schemeClr val="accent2"/>
                </a:solidFill>
                <a:latin typeface="Courier New"/>
                <a:ea typeface="Courier New"/>
                <a:cs typeface="Courier New"/>
                <a:sym typeface="Courier New"/>
              </a:rPr>
              <a:t> </a:t>
            </a:r>
            <a:r>
              <a:rPr b="1" lang="sv-SE" sz="1400">
                <a:latin typeface="Courier New"/>
                <a:ea typeface="Courier New"/>
                <a:cs typeface="Courier New"/>
                <a:sym typeface="Courier New"/>
              </a:rPr>
              <a:t>+ num2 + </a:t>
            </a:r>
            <a:r>
              <a:rPr b="1" lang="sv-SE" sz="1400">
                <a:solidFill>
                  <a:schemeClr val="lt2"/>
                </a:solidFill>
                <a:latin typeface="Courier New"/>
                <a:ea typeface="Courier New"/>
                <a:cs typeface="Courier New"/>
                <a:sym typeface="Courier New"/>
              </a:rPr>
              <a:t>" = "</a:t>
            </a:r>
            <a:r>
              <a:rPr b="1" lang="sv-SE" sz="1400">
                <a:solidFill>
                  <a:schemeClr val="accent2"/>
                </a:solidFill>
                <a:latin typeface="Courier New"/>
                <a:ea typeface="Courier New"/>
                <a:cs typeface="Courier New"/>
                <a:sym typeface="Courier New"/>
              </a:rPr>
              <a:t> </a:t>
            </a:r>
            <a:r>
              <a:rPr b="1" lang="sv-SE" sz="1400">
                <a:latin typeface="Courier New"/>
                <a:ea typeface="Courier New"/>
                <a:cs typeface="Courier New"/>
                <a:sym typeface="Courier New"/>
              </a:rPr>
              <a:t>+ fmt1.format(num1/num2));</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br>
              <a:rPr b="1" lang="sv-SE" sz="1400">
                <a:latin typeface="Courier New"/>
                <a:ea typeface="Courier New"/>
                <a:cs typeface="Courier New"/>
                <a:sym typeface="Courier New"/>
              </a:rPr>
            </a:br>
            <a:r>
              <a:rPr b="1" lang="sv-SE" sz="1400">
                <a:latin typeface="Courier New"/>
                <a:ea typeface="Courier New"/>
                <a:cs typeface="Courier New"/>
                <a:sym typeface="Courier New"/>
              </a:rPr>
              <a:t>}</a:t>
            </a:r>
            <a:endParaRPr/>
          </a:p>
          <a:p>
            <a:pPr indent="0" lvl="0" marL="0" rtl="0" algn="l">
              <a:lnSpc>
                <a:spcPct val="80000"/>
              </a:lnSpc>
              <a:spcBef>
                <a:spcPts val="1013"/>
              </a:spcBef>
              <a:spcAft>
                <a:spcPts val="0"/>
              </a:spcAft>
              <a:buNone/>
            </a:pPr>
            <a:r>
              <a:t/>
            </a:r>
            <a:endParaRPr sz="1400">
              <a:latin typeface="Courier New"/>
              <a:ea typeface="Courier New"/>
              <a:cs typeface="Courier New"/>
              <a:sym typeface="Courier New"/>
            </a:endParaRPr>
          </a:p>
        </p:txBody>
      </p:sp>
      <p:sp>
        <p:nvSpPr>
          <p:cNvPr id="268062" name="Google Shape;268062;p106"/>
          <p:cNvSpPr/>
          <p:nvPr/>
        </p:nvSpPr>
        <p:spPr>
          <a:xfrm>
            <a:off x="5524549" y="5024672"/>
            <a:ext cx="3151800" cy="12126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sv-SE" sz="1400">
                <a:solidFill>
                  <a:schemeClr val="lt2"/>
                </a:solidFill>
                <a:latin typeface="Arial"/>
                <a:ea typeface="Arial"/>
                <a:cs typeface="Arial"/>
                <a:sym typeface="Arial"/>
              </a:rPr>
              <a:t>Enter a number: 10</a:t>
            </a:r>
            <a:br>
              <a:rPr lang="sv-SE" sz="1400">
                <a:solidFill>
                  <a:schemeClr val="lt2"/>
                </a:solidFill>
                <a:latin typeface="Arial"/>
                <a:ea typeface="Arial"/>
                <a:cs typeface="Arial"/>
                <a:sym typeface="Arial"/>
              </a:rPr>
            </a:br>
            <a:r>
              <a:rPr lang="sv-SE" sz="1400">
                <a:solidFill>
                  <a:schemeClr val="lt2"/>
                </a:solidFill>
                <a:latin typeface="Arial"/>
                <a:ea typeface="Arial"/>
                <a:cs typeface="Arial"/>
                <a:sym typeface="Arial"/>
              </a:rPr>
              <a:t>Enter additional numbers: 3</a:t>
            </a:r>
            <a:br>
              <a:rPr lang="sv-SE" sz="1400">
                <a:solidFill>
                  <a:schemeClr val="lt2"/>
                </a:solidFill>
                <a:latin typeface="Arial"/>
                <a:ea typeface="Arial"/>
                <a:cs typeface="Arial"/>
                <a:sym typeface="Arial"/>
              </a:rPr>
            </a:br>
            <a:r>
              <a:rPr lang="sv-SE" sz="1400">
                <a:solidFill>
                  <a:schemeClr val="lt2"/>
                </a:solidFill>
                <a:latin typeface="Arial"/>
                <a:ea typeface="Arial"/>
                <a:cs typeface="Arial"/>
                <a:sym typeface="Arial"/>
              </a:rPr>
              <a:t>10.0 / 3.0 = 3.3333333333333335</a:t>
            </a:r>
            <a:endParaRPr sz="1400">
              <a:solidFill>
                <a:schemeClr val="lt2"/>
              </a:solidFill>
              <a:latin typeface="Arial"/>
              <a:ea typeface="Arial"/>
              <a:cs typeface="Arial"/>
              <a:sym typeface="Arial"/>
            </a:endParaRPr>
          </a:p>
          <a:p>
            <a:pPr indent="0" lvl="0" marL="0" marR="0" rtl="0" algn="l">
              <a:spcBef>
                <a:spcPts val="280"/>
              </a:spcBef>
              <a:spcAft>
                <a:spcPts val="0"/>
              </a:spcAft>
              <a:buNone/>
            </a:pPr>
            <a:r>
              <a:rPr lang="sv-SE" sz="1400">
                <a:solidFill>
                  <a:schemeClr val="lt2"/>
                </a:solidFill>
                <a:latin typeface="Arial"/>
                <a:ea typeface="Arial"/>
                <a:cs typeface="Arial"/>
                <a:sym typeface="Arial"/>
              </a:rPr>
              <a:t>With class Decimal format</a:t>
            </a:r>
            <a:br>
              <a:rPr lang="sv-SE" sz="1400">
                <a:solidFill>
                  <a:schemeClr val="lt2"/>
                </a:solidFill>
                <a:latin typeface="Arial"/>
                <a:ea typeface="Arial"/>
                <a:cs typeface="Arial"/>
                <a:sym typeface="Arial"/>
              </a:rPr>
            </a:br>
            <a:r>
              <a:rPr lang="sv-SE" sz="1400">
                <a:solidFill>
                  <a:schemeClr val="lt2"/>
                </a:solidFill>
                <a:latin typeface="Arial"/>
                <a:ea typeface="Arial"/>
                <a:cs typeface="Arial"/>
                <a:sym typeface="Arial"/>
              </a:rPr>
              <a:t>10.0 / 3.0 = 3,333</a:t>
            </a:r>
            <a:endParaRPr sz="1400">
              <a:solidFill>
                <a:schemeClr val="lt2"/>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066" name="Shape 268066"/>
        <p:cNvGrpSpPr/>
        <p:nvPr/>
      </p:nvGrpSpPr>
      <p:grpSpPr>
        <a:xfrm>
          <a:off x="0" y="0"/>
          <a:ext cx="0" cy="0"/>
          <a:chOff x="0" y="0"/>
          <a:chExt cx="0" cy="0"/>
        </a:xfrm>
      </p:grpSpPr>
      <p:sp>
        <p:nvSpPr>
          <p:cNvPr id="268067" name="Google Shape;268067;p107"/>
          <p:cNvSpPr txBox="1"/>
          <p:nvPr>
            <p:ph idx="1" type="body"/>
          </p:nvPr>
        </p:nvSpPr>
        <p:spPr>
          <a:xfrm>
            <a:off x="179512" y="1124744"/>
            <a:ext cx="8640900" cy="4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068" name="Google Shape;268068;p107"/>
          <p:cNvSpPr txBox="1"/>
          <p:nvPr>
            <p:ph type="title"/>
          </p:nvPr>
        </p:nvSpPr>
        <p:spPr>
          <a:xfrm>
            <a:off x="654050" y="-6374"/>
            <a:ext cx="84900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Some methods of the DecimalFormat Class</a:t>
            </a:r>
            <a:endParaRPr/>
          </a:p>
        </p:txBody>
      </p:sp>
      <p:graphicFrame>
        <p:nvGraphicFramePr>
          <p:cNvPr id="268069" name="Google Shape;268069;p107"/>
          <p:cNvGraphicFramePr/>
          <p:nvPr/>
        </p:nvGraphicFramePr>
        <p:xfrm>
          <a:off x="301947" y="764704"/>
          <a:ext cx="3000000" cy="3000000"/>
        </p:xfrm>
        <a:graphic>
          <a:graphicData uri="http://schemas.openxmlformats.org/drawingml/2006/table">
            <a:tbl>
              <a:tblPr>
                <a:noFill/>
                <a:tableStyleId>{EF9ACFC3-7595-4D9F-B400-1ACC4A4D780E}</a:tableStyleId>
              </a:tblPr>
              <a:tblGrid>
                <a:gridCol w="847200"/>
                <a:gridCol w="7671325"/>
              </a:tblGrid>
              <a:tr h="438375">
                <a:tc gridSpan="2">
                  <a:txBody>
                    <a:bodyPr/>
                    <a:lstStyle/>
                    <a:p>
                      <a:pPr indent="0" lvl="0" marL="0" marR="0" rtl="0" algn="l">
                        <a:lnSpc>
                          <a:spcPct val="100000"/>
                        </a:lnSpc>
                        <a:spcBef>
                          <a:spcPts val="0"/>
                        </a:spcBef>
                        <a:spcAft>
                          <a:spcPts val="0"/>
                        </a:spcAft>
                        <a:buClr>
                          <a:schemeClr val="lt2"/>
                        </a:buClr>
                        <a:buSzPts val="1400"/>
                        <a:buFont typeface="Arial"/>
                        <a:buNone/>
                      </a:pPr>
                      <a:r>
                        <a:rPr b="1" i="0" lang="sv-SE" sz="1400" u="none" cap="none" strike="noStrike">
                          <a:solidFill>
                            <a:schemeClr val="lt2"/>
                          </a:solidFill>
                          <a:latin typeface="Arial"/>
                          <a:ea typeface="Arial"/>
                          <a:cs typeface="Arial"/>
                          <a:sym typeface="Arial"/>
                        </a:rPr>
                        <a:t>DecimalFormat</a:t>
                      </a:r>
                      <a:endParaRPr b="0" i="0" sz="1400" u="none" cap="none" strike="noStrike">
                        <a:solidFill>
                          <a:schemeClr val="lt2"/>
                        </a:solidFill>
                        <a:latin typeface="Arial"/>
                        <a:ea typeface="Arial"/>
                        <a:cs typeface="Arial"/>
                        <a:sym typeface="Arial"/>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FF"/>
                    </a:solidFill>
                  </a:tcPr>
                </a:tc>
                <a:tc hMerge="1"/>
              </a:tr>
              <a:tr h="436800">
                <a:tc>
                  <a:txBody>
                    <a:bodyPr/>
                    <a:lstStyle/>
                    <a:p>
                      <a:pPr indent="0" lvl="0" marL="0" marR="0" rtl="0" algn="r">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 </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400"/>
                        <a:buFont typeface="Arial"/>
                        <a:buNone/>
                      </a:pPr>
                      <a:r>
                        <a:rPr b="1" i="0" lang="sv-SE" sz="1400" u="none" cap="none" strike="noStrike">
                          <a:solidFill>
                            <a:schemeClr val="lt2"/>
                          </a:solidFill>
                          <a:latin typeface="Arial"/>
                          <a:ea typeface="Arial"/>
                          <a:cs typeface="Arial"/>
                          <a:sym typeface="Arial"/>
                        </a:rPr>
                        <a:t>Construktor</a:t>
                      </a:r>
                      <a:endParaRPr b="1" i="0" sz="1400" u="none" cap="none" strike="noStrike">
                        <a:solidFill>
                          <a:schemeClr val="lt2"/>
                        </a:solidFill>
                        <a:latin typeface="Arial"/>
                        <a:ea typeface="Arial"/>
                        <a:cs typeface="Arial"/>
                        <a:sym typeface="Arial"/>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11050">
                <a:tc>
                  <a:txBody>
                    <a:bodyPr/>
                    <a:lstStyle/>
                    <a:p>
                      <a:pPr indent="0" lvl="0" marL="0" marR="0" rtl="0" algn="l">
                        <a:lnSpc>
                          <a:spcPct val="100000"/>
                        </a:lnSpc>
                        <a:spcBef>
                          <a:spcPts val="0"/>
                        </a:spcBef>
                        <a:spcAft>
                          <a:spcPts val="0"/>
                        </a:spcAft>
                        <a:buClr>
                          <a:srgbClr val="FC5800"/>
                        </a:buClr>
                        <a:buSzPts val="1400"/>
                        <a:buFont typeface="Arial"/>
                        <a:buNone/>
                      </a:pPr>
                      <a:r>
                        <a:t/>
                      </a:r>
                      <a:endParaRPr b="0" i="0" sz="1400" u="none" cap="none" strike="noStrike">
                        <a:solidFill>
                          <a:schemeClr val="lt2"/>
                        </a:solidFill>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DecimalFormat(String pattern) </a:t>
                      </a:r>
                      <a:br>
                        <a:rPr b="0" i="0" lang="sv-SE" sz="1400" u="none" cap="none" strike="noStrike">
                          <a:solidFill>
                            <a:schemeClr val="lt2"/>
                          </a:solidFill>
                          <a:latin typeface="Arial"/>
                          <a:ea typeface="Arial"/>
                          <a:cs typeface="Arial"/>
                          <a:sym typeface="Arial"/>
                        </a:rPr>
                      </a:br>
                      <a:r>
                        <a:rPr b="0" i="0" lang="sv-SE" sz="1400" u="none" cap="none" strike="noStrike">
                          <a:solidFill>
                            <a:schemeClr val="lt2"/>
                          </a:solidFill>
                          <a:latin typeface="Arial"/>
                          <a:ea typeface="Arial"/>
                          <a:cs typeface="Arial"/>
                          <a:sym typeface="Arial"/>
                        </a:rPr>
                        <a:t>Creates a DecimalFormat using the given pattern and the symbols for the default locale.</a:t>
                      </a:r>
                      <a:endParaRPr b="0" i="0" sz="1400" u="none" cap="none" strike="noStrike">
                        <a:solidFill>
                          <a:schemeClr val="lt2"/>
                        </a:solidFill>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27225">
                <a:tc>
                  <a:txBody>
                    <a:bodyPr/>
                    <a:lstStyle/>
                    <a:p>
                      <a:pPr indent="0" lvl="0" marL="0" marR="0" rtl="0" algn="l">
                        <a:lnSpc>
                          <a:spcPct val="100000"/>
                        </a:lnSpc>
                        <a:spcBef>
                          <a:spcPts val="0"/>
                        </a:spcBef>
                        <a:spcAft>
                          <a:spcPts val="0"/>
                        </a:spcAft>
                        <a:buClr>
                          <a:srgbClr val="FC5800"/>
                        </a:buClr>
                        <a:buSzPts val="1400"/>
                        <a:buFont typeface="Arial"/>
                        <a:buNone/>
                      </a:pPr>
                      <a:r>
                        <a:t/>
                      </a:r>
                      <a:endParaRPr b="0" i="0" sz="1400" u="none" cap="none" strike="noStrike">
                        <a:solidFill>
                          <a:schemeClr val="lt2"/>
                        </a:solidFill>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400"/>
                        <a:buFont typeface="Arial"/>
                        <a:buNone/>
                      </a:pPr>
                      <a:r>
                        <a:rPr b="1" i="0" lang="sv-SE" sz="1400" u="none" cap="none" strike="noStrike">
                          <a:solidFill>
                            <a:schemeClr val="lt2"/>
                          </a:solidFill>
                          <a:latin typeface="Arial"/>
                          <a:ea typeface="Arial"/>
                          <a:cs typeface="Arial"/>
                          <a:sym typeface="Arial"/>
                        </a:rPr>
                        <a:t>Methods</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11050">
                <a:tc>
                  <a:txBody>
                    <a:bodyPr/>
                    <a:lstStyle/>
                    <a:p>
                      <a:pPr indent="0" lvl="0" marL="0" marR="0" rtl="0" algn="r">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void</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applyPattern(String pattern) </a:t>
                      </a:r>
                      <a:br>
                        <a:rPr b="0" i="0" lang="sv-SE" sz="1400" u="none" cap="none" strike="noStrike">
                          <a:solidFill>
                            <a:schemeClr val="lt2"/>
                          </a:solidFill>
                          <a:latin typeface="Arial"/>
                          <a:ea typeface="Arial"/>
                          <a:cs typeface="Arial"/>
                          <a:sym typeface="Arial"/>
                        </a:rPr>
                      </a:br>
                      <a:r>
                        <a:rPr b="0" i="0" lang="sv-SE" sz="1400" u="none" cap="none" strike="noStrike">
                          <a:solidFill>
                            <a:schemeClr val="lt2"/>
                          </a:solidFill>
                          <a:latin typeface="Arial"/>
                          <a:ea typeface="Arial"/>
                          <a:cs typeface="Arial"/>
                          <a:sym typeface="Arial"/>
                        </a:rPr>
                        <a:t>Apply the given pattern to this Format object.</a:t>
                      </a:r>
                      <a:endParaRPr b="0" i="0" sz="1400" u="none" cap="none" strike="noStrike">
                        <a:solidFill>
                          <a:schemeClr val="lt2"/>
                        </a:solidFill>
                        <a:latin typeface="Arial"/>
                        <a:ea typeface="Arial"/>
                        <a:cs typeface="Arial"/>
                        <a:sym typeface="Arial"/>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11050">
                <a:tc>
                  <a:txBody>
                    <a:bodyPr/>
                    <a:lstStyle/>
                    <a:p>
                      <a:pPr indent="0" lvl="0" marL="0" marR="0" rtl="0" algn="r">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 String</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2"/>
                        </a:buClr>
                        <a:buSzPts val="1400"/>
                        <a:buFont typeface="Arial"/>
                        <a:buNone/>
                      </a:pPr>
                      <a:r>
                        <a:rPr b="0" i="0" lang="sv-SE" sz="1400" u="none" cap="none" strike="noStrike">
                          <a:solidFill>
                            <a:schemeClr val="lt2"/>
                          </a:solidFill>
                          <a:latin typeface="Arial"/>
                          <a:ea typeface="Arial"/>
                          <a:cs typeface="Arial"/>
                          <a:sym typeface="Arial"/>
                        </a:rPr>
                        <a:t>format(double number) </a:t>
                      </a:r>
                      <a:br>
                        <a:rPr b="0" i="0" lang="sv-SE" sz="1400" u="none" cap="none" strike="noStrike">
                          <a:solidFill>
                            <a:schemeClr val="lt2"/>
                          </a:solidFill>
                          <a:latin typeface="Arial"/>
                          <a:ea typeface="Arial"/>
                          <a:cs typeface="Arial"/>
                          <a:sym typeface="Arial"/>
                        </a:rPr>
                      </a:br>
                      <a:r>
                        <a:rPr b="0" i="0" lang="sv-SE" sz="1400" u="none" cap="none" strike="noStrike">
                          <a:solidFill>
                            <a:schemeClr val="lt2"/>
                          </a:solidFill>
                          <a:latin typeface="Arial"/>
                          <a:ea typeface="Arial"/>
                          <a:cs typeface="Arial"/>
                          <a:sym typeface="Arial"/>
                        </a:rPr>
                        <a:t>Returns a string containing the specified number formatted according to the current pattern.</a:t>
                      </a:r>
                      <a:endParaRPr b="0" i="0" sz="1400" u="none" cap="none" strike="noStrike">
                        <a:solidFill>
                          <a:schemeClr val="lt2"/>
                        </a:solidFill>
                        <a:latin typeface="Arial"/>
                        <a:ea typeface="Arial"/>
                        <a:cs typeface="Arial"/>
                        <a:sym typeface="Arial"/>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073" name="Shape 268073"/>
        <p:cNvGrpSpPr/>
        <p:nvPr/>
      </p:nvGrpSpPr>
      <p:grpSpPr>
        <a:xfrm>
          <a:off x="0" y="0"/>
          <a:ext cx="0" cy="0"/>
          <a:chOff x="0" y="0"/>
          <a:chExt cx="0" cy="0"/>
        </a:xfrm>
      </p:grpSpPr>
      <p:sp>
        <p:nvSpPr>
          <p:cNvPr id="268074" name="Google Shape;268074;p108"/>
          <p:cNvSpPr txBox="1"/>
          <p:nvPr>
            <p:ph type="title"/>
          </p:nvPr>
        </p:nvSpPr>
        <p:spPr>
          <a:xfrm>
            <a:off x="683568" y="116632"/>
            <a:ext cx="7777200" cy="5037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rPr lang="sv-SE"/>
              <a:t>Wrapper class</a:t>
            </a:r>
            <a:endParaRPr sz="1400">
              <a:latin typeface="Arial"/>
              <a:ea typeface="Arial"/>
              <a:cs typeface="Arial"/>
              <a:sym typeface="Arial"/>
            </a:endParaRPr>
          </a:p>
        </p:txBody>
      </p:sp>
      <p:sp>
        <p:nvSpPr>
          <p:cNvPr id="268075" name="Google Shape;268075;p108"/>
          <p:cNvSpPr txBox="1"/>
          <p:nvPr>
            <p:ph idx="1" type="body"/>
          </p:nvPr>
        </p:nvSpPr>
        <p:spPr>
          <a:xfrm>
            <a:off x="213742" y="692696"/>
            <a:ext cx="8894700" cy="5400000"/>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None/>
            </a:pPr>
            <a:r>
              <a:rPr lang="sv-SE" sz="1400"/>
              <a:t>There is a wrapper class for each of Java's primitive data types. In these classes, there are two very useful methods (especially at the interface programming). The method parseXXX (eg x = Double.parseDouble (aString)) creates a primitive data type of a String object. ToString (eg Double.toString (aDouble)) creates a String object of a primitive data type.</a:t>
            </a:r>
            <a:endParaRPr/>
          </a:p>
          <a:p>
            <a:pPr indent="0" lvl="0" marL="0" rtl="0" algn="l">
              <a:spcBef>
                <a:spcPts val="1013"/>
              </a:spcBef>
              <a:spcAft>
                <a:spcPts val="0"/>
              </a:spcAft>
              <a:buNone/>
            </a:pPr>
            <a:r>
              <a:rPr b="1" lang="sv-SE" sz="1400">
                <a:solidFill>
                  <a:srgbClr val="FF0000"/>
                </a:solidFill>
                <a:latin typeface="Courier New"/>
                <a:ea typeface="Courier New"/>
                <a:cs typeface="Courier New"/>
                <a:sym typeface="Courier New"/>
              </a:rPr>
              <a:t>import</a:t>
            </a:r>
            <a:r>
              <a:rPr b="1" lang="sv-SE" sz="1400">
                <a:latin typeface="Courier New"/>
                <a:ea typeface="Courier New"/>
                <a:cs typeface="Courier New"/>
                <a:sym typeface="Courier New"/>
              </a:rPr>
              <a:t> java.util.Scanner;</a:t>
            </a:r>
            <a:br>
              <a:rPr b="1" lang="sv-SE" sz="1400">
                <a:solidFill>
                  <a:srgbClr val="FF0000"/>
                </a:solidFill>
                <a:latin typeface="Courier New"/>
                <a:ea typeface="Courier New"/>
                <a:cs typeface="Courier New"/>
                <a:sym typeface="Courier New"/>
              </a:rPr>
            </a:br>
            <a:r>
              <a:rPr b="1" lang="sv-SE" sz="1400">
                <a:solidFill>
                  <a:srgbClr val="FF0000"/>
                </a:solidFill>
                <a:latin typeface="Courier New"/>
                <a:ea typeface="Courier New"/>
                <a:cs typeface="Courier New"/>
                <a:sym typeface="Courier New"/>
              </a:rPr>
              <a:t>public class </a:t>
            </a:r>
            <a:r>
              <a:rPr b="1" lang="sv-SE" sz="1400">
                <a:latin typeface="Courier New"/>
                <a:ea typeface="Courier New"/>
                <a:cs typeface="Courier New"/>
                <a:sym typeface="Courier New"/>
              </a:rPr>
              <a:t>BeraknaMoms{</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public static void </a:t>
            </a:r>
            <a:r>
              <a:rPr b="1" lang="sv-SE" sz="1400">
                <a:latin typeface="Courier New"/>
                <a:ea typeface="Courier New"/>
                <a:cs typeface="Courier New"/>
                <a:sym typeface="Courier New"/>
              </a:rPr>
              <a:t>main (String[ ] args){</a:t>
            </a:r>
            <a:br>
              <a:rPr b="1" lang="sv-SE" sz="1400">
                <a:latin typeface="Courier New"/>
                <a:ea typeface="Courier New"/>
                <a:cs typeface="Courier New"/>
                <a:sym typeface="Courier New"/>
              </a:rPr>
            </a:br>
            <a:r>
              <a:rPr b="1" lang="sv-SE" sz="1400">
                <a:latin typeface="Courier New"/>
                <a:ea typeface="Courier New"/>
                <a:cs typeface="Courier New"/>
                <a:sym typeface="Courier New"/>
              </a:rPr>
              <a:t>    Scanner </a:t>
            </a:r>
            <a:r>
              <a:rPr b="1" lang="sv-SE" sz="1400" u="sng">
                <a:latin typeface="Courier New"/>
                <a:ea typeface="Courier New"/>
                <a:cs typeface="Courier New"/>
                <a:sym typeface="Courier New"/>
              </a:rPr>
              <a:t>scan =</a:t>
            </a:r>
            <a:r>
              <a:rPr b="1" lang="sv-SE" sz="1400">
                <a:solidFill>
                  <a:srgbClr val="FF0000"/>
                </a:solidFill>
                <a:latin typeface="Courier New"/>
                <a:ea typeface="Courier New"/>
                <a:cs typeface="Courier New"/>
                <a:sym typeface="Courier New"/>
              </a:rPr>
              <a:t> new</a:t>
            </a:r>
            <a:r>
              <a:rPr b="1" lang="sv-SE" sz="1400" u="sng">
                <a:latin typeface="Courier New"/>
                <a:ea typeface="Courier New"/>
                <a:cs typeface="Courier New"/>
                <a:sym typeface="Courier New"/>
              </a:rPr>
              <a:t> Scanner (System.in);</a:t>
            </a:r>
            <a:br>
              <a:rPr b="1" lang="sv-SE" sz="1400" u="sng">
                <a:latin typeface="Courier New"/>
                <a:ea typeface="Courier New"/>
                <a:cs typeface="Courier New"/>
                <a:sym typeface="Courier New"/>
              </a:rPr>
            </a:br>
            <a:r>
              <a:rPr b="1" lang="sv-SE" sz="1400">
                <a:latin typeface="Courier New"/>
                <a:ea typeface="Courier New"/>
                <a:cs typeface="Courier New"/>
                <a:sym typeface="Courier New"/>
              </a:rPr>
              <a:t>    String ssn; //social Security Number</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 </a:t>
            </a:r>
            <a:r>
              <a:rPr b="1" lang="sv-SE" sz="1400">
                <a:latin typeface="Courier New"/>
                <a:ea typeface="Courier New"/>
                <a:cs typeface="Courier New"/>
                <a:sym typeface="Courier New"/>
              </a:rPr>
              <a:t>yearOfBirt;</a:t>
            </a:r>
            <a:br>
              <a:rPr b="1" lang="sv-SE" sz="1400">
                <a:latin typeface="Courier New"/>
                <a:ea typeface="Courier New"/>
                <a:cs typeface="Courier New"/>
                <a:sym typeface="Courier New"/>
              </a:rPr>
            </a:br>
            <a:r>
              <a:rPr b="1" lang="sv-SE" sz="1400">
                <a:latin typeface="Courier New"/>
                <a:ea typeface="Courier New"/>
                <a:cs typeface="Courier New"/>
                <a:sym typeface="Courier New"/>
              </a:rPr>
              <a:t>    String result;</a:t>
            </a:r>
            <a:endParaRPr/>
          </a:p>
          <a:p>
            <a:pPr indent="0" lvl="0" marL="0" rtl="0" algn="l">
              <a:spcBef>
                <a:spcPts val="1013"/>
              </a:spcBef>
              <a:spcAft>
                <a:spcPts val="0"/>
              </a:spcAft>
              <a:buNone/>
            </a:pPr>
            <a:r>
              <a:rPr b="1" lang="sv-SE" sz="1400">
                <a:latin typeface="Courier New"/>
                <a:ea typeface="Courier New"/>
                <a:cs typeface="Courier New"/>
                <a:sym typeface="Courier New"/>
              </a:rPr>
              <a:t>    System.</a:t>
            </a:r>
            <a:r>
              <a:rPr b="1" lang="sv-SE" sz="1400">
                <a:solidFill>
                  <a:srgbClr val="3333CC"/>
                </a:solidFill>
                <a:latin typeface="Courier New"/>
                <a:ea typeface="Courier New"/>
                <a:cs typeface="Courier New"/>
                <a:sym typeface="Courier New"/>
              </a:rPr>
              <a:t>out</a:t>
            </a:r>
            <a:r>
              <a:rPr b="1" lang="sv-SE" sz="1400">
                <a:latin typeface="Courier New"/>
                <a:ea typeface="Courier New"/>
                <a:cs typeface="Courier New"/>
                <a:sym typeface="Courier New"/>
              </a:rPr>
              <a:t>.print (</a:t>
            </a:r>
            <a:r>
              <a:rPr b="1" lang="sv-SE" sz="1400">
                <a:solidFill>
                  <a:srgbClr val="3333CC"/>
                </a:solidFill>
                <a:latin typeface="Courier New"/>
                <a:ea typeface="Courier New"/>
                <a:cs typeface="Courier New"/>
                <a:sym typeface="Courier New"/>
              </a:rPr>
              <a:t>"Enter your Social Security Number: "</a:t>
            </a:r>
            <a:r>
              <a:rPr b="1" lang="sv-SE" sz="1400">
                <a:latin typeface="Courier New"/>
                <a:ea typeface="Courier New"/>
                <a:cs typeface="Courier New"/>
                <a:sym typeface="Courier New"/>
              </a:rPr>
              <a:t>); </a:t>
            </a:r>
            <a:br>
              <a:rPr b="1" lang="sv-SE" sz="1400">
                <a:latin typeface="Courier New"/>
                <a:ea typeface="Courier New"/>
                <a:cs typeface="Courier New"/>
                <a:sym typeface="Courier New"/>
              </a:rPr>
            </a:br>
            <a:r>
              <a:rPr b="1" lang="sv-SE" sz="1400">
                <a:latin typeface="Courier New"/>
                <a:ea typeface="Courier New"/>
                <a:cs typeface="Courier New"/>
                <a:sym typeface="Courier New"/>
              </a:rPr>
              <a:t>    ssn = scan.nextLine(); </a:t>
            </a:r>
            <a:br>
              <a:rPr b="1" lang="sv-SE" sz="1400">
                <a:latin typeface="Courier New"/>
                <a:ea typeface="Courier New"/>
                <a:cs typeface="Courier New"/>
                <a:sym typeface="Courier New"/>
              </a:rPr>
            </a:br>
            <a:r>
              <a:rPr b="1" lang="sv-SE" sz="1400">
                <a:latin typeface="Courier New"/>
                <a:ea typeface="Courier New"/>
                <a:cs typeface="Courier New"/>
                <a:sym typeface="Courier New"/>
              </a:rPr>
              <a:t>    ssn = ssn.substring(0,2);</a:t>
            </a:r>
            <a:br>
              <a:rPr b="1" lang="sv-SE" sz="1400">
                <a:latin typeface="Courier New"/>
                <a:ea typeface="Courier New"/>
                <a:cs typeface="Courier New"/>
                <a:sym typeface="Courier New"/>
              </a:rPr>
            </a:br>
            <a:r>
              <a:rPr b="1" lang="sv-SE" sz="1400">
                <a:latin typeface="Courier New"/>
                <a:ea typeface="Courier New"/>
                <a:cs typeface="Courier New"/>
                <a:sym typeface="Courier New"/>
              </a:rPr>
              <a:t>    yearOfBirt = Integer.parseInt(ssn); /</a:t>
            </a:r>
            <a:r>
              <a:rPr b="1" lang="sv-SE" sz="1400">
                <a:solidFill>
                  <a:srgbClr val="008000"/>
                </a:solidFill>
                <a:latin typeface="Courier New"/>
                <a:ea typeface="Courier New"/>
                <a:cs typeface="Courier New"/>
                <a:sym typeface="Courier New"/>
              </a:rPr>
              <a:t>/String to int!</a:t>
            </a:r>
            <a:br>
              <a:rPr b="1" lang="sv-SE" sz="1400">
                <a:solidFill>
                  <a:srgbClr val="008000"/>
                </a:solidFill>
                <a:latin typeface="Courier New"/>
                <a:ea typeface="Courier New"/>
                <a:cs typeface="Courier New"/>
                <a:sym typeface="Courier New"/>
              </a:rPr>
            </a:br>
            <a:r>
              <a:rPr b="1" lang="sv-SE" sz="1400">
                <a:latin typeface="Courier New"/>
                <a:ea typeface="Courier New"/>
                <a:cs typeface="Courier New"/>
                <a:sym typeface="Courier New"/>
              </a:rPr>
              <a:t>    result = Integer.toString(117-yearOfBirt);</a:t>
            </a:r>
            <a:r>
              <a:rPr b="1" lang="sv-SE" sz="1400">
                <a:solidFill>
                  <a:srgbClr val="008000"/>
                </a:solidFill>
                <a:latin typeface="Courier New"/>
                <a:ea typeface="Courier New"/>
                <a:cs typeface="Courier New"/>
                <a:sym typeface="Courier New"/>
              </a:rPr>
              <a:t> //</a:t>
            </a:r>
            <a:r>
              <a:rPr b="1" lang="sv-SE" sz="1400" u="sng">
                <a:solidFill>
                  <a:srgbClr val="008000"/>
                </a:solidFill>
                <a:latin typeface="Courier New"/>
                <a:ea typeface="Courier New"/>
                <a:cs typeface="Courier New"/>
                <a:sym typeface="Courier New"/>
              </a:rPr>
              <a:t>int to String!</a:t>
            </a:r>
            <a:br>
              <a:rPr b="1" lang="sv-SE" sz="1400" u="sng">
                <a:solidFill>
                  <a:srgbClr val="008000"/>
                </a:solidFill>
                <a:latin typeface="Courier New"/>
                <a:ea typeface="Courier New"/>
                <a:cs typeface="Courier New"/>
                <a:sym typeface="Courier New"/>
              </a:rPr>
            </a:br>
            <a:r>
              <a:rPr b="1" lang="sv-SE" sz="1400">
                <a:latin typeface="Courier New"/>
                <a:ea typeface="Courier New"/>
                <a:cs typeface="Courier New"/>
                <a:sym typeface="Courier New"/>
              </a:rPr>
              <a:t>    System.</a:t>
            </a:r>
            <a:r>
              <a:rPr b="1" lang="sv-SE" sz="1400">
                <a:solidFill>
                  <a:srgbClr val="3333CC"/>
                </a:solidFill>
                <a:latin typeface="Courier New"/>
                <a:ea typeface="Courier New"/>
                <a:cs typeface="Courier New"/>
                <a:sym typeface="Courier New"/>
              </a:rPr>
              <a:t>out.</a:t>
            </a:r>
            <a:r>
              <a:rPr b="1" lang="sv-SE" sz="1400">
                <a:latin typeface="Courier New"/>
                <a:ea typeface="Courier New"/>
                <a:cs typeface="Courier New"/>
                <a:sym typeface="Courier New"/>
              </a:rPr>
              <a:t>println (</a:t>
            </a:r>
            <a:r>
              <a:rPr b="1" lang="sv-SE" sz="1400">
                <a:solidFill>
                  <a:srgbClr val="3333CC"/>
                </a:solidFill>
                <a:latin typeface="Courier New"/>
                <a:ea typeface="Courier New"/>
                <a:cs typeface="Courier New"/>
                <a:sym typeface="Courier New"/>
              </a:rPr>
              <a:t>"You are / were "</a:t>
            </a:r>
            <a:r>
              <a:rPr b="1" lang="sv-SE" sz="1400">
                <a:solidFill>
                  <a:schemeClr val="accent2"/>
                </a:solidFill>
                <a:latin typeface="Courier New"/>
                <a:ea typeface="Courier New"/>
                <a:cs typeface="Courier New"/>
                <a:sym typeface="Courier New"/>
              </a:rPr>
              <a:t> </a:t>
            </a:r>
            <a:r>
              <a:rPr b="1" lang="sv-SE" sz="1400">
                <a:latin typeface="Courier New"/>
                <a:ea typeface="Courier New"/>
                <a:cs typeface="Courier New"/>
                <a:sym typeface="Courier New"/>
              </a:rPr>
              <a:t>+ result  + </a:t>
            </a:r>
            <a:r>
              <a:rPr b="1" lang="sv-SE" sz="1400">
                <a:solidFill>
                  <a:srgbClr val="3333CC"/>
                </a:solidFill>
                <a:latin typeface="Courier New"/>
                <a:ea typeface="Courier New"/>
                <a:cs typeface="Courier New"/>
                <a:sym typeface="Courier New"/>
              </a:rPr>
              <a:t>" years this year "</a:t>
            </a:r>
            <a:r>
              <a:rPr b="1" lang="sv-SE" sz="1400">
                <a:latin typeface="Courier New"/>
                <a:ea typeface="Courier New"/>
                <a:cs typeface="Courier New"/>
                <a:sym typeface="Courier New"/>
              </a:rPr>
              <a:t>); </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br>
              <a:rPr b="1" lang="sv-SE" sz="1400">
                <a:latin typeface="Courier New"/>
                <a:ea typeface="Courier New"/>
                <a:cs typeface="Courier New"/>
                <a:sym typeface="Courier New"/>
              </a:rPr>
            </a:br>
            <a:r>
              <a:rPr b="1" lang="sv-SE" sz="1400">
                <a:latin typeface="Courier New"/>
                <a:ea typeface="Courier New"/>
                <a:cs typeface="Courier New"/>
                <a:sym typeface="Courier New"/>
              </a:rPr>
              <a:t>} </a:t>
            </a:r>
            <a:endParaRPr/>
          </a:p>
        </p:txBody>
      </p:sp>
      <p:sp>
        <p:nvSpPr>
          <p:cNvPr id="268076" name="Google Shape;268076;p108"/>
          <p:cNvSpPr/>
          <p:nvPr/>
        </p:nvSpPr>
        <p:spPr>
          <a:xfrm>
            <a:off x="4572000" y="5713437"/>
            <a:ext cx="4105200" cy="5238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sv-SE" sz="1400">
                <a:solidFill>
                  <a:srgbClr val="000000"/>
                </a:solidFill>
                <a:latin typeface="Arial"/>
                <a:ea typeface="Arial"/>
                <a:cs typeface="Arial"/>
                <a:sym typeface="Arial"/>
              </a:rPr>
              <a:t>Enter your Social Security Number</a:t>
            </a:r>
            <a:r>
              <a:rPr lang="sv-SE" sz="1400">
                <a:solidFill>
                  <a:schemeClr val="lt2"/>
                </a:solidFill>
                <a:latin typeface="Arial"/>
                <a:ea typeface="Arial"/>
                <a:cs typeface="Arial"/>
                <a:sym typeface="Arial"/>
              </a:rPr>
              <a:t>: </a:t>
            </a:r>
            <a:r>
              <a:rPr lang="sv-SE" sz="1400">
                <a:solidFill>
                  <a:srgbClr val="FF0000"/>
                </a:solidFill>
                <a:latin typeface="Arial"/>
                <a:ea typeface="Arial"/>
                <a:cs typeface="Arial"/>
                <a:sym typeface="Arial"/>
              </a:rPr>
              <a:t>600505</a:t>
            </a:r>
            <a:endParaRPr/>
          </a:p>
          <a:p>
            <a:pPr indent="0" lvl="0" marL="0" marR="0" rtl="0" algn="l">
              <a:spcBef>
                <a:spcPts val="0"/>
              </a:spcBef>
              <a:spcAft>
                <a:spcPts val="0"/>
              </a:spcAft>
              <a:buNone/>
            </a:pPr>
            <a:r>
              <a:rPr lang="sv-SE" sz="1400">
                <a:solidFill>
                  <a:srgbClr val="000000"/>
                </a:solidFill>
                <a:latin typeface="Arial"/>
                <a:ea typeface="Arial"/>
                <a:cs typeface="Arial"/>
                <a:sym typeface="Arial"/>
              </a:rPr>
              <a:t>You are / were 57 years this year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080" name="Shape 268080"/>
        <p:cNvGrpSpPr/>
        <p:nvPr/>
      </p:nvGrpSpPr>
      <p:grpSpPr>
        <a:xfrm>
          <a:off x="0" y="0"/>
          <a:ext cx="0" cy="0"/>
          <a:chOff x="0" y="0"/>
          <a:chExt cx="0" cy="0"/>
        </a:xfrm>
      </p:grpSpPr>
      <p:sp>
        <p:nvSpPr>
          <p:cNvPr id="268081" name="Google Shape;268081;p109"/>
          <p:cNvSpPr txBox="1"/>
          <p:nvPr>
            <p:ph type="title"/>
          </p:nvPr>
        </p:nvSpPr>
        <p:spPr>
          <a:xfrm>
            <a:off x="654050"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8082" name="Google Shape;268082;p109"/>
          <p:cNvSpPr txBox="1"/>
          <p:nvPr>
            <p:ph idx="1" type="body"/>
          </p:nvPr>
        </p:nvSpPr>
        <p:spPr>
          <a:xfrm>
            <a:off x="179512" y="692696"/>
            <a:ext cx="8712300" cy="5688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sz="1400"/>
              <a:t>13. String Class</a:t>
            </a:r>
            <a:br>
              <a:rPr b="1" lang="sv-SE" sz="1400"/>
            </a:br>
            <a:r>
              <a:rPr lang="sv-SE" sz="1400"/>
              <a:t>Write a program that asks for first and last names. The program will then concatenate the names together and put a comma between the first and last name.</a:t>
            </a:r>
            <a:endParaRPr/>
          </a:p>
          <a:p>
            <a:pPr indent="0" lvl="0" marL="0" rtl="0" algn="l">
              <a:spcBef>
                <a:spcPts val="1013"/>
              </a:spcBef>
              <a:spcAft>
                <a:spcPts val="0"/>
              </a:spcAft>
              <a:buNone/>
            </a:pPr>
            <a:r>
              <a:rPr lang="sv-SE" sz="1400"/>
              <a:t>Below is an example of how your application should behave:</a:t>
            </a:r>
            <a:endParaRPr/>
          </a:p>
          <a:p>
            <a:pPr indent="0" lvl="0" marL="0" rtl="0" algn="l">
              <a:spcBef>
                <a:spcPts val="1013"/>
              </a:spcBef>
              <a:spcAft>
                <a:spcPts val="0"/>
              </a:spcAft>
              <a:buNone/>
            </a:pPr>
            <a:r>
              <a:rPr lang="sv-SE" sz="1400"/>
              <a:t>Console Window:</a:t>
            </a:r>
            <a:br>
              <a:rPr lang="sv-SE" sz="1400"/>
            </a:br>
            <a:r>
              <a:rPr lang="sv-SE" sz="1400"/>
              <a:t>Enter your first name: </a:t>
            </a:r>
            <a:r>
              <a:rPr lang="sv-SE" sz="1400">
                <a:solidFill>
                  <a:srgbClr val="FF0000"/>
                </a:solidFill>
              </a:rPr>
              <a:t>Magnus</a:t>
            </a:r>
            <a:br>
              <a:rPr lang="sv-SE" sz="1400"/>
            </a:br>
            <a:r>
              <a:rPr lang="sv-SE" sz="1400"/>
              <a:t>Enter your last name: </a:t>
            </a:r>
            <a:r>
              <a:rPr lang="sv-SE" sz="1400">
                <a:solidFill>
                  <a:srgbClr val="FF0000"/>
                </a:solidFill>
              </a:rPr>
              <a:t>Wärja</a:t>
            </a:r>
            <a:br>
              <a:rPr lang="sv-SE" sz="1400"/>
            </a:br>
            <a:r>
              <a:rPr lang="sv-SE" sz="1400"/>
              <a:t>Magnus, Wärja</a:t>
            </a:r>
            <a:endParaRPr/>
          </a:p>
          <a:p>
            <a:pPr indent="0" lvl="0" marL="0" rtl="0" algn="l">
              <a:spcBef>
                <a:spcPts val="1013"/>
              </a:spcBef>
              <a:spcAft>
                <a:spcPts val="0"/>
              </a:spcAft>
              <a:buNone/>
            </a:pPr>
            <a:r>
              <a:rPr b="1" lang="sv-SE" sz="1400"/>
              <a:t>14. String Class</a:t>
            </a:r>
            <a:br>
              <a:rPr b="1" lang="sv-SE" sz="1400"/>
            </a:br>
            <a:r>
              <a:rPr lang="sv-SE" sz="1400"/>
              <a:t>Write a program that reads a name and prints the number of characters in the name.</a:t>
            </a:r>
            <a:endParaRPr/>
          </a:p>
          <a:p>
            <a:pPr indent="0" lvl="0" marL="0" rtl="0" algn="l">
              <a:spcBef>
                <a:spcPts val="1013"/>
              </a:spcBef>
              <a:spcAft>
                <a:spcPts val="0"/>
              </a:spcAft>
              <a:buNone/>
            </a:pPr>
            <a:r>
              <a:rPr lang="sv-SE" sz="1400"/>
              <a:t>Console Window:</a:t>
            </a:r>
            <a:br>
              <a:rPr lang="sv-SE" sz="1400"/>
            </a:br>
            <a:r>
              <a:rPr lang="sv-SE" sz="1400"/>
              <a:t>Enter your first name: </a:t>
            </a:r>
            <a:r>
              <a:rPr lang="sv-SE" sz="1400">
                <a:solidFill>
                  <a:srgbClr val="FF0000"/>
                </a:solidFill>
              </a:rPr>
              <a:t>Anna</a:t>
            </a:r>
            <a:br>
              <a:rPr lang="sv-SE" sz="1400"/>
            </a:br>
            <a:r>
              <a:rPr lang="sv-SE" sz="1400"/>
              <a:t>Anna; there are 4 characters in your first name</a:t>
            </a:r>
            <a:endParaRPr/>
          </a:p>
          <a:p>
            <a:pPr indent="0" lvl="0" marL="0" rtl="0" algn="l">
              <a:spcBef>
                <a:spcPts val="1013"/>
              </a:spcBef>
              <a:spcAft>
                <a:spcPts val="0"/>
              </a:spcAft>
              <a:buNone/>
            </a:pPr>
            <a:r>
              <a:rPr b="1" lang="sv-SE" sz="1400"/>
              <a:t>15. String Class</a:t>
            </a:r>
            <a:endParaRPr/>
          </a:p>
          <a:p>
            <a:pPr indent="0" lvl="0" marL="0" rtl="0" algn="l">
              <a:spcBef>
                <a:spcPts val="1013"/>
              </a:spcBef>
              <a:spcAft>
                <a:spcPts val="0"/>
              </a:spcAft>
              <a:buNone/>
            </a:pPr>
            <a:r>
              <a:rPr lang="sv-SE" sz="1400"/>
              <a:t>Write a program to replace all the "m" in a text string to the "x" and then writes out the string again.</a:t>
            </a:r>
            <a:br>
              <a:rPr lang="sv-SE" sz="1400"/>
            </a:br>
            <a:r>
              <a:rPr lang="sv-SE" sz="1400"/>
              <a:t>Below is an example of how your application should behave (inumics and bold = input value):</a:t>
            </a:r>
            <a:endParaRPr/>
          </a:p>
          <a:p>
            <a:pPr indent="0" lvl="0" marL="0" rtl="0" algn="l">
              <a:spcBef>
                <a:spcPts val="1013"/>
              </a:spcBef>
              <a:spcAft>
                <a:spcPts val="0"/>
              </a:spcAft>
              <a:buNone/>
            </a:pPr>
            <a:r>
              <a:rPr lang="sv-SE" sz="1400"/>
              <a:t>Console Window:</a:t>
            </a:r>
            <a:br>
              <a:rPr lang="sv-SE" sz="1400"/>
            </a:br>
            <a:r>
              <a:rPr lang="sv-SE" sz="1400"/>
              <a:t>Enter a text: </a:t>
            </a:r>
            <a:r>
              <a:rPr lang="sv-SE" sz="1400">
                <a:solidFill>
                  <a:srgbClr val="FF0000"/>
                </a:solidFill>
              </a:rPr>
              <a:t>Summer is here!</a:t>
            </a:r>
            <a:br>
              <a:rPr lang="sv-SE" sz="1400"/>
            </a:br>
            <a:r>
              <a:rPr lang="sv-SE" sz="1400"/>
              <a:t>Suxxer is here!</a:t>
            </a:r>
            <a:endParaRPr/>
          </a:p>
          <a:p>
            <a:pPr indent="0" lvl="0" marL="0" rtl="0" algn="l">
              <a:spcBef>
                <a:spcPts val="1013"/>
              </a:spcBef>
              <a:spcAft>
                <a:spcPts val="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683" name="Shape 267683"/>
        <p:cNvGrpSpPr/>
        <p:nvPr/>
      </p:nvGrpSpPr>
      <p:grpSpPr>
        <a:xfrm>
          <a:off x="0" y="0"/>
          <a:ext cx="0" cy="0"/>
          <a:chOff x="0" y="0"/>
          <a:chExt cx="0" cy="0"/>
        </a:xfrm>
      </p:grpSpPr>
      <p:sp>
        <p:nvSpPr>
          <p:cNvPr id="267684" name="Google Shape;267684;p65"/>
          <p:cNvSpPr txBox="1"/>
          <p:nvPr>
            <p:ph type="title"/>
          </p:nvPr>
        </p:nvSpPr>
        <p:spPr>
          <a:xfrm>
            <a:off x="683568" y="1"/>
            <a:ext cx="7632900" cy="620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sz="3800"/>
              <a:t>Concatenation (+)</a:t>
            </a:r>
            <a:endParaRPr/>
          </a:p>
        </p:txBody>
      </p:sp>
      <p:sp>
        <p:nvSpPr>
          <p:cNvPr id="267685" name="Google Shape;267685;p65"/>
          <p:cNvSpPr txBox="1"/>
          <p:nvPr>
            <p:ph idx="1" type="body"/>
          </p:nvPr>
        </p:nvSpPr>
        <p:spPr>
          <a:xfrm>
            <a:off x="179388" y="692696"/>
            <a:ext cx="8715300" cy="5760600"/>
          </a:xfrm>
          <a:prstGeom prst="rect">
            <a:avLst/>
          </a:prstGeom>
          <a:noFill/>
          <a:ln>
            <a:noFill/>
          </a:ln>
        </p:spPr>
        <p:txBody>
          <a:bodyPr anchorCtr="0" anchor="t" bIns="45700" lIns="91425" spcFirstLastPara="1" rIns="91425" wrap="square" tIns="45700">
            <a:noAutofit/>
          </a:bodyPr>
          <a:lstStyle/>
          <a:p>
            <a:pPr indent="0" lvl="0" marL="0" rtl="0" algn="l">
              <a:lnSpc>
                <a:spcPct val="75000"/>
              </a:lnSpc>
              <a:spcBef>
                <a:spcPts val="0"/>
              </a:spcBef>
              <a:spcAft>
                <a:spcPts val="0"/>
              </a:spcAft>
              <a:buNone/>
            </a:pPr>
            <a:r>
              <a:rPr lang="sv-SE" sz="1600"/>
              <a:t>The plus sign (+) is used to concatenate strings together.</a:t>
            </a:r>
            <a:endParaRPr sz="1600">
              <a:solidFill>
                <a:srgbClr val="FF0000"/>
              </a:solidFill>
              <a:latin typeface="Courier New"/>
              <a:ea typeface="Courier New"/>
              <a:cs typeface="Courier New"/>
              <a:sym typeface="Courier New"/>
            </a:endParaRPr>
          </a:p>
          <a:p>
            <a:pPr indent="0" lvl="0" marL="0" rtl="0" algn="l">
              <a:spcBef>
                <a:spcPts val="1013"/>
              </a:spcBef>
              <a:spcAft>
                <a:spcPts val="0"/>
              </a:spcAft>
              <a:buNone/>
            </a:pPr>
            <a:r>
              <a:rPr b="1" lang="sv-SE" sz="1400">
                <a:solidFill>
                  <a:srgbClr val="FF0000"/>
                </a:solidFill>
                <a:latin typeface="Courier New"/>
                <a:ea typeface="Courier New"/>
                <a:cs typeface="Courier New"/>
                <a:sym typeface="Courier New"/>
              </a:rPr>
              <a:t>public class </a:t>
            </a:r>
            <a:r>
              <a:rPr b="1" lang="sv-SE" sz="1400">
                <a:latin typeface="Courier New"/>
                <a:ea typeface="Courier New"/>
                <a:cs typeface="Courier New"/>
                <a:sym typeface="Courier New"/>
              </a:rPr>
              <a:t>Concatenation{</a:t>
            </a:r>
            <a:endParaRPr/>
          </a:p>
          <a:p>
            <a:pPr indent="0" lvl="0" marL="0" rtl="0" algn="l">
              <a:spcBef>
                <a:spcPts val="1013"/>
              </a:spcBef>
              <a:spcAft>
                <a:spcPts val="0"/>
              </a:spcAft>
              <a:buNone/>
            </a:pPr>
            <a:r>
              <a:rPr b="1" lang="sv-SE" sz="1400">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public static void </a:t>
            </a:r>
            <a:r>
              <a:rPr b="1" lang="sv-SE" sz="1400">
                <a:latin typeface="Courier New"/>
                <a:ea typeface="Courier New"/>
                <a:cs typeface="Courier New"/>
                <a:sym typeface="Courier New"/>
              </a:rPr>
              <a:t>main(String[] args){</a:t>
            </a:r>
            <a:endParaRPr/>
          </a:p>
          <a:p>
            <a:pPr indent="0" lvl="0" marL="0" rtl="0" algn="l">
              <a:spcBef>
                <a:spcPts val="1013"/>
              </a:spcBef>
              <a:spcAft>
                <a:spcPts val="0"/>
              </a:spcAft>
              <a:buNone/>
            </a:pPr>
            <a:r>
              <a:rPr b="1" lang="sv-SE" sz="1400">
                <a:latin typeface="Courier New"/>
                <a:ea typeface="Courier New"/>
                <a:cs typeface="Courier New"/>
                <a:sym typeface="Courier New"/>
              </a:rPr>
              <a:t>		</a:t>
            </a:r>
            <a:r>
              <a:rPr b="1" lang="sv-SE" sz="1400">
                <a:solidFill>
                  <a:srgbClr val="00B050"/>
                </a:solidFill>
                <a:latin typeface="Courier New"/>
                <a:ea typeface="Courier New"/>
                <a:cs typeface="Courier New"/>
                <a:sym typeface="Courier New"/>
              </a:rPr>
              <a:t>//Several strings can be concatenated together into a long string</a:t>
            </a:r>
            <a:r>
              <a:rPr b="1" lang="sv-SE" sz="1400">
                <a:latin typeface="Courier New"/>
                <a:ea typeface="Courier New"/>
                <a:cs typeface="Courier New"/>
                <a:sym typeface="Courier New"/>
              </a:rPr>
              <a:t>		 		System.</a:t>
            </a:r>
            <a:r>
              <a:rPr b="1" lang="sv-SE" sz="1400">
                <a:solidFill>
                  <a:schemeClr val="lt2"/>
                </a:solidFill>
                <a:latin typeface="Courier New"/>
                <a:ea typeface="Courier New"/>
                <a:cs typeface="Courier New"/>
                <a:sym typeface="Courier New"/>
              </a:rPr>
              <a:t>out</a:t>
            </a:r>
            <a:r>
              <a:rPr b="1" lang="sv-SE" sz="1400">
                <a:latin typeface="Courier New"/>
                <a:ea typeface="Courier New"/>
                <a:cs typeface="Courier New"/>
                <a:sym typeface="Courier New"/>
              </a:rPr>
              <a:t>.println(</a:t>
            </a:r>
            <a:r>
              <a:rPr b="1" lang="sv-SE" sz="1400">
                <a:solidFill>
                  <a:schemeClr val="lt2"/>
                </a:solidFill>
                <a:latin typeface="Courier New"/>
                <a:ea typeface="Courier New"/>
                <a:cs typeface="Courier New"/>
                <a:sym typeface="Courier New"/>
              </a:rPr>
              <a:t>"Let us introduce some holy "</a:t>
            </a:r>
            <a:r>
              <a:rPr b="1" lang="sv-SE" sz="1400">
                <a:solidFill>
                  <a:schemeClr val="accent2"/>
                </a:solidFill>
                <a:latin typeface="Courier New"/>
                <a:ea typeface="Courier New"/>
                <a:cs typeface="Courier New"/>
                <a:sym typeface="Courier New"/>
              </a:rPr>
              <a:t> </a:t>
            </a:r>
            <a:r>
              <a:rPr b="1" lang="sv-SE" sz="1400">
                <a:latin typeface="Courier New"/>
                <a:ea typeface="Courier New"/>
                <a:cs typeface="Courier New"/>
                <a:sym typeface="Courier New"/>
              </a:rPr>
              <a:t>+ </a:t>
            </a:r>
            <a:endParaRPr/>
          </a:p>
          <a:p>
            <a:pPr indent="0" lvl="0" marL="0" rtl="0" algn="l">
              <a:spcBef>
                <a:spcPts val="1013"/>
              </a:spcBef>
              <a:spcAft>
                <a:spcPts val="0"/>
              </a:spcAft>
              <a:buNone/>
            </a:pPr>
            <a:r>
              <a:rPr b="1" lang="sv-SE" sz="1400">
                <a:latin typeface="Courier New"/>
                <a:ea typeface="Courier New"/>
                <a:cs typeface="Courier New"/>
                <a:sym typeface="Courier New"/>
              </a:rPr>
              <a:t>				     	</a:t>
            </a:r>
            <a:r>
              <a:rPr b="1" lang="sv-SE" sz="1400">
                <a:solidFill>
                  <a:schemeClr val="lt2"/>
                </a:solidFill>
                <a:latin typeface="Courier New"/>
                <a:ea typeface="Courier New"/>
                <a:cs typeface="Courier New"/>
                <a:sym typeface="Courier New"/>
              </a:rPr>
              <a:t>"year for every GAIS fan."</a:t>
            </a:r>
            <a:r>
              <a:rPr b="1" lang="sv-SE" sz="1400">
                <a:latin typeface="Courier New"/>
                <a:ea typeface="Courier New"/>
                <a:cs typeface="Courier New"/>
                <a:sym typeface="Courier New"/>
              </a:rPr>
              <a:t>);</a:t>
            </a:r>
            <a:endParaRPr/>
          </a:p>
          <a:p>
            <a:pPr indent="0" lvl="0" marL="0" rtl="0" algn="l">
              <a:spcBef>
                <a:spcPts val="1013"/>
              </a:spcBef>
              <a:spcAft>
                <a:spcPts val="0"/>
              </a:spcAft>
              <a:buNone/>
            </a:pPr>
            <a:r>
              <a:rPr b="1" lang="sv-SE" sz="1400">
                <a:latin typeface="Courier New"/>
                <a:ea typeface="Courier New"/>
                <a:cs typeface="Courier New"/>
                <a:sym typeface="Courier New"/>
              </a:rPr>
              <a:t>                        </a:t>
            </a:r>
            <a:endParaRPr/>
          </a:p>
          <a:p>
            <a:pPr indent="0" lvl="0" marL="0" rtl="0" algn="l">
              <a:spcBef>
                <a:spcPts val="1013"/>
              </a:spcBef>
              <a:spcAft>
                <a:spcPts val="0"/>
              </a:spcAft>
              <a:buNone/>
            </a:pPr>
            <a:r>
              <a:rPr b="1" lang="sv-SE" sz="1400">
                <a:latin typeface="Courier New"/>
                <a:ea typeface="Courier New"/>
                <a:cs typeface="Courier New"/>
                <a:sym typeface="Courier New"/>
              </a:rPr>
              <a:t>		</a:t>
            </a:r>
            <a:r>
              <a:rPr b="1" lang="sv-SE" sz="1400">
                <a:solidFill>
                  <a:srgbClr val="00B050"/>
                </a:solidFill>
                <a:latin typeface="Courier New"/>
                <a:ea typeface="Courier New"/>
                <a:cs typeface="Courier New"/>
                <a:sym typeface="Courier New"/>
              </a:rPr>
              <a:t>// A text string can contain numbers</a:t>
            </a:r>
            <a:endParaRPr b="1" sz="1400">
              <a:solidFill>
                <a:srgbClr val="00B050"/>
              </a:solidFill>
              <a:latin typeface="Courier New"/>
              <a:ea typeface="Courier New"/>
              <a:cs typeface="Courier New"/>
              <a:sym typeface="Courier New"/>
            </a:endParaRPr>
          </a:p>
          <a:p>
            <a:pPr indent="0" lvl="0" marL="0" rtl="0" algn="l">
              <a:spcBef>
                <a:spcPts val="1013"/>
              </a:spcBef>
              <a:spcAft>
                <a:spcPts val="0"/>
              </a:spcAft>
              <a:buNone/>
            </a:pPr>
            <a:r>
              <a:rPr b="1" lang="sv-SE" sz="1400">
                <a:latin typeface="Courier New"/>
                <a:ea typeface="Courier New"/>
                <a:cs typeface="Courier New"/>
                <a:sym typeface="Courier New"/>
              </a:rPr>
              <a:t>		System.out.println(</a:t>
            </a:r>
            <a:r>
              <a:rPr b="1" lang="sv-SE" sz="1400">
                <a:solidFill>
                  <a:schemeClr val="lt2"/>
                </a:solidFill>
                <a:latin typeface="Courier New"/>
                <a:ea typeface="Courier New"/>
                <a:cs typeface="Courier New"/>
                <a:sym typeface="Courier New"/>
              </a:rPr>
              <a:t>"Swedish Cup champions: 1942"</a:t>
            </a:r>
            <a:r>
              <a:rPr b="1" lang="sv-SE" sz="1400">
                <a:latin typeface="Courier New"/>
                <a:ea typeface="Courier New"/>
                <a:cs typeface="Courier New"/>
                <a:sym typeface="Courier New"/>
              </a:rPr>
              <a:t>);               </a:t>
            </a:r>
            <a:endParaRPr/>
          </a:p>
          <a:p>
            <a:pPr indent="0" lvl="0" marL="0" rtl="0" algn="l">
              <a:spcBef>
                <a:spcPts val="1013"/>
              </a:spcBef>
              <a:spcAft>
                <a:spcPts val="0"/>
              </a:spcAft>
              <a:buNone/>
            </a:pPr>
            <a:r>
              <a:rPr b="1" lang="sv-SE" sz="1400">
                <a:latin typeface="Courier New"/>
                <a:ea typeface="Courier New"/>
                <a:cs typeface="Courier New"/>
                <a:sym typeface="Courier New"/>
              </a:rPr>
              <a:t>       </a:t>
            </a:r>
            <a:endParaRPr/>
          </a:p>
          <a:p>
            <a:pPr indent="0" lvl="0" marL="0" rtl="0" algn="l">
              <a:spcBef>
                <a:spcPts val="1013"/>
              </a:spcBef>
              <a:spcAft>
                <a:spcPts val="0"/>
              </a:spcAft>
              <a:buNone/>
            </a:pPr>
            <a:r>
              <a:rPr b="1" lang="sv-SE" sz="1400">
                <a:latin typeface="Courier New"/>
                <a:ea typeface="Courier New"/>
                <a:cs typeface="Courier New"/>
                <a:sym typeface="Courier New"/>
              </a:rPr>
              <a:t>		</a:t>
            </a:r>
            <a:r>
              <a:rPr b="1" lang="sv-SE" sz="1400">
                <a:solidFill>
                  <a:srgbClr val="00B050"/>
                </a:solidFill>
                <a:latin typeface="Courier New"/>
                <a:ea typeface="Courier New"/>
                <a:cs typeface="Courier New"/>
                <a:sym typeface="Courier New"/>
              </a:rPr>
              <a:t>// Numerical values can be concatenated into strings</a:t>
            </a:r>
            <a:r>
              <a:rPr b="1" lang="sv-SE" sz="1400">
                <a:latin typeface="Courier New"/>
                <a:ea typeface="Courier New"/>
                <a:cs typeface="Courier New"/>
                <a:sym typeface="Courier New"/>
              </a:rPr>
              <a:t>		     </a:t>
            </a:r>
            <a:endParaRPr/>
          </a:p>
          <a:p>
            <a:pPr indent="0" lvl="0" marL="0" rtl="0" algn="l">
              <a:spcBef>
                <a:spcPts val="1013"/>
              </a:spcBef>
              <a:spcAft>
                <a:spcPts val="0"/>
              </a:spcAft>
              <a:buNone/>
            </a:pPr>
            <a:r>
              <a:rPr b="1" lang="sv-SE" sz="1400">
                <a:latin typeface="Courier New"/>
                <a:ea typeface="Courier New"/>
                <a:cs typeface="Courier New"/>
                <a:sym typeface="Courier New"/>
              </a:rPr>
              <a:t>   System.</a:t>
            </a:r>
            <a:r>
              <a:rPr b="1" lang="sv-SE" sz="1400">
                <a:solidFill>
                  <a:schemeClr val="lt2"/>
                </a:solidFill>
                <a:latin typeface="Courier New"/>
                <a:ea typeface="Courier New"/>
                <a:cs typeface="Courier New"/>
                <a:sym typeface="Courier New"/>
              </a:rPr>
              <a:t>out</a:t>
            </a:r>
            <a:r>
              <a:rPr b="1" lang="sv-SE" sz="1400">
                <a:latin typeface="Courier New"/>
                <a:ea typeface="Courier New"/>
                <a:cs typeface="Courier New"/>
                <a:sym typeface="Courier New"/>
              </a:rPr>
              <a:t>.println(</a:t>
            </a:r>
            <a:r>
              <a:rPr b="1" lang="sv-SE" sz="1400">
                <a:solidFill>
                  <a:schemeClr val="lt2"/>
                </a:solidFill>
                <a:latin typeface="Courier New"/>
                <a:ea typeface="Courier New"/>
                <a:cs typeface="Courier New"/>
                <a:sym typeface="Courier New"/>
              </a:rPr>
              <a:t>"Series winner, and Swedish"</a:t>
            </a:r>
            <a:r>
              <a:rPr b="1" lang="sv-SE" sz="1400">
                <a:solidFill>
                  <a:schemeClr val="accent2"/>
                </a:solidFill>
                <a:latin typeface="Courier New"/>
                <a:ea typeface="Courier New"/>
                <a:cs typeface="Courier New"/>
                <a:sym typeface="Courier New"/>
              </a:rPr>
              <a:t> </a:t>
            </a:r>
            <a:r>
              <a:rPr b="1" lang="sv-SE" sz="1400">
                <a:latin typeface="Courier New"/>
                <a:ea typeface="Courier New"/>
                <a:cs typeface="Courier New"/>
                <a:sym typeface="Courier New"/>
              </a:rPr>
              <a:t>+	</a:t>
            </a:r>
            <a:endParaRPr/>
          </a:p>
          <a:p>
            <a:pPr indent="0" lvl="0" marL="0" rtl="0" algn="l">
              <a:spcBef>
                <a:spcPts val="1013"/>
              </a:spcBef>
              <a:spcAft>
                <a:spcPts val="0"/>
              </a:spcAft>
              <a:buNone/>
            </a:pPr>
            <a:r>
              <a:rPr b="1" lang="sv-SE" sz="1400">
                <a:latin typeface="Courier New"/>
                <a:ea typeface="Courier New"/>
                <a:cs typeface="Courier New"/>
                <a:sym typeface="Courier New"/>
              </a:rPr>
              <a:t>				     	</a:t>
            </a:r>
            <a:r>
              <a:rPr b="1" lang="sv-SE" sz="1400">
                <a:solidFill>
                  <a:schemeClr val="lt2"/>
                </a:solidFill>
                <a:latin typeface="Courier New"/>
                <a:ea typeface="Courier New"/>
                <a:cs typeface="Courier New"/>
                <a:sym typeface="Courier New"/>
              </a:rPr>
              <a:t>"champions: "</a:t>
            </a:r>
            <a:r>
              <a:rPr b="1" lang="sv-SE" sz="1400">
                <a:solidFill>
                  <a:schemeClr val="accent2"/>
                </a:solidFill>
                <a:latin typeface="Courier New"/>
                <a:ea typeface="Courier New"/>
                <a:cs typeface="Courier New"/>
                <a:sym typeface="Courier New"/>
              </a:rPr>
              <a:t>  </a:t>
            </a:r>
            <a:r>
              <a:rPr b="1" lang="sv-SE" sz="1400">
                <a:latin typeface="Courier New"/>
                <a:ea typeface="Courier New"/>
                <a:cs typeface="Courier New"/>
                <a:sym typeface="Courier New"/>
              </a:rPr>
              <a:t>+ 1931 + </a:t>
            </a:r>
            <a:r>
              <a:rPr b="1" lang="sv-SE" sz="1400">
                <a:solidFill>
                  <a:schemeClr val="lt2"/>
                </a:solidFill>
                <a:latin typeface="Courier New"/>
                <a:ea typeface="Courier New"/>
                <a:cs typeface="Courier New"/>
                <a:sym typeface="Courier New"/>
              </a:rPr>
              <a:t>" and "</a:t>
            </a:r>
            <a:r>
              <a:rPr b="1" lang="sv-SE" sz="1400">
                <a:solidFill>
                  <a:schemeClr val="accent2"/>
                </a:solidFill>
                <a:latin typeface="Courier New"/>
                <a:ea typeface="Courier New"/>
                <a:cs typeface="Courier New"/>
                <a:sym typeface="Courier New"/>
              </a:rPr>
              <a:t> </a:t>
            </a:r>
            <a:r>
              <a:rPr b="1" lang="sv-SE" sz="1400">
                <a:latin typeface="Courier New"/>
                <a:ea typeface="Courier New"/>
                <a:cs typeface="Courier New"/>
                <a:sym typeface="Courier New"/>
              </a:rPr>
              <a:t>+ 1954); </a:t>
            </a:r>
            <a:endParaRPr/>
          </a:p>
          <a:p>
            <a:pPr indent="0" lvl="0" marL="0" rtl="0" algn="l">
              <a:spcBef>
                <a:spcPts val="1013"/>
              </a:spcBef>
              <a:spcAft>
                <a:spcPts val="0"/>
              </a:spcAft>
              <a:buNone/>
            </a:pPr>
            <a:r>
              <a:rPr b="1" lang="sv-SE" sz="1400">
                <a:latin typeface="Courier New"/>
                <a:ea typeface="Courier New"/>
                <a:cs typeface="Courier New"/>
                <a:sym typeface="Courier New"/>
              </a:rPr>
              <a:t>	}</a:t>
            </a:r>
            <a:endParaRPr/>
          </a:p>
          <a:p>
            <a:pPr indent="0" lvl="0" marL="0" rtl="0" algn="l">
              <a:spcBef>
                <a:spcPts val="1013"/>
              </a:spcBef>
              <a:spcAft>
                <a:spcPts val="0"/>
              </a:spcAft>
              <a:buNone/>
            </a:pPr>
            <a:r>
              <a:rPr b="1" lang="sv-SE" sz="1400">
                <a:latin typeface="Courier New"/>
                <a:ea typeface="Courier New"/>
                <a:cs typeface="Courier New"/>
                <a:sym typeface="Courier New"/>
              </a:rPr>
              <a:t>}</a:t>
            </a:r>
            <a:endParaRPr/>
          </a:p>
          <a:p>
            <a:pPr indent="0" lvl="0" marL="0" rtl="0" algn="l">
              <a:lnSpc>
                <a:spcPct val="75000"/>
              </a:lnSpc>
              <a:spcBef>
                <a:spcPts val="1013"/>
              </a:spcBef>
              <a:spcAft>
                <a:spcPts val="0"/>
              </a:spcAft>
              <a:buNone/>
            </a:pPr>
            <a:r>
              <a:t/>
            </a:r>
            <a:endParaRPr sz="1200">
              <a:latin typeface="Courier New"/>
              <a:ea typeface="Courier New"/>
              <a:cs typeface="Courier New"/>
              <a:sym typeface="Courier New"/>
            </a:endParaRPr>
          </a:p>
        </p:txBody>
      </p:sp>
      <p:sp>
        <p:nvSpPr>
          <p:cNvPr id="267686" name="Google Shape;267686;p65"/>
          <p:cNvSpPr/>
          <p:nvPr/>
        </p:nvSpPr>
        <p:spPr>
          <a:xfrm>
            <a:off x="4083788" y="5517232"/>
            <a:ext cx="4592700" cy="7386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sv-SE" sz="1400">
                <a:solidFill>
                  <a:schemeClr val="lt2"/>
                </a:solidFill>
                <a:latin typeface="Arial"/>
                <a:ea typeface="Arial"/>
                <a:cs typeface="Arial"/>
                <a:sym typeface="Arial"/>
              </a:rPr>
              <a:t>Let us introduce some holy years for every GAIS fan.</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Swedish Cup champions: 1942</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Series winner, and Swedish champions: 1931 and 1954</a:t>
            </a:r>
            <a:endParaRPr b="1" sz="1400">
              <a:solidFill>
                <a:schemeClr val="lt2"/>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086" name="Shape 268086"/>
        <p:cNvGrpSpPr/>
        <p:nvPr/>
      </p:nvGrpSpPr>
      <p:grpSpPr>
        <a:xfrm>
          <a:off x="0" y="0"/>
          <a:ext cx="0" cy="0"/>
          <a:chOff x="0" y="0"/>
          <a:chExt cx="0" cy="0"/>
        </a:xfrm>
      </p:grpSpPr>
      <p:sp>
        <p:nvSpPr>
          <p:cNvPr id="268087" name="Google Shape;268087;p110"/>
          <p:cNvSpPr txBox="1"/>
          <p:nvPr>
            <p:ph type="title"/>
          </p:nvPr>
        </p:nvSpPr>
        <p:spPr>
          <a:xfrm>
            <a:off x="654050"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8088" name="Google Shape;268088;p110"/>
          <p:cNvSpPr txBox="1"/>
          <p:nvPr>
            <p:ph idx="1" type="body"/>
          </p:nvPr>
        </p:nvSpPr>
        <p:spPr>
          <a:xfrm>
            <a:off x="179512" y="693043"/>
            <a:ext cx="8712300" cy="5256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sz="1400"/>
              <a:t>16. String Class</a:t>
            </a:r>
            <a:endParaRPr/>
          </a:p>
          <a:p>
            <a:pPr indent="0" lvl="0" marL="0" rtl="0" algn="l">
              <a:spcBef>
                <a:spcPts val="1013"/>
              </a:spcBef>
              <a:spcAft>
                <a:spcPts val="0"/>
              </a:spcAft>
              <a:buNone/>
            </a:pPr>
            <a:r>
              <a:rPr lang="sv-SE" sz="1400"/>
              <a:t>Write a program that reads two text strings, concatenate them together with a space between them and calculates the new string's length. The concatenated string and its length have to be printed on the screen.</a:t>
            </a:r>
            <a:endParaRPr/>
          </a:p>
          <a:p>
            <a:pPr indent="0" lvl="0" marL="0" rtl="0" algn="l">
              <a:spcBef>
                <a:spcPts val="1013"/>
              </a:spcBef>
              <a:spcAft>
                <a:spcPts val="0"/>
              </a:spcAft>
              <a:buNone/>
            </a:pPr>
            <a:r>
              <a:rPr lang="sv-SE" sz="1400"/>
              <a:t>Console Window:</a:t>
            </a:r>
            <a:br>
              <a:rPr lang="sv-SE" sz="1400"/>
            </a:br>
            <a:r>
              <a:rPr lang="sv-SE" sz="1400"/>
              <a:t>Type a word: </a:t>
            </a:r>
            <a:r>
              <a:rPr lang="sv-SE" sz="1400">
                <a:solidFill>
                  <a:srgbClr val="FF0000"/>
                </a:solidFill>
              </a:rPr>
              <a:t>Summer</a:t>
            </a:r>
            <a:br>
              <a:rPr lang="sv-SE" sz="1400"/>
            </a:br>
            <a:r>
              <a:rPr lang="sv-SE" sz="1400"/>
              <a:t>Write one more word: </a:t>
            </a:r>
            <a:r>
              <a:rPr lang="sv-SE" sz="1400">
                <a:solidFill>
                  <a:srgbClr val="FF0000"/>
                </a:solidFill>
              </a:rPr>
              <a:t>time</a:t>
            </a:r>
            <a:br>
              <a:rPr lang="sv-SE" sz="1400"/>
            </a:br>
            <a:r>
              <a:rPr lang="sv-SE" sz="1400"/>
              <a:t>Summer time</a:t>
            </a:r>
            <a:br>
              <a:rPr lang="sv-SE" sz="1400"/>
            </a:br>
            <a:r>
              <a:rPr lang="sv-SE" sz="1400"/>
              <a:t>11</a:t>
            </a:r>
            <a:endParaRPr/>
          </a:p>
          <a:p>
            <a:pPr indent="0" lvl="0" marL="0" rtl="0" algn="l">
              <a:spcBef>
                <a:spcPts val="1013"/>
              </a:spcBef>
              <a:spcAft>
                <a:spcPts val="0"/>
              </a:spcAft>
              <a:buNone/>
            </a:pPr>
            <a:r>
              <a:rPr b="1" lang="sv-SE" sz="1400"/>
              <a:t>17. Use the class Random</a:t>
            </a:r>
            <a:br>
              <a:rPr b="1" lang="sv-SE" sz="1400"/>
            </a:br>
            <a:r>
              <a:rPr lang="sv-SE" sz="1400"/>
              <a:t>Use the Random class and write a program that creates a three-digit random number of the data type int.</a:t>
            </a:r>
            <a:endParaRPr/>
          </a:p>
          <a:p>
            <a:pPr indent="0" lvl="0" marL="0" rtl="0" algn="l">
              <a:spcBef>
                <a:spcPts val="1013"/>
              </a:spcBef>
              <a:spcAft>
                <a:spcPts val="0"/>
              </a:spcAft>
              <a:buNone/>
            </a:pPr>
            <a:r>
              <a:rPr b="1" lang="sv-SE" sz="1400"/>
              <a:t>18. Use the class Random</a:t>
            </a:r>
            <a:br>
              <a:rPr b="1" lang="sv-SE" sz="1400"/>
            </a:br>
            <a:r>
              <a:rPr lang="sv-SE" sz="1400"/>
              <a:t>Create a simple program that randomizing a phone number in the following format; XXXX-XXXXXX.</a:t>
            </a:r>
            <a:endParaRPr/>
          </a:p>
          <a:p>
            <a:pPr indent="0" lvl="0" marL="0" rtl="0" algn="l">
              <a:spcBef>
                <a:spcPts val="1013"/>
              </a:spcBef>
              <a:spcAft>
                <a:spcPts val="0"/>
              </a:spcAft>
              <a:buNone/>
            </a:pPr>
            <a:r>
              <a:rPr b="1" lang="sv-SE" sz="1400"/>
              <a:t>19. Static methods</a:t>
            </a:r>
            <a:br>
              <a:rPr b="1" lang="sv-SE" sz="1400"/>
            </a:br>
            <a:r>
              <a:rPr lang="sv-SE" sz="1400"/>
              <a:t>Write a program that reads and calculates the square of a number. For example, four squared is equal to 16 (4 × 4 = 16). You should use the method pow in the Math class.</a:t>
            </a:r>
            <a:endParaRPr/>
          </a:p>
          <a:p>
            <a:pPr indent="0" lvl="0" marL="0" rtl="0" algn="l">
              <a:spcBef>
                <a:spcPts val="1013"/>
              </a:spcBef>
              <a:spcAft>
                <a:spcPts val="0"/>
              </a:spcAft>
              <a:buNone/>
            </a:pPr>
            <a:r>
              <a:t/>
            </a:r>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092" name="Shape 268092"/>
        <p:cNvGrpSpPr/>
        <p:nvPr/>
      </p:nvGrpSpPr>
      <p:grpSpPr>
        <a:xfrm>
          <a:off x="0" y="0"/>
          <a:ext cx="0" cy="0"/>
          <a:chOff x="0" y="0"/>
          <a:chExt cx="0" cy="0"/>
        </a:xfrm>
      </p:grpSpPr>
      <p:sp>
        <p:nvSpPr>
          <p:cNvPr id="268093" name="Google Shape;268093;p111"/>
          <p:cNvSpPr txBox="1"/>
          <p:nvPr>
            <p:ph type="title"/>
          </p:nvPr>
        </p:nvSpPr>
        <p:spPr>
          <a:xfrm>
            <a:off x="654050" y="42119"/>
            <a:ext cx="7724700" cy="578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8094" name="Google Shape;268094;p111"/>
          <p:cNvSpPr txBox="1"/>
          <p:nvPr>
            <p:ph idx="1" type="body"/>
          </p:nvPr>
        </p:nvSpPr>
        <p:spPr>
          <a:xfrm>
            <a:off x="179512" y="692696"/>
            <a:ext cx="8712300" cy="5688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sz="1400"/>
              <a:t>20. Mixed</a:t>
            </a:r>
            <a:br>
              <a:rPr b="1" lang="sv-SE" sz="1400"/>
            </a:br>
            <a:r>
              <a:rPr lang="sv-SE" sz="1400"/>
              <a:t>Write a program that calculates the price per square meter for an apartment. The program will read the apartment owner's name, apartment size and monthly rent. The program then:</a:t>
            </a:r>
            <a:endParaRPr/>
          </a:p>
          <a:p>
            <a:pPr indent="0" lvl="0" marL="0" rtl="0" algn="l">
              <a:spcBef>
                <a:spcPts val="1013"/>
              </a:spcBef>
              <a:spcAft>
                <a:spcPts val="0"/>
              </a:spcAft>
              <a:buNone/>
            </a:pPr>
            <a:r>
              <a:rPr lang="sv-SE" sz="1400"/>
              <a:t>• calculate the price per square meter per month.</a:t>
            </a:r>
            <a:br>
              <a:rPr lang="sv-SE" sz="1400"/>
            </a:br>
            <a:r>
              <a:rPr lang="sv-SE" sz="1400"/>
              <a:t>• change the name to uppercase.</a:t>
            </a:r>
            <a:br>
              <a:rPr lang="sv-SE" sz="1400"/>
            </a:br>
            <a:r>
              <a:rPr lang="sv-SE" sz="1400"/>
              <a:t>• print the name and the price per square meter (per month) in SEK (kr) (use the class Number Format).</a:t>
            </a:r>
            <a:endParaRPr/>
          </a:p>
          <a:p>
            <a:pPr indent="0" lvl="0" marL="0" rtl="0" algn="l">
              <a:spcBef>
                <a:spcPts val="1013"/>
              </a:spcBef>
              <a:spcAft>
                <a:spcPts val="0"/>
              </a:spcAft>
              <a:buNone/>
            </a:pPr>
            <a:r>
              <a:rPr lang="sv-SE" sz="1400"/>
              <a:t>Console Window:</a:t>
            </a:r>
            <a:br>
              <a:rPr lang="sv-SE" sz="1400"/>
            </a:br>
            <a:r>
              <a:rPr lang="sv-SE" sz="1400"/>
              <a:t>Enter your name: magnus</a:t>
            </a:r>
            <a:br>
              <a:rPr lang="sv-SE" sz="1400"/>
            </a:br>
            <a:r>
              <a:rPr lang="sv-SE" sz="1400"/>
              <a:t>Enter your monthly rent: 3550</a:t>
            </a:r>
            <a:br>
              <a:rPr lang="sv-SE" sz="1400"/>
            </a:br>
            <a:r>
              <a:rPr lang="sv-SE" sz="1400"/>
              <a:t>Enter the apartment size in square meters: 45</a:t>
            </a:r>
            <a:br>
              <a:rPr lang="sv-SE" sz="1400"/>
            </a:br>
            <a:r>
              <a:rPr lang="sv-SE" sz="1400"/>
              <a:t>MAGNUS you pay 78.89 kr per square meter per month.</a:t>
            </a:r>
            <a:endParaRPr sz="1400"/>
          </a:p>
          <a:p>
            <a:pPr indent="0" lvl="0" marL="0" rtl="0" algn="l">
              <a:spcBef>
                <a:spcPts val="1013"/>
              </a:spcBef>
              <a:spcAft>
                <a:spcPts val="0"/>
              </a:spcAft>
              <a:buNone/>
            </a:pPr>
            <a:r>
              <a:rPr b="1" lang="sv-SE" sz="1400"/>
              <a:t>21. Mixed</a:t>
            </a:r>
            <a:br>
              <a:rPr b="1" lang="sv-SE" sz="1400"/>
            </a:br>
            <a:r>
              <a:rPr lang="sv-SE" sz="1400"/>
              <a:t>Write a program that calculates the price per square meter for an apartment. The program will read the apartment owner's name, apartment size and monthly rent. The program then:</a:t>
            </a:r>
            <a:endParaRPr/>
          </a:p>
          <a:p>
            <a:pPr indent="0" lvl="0" marL="0" rtl="0" algn="l">
              <a:spcBef>
                <a:spcPts val="1013"/>
              </a:spcBef>
              <a:spcAft>
                <a:spcPts val="0"/>
              </a:spcAft>
              <a:buNone/>
            </a:pPr>
            <a:r>
              <a:rPr lang="sv-SE" sz="1400"/>
              <a:t>• calculate the price per square meter per month.</a:t>
            </a:r>
            <a:br>
              <a:rPr lang="sv-SE" sz="1400"/>
            </a:br>
            <a:r>
              <a:rPr lang="sv-SE" sz="1400"/>
              <a:t>• change the name to uppercase.</a:t>
            </a:r>
            <a:br>
              <a:rPr lang="sv-SE" sz="1400"/>
            </a:br>
            <a:r>
              <a:rPr lang="sv-SE" sz="1400"/>
              <a:t>• print the name and the price per square meter (per month) in SEK (kr) (use the class Number Format).</a:t>
            </a:r>
            <a:endParaRPr/>
          </a:p>
          <a:p>
            <a:pPr indent="0" lvl="0" marL="0" rtl="0" algn="l">
              <a:spcBef>
                <a:spcPts val="1013"/>
              </a:spcBef>
              <a:spcAft>
                <a:spcPts val="0"/>
              </a:spcAft>
              <a:buNone/>
            </a:pPr>
            <a:r>
              <a:rPr lang="sv-SE" sz="1400"/>
              <a:t>Console Window:</a:t>
            </a:r>
            <a:br>
              <a:rPr lang="sv-SE" sz="1400"/>
            </a:br>
            <a:r>
              <a:rPr lang="sv-SE" sz="1400"/>
              <a:t>Enter your name: </a:t>
            </a:r>
            <a:r>
              <a:rPr lang="sv-SE" sz="1400">
                <a:solidFill>
                  <a:srgbClr val="FF0000"/>
                </a:solidFill>
              </a:rPr>
              <a:t>magnus</a:t>
            </a:r>
            <a:br>
              <a:rPr lang="sv-SE" sz="1400"/>
            </a:br>
            <a:r>
              <a:rPr lang="sv-SE" sz="1400"/>
              <a:t>Enter your monthly rent: </a:t>
            </a:r>
            <a:r>
              <a:rPr lang="sv-SE" sz="1400">
                <a:solidFill>
                  <a:srgbClr val="FF0000"/>
                </a:solidFill>
              </a:rPr>
              <a:t>3550</a:t>
            </a:r>
            <a:br>
              <a:rPr lang="sv-SE" sz="1400"/>
            </a:br>
            <a:r>
              <a:rPr lang="sv-SE" sz="1400"/>
              <a:t>Enter the apartment size in square meters: </a:t>
            </a:r>
            <a:r>
              <a:rPr lang="sv-SE" sz="1400">
                <a:solidFill>
                  <a:srgbClr val="FF0000"/>
                </a:solidFill>
              </a:rPr>
              <a:t>45</a:t>
            </a:r>
            <a:br>
              <a:rPr lang="sv-SE" sz="1400"/>
            </a:br>
            <a:r>
              <a:rPr lang="sv-SE" sz="1400"/>
              <a:t>MAGNUS you pay 78.89 kr per square meter per month.</a:t>
            </a:r>
            <a:endParaRPr sz="1400"/>
          </a:p>
          <a:p>
            <a:pPr indent="0" lvl="0" marL="0" rtl="0" algn="l">
              <a:spcBef>
                <a:spcPts val="1013"/>
              </a:spcBef>
              <a:spcAft>
                <a:spcPts val="0"/>
              </a:spcAft>
              <a:buNone/>
            </a:pPr>
            <a:r>
              <a:t/>
            </a:r>
            <a:endParaRPr sz="1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098" name="Shape 268098"/>
        <p:cNvGrpSpPr/>
        <p:nvPr/>
      </p:nvGrpSpPr>
      <p:grpSpPr>
        <a:xfrm>
          <a:off x="0" y="0"/>
          <a:ext cx="0" cy="0"/>
          <a:chOff x="0" y="0"/>
          <a:chExt cx="0" cy="0"/>
        </a:xfrm>
      </p:grpSpPr>
      <p:sp>
        <p:nvSpPr>
          <p:cNvPr id="268099" name="Google Shape;268099;p112"/>
          <p:cNvSpPr txBox="1"/>
          <p:nvPr>
            <p:ph type="title"/>
          </p:nvPr>
        </p:nvSpPr>
        <p:spPr>
          <a:xfrm>
            <a:off x="654050" y="116632"/>
            <a:ext cx="7724700" cy="506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8100" name="Google Shape;268100;p112"/>
          <p:cNvSpPr txBox="1"/>
          <p:nvPr>
            <p:ph idx="1" type="body"/>
          </p:nvPr>
        </p:nvSpPr>
        <p:spPr>
          <a:xfrm>
            <a:off x="179512" y="692696"/>
            <a:ext cx="8712300" cy="4751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sz="1400"/>
              <a:t>22. Mixed</a:t>
            </a:r>
            <a:br>
              <a:rPr lang="sv-SE" sz="1400"/>
            </a:br>
            <a:r>
              <a:rPr lang="sv-SE" sz="1400"/>
              <a:t>Change task 1.15, only two decimals shall be demonstrated at the division.</a:t>
            </a:r>
            <a:endParaRPr/>
          </a:p>
          <a:p>
            <a:pPr indent="0" lvl="0" marL="0" rtl="0" algn="l">
              <a:spcBef>
                <a:spcPts val="1013"/>
              </a:spcBef>
              <a:spcAft>
                <a:spcPts val="0"/>
              </a:spcAft>
              <a:buNone/>
            </a:pPr>
            <a:r>
              <a:rPr b="1" lang="sv-SE" sz="1400"/>
              <a:t>23. Dize game</a:t>
            </a:r>
            <a:br>
              <a:rPr lang="sv-SE" sz="1400"/>
            </a:br>
            <a:r>
              <a:rPr lang="sv-SE" sz="1400"/>
              <a:t>Create a program that shows how two players throw dice (one each). At the presentation of the players' results must the first letter of player names to be uppercase and the rest lowercase.</a:t>
            </a:r>
            <a:endParaRPr/>
          </a:p>
          <a:p>
            <a:pPr indent="0" lvl="0" marL="0" rtl="0" algn="l">
              <a:spcBef>
                <a:spcPts val="1013"/>
              </a:spcBef>
              <a:spcAft>
                <a:spcPts val="0"/>
              </a:spcAft>
              <a:buNone/>
            </a:pPr>
            <a:r>
              <a:rPr lang="sv-SE" sz="1400"/>
              <a:t>Below is an example of how your application should behave (inumics and bold = input value):</a:t>
            </a:r>
            <a:endParaRPr/>
          </a:p>
          <a:p>
            <a:pPr indent="0" lvl="0" marL="0" rtl="0" algn="l">
              <a:spcBef>
                <a:spcPts val="1013"/>
              </a:spcBef>
              <a:spcAft>
                <a:spcPts val="0"/>
              </a:spcAft>
              <a:buNone/>
            </a:pPr>
            <a:r>
              <a:rPr lang="sv-SE" sz="1400"/>
              <a:t>Console Window:</a:t>
            </a:r>
            <a:br>
              <a:rPr lang="sv-SE" sz="1400"/>
            </a:br>
            <a:r>
              <a:rPr lang="sv-SE" sz="1400"/>
              <a:t>Name of player 11: </a:t>
            </a:r>
            <a:r>
              <a:rPr lang="sv-SE" sz="1400">
                <a:solidFill>
                  <a:srgbClr val="FF0000"/>
                </a:solidFill>
              </a:rPr>
              <a:t>MAGNUS</a:t>
            </a:r>
            <a:br>
              <a:rPr lang="sv-SE" sz="1400"/>
            </a:br>
            <a:r>
              <a:rPr lang="sv-SE" sz="1400"/>
              <a:t>Name of player 2: </a:t>
            </a:r>
            <a:r>
              <a:rPr lang="sv-SE" sz="1400">
                <a:solidFill>
                  <a:srgbClr val="FF0000"/>
                </a:solidFill>
              </a:rPr>
              <a:t>eva</a:t>
            </a:r>
            <a:endParaRPr sz="1400">
              <a:solidFill>
                <a:srgbClr val="FF0000"/>
              </a:solidFill>
            </a:endParaRPr>
          </a:p>
          <a:p>
            <a:pPr indent="0" lvl="0" marL="0" rtl="0" algn="l">
              <a:spcBef>
                <a:spcPts val="1013"/>
              </a:spcBef>
              <a:spcAft>
                <a:spcPts val="0"/>
              </a:spcAft>
              <a:buNone/>
            </a:pPr>
            <a:r>
              <a:rPr lang="sv-SE" sz="1400"/>
              <a:t>Magnus you got 3 points.</a:t>
            </a:r>
            <a:br>
              <a:rPr lang="sv-SE" sz="1400"/>
            </a:br>
            <a:r>
              <a:rPr lang="sv-SE" sz="1400"/>
              <a:t>Eva, you got 2 points.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105" name="Shape 268105"/>
        <p:cNvGrpSpPr/>
        <p:nvPr/>
      </p:nvGrpSpPr>
      <p:grpSpPr>
        <a:xfrm>
          <a:off x="0" y="0"/>
          <a:ext cx="0" cy="0"/>
          <a:chOff x="0" y="0"/>
          <a:chExt cx="0" cy="0"/>
        </a:xfrm>
      </p:grpSpPr>
      <p:sp>
        <p:nvSpPr>
          <p:cNvPr id="268106" name="Google Shape;268106;p113"/>
          <p:cNvSpPr txBox="1"/>
          <p:nvPr>
            <p:ph type="title"/>
          </p:nvPr>
        </p:nvSpPr>
        <p:spPr>
          <a:xfrm>
            <a:off x="685874" y="-27384"/>
            <a:ext cx="77025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Selection (if statement)</a:t>
            </a:r>
            <a:endParaRPr/>
          </a:p>
        </p:txBody>
      </p:sp>
      <p:sp>
        <p:nvSpPr>
          <p:cNvPr id="268107" name="Google Shape;268107;p113"/>
          <p:cNvSpPr txBox="1"/>
          <p:nvPr>
            <p:ph idx="1" type="body"/>
          </p:nvPr>
        </p:nvSpPr>
        <p:spPr>
          <a:xfrm>
            <a:off x="179388" y="764704"/>
            <a:ext cx="8715300" cy="5339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108" name="Google Shape;268108;p113"/>
          <p:cNvSpPr txBox="1"/>
          <p:nvPr/>
        </p:nvSpPr>
        <p:spPr>
          <a:xfrm>
            <a:off x="1859371" y="2201317"/>
            <a:ext cx="1688400" cy="7695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sv-SE" sz="1400">
                <a:solidFill>
                  <a:schemeClr val="lt2"/>
                </a:solidFill>
                <a:latin typeface="Courier New"/>
                <a:ea typeface="Courier New"/>
                <a:cs typeface="Courier New"/>
                <a:sym typeface="Courier New"/>
              </a:rPr>
              <a:t>if</a:t>
            </a:r>
            <a:r>
              <a:rPr lang="sv-SE" sz="1400">
                <a:solidFill>
                  <a:schemeClr val="lt2"/>
                </a:solidFill>
                <a:latin typeface="Courier New"/>
                <a:ea typeface="Courier New"/>
                <a:cs typeface="Courier New"/>
                <a:sym typeface="Courier New"/>
              </a:rPr>
              <a:t> (selection)</a:t>
            </a:r>
            <a:endParaRPr/>
          </a:p>
          <a:p>
            <a:pPr indent="0" lvl="0" marL="0" marR="0" rtl="0" algn="ctr">
              <a:spcBef>
                <a:spcPts val="0"/>
              </a:spcBef>
              <a:spcAft>
                <a:spcPts val="0"/>
              </a:spcAft>
              <a:buNone/>
            </a:pPr>
            <a:r>
              <a:rPr lang="sv-SE" sz="1400">
                <a:solidFill>
                  <a:schemeClr val="lt2"/>
                </a:solidFill>
                <a:latin typeface="Courier New"/>
                <a:ea typeface="Courier New"/>
                <a:cs typeface="Courier New"/>
                <a:sym typeface="Courier New"/>
              </a:rPr>
              <a:t>   expression</a:t>
            </a:r>
            <a:endParaRPr/>
          </a:p>
          <a:p>
            <a:pPr indent="0" lvl="0" marL="0" marR="0" rtl="0" algn="ctr">
              <a:spcBef>
                <a:spcPts val="0"/>
              </a:spcBef>
              <a:spcAft>
                <a:spcPts val="0"/>
              </a:spcAft>
              <a:buNone/>
            </a:pPr>
            <a:r>
              <a:t/>
            </a:r>
            <a:endParaRPr sz="1600">
              <a:solidFill>
                <a:schemeClr val="dk1"/>
              </a:solidFill>
              <a:latin typeface="Courier New"/>
              <a:ea typeface="Courier New"/>
              <a:cs typeface="Courier New"/>
              <a:sym typeface="Courier New"/>
            </a:endParaRPr>
          </a:p>
        </p:txBody>
      </p:sp>
      <p:pic>
        <p:nvPicPr>
          <p:cNvPr id="268109" name="Google Shape;268109;p113"/>
          <p:cNvPicPr preferRelativeResize="0"/>
          <p:nvPr/>
        </p:nvPicPr>
        <p:blipFill rotWithShape="1">
          <a:blip r:embed="rId3">
            <a:alphaModFix/>
          </a:blip>
          <a:srcRect b="0" l="0" r="0" t="0"/>
          <a:stretch/>
        </p:blipFill>
        <p:spPr>
          <a:xfrm>
            <a:off x="3823568" y="1219200"/>
            <a:ext cx="2260600" cy="44196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113" name="Shape 268113"/>
        <p:cNvGrpSpPr/>
        <p:nvPr/>
      </p:nvGrpSpPr>
      <p:grpSpPr>
        <a:xfrm>
          <a:off x="0" y="0"/>
          <a:ext cx="0" cy="0"/>
          <a:chOff x="0" y="0"/>
          <a:chExt cx="0" cy="0"/>
        </a:xfrm>
      </p:grpSpPr>
      <p:sp>
        <p:nvSpPr>
          <p:cNvPr id="268114" name="Google Shape;268114;p114"/>
          <p:cNvSpPr txBox="1"/>
          <p:nvPr>
            <p:ph type="title"/>
          </p:nvPr>
        </p:nvSpPr>
        <p:spPr>
          <a:xfrm>
            <a:off x="683568" y="115838"/>
            <a:ext cx="7702500" cy="576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Selection (if else statement)</a:t>
            </a:r>
            <a:endParaRPr/>
          </a:p>
        </p:txBody>
      </p:sp>
      <p:sp>
        <p:nvSpPr>
          <p:cNvPr id="268115" name="Google Shape;268115;p114"/>
          <p:cNvSpPr txBox="1"/>
          <p:nvPr>
            <p:ph idx="1" type="body"/>
          </p:nvPr>
        </p:nvSpPr>
        <p:spPr>
          <a:xfrm>
            <a:off x="179388" y="692696"/>
            <a:ext cx="8748600" cy="583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a:solidFill>
                  <a:srgbClr val="FF0000"/>
                </a:solidFill>
                <a:latin typeface="Courier New"/>
                <a:ea typeface="Courier New"/>
                <a:cs typeface="Courier New"/>
                <a:sym typeface="Courier New"/>
              </a:rPr>
              <a:t>import</a:t>
            </a:r>
            <a:r>
              <a:rPr b="1" lang="sv-SE">
                <a:latin typeface="Courier New"/>
                <a:ea typeface="Courier New"/>
                <a:cs typeface="Courier New"/>
                <a:sym typeface="Courier New"/>
              </a:rPr>
              <a:t> java.util.Scanner;</a:t>
            </a:r>
            <a:endParaRPr/>
          </a:p>
          <a:p>
            <a:pPr indent="0" lvl="0" marL="0" rtl="0" algn="l">
              <a:spcBef>
                <a:spcPts val="1013"/>
              </a:spcBef>
              <a:spcAft>
                <a:spcPts val="0"/>
              </a:spcAft>
              <a:buNone/>
            </a:pPr>
            <a:r>
              <a:rPr b="1" lang="sv-SE">
                <a:solidFill>
                  <a:srgbClr val="FF0000"/>
                </a:solidFill>
                <a:latin typeface="Courier New"/>
                <a:ea typeface="Courier New"/>
                <a:cs typeface="Courier New"/>
                <a:sym typeface="Courier New"/>
              </a:rPr>
              <a:t>public class </a:t>
            </a:r>
            <a:r>
              <a:rPr b="1" lang="sv-SE">
                <a:latin typeface="Courier New"/>
                <a:ea typeface="Courier New"/>
                <a:cs typeface="Courier New"/>
                <a:sym typeface="Courier New"/>
              </a:rPr>
              <a:t>IfStatement{</a:t>
            </a:r>
            <a:endParaRPr/>
          </a:p>
          <a:p>
            <a:pPr indent="0" lvl="0" marL="0" rtl="0" algn="l">
              <a:spcBef>
                <a:spcPts val="1013"/>
              </a:spcBef>
              <a:spcAft>
                <a:spcPts val="0"/>
              </a:spcAft>
              <a:buNone/>
            </a:pPr>
            <a:r>
              <a:rPr b="1" lang="sv-SE">
                <a:solidFill>
                  <a:schemeClr val="accent2"/>
                </a:solidFill>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public static void </a:t>
            </a:r>
            <a:r>
              <a:rPr b="1" lang="sv-SE">
                <a:latin typeface="Courier New"/>
                <a:ea typeface="Courier New"/>
                <a:cs typeface="Courier New"/>
                <a:sym typeface="Courier New"/>
              </a:rPr>
              <a:t>main (String [] args) </a:t>
            </a:r>
            <a:endParaRPr/>
          </a:p>
          <a:p>
            <a:pPr indent="0" lvl="0" marL="0" rtl="0" algn="l">
              <a:spcBef>
                <a:spcPts val="1013"/>
              </a:spcBef>
              <a:spcAft>
                <a:spcPts val="0"/>
              </a:spcAft>
              <a:buNone/>
            </a:pPr>
            <a:r>
              <a:rPr b="1" lang="sv-SE">
                <a:latin typeface="Courier New"/>
                <a:ea typeface="Courier New"/>
                <a:cs typeface="Courier New"/>
                <a:sym typeface="Courier New"/>
              </a:rPr>
              <a:t>    Scanner scan = </a:t>
            </a:r>
            <a:r>
              <a:rPr b="1" lang="sv-SE">
                <a:solidFill>
                  <a:srgbClr val="FF0000"/>
                </a:solidFill>
                <a:latin typeface="Courier New"/>
                <a:ea typeface="Courier New"/>
                <a:cs typeface="Courier New"/>
                <a:sym typeface="Courier New"/>
              </a:rPr>
              <a:t>new</a:t>
            </a:r>
            <a:r>
              <a:rPr b="1" lang="sv-SE">
                <a:latin typeface="Courier New"/>
                <a:ea typeface="Courier New"/>
                <a:cs typeface="Courier New"/>
                <a:sym typeface="Courier New"/>
              </a:rPr>
              <a:t> Scanner (System.</a:t>
            </a:r>
            <a:r>
              <a:rPr b="1" i="1" lang="sv-SE">
                <a:latin typeface="Courier New"/>
                <a:ea typeface="Courier New"/>
                <a:cs typeface="Courier New"/>
                <a:sym typeface="Courier New"/>
              </a:rPr>
              <a:t>in);</a:t>
            </a:r>
            <a:br>
              <a:rPr b="1" i="1" lang="sv-SE">
                <a:latin typeface="Courier New"/>
                <a:ea typeface="Courier New"/>
                <a:cs typeface="Courier New"/>
                <a:sym typeface="Courier New"/>
              </a:rPr>
            </a:br>
            <a:r>
              <a:rPr b="1" i="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double</a:t>
            </a:r>
            <a:r>
              <a:rPr b="1" lang="sv-SE">
                <a:latin typeface="Courier New"/>
                <a:ea typeface="Courier New"/>
                <a:cs typeface="Courier New"/>
                <a:sym typeface="Courier New"/>
              </a:rPr>
              <a:t> hourlySalary = 100;</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hours;</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double</a:t>
            </a:r>
            <a:r>
              <a:rPr b="1" lang="sv-SE">
                <a:latin typeface="Courier New"/>
                <a:ea typeface="Courier New"/>
                <a:cs typeface="Courier New"/>
                <a:sym typeface="Courier New"/>
              </a:rPr>
              <a:t> payment;</a:t>
            </a:r>
            <a:endParaRPr/>
          </a:p>
          <a:p>
            <a:pPr indent="0" lvl="0" marL="0" rtl="0" algn="l">
              <a:spcBef>
                <a:spcPts val="1013"/>
              </a:spcBef>
              <a:spcAft>
                <a:spcPts val="0"/>
              </a:spcAft>
              <a:buNone/>
            </a:pP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i="1" lang="sv-SE">
                <a:latin typeface="Courier New"/>
                <a:ea typeface="Courier New"/>
                <a:cs typeface="Courier New"/>
                <a:sym typeface="Courier New"/>
              </a:rPr>
              <a:t>.print (</a:t>
            </a:r>
            <a:r>
              <a:rPr b="1" lang="sv-SE">
                <a:solidFill>
                  <a:schemeClr val="lt2"/>
                </a:solidFill>
                <a:latin typeface="Courier New"/>
                <a:ea typeface="Courier New"/>
                <a:cs typeface="Courier New"/>
                <a:sym typeface="Courier New"/>
              </a:rPr>
              <a:t>"Enter the weekly hours worked:"</a:t>
            </a:r>
            <a:r>
              <a:rPr b="1" i="1" lang="sv-SE">
                <a:latin typeface="Courier New"/>
                <a:ea typeface="Courier New"/>
                <a:cs typeface="Courier New"/>
                <a:sym typeface="Courier New"/>
              </a:rPr>
              <a:t>);</a:t>
            </a:r>
            <a:br>
              <a:rPr b="1" i="1" lang="sv-SE">
                <a:latin typeface="Courier New"/>
                <a:ea typeface="Courier New"/>
                <a:cs typeface="Courier New"/>
                <a:sym typeface="Courier New"/>
              </a:rPr>
            </a:br>
            <a:r>
              <a:rPr b="1" lang="sv-SE">
                <a:latin typeface="Courier New"/>
                <a:ea typeface="Courier New"/>
                <a:cs typeface="Courier New"/>
                <a:sym typeface="Courier New"/>
              </a:rPr>
              <a:t>    hours = scan.nextInt();	</a:t>
            </a:r>
            <a:endParaRPr/>
          </a:p>
          <a:p>
            <a:pPr indent="0" lvl="0" marL="0" rtl="0" algn="l">
              <a:spcBef>
                <a:spcPts val="1013"/>
              </a:spcBef>
              <a:spcAft>
                <a:spcPts val="0"/>
              </a:spcAft>
              <a:buNone/>
            </a:pP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if </a:t>
            </a:r>
            <a:r>
              <a:rPr b="1" lang="sv-SE">
                <a:latin typeface="Courier New"/>
                <a:ea typeface="Courier New"/>
                <a:cs typeface="Courier New"/>
                <a:sym typeface="Courier New"/>
              </a:rPr>
              <a:t>(hours &gt; 40) {</a:t>
            </a:r>
            <a:br>
              <a:rPr b="1" lang="sv-SE">
                <a:latin typeface="Courier New"/>
                <a:ea typeface="Courier New"/>
                <a:cs typeface="Courier New"/>
                <a:sym typeface="Courier New"/>
              </a:rPr>
            </a:br>
            <a:r>
              <a:rPr b="1" lang="sv-SE">
                <a:latin typeface="Courier New"/>
                <a:ea typeface="Courier New"/>
                <a:cs typeface="Courier New"/>
                <a:sym typeface="Courier New"/>
              </a:rPr>
              <a:t>      payment = 40 * hourlySalary + (hours - 40) * (hourlySalary * 1.5);</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else</a:t>
            </a: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payment = hours * hourlySalary;</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i="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"Weekly salary:"</a:t>
            </a:r>
            <a:r>
              <a:rPr b="1" i="1" lang="sv-SE">
                <a:solidFill>
                  <a:schemeClr val="lt2"/>
                </a:solidFill>
                <a:latin typeface="Courier New"/>
                <a:ea typeface="Courier New"/>
                <a:cs typeface="Courier New"/>
                <a:sym typeface="Courier New"/>
              </a:rPr>
              <a:t> </a:t>
            </a:r>
            <a:r>
              <a:rPr b="1" i="1" lang="sv-SE">
                <a:latin typeface="Courier New"/>
                <a:ea typeface="Courier New"/>
                <a:cs typeface="Courier New"/>
                <a:sym typeface="Courier New"/>
              </a:rPr>
              <a:t>+ payment + </a:t>
            </a:r>
            <a:r>
              <a:rPr b="1" lang="sv-SE">
                <a:solidFill>
                  <a:schemeClr val="accent2"/>
                </a:solidFill>
                <a:latin typeface="Courier New"/>
                <a:ea typeface="Courier New"/>
                <a:cs typeface="Courier New"/>
                <a:sym typeface="Courier New"/>
              </a:rPr>
              <a:t>” SEK"</a:t>
            </a:r>
            <a:r>
              <a:rPr b="1" i="1" lang="sv-SE">
                <a:latin typeface="Courier New"/>
                <a:ea typeface="Courier New"/>
                <a:cs typeface="Courier New"/>
                <a:sym typeface="Courier New"/>
              </a:rPr>
              <a:t>);</a:t>
            </a:r>
            <a:br>
              <a:rPr b="1" i="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b="1">
              <a:latin typeface="Courier New"/>
              <a:ea typeface="Courier New"/>
              <a:cs typeface="Courier New"/>
              <a:sym typeface="Courier New"/>
            </a:endParaRPr>
          </a:p>
        </p:txBody>
      </p:sp>
      <p:sp>
        <p:nvSpPr>
          <p:cNvPr id="268116" name="Google Shape;268116;p114"/>
          <p:cNvSpPr/>
          <p:nvPr/>
        </p:nvSpPr>
        <p:spPr>
          <a:xfrm>
            <a:off x="5796136" y="5714092"/>
            <a:ext cx="2880900" cy="5232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sv-SE" sz="1400">
                <a:solidFill>
                  <a:schemeClr val="lt2"/>
                </a:solidFill>
                <a:latin typeface="Arial"/>
                <a:ea typeface="Arial"/>
                <a:cs typeface="Arial"/>
                <a:sym typeface="Arial"/>
              </a:rPr>
              <a:t>Enter the weekly hours worked:60</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Weekly salary: 7000.0 SEK</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121" name="Shape 268121"/>
        <p:cNvGrpSpPr/>
        <p:nvPr/>
      </p:nvGrpSpPr>
      <p:grpSpPr>
        <a:xfrm>
          <a:off x="0" y="0"/>
          <a:ext cx="0" cy="0"/>
          <a:chOff x="0" y="0"/>
          <a:chExt cx="0" cy="0"/>
        </a:xfrm>
      </p:grpSpPr>
      <p:sp>
        <p:nvSpPr>
          <p:cNvPr id="268122" name="Google Shape;268122;p115"/>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if-else</a:t>
            </a:r>
            <a:endParaRPr/>
          </a:p>
        </p:txBody>
      </p:sp>
      <p:grpSp>
        <p:nvGrpSpPr>
          <p:cNvPr id="268123" name="Google Shape;268123;p115"/>
          <p:cNvGrpSpPr/>
          <p:nvPr/>
        </p:nvGrpSpPr>
        <p:grpSpPr>
          <a:xfrm>
            <a:off x="1258888" y="908050"/>
            <a:ext cx="3263085" cy="4762500"/>
            <a:chOff x="793" y="572"/>
            <a:chExt cx="1825" cy="3000"/>
          </a:xfrm>
        </p:grpSpPr>
        <p:sp>
          <p:nvSpPr>
            <p:cNvPr id="268124" name="Google Shape;268124;p115"/>
            <p:cNvSpPr/>
            <p:nvPr/>
          </p:nvSpPr>
          <p:spPr>
            <a:xfrm>
              <a:off x="793" y="572"/>
              <a:ext cx="1200" cy="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268125" name="Google Shape;268125;p115"/>
            <p:cNvSpPr/>
            <p:nvPr/>
          </p:nvSpPr>
          <p:spPr>
            <a:xfrm>
              <a:off x="856" y="1087"/>
              <a:ext cx="300" cy="0"/>
            </a:xfrm>
            <a:prstGeom prst="rect">
              <a:avLst/>
            </a:prstGeom>
            <a:solidFill>
              <a:schemeClr val="lt1"/>
            </a:solid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Times New Roman"/>
                <a:buNone/>
              </a:pPr>
              <a:r>
                <a:rPr b="1" lang="sv-SE" sz="1400">
                  <a:solidFill>
                    <a:schemeClr val="lt2"/>
                  </a:solidFill>
                  <a:latin typeface="Courier New"/>
                  <a:ea typeface="Courier New"/>
                  <a:cs typeface="Courier New"/>
                  <a:sym typeface="Courier New"/>
                </a:rPr>
                <a:t>if ( </a:t>
              </a:r>
              <a:endParaRPr sz="1400">
                <a:solidFill>
                  <a:schemeClr val="lt2"/>
                </a:solidFill>
                <a:latin typeface="Open Sans Light"/>
                <a:ea typeface="Open Sans Light"/>
                <a:cs typeface="Open Sans Light"/>
                <a:sym typeface="Open Sans Light"/>
              </a:endParaRPr>
            </a:p>
          </p:txBody>
        </p:sp>
        <p:sp>
          <p:nvSpPr>
            <p:cNvPr id="268126" name="Google Shape;268126;p115"/>
            <p:cNvSpPr/>
            <p:nvPr/>
          </p:nvSpPr>
          <p:spPr>
            <a:xfrm>
              <a:off x="1262" y="1080"/>
              <a:ext cx="600" cy="0"/>
            </a:xfrm>
            <a:prstGeom prst="rect">
              <a:avLst/>
            </a:prstGeom>
            <a:solidFill>
              <a:schemeClr val="lt1"/>
            </a:solid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Times New Roman"/>
                <a:buNone/>
              </a:pPr>
              <a:r>
                <a:rPr b="1" lang="sv-SE" sz="1400">
                  <a:solidFill>
                    <a:schemeClr val="lt2"/>
                  </a:solidFill>
                  <a:latin typeface="Courier New"/>
                  <a:ea typeface="Courier New"/>
                  <a:cs typeface="Courier New"/>
                  <a:sym typeface="Courier New"/>
                </a:rPr>
                <a:t>villkor</a:t>
              </a:r>
              <a:endParaRPr/>
            </a:p>
          </p:txBody>
        </p:sp>
        <p:sp>
          <p:nvSpPr>
            <p:cNvPr id="268127" name="Google Shape;268127;p115"/>
            <p:cNvSpPr/>
            <p:nvPr/>
          </p:nvSpPr>
          <p:spPr>
            <a:xfrm>
              <a:off x="1915" y="1087"/>
              <a:ext cx="0" cy="0"/>
            </a:xfrm>
            <a:prstGeom prst="rect">
              <a:avLst/>
            </a:prstGeom>
            <a:solidFill>
              <a:schemeClr val="lt1"/>
            </a:solid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Times New Roman"/>
                <a:buNone/>
              </a:pPr>
              <a:r>
                <a:rPr b="1" lang="sv-SE" sz="1400">
                  <a:solidFill>
                    <a:schemeClr val="lt2"/>
                  </a:solidFill>
                  <a:latin typeface="Courier New"/>
                  <a:ea typeface="Courier New"/>
                  <a:cs typeface="Courier New"/>
                  <a:sym typeface="Courier New"/>
                </a:rPr>
                <a:t>){</a:t>
              </a:r>
              <a:endParaRPr sz="1400">
                <a:solidFill>
                  <a:schemeClr val="lt2"/>
                </a:solidFill>
                <a:latin typeface="Open Sans Light"/>
                <a:ea typeface="Open Sans Light"/>
                <a:cs typeface="Open Sans Light"/>
                <a:sym typeface="Open Sans Light"/>
              </a:endParaRPr>
            </a:p>
          </p:txBody>
        </p:sp>
        <p:sp>
          <p:nvSpPr>
            <p:cNvPr id="268128" name="Google Shape;268128;p115"/>
            <p:cNvSpPr/>
            <p:nvPr/>
          </p:nvSpPr>
          <p:spPr>
            <a:xfrm>
              <a:off x="1503" y="1276"/>
              <a:ext cx="300" cy="300"/>
            </a:xfrm>
            <a:prstGeom prst="rect">
              <a:avLst/>
            </a:prstGeom>
            <a:solidFill>
              <a:schemeClr val="lt1"/>
            </a:solid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900"/>
                <a:buFont typeface="Times New Roman"/>
                <a:buNone/>
              </a:pPr>
              <a:r>
                <a:rPr b="1" lang="sv-SE" sz="1900">
                  <a:solidFill>
                    <a:srgbClr val="000000"/>
                  </a:solidFill>
                  <a:latin typeface="Courier New"/>
                  <a:ea typeface="Courier New"/>
                  <a:cs typeface="Courier New"/>
                  <a:sym typeface="Courier New"/>
                </a:rPr>
                <a:t>;</a:t>
              </a:r>
              <a:endParaRPr sz="1400">
                <a:solidFill>
                  <a:schemeClr val="dk1"/>
                </a:solidFill>
                <a:latin typeface="Open Sans Light"/>
                <a:ea typeface="Open Sans Light"/>
                <a:cs typeface="Open Sans Light"/>
                <a:sym typeface="Open Sans Light"/>
              </a:endParaRPr>
            </a:p>
          </p:txBody>
        </p:sp>
        <p:sp>
          <p:nvSpPr>
            <p:cNvPr id="268129" name="Google Shape;268129;p115"/>
            <p:cNvSpPr/>
            <p:nvPr/>
          </p:nvSpPr>
          <p:spPr>
            <a:xfrm>
              <a:off x="856" y="1465"/>
              <a:ext cx="600" cy="0"/>
            </a:xfrm>
            <a:prstGeom prst="rect">
              <a:avLst/>
            </a:prstGeom>
            <a:solidFill>
              <a:schemeClr val="lt1"/>
            </a:solid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Times New Roman"/>
                <a:buNone/>
              </a:pPr>
              <a:r>
                <a:rPr b="1" lang="sv-SE" sz="1400">
                  <a:solidFill>
                    <a:schemeClr val="lt2"/>
                  </a:solidFill>
                  <a:latin typeface="Courier New"/>
                  <a:ea typeface="Courier New"/>
                  <a:cs typeface="Courier New"/>
                  <a:sym typeface="Courier New"/>
                </a:rPr>
                <a:t>}else {</a:t>
              </a:r>
              <a:endParaRPr sz="1400">
                <a:solidFill>
                  <a:schemeClr val="lt2"/>
                </a:solidFill>
                <a:latin typeface="Open Sans Light"/>
                <a:ea typeface="Open Sans Light"/>
                <a:cs typeface="Open Sans Light"/>
                <a:sym typeface="Open Sans Light"/>
              </a:endParaRPr>
            </a:p>
          </p:txBody>
        </p:sp>
        <p:sp>
          <p:nvSpPr>
            <p:cNvPr id="268130" name="Google Shape;268130;p115"/>
            <p:cNvSpPr/>
            <p:nvPr/>
          </p:nvSpPr>
          <p:spPr>
            <a:xfrm>
              <a:off x="1020" y="1661"/>
              <a:ext cx="300" cy="0"/>
            </a:xfrm>
            <a:prstGeom prst="rect">
              <a:avLst/>
            </a:prstGeom>
            <a:solidFill>
              <a:schemeClr val="lt1"/>
            </a:solidFill>
            <a:ln cap="flat" cmpd="sng" w="9525">
              <a:solidFill>
                <a:schemeClr val="lt2"/>
              </a:solidFill>
              <a:prstDash val="solid"/>
              <a:miter lim="800000"/>
              <a:headEnd len="sm" w="sm" type="none"/>
              <a:tailEnd len="sm" w="sm" type="none"/>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Times New Roman"/>
                <a:buNone/>
              </a:pPr>
              <a:r>
                <a:rPr b="1" i="1" lang="sv-SE" sz="1400">
                  <a:solidFill>
                    <a:schemeClr val="lt2"/>
                  </a:solidFill>
                  <a:latin typeface="Courier New"/>
                  <a:ea typeface="Courier New"/>
                  <a:cs typeface="Courier New"/>
                  <a:sym typeface="Courier New"/>
                </a:rPr>
                <a:t>sats2</a:t>
              </a:r>
              <a:endParaRPr sz="1400">
                <a:solidFill>
                  <a:schemeClr val="lt2"/>
                </a:solidFill>
                <a:latin typeface="Open Sans Light"/>
                <a:ea typeface="Open Sans Light"/>
                <a:cs typeface="Open Sans Light"/>
                <a:sym typeface="Open Sans Light"/>
              </a:endParaRPr>
            </a:p>
          </p:txBody>
        </p:sp>
        <p:sp>
          <p:nvSpPr>
            <p:cNvPr id="268131" name="Google Shape;268131;p115"/>
            <p:cNvSpPr/>
            <p:nvPr/>
          </p:nvSpPr>
          <p:spPr>
            <a:xfrm>
              <a:off x="1503" y="1647"/>
              <a:ext cx="0" cy="300"/>
            </a:xfrm>
            <a:prstGeom prst="rect">
              <a:avLst/>
            </a:prstGeom>
            <a:solidFill>
              <a:schemeClr val="lt1"/>
            </a:solid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900"/>
                <a:buFont typeface="Times New Roman"/>
                <a:buNone/>
              </a:pPr>
              <a:r>
                <a:rPr b="1" lang="sv-SE" sz="1900">
                  <a:solidFill>
                    <a:srgbClr val="000000"/>
                  </a:solidFill>
                  <a:latin typeface="Courier New"/>
                  <a:ea typeface="Courier New"/>
                  <a:cs typeface="Courier New"/>
                  <a:sym typeface="Courier New"/>
                </a:rPr>
                <a:t>;</a:t>
              </a:r>
              <a:endParaRPr/>
            </a:p>
          </p:txBody>
        </p:sp>
        <p:sp>
          <p:nvSpPr>
            <p:cNvPr id="268132" name="Google Shape;268132;p115"/>
            <p:cNvSpPr/>
            <p:nvPr/>
          </p:nvSpPr>
          <p:spPr>
            <a:xfrm>
              <a:off x="2618" y="1389"/>
              <a:ext cx="0" cy="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Times New Roman"/>
                <a:buNone/>
              </a:pPr>
              <a:r>
                <a:t/>
              </a:r>
              <a:endParaRPr sz="1400">
                <a:solidFill>
                  <a:schemeClr val="dk1"/>
                </a:solidFill>
                <a:latin typeface="Open Sans Light"/>
                <a:ea typeface="Open Sans Light"/>
                <a:cs typeface="Open Sans Light"/>
                <a:sym typeface="Open Sans Light"/>
              </a:endParaRPr>
            </a:p>
          </p:txBody>
        </p:sp>
      </p:grpSp>
      <p:sp>
        <p:nvSpPr>
          <p:cNvPr id="268133" name="Google Shape;268133;p115"/>
          <p:cNvSpPr/>
          <p:nvPr/>
        </p:nvSpPr>
        <p:spPr>
          <a:xfrm>
            <a:off x="1258888" y="908050"/>
            <a:ext cx="6497700" cy="4968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400"/>
              <a:buFont typeface="Times New Roman"/>
              <a:buNone/>
            </a:pPr>
            <a:r>
              <a:t/>
            </a:r>
            <a:endParaRPr sz="1400">
              <a:solidFill>
                <a:schemeClr val="dk1"/>
              </a:solidFill>
              <a:latin typeface="Open Sans Light"/>
              <a:ea typeface="Open Sans Light"/>
              <a:cs typeface="Open Sans Light"/>
              <a:sym typeface="Open Sans Light"/>
            </a:endParaRPr>
          </a:p>
        </p:txBody>
      </p:sp>
      <p:sp>
        <p:nvSpPr>
          <p:cNvPr id="268134" name="Google Shape;268134;p115"/>
          <p:cNvSpPr/>
          <p:nvPr/>
        </p:nvSpPr>
        <p:spPr>
          <a:xfrm>
            <a:off x="1619250" y="2063750"/>
            <a:ext cx="537000" cy="215400"/>
          </a:xfrm>
          <a:prstGeom prst="rect">
            <a:avLst/>
          </a:prstGeom>
          <a:solidFill>
            <a:schemeClr val="lt1"/>
          </a:solid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Times New Roman"/>
              <a:buNone/>
            </a:pPr>
            <a:r>
              <a:rPr b="1" i="1" lang="sv-SE" sz="1400">
                <a:solidFill>
                  <a:schemeClr val="lt2"/>
                </a:solidFill>
                <a:latin typeface="Courier New"/>
                <a:ea typeface="Courier New"/>
                <a:cs typeface="Courier New"/>
                <a:sym typeface="Courier New"/>
              </a:rPr>
              <a:t>sats1</a:t>
            </a:r>
            <a:endParaRPr sz="1400">
              <a:solidFill>
                <a:schemeClr val="lt2"/>
              </a:solidFill>
              <a:latin typeface="Open Sans Light"/>
              <a:ea typeface="Open Sans Light"/>
              <a:cs typeface="Open Sans Light"/>
              <a:sym typeface="Open Sans Light"/>
            </a:endParaRPr>
          </a:p>
        </p:txBody>
      </p:sp>
      <p:sp>
        <p:nvSpPr>
          <p:cNvPr id="268135" name="Google Shape;268135;p115"/>
          <p:cNvSpPr/>
          <p:nvPr/>
        </p:nvSpPr>
        <p:spPr>
          <a:xfrm>
            <a:off x="1328738" y="2852738"/>
            <a:ext cx="107400" cy="215400"/>
          </a:xfrm>
          <a:prstGeom prst="rect">
            <a:avLst/>
          </a:prstGeom>
          <a:solidFill>
            <a:schemeClr val="lt1"/>
          </a:solid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Times New Roman"/>
              <a:buNone/>
            </a:pPr>
            <a:r>
              <a:rPr b="1" lang="sv-SE" sz="1400">
                <a:solidFill>
                  <a:schemeClr val="lt2"/>
                </a:solidFill>
                <a:latin typeface="Courier New"/>
                <a:ea typeface="Courier New"/>
                <a:cs typeface="Courier New"/>
                <a:sym typeface="Courier New"/>
              </a:rPr>
              <a:t>}</a:t>
            </a:r>
            <a:endParaRPr sz="1400">
              <a:solidFill>
                <a:schemeClr val="lt2"/>
              </a:solidFill>
              <a:latin typeface="Courier New"/>
              <a:ea typeface="Courier New"/>
              <a:cs typeface="Courier New"/>
              <a:sym typeface="Courier New"/>
            </a:endParaRPr>
          </a:p>
        </p:txBody>
      </p:sp>
      <p:pic>
        <p:nvPicPr>
          <p:cNvPr id="268136" name="Google Shape;268136;p115"/>
          <p:cNvPicPr preferRelativeResize="0"/>
          <p:nvPr/>
        </p:nvPicPr>
        <p:blipFill rotWithShape="1">
          <a:blip r:embed="rId3">
            <a:alphaModFix/>
          </a:blip>
          <a:srcRect b="0" l="0" r="0" t="0"/>
          <a:stretch/>
        </p:blipFill>
        <p:spPr>
          <a:xfrm>
            <a:off x="3073400" y="1371600"/>
            <a:ext cx="2984500" cy="41021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140" name="Shape 268140"/>
        <p:cNvGrpSpPr/>
        <p:nvPr/>
      </p:nvGrpSpPr>
      <p:grpSpPr>
        <a:xfrm>
          <a:off x="0" y="0"/>
          <a:ext cx="0" cy="0"/>
          <a:chOff x="0" y="0"/>
          <a:chExt cx="0" cy="0"/>
        </a:xfrm>
      </p:grpSpPr>
      <p:sp>
        <p:nvSpPr>
          <p:cNvPr id="268141" name="Google Shape;268141;p116"/>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Selection (if else statement)</a:t>
            </a:r>
            <a:endParaRPr/>
          </a:p>
        </p:txBody>
      </p:sp>
      <p:sp>
        <p:nvSpPr>
          <p:cNvPr id="268142" name="Google Shape;268142;p116"/>
          <p:cNvSpPr txBox="1"/>
          <p:nvPr>
            <p:ph idx="1" type="body"/>
          </p:nvPr>
        </p:nvSpPr>
        <p:spPr>
          <a:xfrm>
            <a:off x="179388" y="692696"/>
            <a:ext cx="8604300" cy="583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a:solidFill>
                  <a:srgbClr val="FF0000"/>
                </a:solidFill>
                <a:latin typeface="Courier New"/>
                <a:ea typeface="Courier New"/>
                <a:cs typeface="Courier New"/>
                <a:sym typeface="Courier New"/>
              </a:rPr>
              <a:t>import</a:t>
            </a:r>
            <a:r>
              <a:rPr b="1" lang="sv-SE">
                <a:latin typeface="Courier New"/>
                <a:ea typeface="Courier New"/>
                <a:cs typeface="Courier New"/>
                <a:sym typeface="Courier New"/>
              </a:rPr>
              <a:t> java.util.Scanner;</a:t>
            </a:r>
            <a:endParaRPr/>
          </a:p>
          <a:p>
            <a:pPr indent="0" lvl="0" marL="0" rtl="0" algn="l">
              <a:spcBef>
                <a:spcPts val="1013"/>
              </a:spcBef>
              <a:spcAft>
                <a:spcPts val="0"/>
              </a:spcAft>
              <a:buNone/>
            </a:pPr>
            <a:r>
              <a:rPr b="1" lang="sv-SE">
                <a:solidFill>
                  <a:srgbClr val="FF0000"/>
                </a:solidFill>
                <a:latin typeface="Courier New"/>
                <a:ea typeface="Courier New"/>
                <a:cs typeface="Courier New"/>
                <a:sym typeface="Courier New"/>
              </a:rPr>
              <a:t>public class </a:t>
            </a:r>
            <a:r>
              <a:rPr b="1" lang="sv-SE">
                <a:latin typeface="Courier New"/>
                <a:ea typeface="Courier New"/>
                <a:cs typeface="Courier New"/>
                <a:sym typeface="Courier New"/>
              </a:rPr>
              <a:t>IfStatement2{</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public static void </a:t>
            </a:r>
            <a:r>
              <a:rPr b="1" lang="sv-SE">
                <a:latin typeface="Courier New"/>
                <a:ea typeface="Courier New"/>
                <a:cs typeface="Courier New"/>
                <a:sym typeface="Courier New"/>
              </a:rPr>
              <a:t>main(String[] args){</a:t>
            </a:r>
            <a:br>
              <a:rPr b="1" lang="sv-SE">
                <a:latin typeface="Courier New"/>
                <a:ea typeface="Courier New"/>
                <a:cs typeface="Courier New"/>
                <a:sym typeface="Courier New"/>
              </a:rPr>
            </a:br>
            <a:r>
              <a:rPr b="1" lang="sv-SE">
                <a:latin typeface="Courier New"/>
                <a:ea typeface="Courier New"/>
                <a:cs typeface="Courier New"/>
                <a:sym typeface="Courier New"/>
              </a:rPr>
              <a:t>    Scanner </a:t>
            </a:r>
            <a:r>
              <a:rPr b="1" lang="sv-SE" u="sng">
                <a:latin typeface="Courier New"/>
                <a:ea typeface="Courier New"/>
                <a:cs typeface="Courier New"/>
                <a:sym typeface="Courier New"/>
              </a:rPr>
              <a:t>scan = </a:t>
            </a:r>
            <a:r>
              <a:rPr b="1" lang="sv-SE" u="sng">
                <a:solidFill>
                  <a:srgbClr val="FF0000"/>
                </a:solidFill>
                <a:latin typeface="Courier New"/>
                <a:ea typeface="Courier New"/>
                <a:cs typeface="Courier New"/>
                <a:sym typeface="Courier New"/>
              </a:rPr>
              <a:t>new</a:t>
            </a:r>
            <a:r>
              <a:rPr b="1" lang="sv-SE" u="sng">
                <a:latin typeface="Courier New"/>
                <a:ea typeface="Courier New"/>
                <a:cs typeface="Courier New"/>
                <a:sym typeface="Courier New"/>
              </a:rPr>
              <a:t> Scanner(System.</a:t>
            </a:r>
            <a:r>
              <a:rPr b="1" i="1" lang="sv-SE" u="sng">
                <a:latin typeface="Courier New"/>
                <a:ea typeface="Courier New"/>
                <a:cs typeface="Courier New"/>
                <a:sym typeface="Courier New"/>
              </a:rPr>
              <a:t>in); </a:t>
            </a:r>
            <a:br>
              <a:rPr b="1" i="1" lang="sv-SE" u="sng">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score;</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ratings;</a:t>
            </a:r>
            <a:endParaRPr b="1">
              <a:solidFill>
                <a:srgbClr val="FF0000"/>
              </a:solidFill>
              <a:latin typeface="Courier New"/>
              <a:ea typeface="Courier New"/>
              <a:cs typeface="Courier New"/>
              <a:sym typeface="Courier New"/>
            </a:endParaRPr>
          </a:p>
          <a:p>
            <a:pPr indent="0" lvl="0" marL="0" rtl="0" algn="l">
              <a:spcBef>
                <a:spcPts val="1013"/>
              </a:spcBef>
              <a:spcAft>
                <a:spcPts val="0"/>
              </a:spcAft>
              <a:buNone/>
            </a:pPr>
            <a:r>
              <a:rPr b="1" lang="sv-SE">
                <a:latin typeface="Courier New"/>
                <a:ea typeface="Courier New"/>
                <a:cs typeface="Courier New"/>
                <a:sym typeface="Courier New"/>
              </a:rPr>
              <a:t>    System.</a:t>
            </a:r>
            <a:r>
              <a:rPr b="1" i="1" lang="sv-SE">
                <a:solidFill>
                  <a:schemeClr val="lt2"/>
                </a:solidFill>
                <a:latin typeface="Courier New"/>
                <a:ea typeface="Courier New"/>
                <a:cs typeface="Courier New"/>
                <a:sym typeface="Courier New"/>
              </a:rPr>
              <a:t>out</a:t>
            </a:r>
            <a:r>
              <a:rPr b="1" i="1" lang="sv-SE">
                <a:latin typeface="Courier New"/>
                <a:ea typeface="Courier New"/>
                <a:cs typeface="Courier New"/>
                <a:sym typeface="Courier New"/>
              </a:rPr>
              <a:t>.print(</a:t>
            </a:r>
            <a:r>
              <a:rPr b="1" i="1" lang="sv-SE">
                <a:solidFill>
                  <a:schemeClr val="lt2"/>
                </a:solidFill>
                <a:latin typeface="Courier New"/>
                <a:ea typeface="Courier New"/>
                <a:cs typeface="Courier New"/>
                <a:sym typeface="Courier New"/>
              </a:rPr>
              <a:t>"Enter your exam result (0 to 100 points):");</a:t>
            </a:r>
            <a:br>
              <a:rPr b="1" i="1" lang="sv-SE">
                <a:latin typeface="Courier New"/>
                <a:ea typeface="Courier New"/>
                <a:cs typeface="Courier New"/>
                <a:sym typeface="Courier New"/>
              </a:rPr>
            </a:br>
            <a:r>
              <a:rPr b="1" lang="sv-SE">
                <a:latin typeface="Courier New"/>
                <a:ea typeface="Courier New"/>
                <a:cs typeface="Courier New"/>
                <a:sym typeface="Courier New"/>
              </a:rPr>
              <a:t>    score = scan.nextInt();</a:t>
            </a:r>
            <a:br>
              <a:rPr b="1" lang="sv-SE">
                <a:latin typeface="Courier New"/>
                <a:ea typeface="Courier New"/>
                <a:cs typeface="Courier New"/>
                <a:sym typeface="Courier New"/>
              </a:rPr>
            </a:br>
            <a:r>
              <a:rPr b="1" lang="sv-SE">
                <a:latin typeface="Courier New"/>
                <a:ea typeface="Courier New"/>
                <a:cs typeface="Courier New"/>
                <a:sym typeface="Courier New"/>
              </a:rPr>
              <a:t>    ratings = score / 10; 		</a:t>
            </a:r>
            <a:endParaRPr/>
          </a:p>
          <a:p>
            <a:pPr indent="0" lvl="0" marL="0" rtl="0" algn="l">
              <a:spcBef>
                <a:spcPts val="1013"/>
              </a:spcBef>
              <a:spcAft>
                <a:spcPts val="0"/>
              </a:spcAft>
              <a:buNone/>
            </a:pP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if</a:t>
            </a:r>
            <a:r>
              <a:rPr b="1" lang="sv-SE">
                <a:latin typeface="Courier New"/>
                <a:ea typeface="Courier New"/>
                <a:cs typeface="Courier New"/>
                <a:sym typeface="Courier New"/>
              </a:rPr>
              <a:t> (ratings &gt; 7){</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i="1" lang="sv-SE">
                <a:solidFill>
                  <a:schemeClr val="lt2"/>
                </a:solidFill>
                <a:latin typeface="Courier New"/>
                <a:ea typeface="Courier New"/>
                <a:cs typeface="Courier New"/>
                <a:sym typeface="Courier New"/>
              </a:rPr>
              <a:t>out</a:t>
            </a:r>
            <a:r>
              <a:rPr b="1" i="1" lang="sv-SE">
                <a:latin typeface="Courier New"/>
                <a:ea typeface="Courier New"/>
                <a:cs typeface="Courier New"/>
                <a:sym typeface="Courier New"/>
              </a:rPr>
              <a:t>.println(</a:t>
            </a:r>
            <a:r>
              <a:rPr b="1" i="1" lang="sv-SE">
                <a:solidFill>
                  <a:schemeClr val="lt2"/>
                </a:solidFill>
                <a:latin typeface="Courier New"/>
                <a:ea typeface="Courier New"/>
                <a:cs typeface="Courier New"/>
                <a:sym typeface="Courier New"/>
              </a:rPr>
              <a:t>"Your rate is: Excellent "</a:t>
            </a:r>
            <a:r>
              <a:rPr b="1" i="1" lang="sv-SE">
                <a:latin typeface="Courier New"/>
                <a:ea typeface="Courier New"/>
                <a:cs typeface="Courier New"/>
                <a:sym typeface="Courier New"/>
              </a:rPr>
              <a:t>);</a:t>
            </a:r>
            <a:br>
              <a:rPr b="1" i="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else if </a:t>
            </a:r>
            <a:r>
              <a:rPr b="1" lang="sv-SE">
                <a:latin typeface="Courier New"/>
                <a:ea typeface="Courier New"/>
                <a:cs typeface="Courier New"/>
                <a:sym typeface="Courier New"/>
              </a:rPr>
              <a:t>(ratings &lt; 5){</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i="1" lang="sv-SE">
                <a:solidFill>
                  <a:schemeClr val="lt2"/>
                </a:solidFill>
                <a:latin typeface="Courier New"/>
                <a:ea typeface="Courier New"/>
                <a:cs typeface="Courier New"/>
                <a:sym typeface="Courier New"/>
              </a:rPr>
              <a:t>out</a:t>
            </a:r>
            <a:r>
              <a:rPr b="1" i="1" lang="sv-SE">
                <a:latin typeface="Courier New"/>
                <a:ea typeface="Courier New"/>
                <a:cs typeface="Courier New"/>
                <a:sym typeface="Courier New"/>
              </a:rPr>
              <a:t>.println(</a:t>
            </a:r>
            <a:r>
              <a:rPr b="1" i="1" lang="sv-SE">
                <a:solidFill>
                  <a:schemeClr val="lt2"/>
                </a:solidFill>
                <a:latin typeface="Courier New"/>
                <a:ea typeface="Courier New"/>
                <a:cs typeface="Courier New"/>
                <a:sym typeface="Courier New"/>
              </a:rPr>
              <a:t>"Your rate is: Fail"</a:t>
            </a:r>
            <a:r>
              <a:rPr b="1" i="1" lang="sv-SE">
                <a:latin typeface="Courier New"/>
                <a:ea typeface="Courier New"/>
                <a:cs typeface="Courier New"/>
                <a:sym typeface="Courier New"/>
              </a:rPr>
              <a:t>);</a:t>
            </a:r>
            <a:br>
              <a:rPr b="1" i="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else</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i="1" lang="sv-SE">
                <a:solidFill>
                  <a:schemeClr val="lt2"/>
                </a:solidFill>
                <a:latin typeface="Courier New"/>
                <a:ea typeface="Courier New"/>
                <a:cs typeface="Courier New"/>
                <a:sym typeface="Courier New"/>
              </a:rPr>
              <a:t>out</a:t>
            </a:r>
            <a:r>
              <a:rPr b="1" i="1" lang="sv-SE">
                <a:latin typeface="Courier New"/>
                <a:ea typeface="Courier New"/>
                <a:cs typeface="Courier New"/>
                <a:sym typeface="Courier New"/>
              </a:rPr>
              <a:t>.println(</a:t>
            </a:r>
            <a:r>
              <a:rPr b="1" i="1" lang="sv-SE">
                <a:solidFill>
                  <a:schemeClr val="lt2"/>
                </a:solidFill>
                <a:latin typeface="Courier New"/>
                <a:ea typeface="Courier New"/>
                <a:cs typeface="Courier New"/>
                <a:sym typeface="Courier New"/>
              </a:rPr>
              <a:t>"Your rate is: Past"</a:t>
            </a:r>
            <a:r>
              <a:rPr b="1" i="1" lang="sv-SE">
                <a:latin typeface="Courier New"/>
                <a:ea typeface="Courier New"/>
                <a:cs typeface="Courier New"/>
                <a:sym typeface="Courier New"/>
              </a:rPr>
              <a:t>);  </a:t>
            </a:r>
            <a:br>
              <a:rPr b="1" i="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a:p>
        </p:txBody>
      </p:sp>
      <p:sp>
        <p:nvSpPr>
          <p:cNvPr id="268143" name="Google Shape;268143;p116"/>
          <p:cNvSpPr/>
          <p:nvPr/>
        </p:nvSpPr>
        <p:spPr>
          <a:xfrm>
            <a:off x="5580112" y="5775647"/>
            <a:ext cx="3095700" cy="4617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sv-SE" sz="1200">
                <a:solidFill>
                  <a:schemeClr val="lt2"/>
                </a:solidFill>
                <a:latin typeface="Arial"/>
                <a:ea typeface="Arial"/>
                <a:cs typeface="Arial"/>
                <a:sym typeface="Arial"/>
              </a:rPr>
              <a:t>Enter your exam result (0 to 100 points):</a:t>
            </a:r>
            <a:r>
              <a:rPr lang="sv-SE" sz="1200">
                <a:solidFill>
                  <a:srgbClr val="FF0000"/>
                </a:solidFill>
                <a:latin typeface="Arial"/>
                <a:ea typeface="Arial"/>
                <a:cs typeface="Arial"/>
                <a:sym typeface="Arial"/>
              </a:rPr>
              <a:t>65</a:t>
            </a:r>
            <a:endParaRPr/>
          </a:p>
          <a:p>
            <a:pPr indent="0" lvl="0" marL="0" marR="0" rtl="0" algn="l">
              <a:spcBef>
                <a:spcPts val="0"/>
              </a:spcBef>
              <a:spcAft>
                <a:spcPts val="0"/>
              </a:spcAft>
              <a:buNone/>
            </a:pPr>
            <a:r>
              <a:rPr lang="sv-SE" sz="1200">
                <a:solidFill>
                  <a:schemeClr val="lt2"/>
                </a:solidFill>
                <a:latin typeface="Arial"/>
                <a:ea typeface="Arial"/>
                <a:cs typeface="Arial"/>
                <a:sym typeface="Arial"/>
              </a:rPr>
              <a:t>Your rate is: Past</a:t>
            </a:r>
            <a:endParaRPr b="1" sz="1200">
              <a:solidFill>
                <a:schemeClr val="lt2"/>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147" name="Shape 268147"/>
        <p:cNvGrpSpPr/>
        <p:nvPr/>
      </p:nvGrpSpPr>
      <p:grpSpPr>
        <a:xfrm>
          <a:off x="0" y="0"/>
          <a:ext cx="0" cy="0"/>
          <a:chOff x="0" y="0"/>
          <a:chExt cx="0" cy="0"/>
        </a:xfrm>
      </p:grpSpPr>
      <p:sp>
        <p:nvSpPr>
          <p:cNvPr id="268148" name="Google Shape;268148;p117"/>
          <p:cNvSpPr txBox="1"/>
          <p:nvPr>
            <p:ph type="title"/>
          </p:nvPr>
        </p:nvSpPr>
        <p:spPr>
          <a:xfrm>
            <a:off x="683568" y="43830"/>
            <a:ext cx="7702500" cy="576900"/>
          </a:xfrm>
          <a:prstGeom prst="rect">
            <a:avLst/>
          </a:prstGeom>
          <a:noFill/>
          <a:ln>
            <a:noFill/>
          </a:ln>
        </p:spPr>
        <p:txBody>
          <a:bodyPr anchorCtr="0" anchor="b" bIns="46025" lIns="92075" spcFirstLastPara="1" rIns="92075" wrap="square" tIns="46025">
            <a:noAutofit/>
          </a:bodyPr>
          <a:lstStyle/>
          <a:p>
            <a:pPr indent="0" lvl="0" marL="0" rtl="0" algn="l">
              <a:spcBef>
                <a:spcPts val="0"/>
              </a:spcBef>
              <a:spcAft>
                <a:spcPts val="0"/>
              </a:spcAft>
              <a:buNone/>
            </a:pPr>
            <a:r>
              <a:rPr lang="sv-SE"/>
              <a:t>Logical expressions</a:t>
            </a:r>
            <a:endParaRPr/>
          </a:p>
        </p:txBody>
      </p:sp>
      <p:sp>
        <p:nvSpPr>
          <p:cNvPr id="268149" name="Google Shape;268149;p117"/>
          <p:cNvSpPr txBox="1"/>
          <p:nvPr>
            <p:ph idx="1" type="body"/>
          </p:nvPr>
        </p:nvSpPr>
        <p:spPr>
          <a:xfrm>
            <a:off x="179388" y="764704"/>
            <a:ext cx="8715300" cy="53391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b="0" lang="sv-SE"/>
              <a:t>The logical NOT - expression:</a:t>
            </a:r>
            <a:br>
              <a:rPr b="0" lang="sv-SE"/>
            </a:br>
            <a:r>
              <a:rPr b="0" lang="sv-SE"/>
              <a:t>	</a:t>
            </a:r>
            <a:r>
              <a:rPr b="1" lang="sv-SE">
                <a:solidFill>
                  <a:srgbClr val="FF0000"/>
                </a:solidFill>
                <a:latin typeface="Courier New"/>
                <a:ea typeface="Courier New"/>
                <a:cs typeface="Courier New"/>
                <a:sym typeface="Courier New"/>
              </a:rPr>
              <a:t>!a</a:t>
            </a:r>
            <a:r>
              <a:rPr b="0" lang="sv-SE"/>
              <a:t>			is true if a is false and false if a is true</a:t>
            </a:r>
            <a:endParaRPr b="0"/>
          </a:p>
          <a:p>
            <a:pPr indent="0" lvl="0" marL="0" rtl="0" algn="l">
              <a:spcBef>
                <a:spcPts val="1013"/>
              </a:spcBef>
              <a:spcAft>
                <a:spcPts val="0"/>
              </a:spcAft>
              <a:buNone/>
            </a:pPr>
            <a:r>
              <a:rPr b="0" lang="sv-SE"/>
              <a:t>The logical AND - expression:</a:t>
            </a:r>
            <a:br>
              <a:rPr b="0" lang="sv-SE"/>
            </a:br>
            <a:r>
              <a:rPr b="0" lang="sv-SE"/>
              <a:t>	</a:t>
            </a:r>
            <a:r>
              <a:rPr b="1" lang="sv-SE">
                <a:solidFill>
                  <a:srgbClr val="FF0000"/>
                </a:solidFill>
                <a:latin typeface="Courier New"/>
                <a:ea typeface="Courier New"/>
                <a:cs typeface="Courier New"/>
                <a:sym typeface="Courier New"/>
              </a:rPr>
              <a:t>a &amp;&amp; b</a:t>
            </a:r>
            <a:r>
              <a:rPr lang="sv-SE"/>
              <a:t>	</a:t>
            </a:r>
            <a:r>
              <a:rPr b="0" lang="sv-SE"/>
              <a:t>is true if both a and b are true</a:t>
            </a:r>
            <a:r>
              <a:rPr lang="sv-SE"/>
              <a:t>,</a:t>
            </a:r>
            <a:r>
              <a:rPr b="0" lang="sv-SE"/>
              <a:t> otherwise false</a:t>
            </a:r>
            <a:endParaRPr b="0"/>
          </a:p>
          <a:p>
            <a:pPr indent="0" lvl="0" marL="0" rtl="0" algn="l">
              <a:spcBef>
                <a:spcPts val="1013"/>
              </a:spcBef>
              <a:spcAft>
                <a:spcPts val="0"/>
              </a:spcAft>
              <a:buNone/>
            </a:pPr>
            <a:r>
              <a:t/>
            </a:r>
            <a:endParaRPr b="0"/>
          </a:p>
          <a:p>
            <a:pPr indent="0" lvl="0" marL="0" rtl="0" algn="l">
              <a:spcBef>
                <a:spcPts val="1013"/>
              </a:spcBef>
              <a:spcAft>
                <a:spcPts val="0"/>
              </a:spcAft>
              <a:buNone/>
            </a:pPr>
            <a:r>
              <a:rPr b="0" lang="sv-SE"/>
              <a:t>The logical OR- expression:</a:t>
            </a:r>
            <a:br>
              <a:rPr b="0" lang="sv-SE"/>
            </a:br>
            <a:r>
              <a:rPr b="0" lang="sv-SE"/>
              <a:t>	</a:t>
            </a:r>
            <a:r>
              <a:rPr b="1" lang="sv-SE">
                <a:solidFill>
                  <a:srgbClr val="FF0000"/>
                </a:solidFill>
                <a:latin typeface="Courier New"/>
                <a:ea typeface="Courier New"/>
                <a:cs typeface="Courier New"/>
                <a:sym typeface="Courier New"/>
              </a:rPr>
              <a:t>a || b</a:t>
            </a:r>
            <a:r>
              <a:rPr b="0" lang="sv-SE">
                <a:latin typeface="Courier New"/>
                <a:ea typeface="Courier New"/>
                <a:cs typeface="Courier New"/>
                <a:sym typeface="Courier New"/>
              </a:rPr>
              <a:t>	</a:t>
            </a:r>
            <a:r>
              <a:rPr b="0" lang="sv-SE"/>
              <a:t>is true if a or b or both are true</a:t>
            </a:r>
            <a:r>
              <a:rPr lang="sv-SE"/>
              <a:t>,</a:t>
            </a:r>
            <a:r>
              <a:rPr b="0" lang="sv-SE"/>
              <a:t> otherwise false</a:t>
            </a:r>
            <a:r>
              <a:rPr b="0" i="1" lang="sv-SE"/>
              <a:t> </a:t>
            </a:r>
            <a:endParaRPr/>
          </a:p>
          <a:p>
            <a:pPr indent="0" lvl="0" marL="0" rtl="0" algn="l">
              <a:spcBef>
                <a:spcPts val="1013"/>
              </a:spcBef>
              <a:spcAft>
                <a:spcPts val="0"/>
              </a:spcAft>
              <a:buNone/>
            </a:pPr>
            <a:r>
              <a:rPr b="0" lang="sv-SE">
                <a:latin typeface="Courier New"/>
                <a:ea typeface="Courier New"/>
                <a:cs typeface="Courier New"/>
                <a:sym typeface="Courier New"/>
              </a:rPr>
              <a:t>  . . .</a:t>
            </a:r>
            <a:br>
              <a:rPr b="0" lang="sv-SE">
                <a:latin typeface="Courier New"/>
                <a:ea typeface="Courier New"/>
                <a:cs typeface="Courier New"/>
                <a:sym typeface="Courier New"/>
              </a:rPr>
            </a:br>
            <a:r>
              <a:rPr b="0" lang="sv-SE">
                <a:latin typeface="Courier New"/>
                <a:ea typeface="Courier New"/>
                <a:cs typeface="Courier New"/>
                <a:sym typeface="Courier New"/>
              </a:rPr>
              <a:t>  System.</a:t>
            </a:r>
            <a:r>
              <a:rPr b="0" lang="sv-SE">
                <a:solidFill>
                  <a:schemeClr val="lt2"/>
                </a:solidFill>
                <a:latin typeface="Courier New"/>
                <a:ea typeface="Courier New"/>
                <a:cs typeface="Courier New"/>
                <a:sym typeface="Courier New"/>
              </a:rPr>
              <a:t>out</a:t>
            </a:r>
            <a:r>
              <a:rPr b="0" lang="sv-SE">
                <a:latin typeface="Courier New"/>
                <a:ea typeface="Courier New"/>
                <a:cs typeface="Courier New"/>
                <a:sym typeface="Courier New"/>
              </a:rPr>
              <a:t>.print (</a:t>
            </a:r>
            <a:r>
              <a:rPr lang="sv-SE">
                <a:solidFill>
                  <a:schemeClr val="lt2"/>
                </a:solidFill>
                <a:latin typeface="Courier New"/>
                <a:ea typeface="Courier New"/>
                <a:cs typeface="Courier New"/>
                <a:sym typeface="Courier New"/>
              </a:rPr>
              <a:t>"Enter your rate:"</a:t>
            </a:r>
            <a:r>
              <a:rPr b="0" lang="sv-SE">
                <a:latin typeface="Courier New"/>
                <a:ea typeface="Courier New"/>
                <a:cs typeface="Courier New"/>
                <a:sym typeface="Courier New"/>
              </a:rPr>
              <a:t>);</a:t>
            </a:r>
            <a:br>
              <a:rPr b="0" lang="sv-SE">
                <a:latin typeface="Courier New"/>
                <a:ea typeface="Courier New"/>
                <a:cs typeface="Courier New"/>
                <a:sym typeface="Courier New"/>
              </a:rPr>
            </a:br>
            <a:r>
              <a:rPr lang="sv-SE">
                <a:latin typeface="Courier New"/>
                <a:ea typeface="Courier New"/>
                <a:cs typeface="Courier New"/>
                <a:sym typeface="Courier New"/>
              </a:rPr>
              <a:t>  </a:t>
            </a:r>
            <a:r>
              <a:rPr lang="sv-SE">
                <a:solidFill>
                  <a:srgbClr val="FF0000"/>
                </a:solidFill>
                <a:latin typeface="Courier New"/>
                <a:ea typeface="Courier New"/>
                <a:cs typeface="Courier New"/>
                <a:sym typeface="Courier New"/>
              </a:rPr>
              <a:t>int</a:t>
            </a:r>
            <a:r>
              <a:rPr b="0" lang="sv-SE">
                <a:latin typeface="Courier New"/>
                <a:ea typeface="Courier New"/>
                <a:cs typeface="Courier New"/>
                <a:sym typeface="Courier New"/>
              </a:rPr>
              <a:t> result = scan.nextInt ();</a:t>
            </a:r>
            <a:br>
              <a:rPr b="0" lang="sv-SE">
                <a:latin typeface="Courier New"/>
                <a:ea typeface="Courier New"/>
                <a:cs typeface="Courier New"/>
                <a:sym typeface="Courier New"/>
              </a:rPr>
            </a:br>
            <a:r>
              <a:rPr b="0" lang="sv-SE">
                <a:latin typeface="Courier New"/>
                <a:ea typeface="Courier New"/>
                <a:cs typeface="Courier New"/>
                <a:sym typeface="Courier New"/>
              </a:rPr>
              <a:t>  </a:t>
            </a:r>
            <a:r>
              <a:rPr lang="sv-SE">
                <a:solidFill>
                  <a:srgbClr val="FF0000"/>
                </a:solidFill>
                <a:latin typeface="Courier New"/>
                <a:ea typeface="Courier New"/>
                <a:cs typeface="Courier New"/>
                <a:sym typeface="Courier New"/>
              </a:rPr>
              <a:t>if</a:t>
            </a:r>
            <a:r>
              <a:rPr b="0" lang="sv-SE">
                <a:latin typeface="Courier New"/>
                <a:ea typeface="Courier New"/>
                <a:cs typeface="Courier New"/>
                <a:sym typeface="Courier New"/>
              </a:rPr>
              <a:t> (</a:t>
            </a:r>
            <a:r>
              <a:rPr b="1" lang="sv-SE">
                <a:solidFill>
                  <a:schemeClr val="lt2"/>
                </a:solidFill>
                <a:latin typeface="Courier New"/>
                <a:ea typeface="Courier New"/>
                <a:cs typeface="Courier New"/>
                <a:sym typeface="Courier New"/>
              </a:rPr>
              <a:t>result &gt; 0 &amp;&amp; result &lt; 10</a:t>
            </a:r>
            <a:r>
              <a:rPr b="0" lang="sv-SE">
                <a:latin typeface="Courier New"/>
                <a:ea typeface="Courier New"/>
                <a:cs typeface="Courier New"/>
                <a:sym typeface="Courier New"/>
              </a:rPr>
              <a:t>) {</a:t>
            </a:r>
            <a:br>
              <a:rPr b="0" lang="sv-SE">
                <a:latin typeface="Courier New"/>
                <a:ea typeface="Courier New"/>
                <a:cs typeface="Courier New"/>
                <a:sym typeface="Courier New"/>
              </a:rPr>
            </a:br>
            <a:r>
              <a:rPr b="0" lang="sv-SE">
                <a:latin typeface="Courier New"/>
                <a:ea typeface="Courier New"/>
                <a:cs typeface="Courier New"/>
                <a:sym typeface="Courier New"/>
              </a:rPr>
              <a:t>    	</a:t>
            </a:r>
            <a:r>
              <a:rPr lang="sv-SE">
                <a:solidFill>
                  <a:srgbClr val="FF0000"/>
                </a:solidFill>
                <a:latin typeface="Courier New"/>
                <a:ea typeface="Courier New"/>
                <a:cs typeface="Courier New"/>
                <a:sym typeface="Courier New"/>
              </a:rPr>
              <a:t>if</a:t>
            </a:r>
            <a:r>
              <a:rPr b="0" lang="sv-SE">
                <a:latin typeface="Courier New"/>
                <a:ea typeface="Courier New"/>
                <a:cs typeface="Courier New"/>
                <a:sym typeface="Courier New"/>
              </a:rPr>
              <a:t> (</a:t>
            </a:r>
            <a:r>
              <a:rPr b="1" lang="sv-SE">
                <a:solidFill>
                  <a:schemeClr val="lt2"/>
                </a:solidFill>
                <a:latin typeface="Courier New"/>
                <a:ea typeface="Courier New"/>
                <a:cs typeface="Courier New"/>
                <a:sym typeface="Courier New"/>
              </a:rPr>
              <a:t>result &gt; 4 &amp;&amp; result &lt; 8</a:t>
            </a:r>
            <a:r>
              <a:rPr b="0" lang="sv-SE">
                <a:latin typeface="Courier New"/>
                <a:ea typeface="Courier New"/>
                <a:cs typeface="Courier New"/>
                <a:sym typeface="Courier New"/>
              </a:rPr>
              <a:t>) {</a:t>
            </a:r>
            <a:br>
              <a:rPr b="0" lang="sv-SE">
                <a:latin typeface="Courier New"/>
                <a:ea typeface="Courier New"/>
                <a:cs typeface="Courier New"/>
                <a:sym typeface="Courier New"/>
              </a:rPr>
            </a:br>
            <a:r>
              <a:rPr b="0" lang="sv-SE">
                <a:latin typeface="Courier New"/>
                <a:ea typeface="Courier New"/>
                <a:cs typeface="Courier New"/>
                <a:sym typeface="Courier New"/>
              </a:rPr>
              <a:t>    		System.</a:t>
            </a:r>
            <a:r>
              <a:rPr lang="sv-SE">
                <a:solidFill>
                  <a:schemeClr val="lt2"/>
                </a:solidFill>
                <a:latin typeface="Courier New"/>
                <a:ea typeface="Courier New"/>
                <a:cs typeface="Courier New"/>
                <a:sym typeface="Courier New"/>
              </a:rPr>
              <a:t>out</a:t>
            </a:r>
            <a:r>
              <a:rPr b="0" lang="sv-SE">
                <a:latin typeface="Courier New"/>
                <a:ea typeface="Courier New"/>
                <a:cs typeface="Courier New"/>
                <a:sym typeface="Courier New"/>
              </a:rPr>
              <a:t>.println (</a:t>
            </a:r>
            <a:r>
              <a:rPr lang="sv-SE">
                <a:solidFill>
                  <a:schemeClr val="lt2"/>
                </a:solidFill>
                <a:latin typeface="Courier New"/>
                <a:ea typeface="Courier New"/>
                <a:cs typeface="Courier New"/>
                <a:sym typeface="Courier New"/>
              </a:rPr>
              <a:t>"Result = G"</a:t>
            </a:r>
            <a:r>
              <a:rPr b="0" lang="sv-SE">
                <a:latin typeface="Courier New"/>
                <a:ea typeface="Courier New"/>
                <a:cs typeface="Courier New"/>
                <a:sym typeface="Courier New"/>
              </a:rPr>
              <a:t>);</a:t>
            </a:r>
            <a:br>
              <a:rPr b="0" lang="sv-SE">
                <a:latin typeface="Courier New"/>
                <a:ea typeface="Courier New"/>
                <a:cs typeface="Courier New"/>
                <a:sym typeface="Courier New"/>
              </a:rPr>
            </a:br>
            <a:r>
              <a:rPr b="0" lang="sv-SE">
                <a:latin typeface="Courier New"/>
                <a:ea typeface="Courier New"/>
                <a:cs typeface="Courier New"/>
                <a:sym typeface="Courier New"/>
              </a:rPr>
              <a:t>    	}</a:t>
            </a:r>
            <a:br>
              <a:rPr b="0" lang="sv-SE">
                <a:latin typeface="Courier New"/>
                <a:ea typeface="Courier New"/>
                <a:cs typeface="Courier New"/>
                <a:sym typeface="Courier New"/>
              </a:rPr>
            </a:br>
            <a:r>
              <a:rPr b="0" lang="sv-SE">
                <a:latin typeface="Courier New"/>
                <a:ea typeface="Courier New"/>
                <a:cs typeface="Courier New"/>
                <a:sym typeface="Courier New"/>
              </a:rPr>
              <a:t>    	</a:t>
            </a:r>
            <a:r>
              <a:rPr lang="sv-SE">
                <a:solidFill>
                  <a:srgbClr val="FF0000"/>
                </a:solidFill>
                <a:latin typeface="Courier New"/>
                <a:ea typeface="Courier New"/>
                <a:cs typeface="Courier New"/>
                <a:sym typeface="Courier New"/>
              </a:rPr>
              <a:t>else</a:t>
            </a:r>
            <a:r>
              <a:rPr b="0" lang="sv-SE">
                <a:latin typeface="Courier New"/>
                <a:ea typeface="Courier New"/>
                <a:cs typeface="Courier New"/>
                <a:sym typeface="Courier New"/>
              </a:rPr>
              <a:t> </a:t>
            </a:r>
            <a:r>
              <a:rPr lang="sv-SE">
                <a:solidFill>
                  <a:srgbClr val="FF0000"/>
                </a:solidFill>
                <a:latin typeface="Courier New"/>
                <a:ea typeface="Courier New"/>
                <a:cs typeface="Courier New"/>
                <a:sym typeface="Courier New"/>
              </a:rPr>
              <a:t>if (result&gt; 7) {</a:t>
            </a:r>
            <a:br>
              <a:rPr lang="sv-SE">
                <a:solidFill>
                  <a:srgbClr val="FF0000"/>
                </a:solidFill>
                <a:latin typeface="Courier New"/>
                <a:ea typeface="Courier New"/>
                <a:cs typeface="Courier New"/>
                <a:sym typeface="Courier New"/>
              </a:rPr>
            </a:br>
            <a:r>
              <a:rPr lang="sv-SE">
                <a:solidFill>
                  <a:srgbClr val="FF0000"/>
                </a:solidFill>
                <a:latin typeface="Courier New"/>
                <a:ea typeface="Courier New"/>
                <a:cs typeface="Courier New"/>
                <a:sym typeface="Courier New"/>
              </a:rPr>
              <a:t>			</a:t>
            </a:r>
            <a:r>
              <a:rPr lang="sv-SE">
                <a:solidFill>
                  <a:srgbClr val="000000"/>
                </a:solidFill>
                <a:latin typeface="Courier New"/>
                <a:ea typeface="Courier New"/>
                <a:cs typeface="Courier New"/>
                <a:sym typeface="Courier New"/>
              </a:rPr>
              <a:t>. . .</a:t>
            </a:r>
            <a:endParaRPr/>
          </a:p>
          <a:p>
            <a:pPr indent="0" lvl="0" marL="0" rtl="0" algn="l">
              <a:spcBef>
                <a:spcPts val="1013"/>
              </a:spcBef>
              <a:spcAft>
                <a:spcPts val="0"/>
              </a:spcAft>
              <a:buNone/>
            </a:pPr>
            <a:r>
              <a:t/>
            </a:r>
            <a:endParaRPr b="0" i="1"/>
          </a:p>
          <a:p>
            <a:pPr indent="0" lvl="0" marL="0" rtl="0" algn="l">
              <a:spcBef>
                <a:spcPts val="1013"/>
              </a:spcBef>
              <a:spcAft>
                <a:spcPts val="0"/>
              </a:spcAft>
              <a:buNone/>
            </a:pPr>
            <a:r>
              <a:t/>
            </a:r>
            <a:endParaRPr>
              <a:latin typeface="Courier New"/>
              <a:ea typeface="Courier New"/>
              <a:cs typeface="Courier New"/>
              <a:sym typeface="Courier New"/>
            </a:endParaRPr>
          </a:p>
          <a:p>
            <a:pPr indent="0" lvl="0" marL="0" rtl="0" algn="l">
              <a:spcBef>
                <a:spcPts val="1013"/>
              </a:spcBef>
              <a:spcAft>
                <a:spcPts val="0"/>
              </a:spcAft>
              <a:buNone/>
            </a:pPr>
            <a:r>
              <a:rPr lang="sv-SE">
                <a:latin typeface="Courier New"/>
                <a:ea typeface="Courier New"/>
                <a:cs typeface="Courier New"/>
                <a:sym typeface="Courier New"/>
              </a:rPr>
              <a:t>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154" name="Shape 268154"/>
        <p:cNvGrpSpPr/>
        <p:nvPr/>
      </p:nvGrpSpPr>
      <p:grpSpPr>
        <a:xfrm>
          <a:off x="0" y="0"/>
          <a:ext cx="0" cy="0"/>
          <a:chOff x="0" y="0"/>
          <a:chExt cx="0" cy="0"/>
        </a:xfrm>
      </p:grpSpPr>
      <p:sp>
        <p:nvSpPr>
          <p:cNvPr id="268155" name="Google Shape;268155;p118"/>
          <p:cNvSpPr txBox="1"/>
          <p:nvPr>
            <p:ph type="title"/>
          </p:nvPr>
        </p:nvSpPr>
        <p:spPr>
          <a:xfrm>
            <a:off x="683568" y="44624"/>
            <a:ext cx="7702500" cy="576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Boolean expressions</a:t>
            </a:r>
            <a:endParaRPr/>
          </a:p>
        </p:txBody>
      </p:sp>
      <p:sp>
        <p:nvSpPr>
          <p:cNvPr id="268156" name="Google Shape;268156;p118"/>
          <p:cNvSpPr txBox="1"/>
          <p:nvPr>
            <p:ph idx="1" type="body"/>
          </p:nvPr>
        </p:nvSpPr>
        <p:spPr>
          <a:xfrm>
            <a:off x="179388" y="694209"/>
            <a:ext cx="8748600" cy="5903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sv-SE"/>
              <a:t>A conditional statement often uses one of Java's relational operators, which all return boolean answer (true or false):</a:t>
            </a:r>
            <a:endParaRPr/>
          </a:p>
          <a:p>
            <a:pPr indent="0" lvl="0" marL="0" rtl="0" algn="l">
              <a:spcBef>
                <a:spcPts val="1013"/>
              </a:spcBef>
              <a:spcAft>
                <a:spcPts val="0"/>
              </a:spcAft>
              <a:buNone/>
            </a:pPr>
            <a:r>
              <a:rPr b="0" lang="sv-SE"/>
              <a:t>== Equal to</a:t>
            </a:r>
            <a:br>
              <a:rPr lang="sv-SE"/>
            </a:br>
            <a:r>
              <a:rPr b="0" lang="sv-SE"/>
              <a:t>!= Not equal</a:t>
            </a:r>
            <a:br>
              <a:rPr lang="sv-SE"/>
            </a:br>
            <a:r>
              <a:rPr b="0" lang="sv-SE"/>
              <a:t>&lt;  Less than</a:t>
            </a:r>
            <a:br>
              <a:rPr lang="sv-SE"/>
            </a:br>
            <a:r>
              <a:rPr b="0" lang="sv-SE"/>
              <a:t>&gt;  Greater than</a:t>
            </a:r>
            <a:br>
              <a:rPr lang="sv-SE"/>
            </a:br>
            <a:r>
              <a:rPr b="0" lang="sv-SE"/>
              <a:t>&lt;=  Less than or equal to</a:t>
            </a:r>
            <a:br>
              <a:rPr b="0" lang="sv-SE"/>
            </a:br>
            <a:r>
              <a:rPr b="0" lang="sv-SE"/>
              <a:t>&gt;=  Greater than or equal to</a:t>
            </a:r>
            <a:endParaRPr/>
          </a:p>
          <a:p>
            <a:pPr indent="0" lvl="0" marL="0" rtl="0" algn="l">
              <a:spcBef>
                <a:spcPts val="1013"/>
              </a:spcBef>
              <a:spcAft>
                <a:spcPts val="0"/>
              </a:spcAft>
              <a:buNone/>
            </a:pPr>
            <a:r>
              <a:rPr b="0" lang="sv-SE"/>
              <a:t>Note the difference between "equals" -operator (==) and the assignment operator (=)</a:t>
            </a:r>
            <a:endParaRPr/>
          </a:p>
          <a:p>
            <a:pPr indent="0" lvl="0" marL="0" rtl="0" algn="l">
              <a:spcBef>
                <a:spcPts val="1013"/>
              </a:spcBef>
              <a:spcAft>
                <a:spcPts val="0"/>
              </a:spcAft>
              <a:buNone/>
            </a:pPr>
            <a:r>
              <a:rPr b="1" lang="sv-SE"/>
              <a:t>  . . .</a:t>
            </a:r>
            <a:endParaRPr/>
          </a:p>
          <a:p>
            <a:pPr indent="0" lvl="0" marL="0" rtl="0" algn="l">
              <a:spcBef>
                <a:spcPts val="1013"/>
              </a:spcBef>
              <a:spcAft>
                <a:spcPts val="0"/>
              </a:spcAft>
              <a:buNone/>
            </a:pPr>
            <a:r>
              <a:rPr b="1" lang="sv-SE">
                <a:latin typeface="Courier New"/>
                <a:ea typeface="Courier New"/>
                <a:cs typeface="Courier New"/>
                <a:sym typeface="Courier New"/>
              </a:rPr>
              <a:t> System.out.print (</a:t>
            </a:r>
            <a:r>
              <a:rPr b="1" lang="sv-SE">
                <a:solidFill>
                  <a:schemeClr val="accent2"/>
                </a:solidFill>
                <a:latin typeface="Courier New"/>
                <a:ea typeface="Courier New"/>
                <a:cs typeface="Courier New"/>
                <a:sym typeface="Courier New"/>
              </a:rPr>
              <a:t>"Enter your rate:"</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result = scan.nextInt ();</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if</a:t>
            </a:r>
            <a:r>
              <a:rPr b="1" lang="sv-SE">
                <a:latin typeface="Courier New"/>
                <a:ea typeface="Courier New"/>
                <a:cs typeface="Courier New"/>
                <a:sym typeface="Courier New"/>
              </a:rPr>
              <a:t> (</a:t>
            </a:r>
            <a:r>
              <a:rPr b="1" lang="sv-SE">
                <a:solidFill>
                  <a:schemeClr val="lt2"/>
                </a:solidFill>
                <a:latin typeface="Courier New"/>
                <a:ea typeface="Courier New"/>
                <a:cs typeface="Courier New"/>
                <a:sym typeface="Courier New"/>
              </a:rPr>
              <a:t>result &gt;= 1 &amp;&amp; result &lt;= 10</a:t>
            </a: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if</a:t>
            </a:r>
            <a:r>
              <a:rPr b="1" lang="sv-SE">
                <a:latin typeface="Courier New"/>
                <a:ea typeface="Courier New"/>
                <a:cs typeface="Courier New"/>
                <a:sym typeface="Courier New"/>
              </a:rPr>
              <a:t> (</a:t>
            </a:r>
            <a:r>
              <a:rPr b="1" lang="sv-SE">
                <a:solidFill>
                  <a:schemeClr val="lt2"/>
                </a:solidFill>
                <a:latin typeface="Courier New"/>
                <a:ea typeface="Courier New"/>
                <a:cs typeface="Courier New"/>
                <a:sym typeface="Courier New"/>
              </a:rPr>
              <a:t>result &gt;= 5 &amp;&amp; result &lt;= 7</a:t>
            </a:r>
            <a:r>
              <a:rPr b="1" lang="sv-SE">
                <a:latin typeface="Courier New"/>
                <a:ea typeface="Courier New"/>
                <a:cs typeface="Courier New"/>
                <a:sym typeface="Courier New"/>
              </a:rPr>
              <a:t> ) {</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"Result = G"</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else</a:t>
            </a: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if (result&gt; 7) {</a:t>
            </a:r>
            <a:br>
              <a:rPr b="1" lang="sv-SE">
                <a:solidFill>
                  <a:srgbClr val="FF0000"/>
                </a:solidFill>
                <a:latin typeface="Courier New"/>
                <a:ea typeface="Courier New"/>
                <a:cs typeface="Courier New"/>
                <a:sym typeface="Courier New"/>
              </a:rPr>
            </a:br>
            <a:r>
              <a:rPr b="1" lang="sv-SE">
                <a:solidFill>
                  <a:srgbClr val="FF0000"/>
                </a:solidFill>
                <a:latin typeface="Courier New"/>
                <a:ea typeface="Courier New"/>
                <a:cs typeface="Courier New"/>
                <a:sym typeface="Courier New"/>
              </a:rPr>
              <a:t>        </a:t>
            </a:r>
            <a:r>
              <a:rPr b="1" lang="sv-SE">
                <a:solidFill>
                  <a:srgbClr val="000000"/>
                </a:solidFill>
                <a:latin typeface="Courier New"/>
                <a:ea typeface="Courier New"/>
                <a:cs typeface="Courier New"/>
                <a:sym typeface="Courier New"/>
              </a:rPr>
              <a:t>. . .</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a:t>
            </a:r>
            <a:r>
              <a:rPr b="1" lang="sv-SE">
                <a:latin typeface="Courier New"/>
                <a:ea typeface="Courier New"/>
                <a:cs typeface="Courier New"/>
                <a:sym typeface="Courier New"/>
              </a:rPr>
              <a:t>} </a:t>
            </a:r>
            <a:br>
              <a:rPr b="1" lang="sv-SE">
                <a:solidFill>
                  <a:srgbClr val="000000"/>
                </a:solidFill>
                <a:latin typeface="Courier New"/>
                <a:ea typeface="Courier New"/>
                <a:cs typeface="Courier New"/>
                <a:sym typeface="Courier New"/>
              </a:rPr>
            </a:br>
            <a:r>
              <a:rPr b="1" lang="sv-SE">
                <a:solidFill>
                  <a:srgbClr val="FF0000"/>
                </a:solidFill>
                <a:latin typeface="Courier New"/>
                <a:ea typeface="Courier New"/>
                <a:cs typeface="Courier New"/>
                <a:sym typeface="Courier New"/>
              </a:rPr>
              <a:t>    else</a:t>
            </a:r>
            <a:r>
              <a:rPr b="1" lang="sv-SE">
                <a:latin typeface="Courier New"/>
                <a:ea typeface="Courier New"/>
                <a:cs typeface="Courier New"/>
                <a:sym typeface="Courier New"/>
              </a:rPr>
              <a:t> {</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 . .</a:t>
            </a:r>
            <a:endParaRPr b="1"/>
          </a:p>
          <a:p>
            <a:pPr indent="-106362" lvl="3" marL="1676400" rtl="0" algn="l">
              <a:spcBef>
                <a:spcPts val="1013"/>
              </a:spcBef>
              <a:spcAft>
                <a:spcPts val="0"/>
              </a:spcAft>
              <a:buSzPts val="1400"/>
              <a:buFont typeface="Arial"/>
              <a:buNone/>
            </a:pPr>
            <a:r>
              <a:t/>
            </a:r>
            <a:endParaRPr sz="1400"/>
          </a:p>
          <a:p>
            <a:pPr indent="-68262" lvl="3" marL="1676400" rtl="0" algn="l">
              <a:spcBef>
                <a:spcPts val="1013"/>
              </a:spcBef>
              <a:spcAft>
                <a:spcPts val="0"/>
              </a:spcAft>
              <a:buSzPts val="2000"/>
              <a:buFont typeface="Arial"/>
              <a:buNone/>
            </a:pPr>
            <a:r>
              <a:t/>
            </a:r>
            <a:endParaRPr/>
          </a:p>
          <a:p>
            <a:pPr indent="-68262" lvl="3" marL="1676400" rtl="0" algn="l">
              <a:spcBef>
                <a:spcPts val="1013"/>
              </a:spcBef>
              <a:spcAft>
                <a:spcPts val="0"/>
              </a:spcAft>
              <a:buSzPts val="2000"/>
              <a:buFont typeface="Arial"/>
              <a:buNone/>
            </a:pPr>
            <a:r>
              <a:t/>
            </a:r>
            <a:endParaRPr/>
          </a:p>
          <a:p>
            <a:pPr indent="-68262" lvl="3" marL="1676400" rtl="0" algn="l">
              <a:spcBef>
                <a:spcPts val="1013"/>
              </a:spcBef>
              <a:spcAft>
                <a:spcPts val="0"/>
              </a:spcAft>
              <a:buSzPts val="2000"/>
              <a:buFont typeface="Arial"/>
              <a:buNone/>
            </a:pPr>
            <a:r>
              <a:t/>
            </a:r>
            <a:endParaRPr/>
          </a:p>
          <a:p>
            <a:pPr indent="-68262" lvl="3" marL="1676400" rtl="0" algn="l">
              <a:spcBef>
                <a:spcPts val="1013"/>
              </a:spcBef>
              <a:spcAft>
                <a:spcPts val="0"/>
              </a:spcAft>
              <a:buSzPts val="2000"/>
              <a:buFont typeface="Arial"/>
              <a:buNone/>
            </a:pPr>
            <a:r>
              <a:t/>
            </a:r>
            <a:endParaRPr/>
          </a:p>
          <a:p>
            <a:pPr indent="-68262" lvl="3" marL="1676400" rtl="0" algn="l">
              <a:spcBef>
                <a:spcPts val="1013"/>
              </a:spcBef>
              <a:spcAft>
                <a:spcPts val="0"/>
              </a:spcAft>
              <a:buSzPts val="2000"/>
              <a:buFont typeface="Arial"/>
              <a:buNone/>
            </a:pPr>
            <a:r>
              <a:t/>
            </a:r>
            <a:endParaRPr/>
          </a:p>
          <a:p>
            <a:pPr indent="-68262" lvl="3" marL="1676400" rtl="0" algn="l">
              <a:spcBef>
                <a:spcPts val="1013"/>
              </a:spcBef>
              <a:spcAft>
                <a:spcPts val="0"/>
              </a:spcAft>
              <a:buSzPts val="2000"/>
              <a:buFont typeface="Arial"/>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160" name="Shape 268160"/>
        <p:cNvGrpSpPr/>
        <p:nvPr/>
      </p:nvGrpSpPr>
      <p:grpSpPr>
        <a:xfrm>
          <a:off x="0" y="0"/>
          <a:ext cx="0" cy="0"/>
          <a:chOff x="0" y="0"/>
          <a:chExt cx="0" cy="0"/>
        </a:xfrm>
      </p:grpSpPr>
      <p:sp>
        <p:nvSpPr>
          <p:cNvPr id="268161" name="Google Shape;268161;p119"/>
          <p:cNvSpPr txBox="1"/>
          <p:nvPr>
            <p:ph type="title"/>
          </p:nvPr>
        </p:nvSpPr>
        <p:spPr>
          <a:xfrm>
            <a:off x="683568"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Boolean expressions</a:t>
            </a:r>
            <a:endParaRPr/>
          </a:p>
        </p:txBody>
      </p:sp>
      <p:pic>
        <p:nvPicPr>
          <p:cNvPr id="268162" name="Google Shape;268162;p119"/>
          <p:cNvPicPr preferRelativeResize="0"/>
          <p:nvPr>
            <p:ph idx="1" type="body"/>
          </p:nvPr>
        </p:nvPicPr>
        <p:blipFill rotWithShape="1">
          <a:blip r:embed="rId3">
            <a:alphaModFix/>
          </a:blip>
          <a:srcRect b="0" l="0" r="0" t="0"/>
          <a:stretch/>
        </p:blipFill>
        <p:spPr>
          <a:xfrm>
            <a:off x="3140075" y="1277937"/>
            <a:ext cx="2793900" cy="4533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690" name="Shape 267690"/>
        <p:cNvGrpSpPr/>
        <p:nvPr/>
      </p:nvGrpSpPr>
      <p:grpSpPr>
        <a:xfrm>
          <a:off x="0" y="0"/>
          <a:ext cx="0" cy="0"/>
          <a:chOff x="0" y="0"/>
          <a:chExt cx="0" cy="0"/>
        </a:xfrm>
      </p:grpSpPr>
      <p:sp>
        <p:nvSpPr>
          <p:cNvPr id="267691" name="Google Shape;267691;p66"/>
          <p:cNvSpPr txBox="1"/>
          <p:nvPr>
            <p:ph idx="1" type="body"/>
          </p:nvPr>
        </p:nvSpPr>
        <p:spPr>
          <a:xfrm>
            <a:off x="179512" y="692696"/>
            <a:ext cx="8640900" cy="5184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sz="1400"/>
              <a:t>1. print and println</a:t>
            </a:r>
            <a:endParaRPr b="1" sz="1400"/>
          </a:p>
          <a:p>
            <a:pPr indent="0" lvl="0" marL="0" rtl="0" algn="l">
              <a:spcBef>
                <a:spcPts val="1013"/>
              </a:spcBef>
              <a:spcAft>
                <a:spcPts val="0"/>
              </a:spcAft>
              <a:buNone/>
            </a:pPr>
            <a:r>
              <a:rPr lang="sv-SE" sz="1400"/>
              <a:t>Write a program that prints your name and social security number on the screen. </a:t>
            </a:r>
            <a:endParaRPr/>
          </a:p>
          <a:p>
            <a:pPr indent="0" lvl="0" marL="0" rtl="0" algn="l">
              <a:spcBef>
                <a:spcPts val="1013"/>
              </a:spcBef>
              <a:spcAft>
                <a:spcPts val="0"/>
              </a:spcAft>
              <a:buNone/>
            </a:pPr>
            <a:r>
              <a:t/>
            </a:r>
            <a:endParaRPr sz="1400"/>
          </a:p>
          <a:p>
            <a:pPr indent="0" lvl="0" marL="0" rtl="0" algn="l">
              <a:spcBef>
                <a:spcPts val="1013"/>
              </a:spcBef>
              <a:spcAft>
                <a:spcPts val="0"/>
              </a:spcAft>
              <a:buNone/>
            </a:pPr>
            <a:r>
              <a:rPr b="1" lang="sv-SE" sz="1400"/>
              <a:t>2. print and println</a:t>
            </a:r>
            <a:endParaRPr b="1" sz="1400"/>
          </a:p>
          <a:p>
            <a:pPr indent="0" lvl="0" marL="0" rtl="0" algn="l">
              <a:spcBef>
                <a:spcPts val="1013"/>
              </a:spcBef>
              <a:spcAft>
                <a:spcPts val="0"/>
              </a:spcAft>
              <a:buNone/>
            </a:pPr>
            <a:r>
              <a:rPr lang="sv-SE" sz="1400"/>
              <a:t>Write a program that prints the following on the screen:</a:t>
            </a:r>
            <a:endParaRPr/>
          </a:p>
          <a:p>
            <a:pPr indent="0" lvl="0" marL="0" rtl="0" algn="l">
              <a:spcBef>
                <a:spcPts val="1013"/>
              </a:spcBef>
              <a:spcAft>
                <a:spcPts val="0"/>
              </a:spcAft>
              <a:buNone/>
            </a:pPr>
            <a:r>
              <a:rPr lang="sv-SE" sz="1400"/>
              <a:t>This is the second program I created.</a:t>
            </a:r>
            <a:endParaRPr/>
          </a:p>
          <a:p>
            <a:pPr indent="0" lvl="0" marL="0" rtl="0" algn="l">
              <a:spcBef>
                <a:spcPts val="1013"/>
              </a:spcBef>
              <a:spcAft>
                <a:spcPts val="0"/>
              </a:spcAft>
              <a:buNone/>
            </a:pPr>
            <a:r>
              <a:rPr lang="sv-SE" sz="1400"/>
              <a:t>The more I exercise the more I learn.</a:t>
            </a:r>
            <a:endParaRPr/>
          </a:p>
          <a:p>
            <a:pPr indent="0" lvl="0" marL="0" rtl="0" algn="l">
              <a:spcBef>
                <a:spcPts val="1013"/>
              </a:spcBef>
              <a:spcAft>
                <a:spcPts val="0"/>
              </a:spcAft>
              <a:buNone/>
            </a:pPr>
            <a:r>
              <a:t/>
            </a:r>
            <a:endParaRPr sz="1400"/>
          </a:p>
        </p:txBody>
      </p:sp>
      <p:sp>
        <p:nvSpPr>
          <p:cNvPr id="267692" name="Google Shape;267692;p66"/>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167" name="Shape 268167"/>
        <p:cNvGrpSpPr/>
        <p:nvPr/>
      </p:nvGrpSpPr>
      <p:grpSpPr>
        <a:xfrm>
          <a:off x="0" y="0"/>
          <a:ext cx="0" cy="0"/>
          <a:chOff x="0" y="0"/>
          <a:chExt cx="0" cy="0"/>
        </a:xfrm>
      </p:grpSpPr>
      <p:sp>
        <p:nvSpPr>
          <p:cNvPr id="268168" name="Google Shape;268168;p120"/>
          <p:cNvSpPr txBox="1"/>
          <p:nvPr>
            <p:ph type="title"/>
          </p:nvPr>
        </p:nvSpPr>
        <p:spPr>
          <a:xfrm>
            <a:off x="683568" y="44624"/>
            <a:ext cx="7702500" cy="576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Blockstatement</a:t>
            </a:r>
            <a:endParaRPr/>
          </a:p>
        </p:txBody>
      </p:sp>
      <p:sp>
        <p:nvSpPr>
          <p:cNvPr id="268169" name="Google Shape;268169;p120"/>
          <p:cNvSpPr txBox="1"/>
          <p:nvPr>
            <p:ph idx="1" type="body"/>
          </p:nvPr>
        </p:nvSpPr>
        <p:spPr>
          <a:xfrm>
            <a:off x="179388" y="692696"/>
            <a:ext cx="8604300" cy="5976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a:solidFill>
                  <a:srgbClr val="FF0000"/>
                </a:solidFill>
                <a:latin typeface="Courier New"/>
                <a:ea typeface="Courier New"/>
                <a:cs typeface="Courier New"/>
                <a:sym typeface="Courier New"/>
              </a:rPr>
              <a:t>import</a:t>
            </a:r>
            <a:r>
              <a:rPr b="1" lang="sv-SE">
                <a:latin typeface="Courier New"/>
                <a:ea typeface="Courier New"/>
                <a:cs typeface="Courier New"/>
                <a:sym typeface="Courier New"/>
              </a:rPr>
              <a:t> java.util.Scanner;</a:t>
            </a:r>
            <a:endParaRPr/>
          </a:p>
          <a:p>
            <a:pPr indent="0" lvl="0" marL="0" rtl="0" algn="l">
              <a:spcBef>
                <a:spcPts val="1013"/>
              </a:spcBef>
              <a:spcAft>
                <a:spcPts val="0"/>
              </a:spcAft>
              <a:buNone/>
            </a:pPr>
            <a:r>
              <a:rPr b="1" lang="sv-SE">
                <a:solidFill>
                  <a:srgbClr val="FF0000"/>
                </a:solidFill>
                <a:latin typeface="Courier New"/>
                <a:ea typeface="Courier New"/>
                <a:cs typeface="Courier New"/>
                <a:sym typeface="Courier New"/>
              </a:rPr>
              <a:t>public class </a:t>
            </a:r>
            <a:r>
              <a:rPr b="1" lang="sv-SE">
                <a:latin typeface="Courier New"/>
                <a:ea typeface="Courier New"/>
                <a:cs typeface="Courier New"/>
                <a:sym typeface="Courier New"/>
              </a:rPr>
              <a:t>Guess{</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public static </a:t>
            </a:r>
            <a:r>
              <a:rPr b="1" lang="sv-SE">
                <a:latin typeface="Courier New"/>
                <a:ea typeface="Courier New"/>
                <a:cs typeface="Courier New"/>
                <a:sym typeface="Courier New"/>
              </a:rPr>
              <a:t>void main (String [] args) {</a:t>
            </a:r>
            <a:br>
              <a:rPr b="1" lang="sv-SE">
                <a:latin typeface="Courier New"/>
                <a:ea typeface="Courier New"/>
                <a:cs typeface="Courier New"/>
                <a:sym typeface="Courier New"/>
              </a:rPr>
            </a:br>
            <a:r>
              <a:rPr b="1" lang="sv-SE">
                <a:latin typeface="Courier New"/>
                <a:ea typeface="Courier New"/>
                <a:cs typeface="Courier New"/>
                <a:sym typeface="Courier New"/>
              </a:rPr>
              <a:t>    Scanner </a:t>
            </a:r>
            <a:r>
              <a:rPr b="1" lang="sv-SE" u="sng">
                <a:latin typeface="Courier New"/>
                <a:ea typeface="Courier New"/>
                <a:cs typeface="Courier New"/>
                <a:sym typeface="Courier New"/>
              </a:rPr>
              <a:t>scan = </a:t>
            </a:r>
            <a:r>
              <a:rPr b="1" lang="sv-SE" u="sng">
                <a:solidFill>
                  <a:srgbClr val="FF0000"/>
                </a:solidFill>
                <a:latin typeface="Courier New"/>
                <a:ea typeface="Courier New"/>
                <a:cs typeface="Courier New"/>
                <a:sym typeface="Courier New"/>
              </a:rPr>
              <a:t>new</a:t>
            </a:r>
            <a:r>
              <a:rPr b="1" lang="sv-SE" u="sng">
                <a:latin typeface="Courier New"/>
                <a:ea typeface="Courier New"/>
                <a:cs typeface="Courier New"/>
                <a:sym typeface="Courier New"/>
              </a:rPr>
              <a:t> Scanner (System.in);</a:t>
            </a:r>
            <a:endParaRPr/>
          </a:p>
          <a:p>
            <a:pPr indent="0" lvl="0" marL="0" rtl="0" algn="l">
              <a:spcBef>
                <a:spcPts val="1013"/>
              </a:spcBef>
              <a:spcAft>
                <a:spcPts val="0"/>
              </a:spcAft>
              <a:buNone/>
            </a:pP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 </a:t>
            </a:r>
            <a:r>
              <a:rPr b="1" lang="sv-SE">
                <a:latin typeface="Courier New"/>
                <a:ea typeface="Courier New"/>
                <a:cs typeface="Courier New"/>
                <a:sym typeface="Courier New"/>
              </a:rPr>
              <a:t>rightNumber = 4;</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 int </a:t>
            </a:r>
            <a:r>
              <a:rPr b="1" lang="sv-SE">
                <a:latin typeface="Courier New"/>
                <a:ea typeface="Courier New"/>
                <a:cs typeface="Courier New"/>
                <a:sym typeface="Courier New"/>
              </a:rPr>
              <a:t>guessedNumber;</a:t>
            </a:r>
            <a:endParaRPr/>
          </a:p>
          <a:p>
            <a:pPr indent="0" lvl="0" marL="0" rtl="0" algn="l">
              <a:spcBef>
                <a:spcPts val="1013"/>
              </a:spcBef>
              <a:spcAft>
                <a:spcPts val="0"/>
              </a:spcAft>
              <a:buNone/>
            </a:pPr>
            <a:r>
              <a:rPr b="1" lang="sv-SE">
                <a:latin typeface="Courier New"/>
                <a:ea typeface="Courier New"/>
                <a:cs typeface="Courier New"/>
                <a:sym typeface="Courier New"/>
              </a:rPr>
              <a:t>    System.</a:t>
            </a:r>
            <a:r>
              <a:rPr b="1" lang="sv-SE">
                <a:solidFill>
                  <a:schemeClr val="accent2"/>
                </a:solidFill>
                <a:latin typeface="Courier New"/>
                <a:ea typeface="Courier New"/>
                <a:cs typeface="Courier New"/>
                <a:sym typeface="Courier New"/>
              </a:rPr>
              <a:t>out</a:t>
            </a:r>
            <a:r>
              <a:rPr b="1" lang="sv-SE">
                <a:latin typeface="Courier New"/>
                <a:ea typeface="Courier New"/>
                <a:cs typeface="Courier New"/>
                <a:sym typeface="Courier New"/>
              </a:rPr>
              <a:t>.print (</a:t>
            </a:r>
            <a:r>
              <a:rPr b="1" lang="sv-SE">
                <a:solidFill>
                  <a:schemeClr val="lt2"/>
                </a:solidFill>
                <a:latin typeface="Courier New"/>
                <a:ea typeface="Courier New"/>
                <a:cs typeface="Courier New"/>
                <a:sym typeface="Courier New"/>
              </a:rPr>
              <a:t>"Guess a number between 1 and 10:"</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    guessedNumber = scan.nextInt();</a:t>
            </a:r>
            <a:endParaRPr/>
          </a:p>
          <a:p>
            <a:pPr indent="0" lvl="0" marL="0" rtl="0" algn="l">
              <a:spcBef>
                <a:spcPts val="1013"/>
              </a:spcBef>
              <a:spcAft>
                <a:spcPts val="0"/>
              </a:spcAft>
              <a:buNone/>
            </a:pP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if</a:t>
            </a:r>
            <a:r>
              <a:rPr b="1" lang="sv-SE">
                <a:latin typeface="Courier New"/>
                <a:ea typeface="Courier New"/>
                <a:cs typeface="Courier New"/>
                <a:sym typeface="Courier New"/>
              </a:rPr>
              <a:t> (rightNumber == guessedNumber)</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accen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"GOOD, RIGHT NUMBER !!!"</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else </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accen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"Your answer was wrong."</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accen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"The correct number was:"</a:t>
            </a:r>
            <a:r>
              <a:rPr b="1" lang="sv-SE">
                <a:solidFill>
                  <a:schemeClr val="accent2"/>
                </a:solidFill>
                <a:latin typeface="Courier New"/>
                <a:ea typeface="Courier New"/>
                <a:cs typeface="Courier New"/>
                <a:sym typeface="Courier New"/>
              </a:rPr>
              <a:t> </a:t>
            </a:r>
            <a:r>
              <a:rPr b="1" lang="sv-SE">
                <a:latin typeface="Courier New"/>
                <a:ea typeface="Courier New"/>
                <a:cs typeface="Courier New"/>
                <a:sym typeface="Courier New"/>
              </a:rPr>
              <a:t>+ rightNumber);</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b="1">
              <a:solidFill>
                <a:schemeClr val="accent2"/>
              </a:solidFill>
              <a:latin typeface="Courier New"/>
              <a:ea typeface="Courier New"/>
              <a:cs typeface="Courier New"/>
              <a:sym typeface="Courier New"/>
            </a:endParaRPr>
          </a:p>
        </p:txBody>
      </p:sp>
      <p:sp>
        <p:nvSpPr>
          <p:cNvPr id="268170" name="Google Shape;268170;p120"/>
          <p:cNvSpPr/>
          <p:nvPr/>
        </p:nvSpPr>
        <p:spPr>
          <a:xfrm>
            <a:off x="7451873" y="3572371"/>
            <a:ext cx="144600" cy="720600"/>
          </a:xfrm>
          <a:prstGeom prst="rightBrace">
            <a:avLst>
              <a:gd fmla="val 41575" name="adj1"/>
              <a:gd fmla="val 50000" name="adj2"/>
            </a:avLst>
          </a:prstGeom>
          <a:noFill/>
          <a:ln cap="flat" cmpd="sng" w="19050">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268171" name="Google Shape;268171;p120"/>
          <p:cNvSpPr txBox="1"/>
          <p:nvPr/>
        </p:nvSpPr>
        <p:spPr>
          <a:xfrm>
            <a:off x="7665665" y="3789040"/>
            <a:ext cx="8667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v-SE" sz="1400">
                <a:solidFill>
                  <a:schemeClr val="lt2"/>
                </a:solidFill>
                <a:latin typeface="Arial"/>
                <a:ea typeface="Arial"/>
                <a:cs typeface="Arial"/>
                <a:sym typeface="Arial"/>
              </a:rPr>
              <a:t>Block</a:t>
            </a:r>
            <a:endParaRPr/>
          </a:p>
        </p:txBody>
      </p:sp>
      <p:sp>
        <p:nvSpPr>
          <p:cNvPr id="268172" name="Google Shape;268172;p120"/>
          <p:cNvSpPr/>
          <p:nvPr/>
        </p:nvSpPr>
        <p:spPr>
          <a:xfrm>
            <a:off x="5292080" y="5497537"/>
            <a:ext cx="3383700" cy="7398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sv-SE" sz="1400">
                <a:solidFill>
                  <a:schemeClr val="lt2"/>
                </a:solidFill>
                <a:latin typeface="Arial"/>
                <a:ea typeface="Arial"/>
                <a:cs typeface="Arial"/>
                <a:sym typeface="Arial"/>
              </a:rPr>
              <a:t>Guess a number between 1 and 10: 6</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Your answer was wrong.</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The correct number was:4</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176" name="Shape 268176"/>
        <p:cNvGrpSpPr/>
        <p:nvPr/>
      </p:nvGrpSpPr>
      <p:grpSpPr>
        <a:xfrm>
          <a:off x="0" y="0"/>
          <a:ext cx="0" cy="0"/>
          <a:chOff x="0" y="0"/>
          <a:chExt cx="0" cy="0"/>
        </a:xfrm>
      </p:grpSpPr>
      <p:sp>
        <p:nvSpPr>
          <p:cNvPr id="268177" name="Google Shape;268177;p121"/>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Nested statements</a:t>
            </a:r>
            <a:endParaRPr/>
          </a:p>
        </p:txBody>
      </p:sp>
      <p:sp>
        <p:nvSpPr>
          <p:cNvPr id="268178" name="Google Shape;268178;p121"/>
          <p:cNvSpPr txBox="1"/>
          <p:nvPr>
            <p:ph idx="1" type="body"/>
          </p:nvPr>
        </p:nvSpPr>
        <p:spPr>
          <a:xfrm>
            <a:off x="179388" y="692696"/>
            <a:ext cx="8604300" cy="583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a:solidFill>
                  <a:srgbClr val="FF0000"/>
                </a:solidFill>
                <a:latin typeface="Courier New"/>
                <a:ea typeface="Courier New"/>
                <a:cs typeface="Courier New"/>
                <a:sym typeface="Courier New"/>
              </a:rPr>
              <a:t>import </a:t>
            </a:r>
            <a:r>
              <a:rPr b="1" lang="sv-SE">
                <a:latin typeface="Courier New"/>
                <a:ea typeface="Courier New"/>
                <a:cs typeface="Courier New"/>
                <a:sym typeface="Courier New"/>
              </a:rPr>
              <a:t>java.util.Scanner;</a:t>
            </a:r>
            <a:endParaRPr/>
          </a:p>
          <a:p>
            <a:pPr indent="0" lvl="0" marL="0" rtl="0" algn="l">
              <a:spcBef>
                <a:spcPts val="1013"/>
              </a:spcBef>
              <a:spcAft>
                <a:spcPts val="0"/>
              </a:spcAft>
              <a:buNone/>
            </a:pPr>
            <a:r>
              <a:rPr b="1" lang="sv-SE">
                <a:solidFill>
                  <a:srgbClr val="FF0000"/>
                </a:solidFill>
                <a:latin typeface="Courier New"/>
                <a:ea typeface="Courier New"/>
                <a:cs typeface="Courier New"/>
                <a:sym typeface="Courier New"/>
              </a:rPr>
              <a:t>public class </a:t>
            </a:r>
            <a:r>
              <a:rPr b="1" lang="sv-SE">
                <a:latin typeface="Courier New"/>
                <a:ea typeface="Courier New"/>
                <a:cs typeface="Courier New"/>
                <a:sym typeface="Courier New"/>
              </a:rPr>
              <a:t>IfStatement3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public static void </a:t>
            </a:r>
            <a:r>
              <a:rPr b="1" lang="sv-SE">
                <a:latin typeface="Courier New"/>
                <a:ea typeface="Courier New"/>
                <a:cs typeface="Courier New"/>
                <a:sym typeface="Courier New"/>
              </a:rPr>
              <a:t>main (String [] args) {</a:t>
            </a:r>
            <a:br>
              <a:rPr b="1" lang="sv-SE">
                <a:latin typeface="Courier New"/>
                <a:ea typeface="Courier New"/>
                <a:cs typeface="Courier New"/>
                <a:sym typeface="Courier New"/>
              </a:rPr>
            </a:br>
            <a:r>
              <a:rPr b="1" lang="sv-SE">
                <a:latin typeface="Courier New"/>
                <a:ea typeface="Courier New"/>
                <a:cs typeface="Courier New"/>
                <a:sym typeface="Courier New"/>
              </a:rPr>
              <a:t>    Scanner scan = new Scanner (System.in);</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result;</a:t>
            </a:r>
            <a:endParaRPr/>
          </a:p>
          <a:p>
            <a:pPr indent="0" lvl="0" marL="0" rtl="0" algn="l">
              <a:spcBef>
                <a:spcPts val="1013"/>
              </a:spcBef>
              <a:spcAft>
                <a:spcPts val="0"/>
              </a:spcAft>
              <a:buNone/>
            </a:pP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 (</a:t>
            </a:r>
            <a:r>
              <a:rPr b="1" lang="sv-SE">
                <a:solidFill>
                  <a:schemeClr val="lt2"/>
                </a:solidFill>
                <a:latin typeface="Courier New"/>
                <a:ea typeface="Courier New"/>
                <a:cs typeface="Courier New"/>
                <a:sym typeface="Courier New"/>
              </a:rPr>
              <a:t>"Enter your rate:"</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    result = scan.nextInt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if</a:t>
            </a:r>
            <a:r>
              <a:rPr b="1" lang="sv-SE">
                <a:latin typeface="Courier New"/>
                <a:ea typeface="Courier New"/>
                <a:cs typeface="Courier New"/>
                <a:sym typeface="Courier New"/>
              </a:rPr>
              <a:t> (result&gt; 0 &amp;&amp; result &lt;10)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if</a:t>
            </a:r>
            <a:r>
              <a:rPr b="1" lang="sv-SE">
                <a:latin typeface="Courier New"/>
                <a:ea typeface="Courier New"/>
                <a:cs typeface="Courier New"/>
                <a:sym typeface="Courier New"/>
              </a:rPr>
              <a:t> (result&gt; 4 &amp;&amp; result &lt;= 7) {</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"Result = Past"</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else</a:t>
            </a: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if (result&gt; 7) {</a:t>
            </a:r>
            <a:br>
              <a:rPr b="1" lang="sv-SE">
                <a:solidFill>
                  <a:srgbClr val="FF0000"/>
                </a:solidFill>
                <a:latin typeface="Courier New"/>
                <a:ea typeface="Courier New"/>
                <a:cs typeface="Courier New"/>
                <a:sym typeface="Courier New"/>
              </a:rPr>
            </a:br>
            <a:r>
              <a:rPr b="1" lang="sv-SE">
                <a:solidFill>
                  <a:srgbClr val="FF0000"/>
                </a:solidFill>
                <a:latin typeface="Courier New"/>
                <a:ea typeface="Courier New"/>
                <a:cs typeface="Courier New"/>
                <a:sym typeface="Courier New"/>
              </a:rPr>
              <a:t>    	</a:t>
            </a:r>
            <a:r>
              <a:rPr b="1" lang="sv-SE">
                <a:latin typeface="Courier New"/>
                <a:ea typeface="Courier New"/>
                <a:cs typeface="Courier New"/>
                <a:sym typeface="Courier New"/>
              </a:rPr>
              <a:t>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"Result = </a:t>
            </a:r>
            <a:r>
              <a:rPr b="1" i="1" lang="sv-SE">
                <a:solidFill>
                  <a:schemeClr val="lt2"/>
                </a:solidFill>
                <a:latin typeface="Courier New"/>
                <a:ea typeface="Courier New"/>
                <a:cs typeface="Courier New"/>
                <a:sym typeface="Courier New"/>
              </a:rPr>
              <a:t>Excellent </a:t>
            </a:r>
            <a:r>
              <a:rPr b="1" lang="sv-SE">
                <a:solidFill>
                  <a:schemeClr val="lt2"/>
                </a:solidFill>
                <a:latin typeface="Courier New"/>
                <a:ea typeface="Courier New"/>
                <a:cs typeface="Courier New"/>
                <a:sym typeface="Courier New"/>
              </a:rPr>
              <a:t>"</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else </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"Result = Fail"</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else</a:t>
            </a: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a:t>
            </a:r>
            <a:r>
              <a:rPr b="1" lang="sv-SE">
                <a:solidFill>
                  <a:schemeClr val="lt2"/>
                </a:solidFill>
                <a:latin typeface="Courier New"/>
                <a:ea typeface="Courier New"/>
                <a:cs typeface="Courier New"/>
                <a:sym typeface="Courier New"/>
              </a:rPr>
              <a:t>"You have entered an incorrect value!"</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b="1">
              <a:latin typeface="Courier New"/>
              <a:ea typeface="Courier New"/>
              <a:cs typeface="Courier New"/>
              <a:sym typeface="Courier New"/>
            </a:endParaRPr>
          </a:p>
        </p:txBody>
      </p:sp>
      <p:sp>
        <p:nvSpPr>
          <p:cNvPr id="268179" name="Google Shape;268179;p121"/>
          <p:cNvSpPr/>
          <p:nvPr/>
        </p:nvSpPr>
        <p:spPr>
          <a:xfrm>
            <a:off x="5580112" y="5733256"/>
            <a:ext cx="3095700" cy="5238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sv-SE" sz="1400">
                <a:solidFill>
                  <a:schemeClr val="lt2"/>
                </a:solidFill>
                <a:latin typeface="Arial"/>
                <a:ea typeface="Arial"/>
                <a:cs typeface="Arial"/>
                <a:sym typeface="Arial"/>
              </a:rPr>
              <a:t>Enter your rate: 11</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You have entered an incorrect value!</a:t>
            </a:r>
            <a:endParaRPr sz="1400">
              <a:solidFill>
                <a:schemeClr val="lt2"/>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184" name="Shape 268184"/>
        <p:cNvGrpSpPr/>
        <p:nvPr/>
      </p:nvGrpSpPr>
      <p:grpSpPr>
        <a:xfrm>
          <a:off x="0" y="0"/>
          <a:ext cx="0" cy="0"/>
          <a:chOff x="0" y="0"/>
          <a:chExt cx="0" cy="0"/>
        </a:xfrm>
      </p:grpSpPr>
      <p:sp>
        <p:nvSpPr>
          <p:cNvPr id="268185" name="Google Shape;268185;p122"/>
          <p:cNvSpPr txBox="1"/>
          <p:nvPr>
            <p:ph type="title"/>
          </p:nvPr>
        </p:nvSpPr>
        <p:spPr>
          <a:xfrm>
            <a:off x="671513" y="44624"/>
            <a:ext cx="7809000" cy="57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solidFill>
                  <a:schemeClr val="dk1"/>
                </a:solidFill>
              </a:rPr>
              <a:t>Selektion (switch)</a:t>
            </a:r>
            <a:endParaRPr/>
          </a:p>
        </p:txBody>
      </p:sp>
      <p:sp>
        <p:nvSpPr>
          <p:cNvPr id="268186" name="Google Shape;268186;p122"/>
          <p:cNvSpPr/>
          <p:nvPr/>
        </p:nvSpPr>
        <p:spPr>
          <a:xfrm>
            <a:off x="4859338" y="6569075"/>
            <a:ext cx="1008000" cy="216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400"/>
              <a:buFont typeface="Times New Roman"/>
              <a:buNone/>
            </a:pPr>
            <a:r>
              <a:t/>
            </a:r>
            <a:endParaRPr sz="1400">
              <a:solidFill>
                <a:schemeClr val="dk1"/>
              </a:solidFill>
              <a:latin typeface="Open Sans Light"/>
              <a:ea typeface="Open Sans Light"/>
              <a:cs typeface="Open Sans Light"/>
              <a:sym typeface="Open Sans Light"/>
            </a:endParaRPr>
          </a:p>
        </p:txBody>
      </p:sp>
      <p:sp>
        <p:nvSpPr>
          <p:cNvPr id="268187" name="Google Shape;268187;p122"/>
          <p:cNvSpPr txBox="1"/>
          <p:nvPr/>
        </p:nvSpPr>
        <p:spPr>
          <a:xfrm>
            <a:off x="4787900" y="6524625"/>
            <a:ext cx="1201800" cy="244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1000"/>
              <a:buFont typeface="Times New Roman"/>
              <a:buNone/>
            </a:pPr>
            <a:r>
              <a:rPr b="1" lang="sv-SE" sz="1000">
                <a:solidFill>
                  <a:schemeClr val="dk1"/>
                </a:solidFill>
                <a:latin typeface="Verdana"/>
                <a:ea typeface="Verdana"/>
                <a:cs typeface="Verdana"/>
                <a:sym typeface="Verdana"/>
              </a:rPr>
              <a:t>Magnus Wärja</a:t>
            </a:r>
            <a:endParaRPr/>
          </a:p>
        </p:txBody>
      </p:sp>
      <p:pic>
        <p:nvPicPr>
          <p:cNvPr id="268188" name="Google Shape;268188;p122"/>
          <p:cNvPicPr preferRelativeResize="0"/>
          <p:nvPr/>
        </p:nvPicPr>
        <p:blipFill rotWithShape="1">
          <a:blip r:embed="rId3">
            <a:alphaModFix/>
          </a:blip>
          <a:srcRect b="0" l="0" r="0" t="0"/>
          <a:stretch/>
        </p:blipFill>
        <p:spPr>
          <a:xfrm>
            <a:off x="2616200" y="965200"/>
            <a:ext cx="3898900" cy="49276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193" name="Shape 268193"/>
        <p:cNvGrpSpPr/>
        <p:nvPr/>
      </p:nvGrpSpPr>
      <p:grpSpPr>
        <a:xfrm>
          <a:off x="0" y="0"/>
          <a:ext cx="0" cy="0"/>
          <a:chOff x="0" y="0"/>
          <a:chExt cx="0" cy="0"/>
        </a:xfrm>
      </p:grpSpPr>
      <p:sp>
        <p:nvSpPr>
          <p:cNvPr id="268194" name="Google Shape;268194;p123"/>
          <p:cNvSpPr/>
          <p:nvPr/>
        </p:nvSpPr>
        <p:spPr>
          <a:xfrm>
            <a:off x="179512" y="692696"/>
            <a:ext cx="8712900" cy="5965800"/>
          </a:xfrm>
          <a:prstGeom prst="roundRect">
            <a:avLst>
              <a:gd fmla="val 23" name="adj"/>
            </a:avLst>
          </a:prstGeom>
          <a:noFill/>
          <a:ln>
            <a:noFill/>
          </a:ln>
        </p:spPr>
        <p:txBody>
          <a:bodyPr anchorCtr="0" anchor="t" bIns="46800" lIns="90000" spcFirstLastPara="1" rIns="90000" wrap="square" tIns="56875">
            <a:noAutofit/>
          </a:bodyPr>
          <a:lstStyle/>
          <a:p>
            <a:pPr indent="0" lvl="0" marL="0" marR="0" rtl="0" algn="l">
              <a:lnSpc>
                <a:spcPct val="89000"/>
              </a:lnSpc>
              <a:spcBef>
                <a:spcPts val="0"/>
              </a:spcBef>
              <a:spcAft>
                <a:spcPts val="0"/>
              </a:spcAft>
              <a:buClr>
                <a:srgbClr val="000000"/>
              </a:buClr>
              <a:buSzPts val="1400"/>
              <a:buFont typeface="Times New Roman"/>
              <a:buNone/>
            </a:pPr>
            <a:r>
              <a:rPr b="1" lang="sv-SE" sz="1400">
                <a:solidFill>
                  <a:srgbClr val="FF0000"/>
                </a:solidFill>
                <a:latin typeface="Courier New"/>
                <a:ea typeface="Courier New"/>
                <a:cs typeface="Courier New"/>
                <a:sym typeface="Courier New"/>
              </a:rPr>
              <a:t>public class </a:t>
            </a:r>
            <a:r>
              <a:rPr b="1" lang="sv-SE" sz="1400">
                <a:solidFill>
                  <a:srgbClr val="000000"/>
                </a:solidFill>
                <a:latin typeface="Courier New"/>
                <a:ea typeface="Courier New"/>
                <a:cs typeface="Courier New"/>
                <a:sym typeface="Courier New"/>
              </a:rPr>
              <a:t>SwitchTest {</a:t>
            </a:r>
            <a:endParaRPr/>
          </a:p>
          <a:p>
            <a:pPr indent="0" lvl="0" marL="0" marR="0" rtl="0" algn="l">
              <a:lnSpc>
                <a:spcPct val="95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public</a:t>
            </a:r>
            <a:r>
              <a:rPr b="1" lang="sv-SE" sz="1400">
                <a:solidFill>
                  <a:srgbClr val="000000"/>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static</a:t>
            </a:r>
            <a:r>
              <a:rPr b="1" lang="sv-SE" sz="1400">
                <a:solidFill>
                  <a:srgbClr val="000000"/>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void</a:t>
            </a:r>
            <a:r>
              <a:rPr b="1" lang="sv-SE" sz="1400">
                <a:solidFill>
                  <a:srgbClr val="000000"/>
                </a:solidFill>
                <a:latin typeface="Courier New"/>
                <a:ea typeface="Courier New"/>
                <a:cs typeface="Courier New"/>
                <a:sym typeface="Courier New"/>
              </a:rPr>
              <a:t> main(String[ ] args) {</a:t>
            </a:r>
            <a:endParaRPr/>
          </a:p>
          <a:p>
            <a:pPr indent="0" lvl="0" marL="0" marR="0" rtl="0" algn="l">
              <a:lnSpc>
                <a:spcPct val="95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a:t>
            </a:r>
            <a:r>
              <a:rPr b="1" lang="sv-SE" sz="1400">
                <a:solidFill>
                  <a:srgbClr val="000000"/>
                </a:solidFill>
                <a:latin typeface="Courier New"/>
                <a:ea typeface="Courier New"/>
                <a:cs typeface="Courier New"/>
                <a:sym typeface="Courier New"/>
              </a:rPr>
              <a:t> month = 2; </a:t>
            </a:r>
            <a:endParaRPr/>
          </a:p>
          <a:p>
            <a:pPr indent="0" lvl="0" marL="0" marR="0" rtl="0" algn="l">
              <a:lnSpc>
                <a:spcPct val="95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a:t>
            </a:r>
            <a:r>
              <a:rPr b="1" lang="sv-SE" sz="1400">
                <a:solidFill>
                  <a:srgbClr val="000000"/>
                </a:solidFill>
                <a:latin typeface="Courier New"/>
                <a:ea typeface="Courier New"/>
                <a:cs typeface="Courier New"/>
                <a:sym typeface="Courier New"/>
              </a:rPr>
              <a:t> year = 2000; </a:t>
            </a:r>
            <a:endParaRPr/>
          </a:p>
          <a:p>
            <a:pPr indent="0" lvl="0" marL="0" marR="0" rtl="0" algn="l">
              <a:lnSpc>
                <a:spcPct val="95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int</a:t>
            </a:r>
            <a:r>
              <a:rPr b="1" lang="sv-SE" sz="1400">
                <a:solidFill>
                  <a:srgbClr val="000000"/>
                </a:solidFill>
                <a:latin typeface="Courier New"/>
                <a:ea typeface="Courier New"/>
                <a:cs typeface="Courier New"/>
                <a:sym typeface="Courier New"/>
              </a:rPr>
              <a:t> numDays = 0;</a:t>
            </a:r>
            <a:endParaRPr/>
          </a:p>
          <a:p>
            <a:pPr indent="0" lvl="0" marL="0" marR="0" rtl="0" algn="l">
              <a:lnSpc>
                <a:spcPct val="95000"/>
              </a:lnSpc>
              <a:spcBef>
                <a:spcPts val="0"/>
              </a:spcBef>
              <a:spcAft>
                <a:spcPts val="0"/>
              </a:spcAft>
              <a:buClr>
                <a:srgbClr val="000000"/>
              </a:buClr>
              <a:buSzPts val="1400"/>
              <a:buFont typeface="Times New Roman"/>
              <a:buNone/>
            </a:pPr>
            <a:r>
              <a:t/>
            </a:r>
            <a:endParaRPr b="1" sz="1400">
              <a:solidFill>
                <a:srgbClr val="FF0000"/>
              </a:solidFill>
              <a:latin typeface="Courier New"/>
              <a:ea typeface="Courier New"/>
              <a:cs typeface="Courier New"/>
              <a:sym typeface="Courier New"/>
            </a:endParaRPr>
          </a:p>
          <a:p>
            <a:pPr indent="0" lvl="0" marL="0" marR="0" rtl="0" algn="l">
              <a:lnSpc>
                <a:spcPct val="95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switch</a:t>
            </a:r>
            <a:r>
              <a:rPr b="1" lang="sv-SE" sz="1400">
                <a:solidFill>
                  <a:srgbClr val="000000"/>
                </a:solidFill>
                <a:latin typeface="Courier New"/>
                <a:ea typeface="Courier New"/>
                <a:cs typeface="Courier New"/>
                <a:sym typeface="Courier New"/>
              </a:rPr>
              <a:t> (month) {</a:t>
            </a:r>
            <a:endParaRPr/>
          </a:p>
          <a:p>
            <a:pPr indent="0" lvl="0" marL="0" marR="0" rtl="0" algn="l">
              <a:lnSpc>
                <a:spcPct val="95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case</a:t>
            </a:r>
            <a:r>
              <a:rPr b="1" lang="sv-SE" sz="1400">
                <a:solidFill>
                  <a:srgbClr val="000000"/>
                </a:solidFill>
                <a:latin typeface="Courier New"/>
                <a:ea typeface="Courier New"/>
                <a:cs typeface="Courier New"/>
                <a:sym typeface="Courier New"/>
              </a:rPr>
              <a:t> 1: </a:t>
            </a:r>
            <a:r>
              <a:rPr b="1" lang="sv-SE" sz="1400">
                <a:solidFill>
                  <a:srgbClr val="FF0000"/>
                </a:solidFill>
                <a:latin typeface="Courier New"/>
                <a:ea typeface="Courier New"/>
                <a:cs typeface="Courier New"/>
                <a:sym typeface="Courier New"/>
              </a:rPr>
              <a:t>case</a:t>
            </a:r>
            <a:r>
              <a:rPr b="1" lang="sv-SE" sz="1400">
                <a:solidFill>
                  <a:srgbClr val="000000"/>
                </a:solidFill>
                <a:latin typeface="Courier New"/>
                <a:ea typeface="Courier New"/>
                <a:cs typeface="Courier New"/>
                <a:sym typeface="Courier New"/>
              </a:rPr>
              <a:t> 3:</a:t>
            </a:r>
            <a:r>
              <a:rPr b="1" lang="sv-SE" sz="1400">
                <a:solidFill>
                  <a:srgbClr val="FF0000"/>
                </a:solidFill>
                <a:latin typeface="Courier New"/>
                <a:ea typeface="Courier New"/>
                <a:cs typeface="Courier New"/>
                <a:sym typeface="Courier New"/>
              </a:rPr>
              <a:t> case</a:t>
            </a:r>
            <a:r>
              <a:rPr b="1" lang="sv-SE" sz="1400">
                <a:solidFill>
                  <a:srgbClr val="000000"/>
                </a:solidFill>
                <a:latin typeface="Courier New"/>
                <a:ea typeface="Courier New"/>
                <a:cs typeface="Courier New"/>
                <a:sym typeface="Courier New"/>
              </a:rPr>
              <a:t> 5:</a:t>
            </a:r>
            <a:r>
              <a:rPr b="1" lang="sv-SE" sz="1400">
                <a:solidFill>
                  <a:srgbClr val="FF0000"/>
                </a:solidFill>
                <a:latin typeface="Courier New"/>
                <a:ea typeface="Courier New"/>
                <a:cs typeface="Courier New"/>
                <a:sym typeface="Courier New"/>
              </a:rPr>
              <a:t> case</a:t>
            </a:r>
            <a:r>
              <a:rPr b="1" lang="sv-SE" sz="1400">
                <a:solidFill>
                  <a:srgbClr val="000000"/>
                </a:solidFill>
                <a:latin typeface="Courier New"/>
                <a:ea typeface="Courier New"/>
                <a:cs typeface="Courier New"/>
                <a:sym typeface="Courier New"/>
              </a:rPr>
              <a:t> 7: </a:t>
            </a:r>
            <a:r>
              <a:rPr b="1" lang="sv-SE" sz="1400">
                <a:solidFill>
                  <a:srgbClr val="FF0000"/>
                </a:solidFill>
                <a:latin typeface="Courier New"/>
                <a:ea typeface="Courier New"/>
                <a:cs typeface="Courier New"/>
                <a:sym typeface="Courier New"/>
              </a:rPr>
              <a:t>case</a:t>
            </a:r>
            <a:r>
              <a:rPr b="1" lang="sv-SE" sz="1400">
                <a:solidFill>
                  <a:srgbClr val="000000"/>
                </a:solidFill>
                <a:latin typeface="Courier New"/>
                <a:ea typeface="Courier New"/>
                <a:cs typeface="Courier New"/>
                <a:sym typeface="Courier New"/>
              </a:rPr>
              <a:t> 8: </a:t>
            </a:r>
            <a:r>
              <a:rPr b="1" lang="sv-SE" sz="1400">
                <a:solidFill>
                  <a:srgbClr val="FF0000"/>
                </a:solidFill>
                <a:latin typeface="Courier New"/>
                <a:ea typeface="Courier New"/>
                <a:cs typeface="Courier New"/>
                <a:sym typeface="Courier New"/>
              </a:rPr>
              <a:t>case</a:t>
            </a:r>
            <a:r>
              <a:rPr b="1" lang="sv-SE" sz="1400">
                <a:solidFill>
                  <a:srgbClr val="000000"/>
                </a:solidFill>
                <a:latin typeface="Courier New"/>
                <a:ea typeface="Courier New"/>
                <a:cs typeface="Courier New"/>
                <a:sym typeface="Courier New"/>
              </a:rPr>
              <a:t> 10:</a:t>
            </a:r>
            <a:r>
              <a:rPr b="1" lang="sv-SE" sz="1400">
                <a:solidFill>
                  <a:srgbClr val="FF0000"/>
                </a:solidFill>
                <a:latin typeface="Courier New"/>
                <a:ea typeface="Courier New"/>
                <a:cs typeface="Courier New"/>
                <a:sym typeface="Courier New"/>
              </a:rPr>
              <a:t> case</a:t>
            </a:r>
            <a:r>
              <a:rPr b="1" lang="sv-SE" sz="1400">
                <a:solidFill>
                  <a:srgbClr val="000000"/>
                </a:solidFill>
                <a:latin typeface="Courier New"/>
                <a:ea typeface="Courier New"/>
                <a:cs typeface="Courier New"/>
                <a:sym typeface="Courier New"/>
              </a:rPr>
              <a:t> 12:</a:t>
            </a:r>
            <a:endParaRPr/>
          </a:p>
          <a:p>
            <a:pPr indent="0" lvl="0" marL="0" marR="0" rtl="0" algn="l">
              <a:lnSpc>
                <a:spcPct val="95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        numDays = 31;</a:t>
            </a:r>
            <a:endParaRPr/>
          </a:p>
          <a:p>
            <a:pPr indent="0" lvl="0" marL="0" marR="0" rtl="0" algn="l">
              <a:lnSpc>
                <a:spcPct val="95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break</a:t>
            </a:r>
            <a:r>
              <a:rPr b="1" lang="sv-SE" sz="1400">
                <a:solidFill>
                  <a:srgbClr val="000000"/>
                </a:solidFill>
                <a:latin typeface="Courier New"/>
                <a:ea typeface="Courier New"/>
                <a:cs typeface="Courier New"/>
                <a:sym typeface="Courier New"/>
              </a:rPr>
              <a:t>;</a:t>
            </a:r>
            <a:endParaRPr/>
          </a:p>
          <a:p>
            <a:pPr indent="0" lvl="0" marL="0" marR="0" rtl="0" algn="l">
              <a:lnSpc>
                <a:spcPct val="95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case</a:t>
            </a:r>
            <a:r>
              <a:rPr b="1" lang="sv-SE" sz="1400">
                <a:solidFill>
                  <a:srgbClr val="000000"/>
                </a:solidFill>
                <a:latin typeface="Courier New"/>
                <a:ea typeface="Courier New"/>
                <a:cs typeface="Courier New"/>
                <a:sym typeface="Courier New"/>
              </a:rPr>
              <a:t> 4:</a:t>
            </a:r>
            <a:r>
              <a:rPr b="1" lang="sv-SE" sz="1400">
                <a:solidFill>
                  <a:srgbClr val="FF0000"/>
                </a:solidFill>
                <a:latin typeface="Courier New"/>
                <a:ea typeface="Courier New"/>
                <a:cs typeface="Courier New"/>
                <a:sym typeface="Courier New"/>
              </a:rPr>
              <a:t> case</a:t>
            </a:r>
            <a:r>
              <a:rPr b="1" lang="sv-SE" sz="1400">
                <a:solidFill>
                  <a:srgbClr val="000000"/>
                </a:solidFill>
                <a:latin typeface="Courier New"/>
                <a:ea typeface="Courier New"/>
                <a:cs typeface="Courier New"/>
                <a:sym typeface="Courier New"/>
              </a:rPr>
              <a:t> 6:</a:t>
            </a:r>
            <a:r>
              <a:rPr b="1" lang="sv-SE" sz="1400">
                <a:solidFill>
                  <a:srgbClr val="FF0000"/>
                </a:solidFill>
                <a:latin typeface="Courier New"/>
                <a:ea typeface="Courier New"/>
                <a:cs typeface="Courier New"/>
                <a:sym typeface="Courier New"/>
              </a:rPr>
              <a:t> case</a:t>
            </a:r>
            <a:r>
              <a:rPr b="1" lang="sv-SE" sz="1400">
                <a:solidFill>
                  <a:srgbClr val="000000"/>
                </a:solidFill>
                <a:latin typeface="Courier New"/>
                <a:ea typeface="Courier New"/>
                <a:cs typeface="Courier New"/>
                <a:sym typeface="Courier New"/>
              </a:rPr>
              <a:t> 9:</a:t>
            </a:r>
            <a:r>
              <a:rPr b="1" lang="sv-SE" sz="1400">
                <a:solidFill>
                  <a:srgbClr val="FF0000"/>
                </a:solidFill>
                <a:latin typeface="Courier New"/>
                <a:ea typeface="Courier New"/>
                <a:cs typeface="Courier New"/>
                <a:sym typeface="Courier New"/>
              </a:rPr>
              <a:t> case</a:t>
            </a:r>
            <a:r>
              <a:rPr b="1" lang="sv-SE" sz="1400">
                <a:solidFill>
                  <a:srgbClr val="000000"/>
                </a:solidFill>
                <a:latin typeface="Courier New"/>
                <a:ea typeface="Courier New"/>
                <a:cs typeface="Courier New"/>
                <a:sym typeface="Courier New"/>
              </a:rPr>
              <a:t> 11:</a:t>
            </a:r>
            <a:endParaRPr/>
          </a:p>
          <a:p>
            <a:pPr indent="0" lvl="0" marL="0" marR="0" rtl="0" algn="l">
              <a:lnSpc>
                <a:spcPct val="95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        numDays = 30;</a:t>
            </a:r>
            <a:endParaRPr/>
          </a:p>
          <a:p>
            <a:pPr indent="0" lvl="0" marL="0" marR="0" rtl="0" algn="l">
              <a:lnSpc>
                <a:spcPct val="95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break</a:t>
            </a:r>
            <a:r>
              <a:rPr b="1" lang="sv-SE" sz="1400">
                <a:solidFill>
                  <a:srgbClr val="000000"/>
                </a:solidFill>
                <a:latin typeface="Courier New"/>
                <a:ea typeface="Courier New"/>
                <a:cs typeface="Courier New"/>
                <a:sym typeface="Courier New"/>
              </a:rPr>
              <a:t>;</a:t>
            </a:r>
            <a:endParaRPr/>
          </a:p>
          <a:p>
            <a:pPr indent="0" lvl="0" marL="0" marR="0" rtl="0" algn="l">
              <a:lnSpc>
                <a:spcPct val="95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case</a:t>
            </a:r>
            <a:r>
              <a:rPr b="1" lang="sv-SE" sz="1400">
                <a:solidFill>
                  <a:srgbClr val="000000"/>
                </a:solidFill>
                <a:latin typeface="Courier New"/>
                <a:ea typeface="Courier New"/>
                <a:cs typeface="Courier New"/>
                <a:sym typeface="Courier New"/>
              </a:rPr>
              <a:t> 2:</a:t>
            </a:r>
            <a:endParaRPr/>
          </a:p>
          <a:p>
            <a:pPr indent="0" lvl="0" marL="0" marR="0" rtl="0" algn="l">
              <a:lnSpc>
                <a:spcPct val="95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if</a:t>
            </a:r>
            <a:r>
              <a:rPr b="1" lang="sv-SE" sz="1400">
                <a:solidFill>
                  <a:srgbClr val="000000"/>
                </a:solidFill>
                <a:latin typeface="Courier New"/>
                <a:ea typeface="Courier New"/>
                <a:cs typeface="Courier New"/>
                <a:sym typeface="Courier New"/>
              </a:rPr>
              <a:t> ( ((year % 4 == 0) &amp;&amp; !(year % 100 == 0)) || (year % 400 == 0) )</a:t>
            </a:r>
            <a:endParaRPr/>
          </a:p>
          <a:p>
            <a:pPr indent="0" lvl="0" marL="0" marR="0" rtl="0" algn="l">
              <a:lnSpc>
                <a:spcPct val="95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          numDays = 29;</a:t>
            </a:r>
            <a:endParaRPr/>
          </a:p>
          <a:p>
            <a:pPr indent="0" lvl="0" marL="0" marR="0" rtl="0" algn="l">
              <a:lnSpc>
                <a:spcPct val="95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else</a:t>
            </a:r>
            <a:endParaRPr/>
          </a:p>
          <a:p>
            <a:pPr indent="0" lvl="0" marL="0" marR="0" rtl="0" algn="l">
              <a:lnSpc>
                <a:spcPct val="95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          numDays = 28;</a:t>
            </a:r>
            <a:endParaRPr/>
          </a:p>
          <a:p>
            <a:pPr indent="0" lvl="0" marL="0" marR="0" rtl="0" algn="l">
              <a:lnSpc>
                <a:spcPct val="95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break;</a:t>
            </a:r>
            <a:endParaRPr/>
          </a:p>
          <a:p>
            <a:pPr indent="0" lvl="0" marL="0" marR="0" rtl="0" algn="l">
              <a:lnSpc>
                <a:spcPct val="95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     System.out.println(</a:t>
            </a:r>
            <a:r>
              <a:rPr b="1" lang="sv-SE" sz="1400">
                <a:solidFill>
                  <a:schemeClr val="lt2"/>
                </a:solidFill>
                <a:latin typeface="Courier New"/>
                <a:ea typeface="Courier New"/>
                <a:cs typeface="Courier New"/>
                <a:sym typeface="Courier New"/>
              </a:rPr>
              <a:t>"Number of Days = "</a:t>
            </a:r>
            <a:r>
              <a:rPr b="1" lang="sv-SE" sz="1400">
                <a:solidFill>
                  <a:srgbClr val="000000"/>
                </a:solidFill>
                <a:latin typeface="Courier New"/>
                <a:ea typeface="Courier New"/>
                <a:cs typeface="Courier New"/>
                <a:sym typeface="Courier New"/>
              </a:rPr>
              <a:t> + numDays);</a:t>
            </a:r>
            <a:endParaRPr/>
          </a:p>
          <a:p>
            <a:pPr indent="0" lvl="0" marL="0" marR="0" rtl="0" algn="l">
              <a:lnSpc>
                <a:spcPct val="95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Clr>
                <a:srgbClr val="000000"/>
              </a:buClr>
              <a:buSzPts val="1400"/>
              <a:buFont typeface="Times New Roman"/>
              <a:buNone/>
            </a:pPr>
            <a:r>
              <a:rPr b="1" lang="sv-SE" sz="1400">
                <a:solidFill>
                  <a:srgbClr val="000000"/>
                </a:solidFill>
                <a:latin typeface="Courier New"/>
                <a:ea typeface="Courier New"/>
                <a:cs typeface="Courier New"/>
                <a:sym typeface="Courier New"/>
              </a:rPr>
              <a:t>}</a:t>
            </a:r>
            <a:endParaRPr/>
          </a:p>
        </p:txBody>
      </p:sp>
      <p:sp>
        <p:nvSpPr>
          <p:cNvPr id="268195" name="Google Shape;268195;p123"/>
          <p:cNvSpPr txBox="1"/>
          <p:nvPr/>
        </p:nvSpPr>
        <p:spPr>
          <a:xfrm>
            <a:off x="720080" y="158726"/>
            <a:ext cx="8676600" cy="462000"/>
          </a:xfrm>
          <a:prstGeom prst="rect">
            <a:avLst/>
          </a:prstGeom>
          <a:noFill/>
          <a:ln>
            <a:noFill/>
          </a:ln>
        </p:spPr>
        <p:txBody>
          <a:bodyPr anchorCtr="0" anchor="ctr" bIns="46800" lIns="90000" spcFirstLastPara="1" rIns="90000" wrap="square" tIns="46800">
            <a:noAutofit/>
          </a:bodyPr>
          <a:lstStyle/>
          <a:p>
            <a:pPr indent="0" lvl="0" marL="0" marR="0" rtl="0" algn="l">
              <a:spcBef>
                <a:spcPts val="0"/>
              </a:spcBef>
              <a:spcAft>
                <a:spcPts val="0"/>
              </a:spcAft>
              <a:buClr>
                <a:srgbClr val="000000"/>
              </a:buClr>
              <a:buSzPts val="3600"/>
              <a:buFont typeface="Times New Roman"/>
              <a:buNone/>
            </a:pPr>
            <a:r>
              <a:rPr lang="sv-SE" sz="3600">
                <a:solidFill>
                  <a:schemeClr val="dk1"/>
                </a:solidFill>
                <a:latin typeface="Times New Roman"/>
                <a:ea typeface="Times New Roman"/>
                <a:cs typeface="Times New Roman"/>
                <a:sym typeface="Times New Roman"/>
              </a:rPr>
              <a:t>Switch</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199" name="Shape 268199"/>
        <p:cNvGrpSpPr/>
        <p:nvPr/>
      </p:nvGrpSpPr>
      <p:grpSpPr>
        <a:xfrm>
          <a:off x="0" y="0"/>
          <a:ext cx="0" cy="0"/>
          <a:chOff x="0" y="0"/>
          <a:chExt cx="0" cy="0"/>
        </a:xfrm>
      </p:grpSpPr>
      <p:sp>
        <p:nvSpPr>
          <p:cNvPr id="268200" name="Google Shape;268200;p124"/>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8201" name="Google Shape;268201;p124"/>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a:t>24. What is the result when you execute</a:t>
            </a:r>
            <a:br>
              <a:rPr b="1" lang="sv-SE"/>
            </a:br>
            <a:r>
              <a:rPr b="0" lang="sv-SE">
                <a:solidFill>
                  <a:srgbClr val="FF0000"/>
                </a:solidFill>
                <a:latin typeface="Courier New"/>
                <a:ea typeface="Courier New"/>
                <a:cs typeface="Courier New"/>
                <a:sym typeface="Courier New"/>
              </a:rPr>
              <a:t>public static void </a:t>
            </a:r>
            <a:r>
              <a:rPr b="0" lang="sv-SE">
                <a:latin typeface="Courier New"/>
                <a:ea typeface="Courier New"/>
                <a:cs typeface="Courier New"/>
                <a:sym typeface="Courier New"/>
              </a:rPr>
              <a:t>main (String[] args){</a:t>
            </a:r>
            <a:br>
              <a:rPr b="0" lang="sv-SE">
                <a:latin typeface="Courier New"/>
                <a:ea typeface="Courier New"/>
                <a:cs typeface="Courier New"/>
                <a:sym typeface="Courier New"/>
              </a:rPr>
            </a:br>
            <a:r>
              <a:rPr b="0" lang="sv-SE">
                <a:latin typeface="Courier New"/>
                <a:ea typeface="Courier New"/>
                <a:cs typeface="Courier New"/>
                <a:sym typeface="Courier New"/>
              </a:rPr>
              <a:t>  </a:t>
            </a:r>
            <a:r>
              <a:rPr b="0" lang="sv-SE">
                <a:solidFill>
                  <a:srgbClr val="FF0000"/>
                </a:solidFill>
                <a:latin typeface="Courier New"/>
                <a:ea typeface="Courier New"/>
                <a:cs typeface="Courier New"/>
                <a:sym typeface="Courier New"/>
              </a:rPr>
              <a:t>int</a:t>
            </a:r>
            <a:r>
              <a:rPr b="0" lang="sv-SE">
                <a:latin typeface="Courier New"/>
                <a:ea typeface="Courier New"/>
                <a:cs typeface="Courier New"/>
                <a:sym typeface="Courier New"/>
              </a:rPr>
              <a:t> x = 5;</a:t>
            </a:r>
            <a:br>
              <a:rPr b="0" lang="sv-SE">
                <a:latin typeface="Courier New"/>
                <a:ea typeface="Courier New"/>
                <a:cs typeface="Courier New"/>
                <a:sym typeface="Courier New"/>
              </a:rPr>
            </a:br>
            <a:r>
              <a:rPr b="0" lang="sv-SE">
                <a:latin typeface="Courier New"/>
                <a:ea typeface="Courier New"/>
                <a:cs typeface="Courier New"/>
                <a:sym typeface="Courier New"/>
              </a:rPr>
              <a:t>  </a:t>
            </a:r>
            <a:r>
              <a:rPr b="0" lang="sv-SE">
                <a:solidFill>
                  <a:srgbClr val="FF0000"/>
                </a:solidFill>
                <a:latin typeface="Courier New"/>
                <a:ea typeface="Courier New"/>
                <a:cs typeface="Courier New"/>
                <a:sym typeface="Courier New"/>
              </a:rPr>
              <a:t>int</a:t>
            </a:r>
            <a:r>
              <a:rPr b="0" lang="sv-SE">
                <a:latin typeface="Courier New"/>
                <a:ea typeface="Courier New"/>
                <a:cs typeface="Courier New"/>
                <a:sym typeface="Courier New"/>
              </a:rPr>
              <a:t> y = 10;</a:t>
            </a:r>
            <a:br>
              <a:rPr b="0" lang="sv-SE">
                <a:latin typeface="Courier New"/>
                <a:ea typeface="Courier New"/>
                <a:cs typeface="Courier New"/>
                <a:sym typeface="Courier New"/>
              </a:rPr>
            </a:br>
            <a:r>
              <a:rPr b="0" lang="sv-SE">
                <a:latin typeface="Courier New"/>
                <a:ea typeface="Courier New"/>
                <a:cs typeface="Courier New"/>
                <a:sym typeface="Courier New"/>
              </a:rPr>
              <a:t>  </a:t>
            </a:r>
            <a:br>
              <a:rPr b="0" lang="sv-SE">
                <a:latin typeface="Courier New"/>
                <a:ea typeface="Courier New"/>
                <a:cs typeface="Courier New"/>
                <a:sym typeface="Courier New"/>
              </a:rPr>
            </a:br>
            <a:r>
              <a:rPr b="0" lang="sv-SE">
                <a:latin typeface="Courier New"/>
                <a:ea typeface="Courier New"/>
                <a:cs typeface="Courier New"/>
                <a:sym typeface="Courier New"/>
              </a:rPr>
              <a:t>  </a:t>
            </a:r>
            <a:r>
              <a:rPr b="0" lang="sv-SE">
                <a:solidFill>
                  <a:srgbClr val="FF0000"/>
                </a:solidFill>
                <a:latin typeface="Courier New"/>
                <a:ea typeface="Courier New"/>
                <a:cs typeface="Courier New"/>
                <a:sym typeface="Courier New"/>
              </a:rPr>
              <a:t>if</a:t>
            </a:r>
            <a:r>
              <a:rPr b="0" lang="sv-SE">
                <a:latin typeface="Courier New"/>
                <a:ea typeface="Courier New"/>
                <a:cs typeface="Courier New"/>
                <a:sym typeface="Courier New"/>
              </a:rPr>
              <a:t> (x &gt; y)</a:t>
            </a:r>
            <a:br>
              <a:rPr b="0" lang="sv-SE">
                <a:latin typeface="Courier New"/>
                <a:ea typeface="Courier New"/>
                <a:cs typeface="Courier New"/>
                <a:sym typeface="Courier New"/>
              </a:rPr>
            </a:br>
            <a:r>
              <a:rPr b="0" lang="sv-SE">
                <a:latin typeface="Courier New"/>
                <a:ea typeface="Courier New"/>
                <a:cs typeface="Courier New"/>
                <a:sym typeface="Courier New"/>
              </a:rPr>
              <a:t>    System.</a:t>
            </a:r>
            <a:r>
              <a:rPr b="0" lang="sv-SE">
                <a:solidFill>
                  <a:srgbClr val="3333CC"/>
                </a:solidFill>
                <a:latin typeface="Courier New"/>
                <a:ea typeface="Courier New"/>
                <a:cs typeface="Courier New"/>
                <a:sym typeface="Courier New"/>
              </a:rPr>
              <a:t>out</a:t>
            </a:r>
            <a:r>
              <a:rPr b="0" lang="sv-SE">
                <a:latin typeface="Courier New"/>
                <a:ea typeface="Courier New"/>
                <a:cs typeface="Courier New"/>
                <a:sym typeface="Courier New"/>
              </a:rPr>
              <a:t>.println (x + </a:t>
            </a:r>
            <a:r>
              <a:rPr b="0" lang="sv-SE">
                <a:solidFill>
                  <a:schemeClr val="lt2"/>
                </a:solidFill>
                <a:latin typeface="Courier New"/>
                <a:ea typeface="Courier New"/>
                <a:cs typeface="Courier New"/>
                <a:sym typeface="Courier New"/>
              </a:rPr>
              <a:t>” is greater "</a:t>
            </a:r>
            <a:r>
              <a:rPr b="0" lang="sv-SE">
                <a:latin typeface="Courier New"/>
                <a:ea typeface="Courier New"/>
                <a:cs typeface="Courier New"/>
                <a:sym typeface="Courier New"/>
              </a:rPr>
              <a:t>);</a:t>
            </a:r>
            <a:br>
              <a:rPr b="0" lang="sv-SE">
                <a:latin typeface="Courier New"/>
                <a:ea typeface="Courier New"/>
                <a:cs typeface="Courier New"/>
                <a:sym typeface="Courier New"/>
              </a:rPr>
            </a:br>
            <a:r>
              <a:rPr b="0" lang="sv-SE">
                <a:latin typeface="Courier New"/>
                <a:ea typeface="Courier New"/>
                <a:cs typeface="Courier New"/>
                <a:sym typeface="Courier New"/>
              </a:rPr>
              <a:t>  </a:t>
            </a:r>
            <a:r>
              <a:rPr b="0" lang="sv-SE">
                <a:solidFill>
                  <a:srgbClr val="FF0000"/>
                </a:solidFill>
                <a:latin typeface="Courier New"/>
                <a:ea typeface="Courier New"/>
                <a:cs typeface="Courier New"/>
                <a:sym typeface="Courier New"/>
              </a:rPr>
              <a:t>else if </a:t>
            </a:r>
            <a:r>
              <a:rPr b="0" lang="sv-SE">
                <a:latin typeface="Courier New"/>
                <a:ea typeface="Courier New"/>
                <a:cs typeface="Courier New"/>
                <a:sym typeface="Courier New"/>
              </a:rPr>
              <a:t>(x &lt; y)</a:t>
            </a:r>
            <a:br>
              <a:rPr b="0" lang="sv-SE">
                <a:latin typeface="Courier New"/>
                <a:ea typeface="Courier New"/>
                <a:cs typeface="Courier New"/>
                <a:sym typeface="Courier New"/>
              </a:rPr>
            </a:br>
            <a:r>
              <a:rPr b="0" lang="sv-SE">
                <a:latin typeface="Courier New"/>
                <a:ea typeface="Courier New"/>
                <a:cs typeface="Courier New"/>
                <a:sym typeface="Courier New"/>
              </a:rPr>
              <a:t>    System.</a:t>
            </a:r>
            <a:r>
              <a:rPr b="0" lang="sv-SE">
                <a:solidFill>
                  <a:srgbClr val="3333CC"/>
                </a:solidFill>
                <a:latin typeface="Courier New"/>
                <a:ea typeface="Courier New"/>
                <a:cs typeface="Courier New"/>
                <a:sym typeface="Courier New"/>
              </a:rPr>
              <a:t>out</a:t>
            </a:r>
            <a:r>
              <a:rPr b="0" lang="sv-SE">
                <a:latin typeface="Courier New"/>
                <a:ea typeface="Courier New"/>
                <a:cs typeface="Courier New"/>
                <a:sym typeface="Courier New"/>
              </a:rPr>
              <a:t>.println (y + </a:t>
            </a:r>
            <a:r>
              <a:rPr b="0" lang="sv-SE">
                <a:solidFill>
                  <a:srgbClr val="3333CC"/>
                </a:solidFill>
                <a:latin typeface="Courier New"/>
                <a:ea typeface="Courier New"/>
                <a:cs typeface="Courier New"/>
                <a:sym typeface="Courier New"/>
              </a:rPr>
              <a:t>" is greater"</a:t>
            </a:r>
            <a:r>
              <a:rPr b="0" lang="sv-SE">
                <a:latin typeface="Courier New"/>
                <a:ea typeface="Courier New"/>
                <a:cs typeface="Courier New"/>
                <a:sym typeface="Courier New"/>
              </a:rPr>
              <a:t>);</a:t>
            </a:r>
            <a:br>
              <a:rPr b="0" lang="sv-SE">
                <a:latin typeface="Courier New"/>
                <a:ea typeface="Courier New"/>
                <a:cs typeface="Courier New"/>
                <a:sym typeface="Courier New"/>
              </a:rPr>
            </a:br>
            <a:r>
              <a:rPr b="0" lang="sv-SE">
                <a:latin typeface="Courier New"/>
                <a:ea typeface="Courier New"/>
                <a:cs typeface="Courier New"/>
                <a:sym typeface="Courier New"/>
              </a:rPr>
              <a:t>  </a:t>
            </a:r>
            <a:r>
              <a:rPr b="0" lang="sv-SE">
                <a:solidFill>
                  <a:srgbClr val="FF0000"/>
                </a:solidFill>
                <a:latin typeface="Courier New"/>
                <a:ea typeface="Courier New"/>
                <a:cs typeface="Courier New"/>
                <a:sym typeface="Courier New"/>
              </a:rPr>
              <a:t>else</a:t>
            </a:r>
            <a:br>
              <a:rPr b="0" lang="sv-SE">
                <a:solidFill>
                  <a:srgbClr val="FF0000"/>
                </a:solidFill>
                <a:latin typeface="Courier New"/>
                <a:ea typeface="Courier New"/>
                <a:cs typeface="Courier New"/>
                <a:sym typeface="Courier New"/>
              </a:rPr>
            </a:br>
            <a:r>
              <a:rPr b="0" lang="sv-SE">
                <a:latin typeface="Courier New"/>
                <a:ea typeface="Courier New"/>
                <a:cs typeface="Courier New"/>
                <a:sym typeface="Courier New"/>
              </a:rPr>
              <a:t>    System.</a:t>
            </a:r>
            <a:r>
              <a:rPr b="0" lang="sv-SE">
                <a:solidFill>
                  <a:srgbClr val="3333CC"/>
                </a:solidFill>
                <a:latin typeface="Courier New"/>
                <a:ea typeface="Courier New"/>
                <a:cs typeface="Courier New"/>
                <a:sym typeface="Courier New"/>
              </a:rPr>
              <a:t>out</a:t>
            </a:r>
            <a:r>
              <a:rPr b="0" lang="sv-SE">
                <a:latin typeface="Courier New"/>
                <a:ea typeface="Courier New"/>
                <a:cs typeface="Courier New"/>
                <a:sym typeface="Courier New"/>
              </a:rPr>
              <a:t>.println (</a:t>
            </a:r>
            <a:r>
              <a:rPr b="0" lang="sv-SE">
                <a:solidFill>
                  <a:srgbClr val="3333CC"/>
                </a:solidFill>
                <a:latin typeface="Courier New"/>
                <a:ea typeface="Courier New"/>
                <a:cs typeface="Courier New"/>
                <a:sym typeface="Courier New"/>
              </a:rPr>
              <a:t>"The numbers are equal"</a:t>
            </a:r>
            <a:r>
              <a:rPr b="0" lang="sv-SE">
                <a:latin typeface="Courier New"/>
                <a:ea typeface="Courier New"/>
                <a:cs typeface="Courier New"/>
                <a:sym typeface="Courier New"/>
              </a:rPr>
              <a:t>);</a:t>
            </a:r>
            <a:br>
              <a:rPr b="0" lang="sv-SE">
                <a:latin typeface="Courier New"/>
                <a:ea typeface="Courier New"/>
                <a:cs typeface="Courier New"/>
                <a:sym typeface="Courier New"/>
              </a:rPr>
            </a:br>
            <a:r>
              <a:rPr b="0" lang="sv-SE">
                <a:latin typeface="Courier New"/>
                <a:ea typeface="Courier New"/>
                <a:cs typeface="Courier New"/>
                <a:sym typeface="Courier New"/>
              </a:rPr>
              <a:t>}</a:t>
            </a:r>
            <a:endParaRPr/>
          </a:p>
          <a:p>
            <a:pPr indent="0" lvl="0" marL="0" rtl="0" algn="l">
              <a:spcBef>
                <a:spcPts val="1013"/>
              </a:spcBef>
              <a:spcAft>
                <a:spcPts val="0"/>
              </a:spcAft>
              <a:buNone/>
            </a:pPr>
            <a:r>
              <a:rPr b="1" lang="sv-SE"/>
              <a:t>25. What is the result when you execute</a:t>
            </a:r>
            <a:br>
              <a:rPr b="1" lang="sv-SE">
                <a:solidFill>
                  <a:srgbClr val="FF0000"/>
                </a:solidFill>
                <a:latin typeface="Courier New"/>
                <a:ea typeface="Courier New"/>
                <a:cs typeface="Courier New"/>
                <a:sym typeface="Courier New"/>
              </a:rPr>
            </a:br>
            <a:r>
              <a:rPr b="0" lang="sv-SE">
                <a:solidFill>
                  <a:srgbClr val="FF0000"/>
                </a:solidFill>
                <a:latin typeface="Courier New"/>
                <a:ea typeface="Courier New"/>
                <a:cs typeface="Courier New"/>
                <a:sym typeface="Courier New"/>
              </a:rPr>
              <a:t>public static void </a:t>
            </a:r>
            <a:r>
              <a:rPr b="0" lang="sv-SE">
                <a:latin typeface="Courier New"/>
                <a:ea typeface="Courier New"/>
                <a:cs typeface="Courier New"/>
                <a:sym typeface="Courier New"/>
              </a:rPr>
              <a:t>main (String[] args){</a:t>
            </a:r>
            <a:br>
              <a:rPr b="0" lang="sv-SE">
                <a:latin typeface="Courier New"/>
                <a:ea typeface="Courier New"/>
                <a:cs typeface="Courier New"/>
                <a:sym typeface="Courier New"/>
              </a:rPr>
            </a:br>
            <a:r>
              <a:rPr b="0" lang="sv-SE">
                <a:solidFill>
                  <a:srgbClr val="FF0000"/>
                </a:solidFill>
                <a:latin typeface="Courier New"/>
                <a:ea typeface="Courier New"/>
                <a:cs typeface="Courier New"/>
                <a:sym typeface="Courier New"/>
              </a:rPr>
              <a:t>  int</a:t>
            </a:r>
            <a:r>
              <a:rPr b="0" lang="sv-SE">
                <a:latin typeface="Courier New"/>
                <a:ea typeface="Courier New"/>
                <a:cs typeface="Courier New"/>
                <a:sym typeface="Courier New"/>
              </a:rPr>
              <a:t> x = 5;</a:t>
            </a:r>
            <a:br>
              <a:rPr b="0" lang="sv-SE">
                <a:latin typeface="Courier New"/>
                <a:ea typeface="Courier New"/>
                <a:cs typeface="Courier New"/>
                <a:sym typeface="Courier New"/>
              </a:rPr>
            </a:br>
            <a:r>
              <a:rPr b="0" lang="sv-SE">
                <a:solidFill>
                  <a:srgbClr val="FF0000"/>
                </a:solidFill>
                <a:latin typeface="Courier New"/>
                <a:ea typeface="Courier New"/>
                <a:cs typeface="Courier New"/>
                <a:sym typeface="Courier New"/>
              </a:rPr>
              <a:t>  int</a:t>
            </a:r>
            <a:r>
              <a:rPr b="0" lang="sv-SE">
                <a:latin typeface="Courier New"/>
                <a:ea typeface="Courier New"/>
                <a:cs typeface="Courier New"/>
                <a:sym typeface="Courier New"/>
              </a:rPr>
              <a:t> y = 10;</a:t>
            </a:r>
            <a:br>
              <a:rPr b="0" lang="sv-SE">
                <a:latin typeface="Courier New"/>
                <a:ea typeface="Courier New"/>
                <a:cs typeface="Courier New"/>
                <a:sym typeface="Courier New"/>
              </a:rPr>
            </a:br>
            <a:r>
              <a:rPr b="0" lang="sv-SE">
                <a:solidFill>
                  <a:srgbClr val="FF0000"/>
                </a:solidFill>
                <a:latin typeface="Courier New"/>
                <a:ea typeface="Courier New"/>
                <a:cs typeface="Courier New"/>
                <a:sym typeface="Courier New"/>
              </a:rPr>
              <a:t>  if </a:t>
            </a:r>
            <a:r>
              <a:rPr b="0" lang="sv-SE">
                <a:latin typeface="Courier New"/>
                <a:ea typeface="Courier New"/>
                <a:cs typeface="Courier New"/>
                <a:sym typeface="Courier New"/>
              </a:rPr>
              <a:t>(x == y)</a:t>
            </a:r>
            <a:br>
              <a:rPr b="0" lang="sv-SE">
                <a:latin typeface="Courier New"/>
                <a:ea typeface="Courier New"/>
                <a:cs typeface="Courier New"/>
                <a:sym typeface="Courier New"/>
              </a:rPr>
            </a:br>
            <a:r>
              <a:rPr b="0" lang="sv-SE">
                <a:latin typeface="Courier New"/>
                <a:ea typeface="Courier New"/>
                <a:cs typeface="Courier New"/>
                <a:sym typeface="Courier New"/>
              </a:rPr>
              <a:t>    System.</a:t>
            </a:r>
            <a:r>
              <a:rPr b="0" lang="sv-SE">
                <a:solidFill>
                  <a:schemeClr val="lt2"/>
                </a:solidFill>
                <a:latin typeface="Courier New"/>
                <a:ea typeface="Courier New"/>
                <a:cs typeface="Courier New"/>
                <a:sym typeface="Courier New"/>
              </a:rPr>
              <a:t>out</a:t>
            </a:r>
            <a:r>
              <a:rPr b="0" lang="sv-SE">
                <a:latin typeface="Courier New"/>
                <a:ea typeface="Courier New"/>
                <a:cs typeface="Courier New"/>
                <a:sym typeface="Courier New"/>
              </a:rPr>
              <a:t>.println (</a:t>
            </a:r>
            <a:r>
              <a:rPr b="0" lang="sv-SE">
                <a:solidFill>
                  <a:schemeClr val="lt2"/>
                </a:solidFill>
                <a:latin typeface="Courier New"/>
                <a:ea typeface="Courier New"/>
                <a:cs typeface="Courier New"/>
                <a:sym typeface="Courier New"/>
              </a:rPr>
              <a:t>"The numbers are equal"</a:t>
            </a:r>
            <a:r>
              <a:rPr b="0" lang="sv-SE">
                <a:latin typeface="Courier New"/>
                <a:ea typeface="Courier New"/>
                <a:cs typeface="Courier New"/>
                <a:sym typeface="Courier New"/>
              </a:rPr>
              <a:t>);</a:t>
            </a:r>
            <a:br>
              <a:rPr b="0" lang="sv-SE">
                <a:latin typeface="Courier New"/>
                <a:ea typeface="Courier New"/>
                <a:cs typeface="Courier New"/>
                <a:sym typeface="Courier New"/>
              </a:rPr>
            </a:br>
            <a:r>
              <a:rPr b="0" lang="sv-SE">
                <a:solidFill>
                  <a:srgbClr val="FF0000"/>
                </a:solidFill>
                <a:latin typeface="Courier New"/>
                <a:ea typeface="Courier New"/>
                <a:cs typeface="Courier New"/>
                <a:sym typeface="Courier New"/>
              </a:rPr>
              <a:t>  else</a:t>
            </a:r>
            <a:br>
              <a:rPr lang="sv-SE">
                <a:solidFill>
                  <a:srgbClr val="FF0000"/>
                </a:solidFill>
                <a:latin typeface="Courier New"/>
                <a:ea typeface="Courier New"/>
                <a:cs typeface="Courier New"/>
                <a:sym typeface="Courier New"/>
              </a:rPr>
            </a:br>
            <a:r>
              <a:rPr b="0" lang="sv-SE">
                <a:latin typeface="Courier New"/>
                <a:ea typeface="Courier New"/>
                <a:cs typeface="Courier New"/>
                <a:sym typeface="Courier New"/>
              </a:rPr>
              <a:t>    System.</a:t>
            </a:r>
            <a:r>
              <a:rPr b="0" lang="sv-SE">
                <a:solidFill>
                  <a:schemeClr val="lt2"/>
                </a:solidFill>
                <a:latin typeface="Courier New"/>
                <a:ea typeface="Courier New"/>
                <a:cs typeface="Courier New"/>
                <a:sym typeface="Courier New"/>
              </a:rPr>
              <a:t>out</a:t>
            </a:r>
            <a:r>
              <a:rPr b="0" lang="sv-SE">
                <a:latin typeface="Courier New"/>
                <a:ea typeface="Courier New"/>
                <a:cs typeface="Courier New"/>
                <a:sym typeface="Courier New"/>
              </a:rPr>
              <a:t>.println (</a:t>
            </a:r>
            <a:r>
              <a:rPr b="0" lang="sv-SE">
                <a:solidFill>
                  <a:schemeClr val="lt2"/>
                </a:solidFill>
                <a:latin typeface="Courier New"/>
                <a:ea typeface="Courier New"/>
                <a:cs typeface="Courier New"/>
                <a:sym typeface="Courier New"/>
              </a:rPr>
              <a:t>"The numbers are not equal"</a:t>
            </a:r>
            <a:r>
              <a:rPr b="0" lang="sv-SE">
                <a:latin typeface="Courier New"/>
                <a:ea typeface="Courier New"/>
                <a:cs typeface="Courier New"/>
                <a:sym typeface="Courier New"/>
              </a:rPr>
              <a:t>);</a:t>
            </a:r>
            <a:br>
              <a:rPr b="0" lang="sv-SE">
                <a:latin typeface="Courier New"/>
                <a:ea typeface="Courier New"/>
                <a:cs typeface="Courier New"/>
                <a:sym typeface="Courier New"/>
              </a:rPr>
            </a:br>
            <a:r>
              <a:rPr b="0" lang="sv-SE">
                <a:latin typeface="Courier New"/>
                <a:ea typeface="Courier New"/>
                <a:cs typeface="Courier New"/>
                <a:sym typeface="Courier New"/>
              </a:rPr>
              <a:t>}</a:t>
            </a:r>
            <a:endParaRPr/>
          </a:p>
          <a:p>
            <a:pPr indent="0" lvl="0" marL="0" rtl="0" algn="l">
              <a:spcBef>
                <a:spcPts val="1013"/>
              </a:spcBef>
              <a:spcAft>
                <a:spcPts val="0"/>
              </a:spcAft>
              <a:buNone/>
            </a:pPr>
            <a:r>
              <a:t/>
            </a:r>
            <a:endParaRPr b="0" sz="1200">
              <a:latin typeface="Courier New"/>
              <a:ea typeface="Courier New"/>
              <a:cs typeface="Courier New"/>
              <a:sym typeface="Courier New"/>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205" name="Shape 268205"/>
        <p:cNvGrpSpPr/>
        <p:nvPr/>
      </p:nvGrpSpPr>
      <p:grpSpPr>
        <a:xfrm>
          <a:off x="0" y="0"/>
          <a:ext cx="0" cy="0"/>
          <a:chOff x="0" y="0"/>
          <a:chExt cx="0" cy="0"/>
        </a:xfrm>
      </p:grpSpPr>
      <p:sp>
        <p:nvSpPr>
          <p:cNvPr id="268206" name="Google Shape;268206;p125"/>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8207" name="Google Shape;268207;p125"/>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a:t>26. What is the result when you execute:</a:t>
            </a:r>
            <a:br>
              <a:rPr b="1" lang="sv-SE"/>
            </a:br>
            <a:r>
              <a:rPr b="1" lang="sv-SE">
                <a:solidFill>
                  <a:srgbClr val="FF0000"/>
                </a:solidFill>
                <a:latin typeface="Courier New"/>
                <a:ea typeface="Courier New"/>
                <a:cs typeface="Courier New"/>
                <a:sym typeface="Courier New"/>
              </a:rPr>
              <a:t>public static void </a:t>
            </a:r>
            <a:r>
              <a:rPr b="1" lang="sv-SE">
                <a:latin typeface="Courier New"/>
                <a:ea typeface="Courier New"/>
                <a:cs typeface="Courier New"/>
                <a:sym typeface="Courier New"/>
              </a:rPr>
              <a:t>main (String[] args){</a:t>
            </a:r>
            <a:br>
              <a:rPr b="1" lang="sv-SE">
                <a:latin typeface="Courier New"/>
                <a:ea typeface="Courier New"/>
                <a:cs typeface="Courier New"/>
                <a:sym typeface="Courier New"/>
              </a:rPr>
            </a:br>
            <a:r>
              <a:rPr b="1" lang="sv-SE">
                <a:solidFill>
                  <a:srgbClr val="FF0000"/>
                </a:solidFill>
                <a:latin typeface="Courier New"/>
                <a:ea typeface="Courier New"/>
                <a:cs typeface="Courier New"/>
                <a:sym typeface="Courier New"/>
              </a:rPr>
              <a:t>  int</a:t>
            </a:r>
            <a:r>
              <a:rPr b="1" lang="sv-SE">
                <a:latin typeface="Courier New"/>
                <a:ea typeface="Courier New"/>
                <a:cs typeface="Courier New"/>
                <a:sym typeface="Courier New"/>
              </a:rPr>
              <a:t> x = 5;</a:t>
            </a:r>
            <a:br>
              <a:rPr b="1" lang="sv-SE">
                <a:latin typeface="Courier New"/>
                <a:ea typeface="Courier New"/>
                <a:cs typeface="Courier New"/>
                <a:sym typeface="Courier New"/>
              </a:rPr>
            </a:br>
            <a:r>
              <a:rPr b="1" lang="sv-SE">
                <a:solidFill>
                  <a:srgbClr val="FF0000"/>
                </a:solidFill>
                <a:latin typeface="Courier New"/>
                <a:ea typeface="Courier New"/>
                <a:cs typeface="Courier New"/>
                <a:sym typeface="Courier New"/>
              </a:rPr>
              <a:t>  int</a:t>
            </a:r>
            <a:r>
              <a:rPr b="1" lang="sv-SE">
                <a:latin typeface="Courier New"/>
                <a:ea typeface="Courier New"/>
                <a:cs typeface="Courier New"/>
                <a:sym typeface="Courier New"/>
              </a:rPr>
              <a:t> y = 10;</a:t>
            </a:r>
            <a:br>
              <a:rPr b="1" lang="sv-SE">
                <a:latin typeface="Courier New"/>
                <a:ea typeface="Courier New"/>
                <a:cs typeface="Courier New"/>
                <a:sym typeface="Courier New"/>
              </a:rPr>
            </a:br>
            <a:br>
              <a:rPr b="1" lang="sv-SE">
                <a:latin typeface="Courier New"/>
                <a:ea typeface="Courier New"/>
                <a:cs typeface="Courier New"/>
                <a:sym typeface="Courier New"/>
              </a:rPr>
            </a:br>
            <a:r>
              <a:rPr b="1" lang="sv-SE">
                <a:solidFill>
                  <a:srgbClr val="FF0000"/>
                </a:solidFill>
                <a:latin typeface="Courier New"/>
                <a:ea typeface="Courier New"/>
                <a:cs typeface="Courier New"/>
                <a:sym typeface="Courier New"/>
              </a:rPr>
              <a:t>  if </a:t>
            </a:r>
            <a:r>
              <a:rPr b="1" lang="sv-SE">
                <a:latin typeface="Courier New"/>
                <a:ea typeface="Courier New"/>
                <a:cs typeface="Courier New"/>
                <a:sym typeface="Courier New"/>
              </a:rPr>
              <a:t>(x != y)</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accen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"The numbers are not equal"</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else</a:t>
            </a:r>
            <a:br>
              <a:rPr b="1" lang="sv-SE">
                <a:solidFill>
                  <a:srgbClr val="FF0000"/>
                </a:solidFill>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accen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"The numbers are equal"</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a:p>
          <a:p>
            <a:pPr indent="0" lvl="0" marL="0" rtl="0" algn="l">
              <a:spcBef>
                <a:spcPts val="1013"/>
              </a:spcBef>
              <a:spcAft>
                <a:spcPts val="0"/>
              </a:spcAft>
              <a:buNone/>
            </a:pPr>
            <a:r>
              <a:rPr b="1" lang="sv-SE"/>
              <a:t>27. What is the result when you execute:</a:t>
            </a:r>
            <a:br>
              <a:rPr b="1" lang="sv-SE">
                <a:solidFill>
                  <a:srgbClr val="FF0000"/>
                </a:solidFill>
                <a:latin typeface="Courier New"/>
                <a:ea typeface="Courier New"/>
                <a:cs typeface="Courier New"/>
                <a:sym typeface="Courier New"/>
              </a:rPr>
            </a:br>
            <a:r>
              <a:rPr b="1" lang="sv-SE">
                <a:solidFill>
                  <a:srgbClr val="FF0000"/>
                </a:solidFill>
                <a:latin typeface="Courier New"/>
                <a:ea typeface="Courier New"/>
                <a:cs typeface="Courier New"/>
                <a:sym typeface="Courier New"/>
              </a:rPr>
              <a:t>public static void </a:t>
            </a:r>
            <a:r>
              <a:rPr b="1" lang="sv-SE">
                <a:latin typeface="Courier New"/>
                <a:ea typeface="Courier New"/>
                <a:cs typeface="Courier New"/>
                <a:sym typeface="Courier New"/>
              </a:rPr>
              <a:t>main (String[] args){</a:t>
            </a:r>
            <a:br>
              <a:rPr b="1" lang="sv-SE">
                <a:latin typeface="Courier New"/>
                <a:ea typeface="Courier New"/>
                <a:cs typeface="Courier New"/>
                <a:sym typeface="Courier New"/>
              </a:rPr>
            </a:br>
            <a:r>
              <a:rPr b="1" lang="sv-SE">
                <a:solidFill>
                  <a:srgbClr val="FF0000"/>
                </a:solidFill>
                <a:latin typeface="Courier New"/>
                <a:ea typeface="Courier New"/>
                <a:cs typeface="Courier New"/>
                <a:sym typeface="Courier New"/>
              </a:rPr>
              <a:t>  int</a:t>
            </a:r>
            <a:r>
              <a:rPr b="1" lang="sv-SE">
                <a:latin typeface="Courier New"/>
                <a:ea typeface="Courier New"/>
                <a:cs typeface="Courier New"/>
                <a:sym typeface="Courier New"/>
              </a:rPr>
              <a:t> x = 5;</a:t>
            </a:r>
            <a:br>
              <a:rPr b="1" lang="sv-SE">
                <a:latin typeface="Courier New"/>
                <a:ea typeface="Courier New"/>
                <a:cs typeface="Courier New"/>
                <a:sym typeface="Courier New"/>
              </a:rPr>
            </a:br>
            <a:r>
              <a:rPr b="1" lang="sv-SE">
                <a:solidFill>
                  <a:srgbClr val="FF0000"/>
                </a:solidFill>
                <a:latin typeface="Courier New"/>
                <a:ea typeface="Courier New"/>
                <a:cs typeface="Courier New"/>
                <a:sym typeface="Courier New"/>
              </a:rPr>
              <a:t>  int</a:t>
            </a:r>
            <a:r>
              <a:rPr b="1" lang="sv-SE">
                <a:latin typeface="Courier New"/>
                <a:ea typeface="Courier New"/>
                <a:cs typeface="Courier New"/>
                <a:sym typeface="Courier New"/>
              </a:rPr>
              <a:t> y = 10;</a:t>
            </a:r>
            <a:endParaRPr/>
          </a:p>
          <a:p>
            <a:pPr indent="0" lvl="0" marL="0" rtl="0" algn="l">
              <a:spcBef>
                <a:spcPts val="1013"/>
              </a:spcBef>
              <a:spcAft>
                <a:spcPts val="0"/>
              </a:spcAft>
              <a:buNone/>
            </a:pPr>
            <a:r>
              <a:rPr b="1" lang="sv-SE">
                <a:solidFill>
                  <a:srgbClr val="FF0000"/>
                </a:solidFill>
                <a:latin typeface="Courier New"/>
                <a:ea typeface="Courier New"/>
                <a:cs typeface="Courier New"/>
                <a:sym typeface="Courier New"/>
              </a:rPr>
              <a:t>  if</a:t>
            </a:r>
            <a:r>
              <a:rPr b="1" lang="sv-SE">
                <a:latin typeface="Courier New"/>
                <a:ea typeface="Courier New"/>
                <a:cs typeface="Courier New"/>
                <a:sym typeface="Courier New"/>
              </a:rPr>
              <a:t> (x == 6 &amp;&amp; y == 10)</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"x = 6 andy = 10"</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solidFill>
                  <a:srgbClr val="FF0000"/>
                </a:solidFill>
                <a:latin typeface="Courier New"/>
                <a:ea typeface="Courier New"/>
                <a:cs typeface="Courier New"/>
                <a:sym typeface="Courier New"/>
              </a:rPr>
              <a:t>  else if </a:t>
            </a:r>
            <a:r>
              <a:rPr b="1" lang="sv-SE">
                <a:latin typeface="Courier New"/>
                <a:ea typeface="Courier New"/>
                <a:cs typeface="Courier New"/>
                <a:sym typeface="Courier New"/>
              </a:rPr>
              <a:t>(x==6 || y==10)</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"Either is x = 6 or y = 10"</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solidFill>
                  <a:srgbClr val="FF0000"/>
                </a:solidFill>
                <a:latin typeface="Courier New"/>
                <a:ea typeface="Courier New"/>
                <a:cs typeface="Courier New"/>
                <a:sym typeface="Courier New"/>
              </a:rPr>
              <a:t>  else</a:t>
            </a:r>
            <a:br>
              <a:rPr b="1" lang="sv-SE">
                <a:solidFill>
                  <a:srgbClr val="FF0000"/>
                </a:solidFill>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"x is not 6 and y is not 10"</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a:p>
          <a:p>
            <a:pPr indent="0" lvl="0" marL="0" rtl="0" algn="l">
              <a:spcBef>
                <a:spcPts val="1013"/>
              </a:spcBef>
              <a:spcAft>
                <a:spcPts val="0"/>
              </a:spcAft>
              <a:buNone/>
            </a:pPr>
            <a:r>
              <a:t/>
            </a:r>
            <a:endParaRPr b="0" sz="1200">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211" name="Shape 268211"/>
        <p:cNvGrpSpPr/>
        <p:nvPr/>
      </p:nvGrpSpPr>
      <p:grpSpPr>
        <a:xfrm>
          <a:off x="0" y="0"/>
          <a:ext cx="0" cy="0"/>
          <a:chOff x="0" y="0"/>
          <a:chExt cx="0" cy="0"/>
        </a:xfrm>
      </p:grpSpPr>
      <p:sp>
        <p:nvSpPr>
          <p:cNvPr id="268212" name="Google Shape;268212;p126"/>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8213" name="Google Shape;268213;p126"/>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a:t>28.  What is the result when you execute:</a:t>
            </a:r>
            <a:br>
              <a:rPr b="1" lang="sv-SE">
                <a:solidFill>
                  <a:srgbClr val="FF0000"/>
                </a:solidFill>
                <a:latin typeface="Courier New"/>
                <a:ea typeface="Courier New"/>
                <a:cs typeface="Courier New"/>
                <a:sym typeface="Courier New"/>
              </a:rPr>
            </a:br>
            <a:r>
              <a:rPr b="1" lang="sv-SE">
                <a:solidFill>
                  <a:srgbClr val="FF0000"/>
                </a:solidFill>
                <a:latin typeface="Courier New"/>
                <a:ea typeface="Courier New"/>
                <a:cs typeface="Courier New"/>
                <a:sym typeface="Courier New"/>
              </a:rPr>
              <a:t>public static void </a:t>
            </a:r>
            <a:r>
              <a:rPr b="1" lang="sv-SE">
                <a:latin typeface="Courier New"/>
                <a:ea typeface="Courier New"/>
                <a:cs typeface="Courier New"/>
                <a:sym typeface="Courier New"/>
              </a:rPr>
              <a:t>main (String[] args){</a:t>
            </a:r>
            <a:br>
              <a:rPr b="1" lang="sv-SE">
                <a:latin typeface="Courier New"/>
                <a:ea typeface="Courier New"/>
                <a:cs typeface="Courier New"/>
                <a:sym typeface="Courier New"/>
              </a:rPr>
            </a:b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resultat = 7;</a:t>
            </a:r>
            <a:endParaRPr/>
          </a:p>
          <a:p>
            <a:pPr indent="0" lvl="0" marL="0" rtl="0" algn="l">
              <a:spcBef>
                <a:spcPts val="1013"/>
              </a:spcBef>
              <a:spcAft>
                <a:spcPts val="0"/>
              </a:spcAft>
              <a:buNone/>
            </a:pPr>
            <a:r>
              <a:rPr b="1" lang="sv-SE">
                <a:solidFill>
                  <a:srgbClr val="FF0000"/>
                </a:solidFill>
                <a:latin typeface="Courier New"/>
                <a:ea typeface="Courier New"/>
                <a:cs typeface="Courier New"/>
                <a:sym typeface="Courier New"/>
              </a:rPr>
              <a:t>if</a:t>
            </a:r>
            <a:r>
              <a:rPr b="1" lang="sv-SE">
                <a:latin typeface="Courier New"/>
                <a:ea typeface="Courier New"/>
                <a:cs typeface="Courier New"/>
                <a:sym typeface="Courier New"/>
              </a:rPr>
              <a:t> (resultat &gt;= 9)</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"Excellent"</a:t>
            </a:r>
            <a:r>
              <a:rPr b="1" lang="sv-SE">
                <a:solidFill>
                  <a:schemeClr val="accent2"/>
                </a:solidFill>
                <a:latin typeface="Courier New"/>
                <a:ea typeface="Courier New"/>
                <a:cs typeface="Courier New"/>
                <a:sym typeface="Courier New"/>
              </a:rPr>
              <a:t>);</a:t>
            </a:r>
            <a:br>
              <a:rPr b="1" lang="sv-SE">
                <a:solidFill>
                  <a:schemeClr val="accent2"/>
                </a:solidFill>
                <a:latin typeface="Courier New"/>
                <a:ea typeface="Courier New"/>
                <a:cs typeface="Courier New"/>
                <a:sym typeface="Courier New"/>
              </a:rPr>
            </a:br>
            <a:r>
              <a:rPr b="1" lang="sv-SE">
                <a:solidFill>
                  <a:srgbClr val="FF0000"/>
                </a:solidFill>
                <a:latin typeface="Courier New"/>
                <a:ea typeface="Courier New"/>
                <a:cs typeface="Courier New"/>
                <a:sym typeface="Courier New"/>
              </a:rPr>
              <a:t>if</a:t>
            </a:r>
            <a:r>
              <a:rPr b="1" lang="sv-SE">
                <a:latin typeface="Courier New"/>
                <a:ea typeface="Courier New"/>
                <a:cs typeface="Courier New"/>
                <a:sym typeface="Courier New"/>
              </a:rPr>
              <a:t> (resultat &gt;= 8)</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”Excellent"</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solidFill>
                  <a:srgbClr val="FF0000"/>
                </a:solidFill>
                <a:latin typeface="Courier New"/>
                <a:ea typeface="Courier New"/>
                <a:cs typeface="Courier New"/>
                <a:sym typeface="Courier New"/>
              </a:rPr>
              <a:t>if</a:t>
            </a:r>
            <a:r>
              <a:rPr b="1" lang="sv-SE">
                <a:latin typeface="Courier New"/>
                <a:ea typeface="Courier New"/>
                <a:cs typeface="Courier New"/>
                <a:sym typeface="Courier New"/>
              </a:rPr>
              <a:t> (resultat &gt;= 7)</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”Excellent"</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solidFill>
                  <a:srgbClr val="FF0000"/>
                </a:solidFill>
                <a:latin typeface="Courier New"/>
                <a:ea typeface="Courier New"/>
                <a:cs typeface="Courier New"/>
                <a:sym typeface="Courier New"/>
              </a:rPr>
              <a:t>if</a:t>
            </a:r>
            <a:r>
              <a:rPr b="1" lang="sv-SE">
                <a:latin typeface="Courier New"/>
                <a:ea typeface="Courier New"/>
                <a:cs typeface="Courier New"/>
                <a:sym typeface="Courier New"/>
              </a:rPr>
              <a:t> (resultat &gt;= 6)</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”Past"</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solidFill>
                  <a:srgbClr val="FF0000"/>
                </a:solidFill>
                <a:latin typeface="Courier New"/>
                <a:ea typeface="Courier New"/>
                <a:cs typeface="Courier New"/>
                <a:sym typeface="Courier New"/>
              </a:rPr>
              <a:t>if</a:t>
            </a:r>
            <a:r>
              <a:rPr b="1" lang="sv-SE">
                <a:latin typeface="Courier New"/>
                <a:ea typeface="Courier New"/>
                <a:cs typeface="Courier New"/>
                <a:sym typeface="Courier New"/>
              </a:rPr>
              <a:t> (resultat &gt;= 5)</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”Past"</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solidFill>
                  <a:srgbClr val="FF0000"/>
                </a:solidFill>
                <a:latin typeface="Courier New"/>
                <a:ea typeface="Courier New"/>
                <a:cs typeface="Courier New"/>
                <a:sym typeface="Courier New"/>
              </a:rPr>
              <a:t>if</a:t>
            </a:r>
            <a:r>
              <a:rPr b="1" lang="sv-SE">
                <a:latin typeface="Courier New"/>
                <a:ea typeface="Courier New"/>
                <a:cs typeface="Courier New"/>
                <a:sym typeface="Courier New"/>
              </a:rPr>
              <a:t> (resultat &lt; 5)</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”Fail"</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a:p>
          <a:p>
            <a:pPr indent="0" lvl="0" marL="0" rtl="0" algn="l">
              <a:spcBef>
                <a:spcPts val="1013"/>
              </a:spcBef>
              <a:spcAft>
                <a:spcPts val="0"/>
              </a:spcAft>
              <a:buNone/>
            </a:pPr>
            <a:r>
              <a:rPr b="1" lang="sv-SE"/>
              <a:t>29. What is the result when you execute:</a:t>
            </a:r>
            <a:br>
              <a:rPr b="1" lang="sv-SE"/>
            </a:br>
            <a:r>
              <a:rPr b="1" lang="sv-SE">
                <a:solidFill>
                  <a:srgbClr val="FF0000"/>
                </a:solidFill>
                <a:latin typeface="Courier New"/>
                <a:ea typeface="Courier New"/>
                <a:cs typeface="Courier New"/>
                <a:sym typeface="Courier New"/>
              </a:rPr>
              <a:t>public static void </a:t>
            </a:r>
            <a:r>
              <a:rPr b="1" lang="sv-SE">
                <a:latin typeface="Courier New"/>
                <a:ea typeface="Courier New"/>
                <a:cs typeface="Courier New"/>
                <a:sym typeface="Courier New"/>
              </a:rPr>
              <a:t>main (String[] args){</a:t>
            </a:r>
            <a:br>
              <a:rPr b="1" lang="sv-SE">
                <a:latin typeface="Courier New"/>
                <a:ea typeface="Courier New"/>
                <a:cs typeface="Courier New"/>
                <a:sym typeface="Courier New"/>
              </a:rPr>
            </a:b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num = 80;</a:t>
            </a:r>
            <a:br>
              <a:rPr b="1" lang="sv-SE">
                <a:latin typeface="Courier New"/>
                <a:ea typeface="Courier New"/>
                <a:cs typeface="Courier New"/>
                <a:sym typeface="Courier New"/>
              </a:rPr>
            </a:b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max = 25;</a:t>
            </a:r>
            <a:endParaRPr/>
          </a:p>
          <a:p>
            <a:pPr indent="0" lvl="0" marL="0" rtl="0" algn="l">
              <a:spcBef>
                <a:spcPts val="1013"/>
              </a:spcBef>
              <a:spcAft>
                <a:spcPts val="0"/>
              </a:spcAft>
              <a:buNone/>
            </a:pPr>
            <a:r>
              <a:rPr b="1" lang="sv-SE">
                <a:solidFill>
                  <a:srgbClr val="FF0000"/>
                </a:solidFill>
                <a:latin typeface="Courier New"/>
                <a:ea typeface="Courier New"/>
                <a:cs typeface="Courier New"/>
                <a:sym typeface="Courier New"/>
              </a:rPr>
              <a:t>if</a:t>
            </a:r>
            <a:r>
              <a:rPr b="1" lang="sv-SE">
                <a:latin typeface="Courier New"/>
                <a:ea typeface="Courier New"/>
                <a:cs typeface="Courier New"/>
                <a:sym typeface="Courier New"/>
              </a:rPr>
              <a:t> (num == 80 &amp;&amp; max != 25)</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rgbClr val="3333CC"/>
                </a:solidFill>
                <a:latin typeface="Courier New"/>
                <a:ea typeface="Courier New"/>
                <a:cs typeface="Courier New"/>
                <a:sym typeface="Courier New"/>
              </a:rPr>
              <a:t>”Apple</a:t>
            </a:r>
            <a:r>
              <a:rPr b="1" lang="sv-SE">
                <a:solidFill>
                  <a:schemeClr val="accent2"/>
                </a:solidFill>
                <a:latin typeface="Courier New"/>
                <a:ea typeface="Courier New"/>
                <a:cs typeface="Courier New"/>
                <a:sym typeface="Courier New"/>
              </a:rPr>
              <a:t>"</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"Pear"</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"Banana"</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a:p>
          <a:p>
            <a:pPr indent="0" lvl="0" marL="0" rtl="0" algn="l">
              <a:spcBef>
                <a:spcPts val="1013"/>
              </a:spcBef>
              <a:spcAft>
                <a:spcPts val="0"/>
              </a:spcAft>
              <a:buNone/>
            </a:pPr>
            <a:r>
              <a:t/>
            </a:r>
            <a:endParaRPr b="0" sz="1200">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217" name="Shape 268217"/>
        <p:cNvGrpSpPr/>
        <p:nvPr/>
      </p:nvGrpSpPr>
      <p:grpSpPr>
        <a:xfrm>
          <a:off x="0" y="0"/>
          <a:ext cx="0" cy="0"/>
          <a:chOff x="0" y="0"/>
          <a:chExt cx="0" cy="0"/>
        </a:xfrm>
      </p:grpSpPr>
      <p:sp>
        <p:nvSpPr>
          <p:cNvPr id="268218" name="Google Shape;268218;p127"/>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8219" name="Google Shape;268219;p127"/>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a:t>30. Write a program that calculate and print the following, depending on the age of the person:</a:t>
            </a:r>
            <a:br>
              <a:rPr b="1" lang="sv-SE"/>
            </a:br>
            <a:r>
              <a:rPr b="0" lang="sv-SE"/>
              <a:t>Years left to retirement</a:t>
            </a:r>
            <a:br>
              <a:rPr b="0" lang="sv-SE"/>
            </a:br>
            <a:r>
              <a:rPr b="0" lang="sv-SE"/>
              <a:t>Number of years the person has been retired</a:t>
            </a:r>
            <a:br>
              <a:rPr b="0" lang="sv-SE"/>
            </a:br>
            <a:r>
              <a:rPr b="0" lang="sv-SE"/>
              <a:t>If the person has been retired this year</a:t>
            </a:r>
            <a:endParaRPr/>
          </a:p>
          <a:p>
            <a:pPr indent="0" lvl="0" marL="0" rtl="0" algn="l">
              <a:spcBef>
                <a:spcPts val="1013"/>
              </a:spcBef>
              <a:spcAft>
                <a:spcPts val="0"/>
              </a:spcAft>
              <a:buNone/>
            </a:pPr>
            <a:r>
              <a:rPr b="0" lang="sv-SE"/>
              <a:t>You can assume that the retirement age is 65 years.</a:t>
            </a:r>
            <a:br>
              <a:rPr b="0" lang="sv-SE"/>
            </a:br>
            <a:r>
              <a:rPr b="0" lang="sv-SE"/>
              <a:t>Below are three examples of what your program should return depending on input value:</a:t>
            </a:r>
            <a:endParaRPr/>
          </a:p>
          <a:p>
            <a:pPr indent="0" lvl="0" marL="0" rtl="0" algn="l">
              <a:spcBef>
                <a:spcPts val="1013"/>
              </a:spcBef>
              <a:spcAft>
                <a:spcPts val="0"/>
              </a:spcAft>
              <a:buNone/>
            </a:pPr>
            <a:r>
              <a:rPr b="1" lang="sv-SE"/>
              <a:t>Example 1:</a:t>
            </a:r>
            <a:br>
              <a:rPr b="0" lang="sv-SE"/>
            </a:br>
            <a:r>
              <a:rPr b="0" lang="sv-SE"/>
              <a:t>Enter your age: 45</a:t>
            </a:r>
            <a:br>
              <a:rPr b="0" lang="sv-SE"/>
            </a:br>
            <a:r>
              <a:rPr b="0" lang="sv-SE"/>
              <a:t>You retire if: 20 years</a:t>
            </a:r>
            <a:endParaRPr/>
          </a:p>
          <a:p>
            <a:pPr indent="0" lvl="0" marL="0" rtl="0" algn="l">
              <a:spcBef>
                <a:spcPts val="1013"/>
              </a:spcBef>
              <a:spcAft>
                <a:spcPts val="0"/>
              </a:spcAft>
              <a:buNone/>
            </a:pPr>
            <a:r>
              <a:rPr b="1" lang="sv-SE"/>
              <a:t>Example 2:</a:t>
            </a:r>
            <a:br>
              <a:rPr b="0" lang="sv-SE"/>
            </a:br>
            <a:r>
              <a:rPr b="0" lang="sv-SE"/>
              <a:t>Enter your age: 75</a:t>
            </a:r>
            <a:br>
              <a:rPr b="0" lang="sv-SE"/>
            </a:br>
            <a:r>
              <a:rPr b="0" lang="sv-SE"/>
              <a:t>You have been retired in: 10 years</a:t>
            </a:r>
            <a:endParaRPr/>
          </a:p>
          <a:p>
            <a:pPr indent="0" lvl="0" marL="0" rtl="0" algn="l">
              <a:spcBef>
                <a:spcPts val="1013"/>
              </a:spcBef>
              <a:spcAft>
                <a:spcPts val="0"/>
              </a:spcAft>
              <a:buNone/>
            </a:pPr>
            <a:r>
              <a:rPr b="1" lang="sv-SE"/>
              <a:t>Example 3:</a:t>
            </a:r>
            <a:br>
              <a:rPr b="0" lang="sv-SE"/>
            </a:br>
            <a:r>
              <a:rPr b="0" lang="sv-SE"/>
              <a:t>Enter your age: 65</a:t>
            </a:r>
            <a:br>
              <a:rPr b="0" lang="sv-SE"/>
            </a:br>
            <a:r>
              <a:rPr b="0" lang="sv-SE"/>
              <a:t>Congratulations, you were retired this year !!!</a:t>
            </a:r>
            <a:endParaRPr b="0">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223" name="Shape 268223"/>
        <p:cNvGrpSpPr/>
        <p:nvPr/>
      </p:nvGrpSpPr>
      <p:grpSpPr>
        <a:xfrm>
          <a:off x="0" y="0"/>
          <a:ext cx="0" cy="0"/>
          <a:chOff x="0" y="0"/>
          <a:chExt cx="0" cy="0"/>
        </a:xfrm>
      </p:grpSpPr>
      <p:sp>
        <p:nvSpPr>
          <p:cNvPr id="268224" name="Google Shape;268224;p128"/>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8225" name="Google Shape;268225;p128"/>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sz="1200"/>
              <a:t>31. Write a program that takes two integers and prints out the largest number</a:t>
            </a:r>
            <a:endParaRPr/>
          </a:p>
          <a:p>
            <a:pPr indent="0" lvl="0" marL="0" rtl="0" algn="l">
              <a:spcBef>
                <a:spcPts val="1013"/>
              </a:spcBef>
              <a:spcAft>
                <a:spcPts val="0"/>
              </a:spcAft>
              <a:buNone/>
            </a:pPr>
            <a:r>
              <a:rPr b="0" lang="sv-SE" sz="1200"/>
              <a:t>Below are three examples of what your program should return depending on input value:</a:t>
            </a:r>
            <a:endParaRPr/>
          </a:p>
          <a:p>
            <a:pPr indent="0" lvl="0" marL="0" rtl="0" algn="l">
              <a:spcBef>
                <a:spcPts val="1013"/>
              </a:spcBef>
              <a:spcAft>
                <a:spcPts val="0"/>
              </a:spcAft>
              <a:buNone/>
            </a:pPr>
            <a:r>
              <a:rPr b="1" lang="sv-SE" sz="1200"/>
              <a:t>Example 1:</a:t>
            </a:r>
            <a:br>
              <a:rPr b="1" lang="sv-SE" sz="1200"/>
            </a:br>
            <a:r>
              <a:rPr b="0" lang="sv-SE" sz="1200"/>
              <a:t>Enter the first number: </a:t>
            </a:r>
            <a:r>
              <a:rPr b="0" lang="sv-SE" sz="1200">
                <a:solidFill>
                  <a:srgbClr val="FF0000"/>
                </a:solidFill>
              </a:rPr>
              <a:t>40</a:t>
            </a:r>
            <a:br>
              <a:rPr b="0" lang="sv-SE" sz="1200"/>
            </a:br>
            <a:r>
              <a:rPr b="0" lang="sv-SE" sz="1200"/>
              <a:t>Enter the second number: </a:t>
            </a:r>
            <a:r>
              <a:rPr b="0" lang="sv-SE" sz="1200">
                <a:solidFill>
                  <a:srgbClr val="FF0000"/>
                </a:solidFill>
              </a:rPr>
              <a:t>62</a:t>
            </a:r>
            <a:br>
              <a:rPr b="0" lang="sv-SE" sz="1200"/>
            </a:br>
            <a:r>
              <a:rPr b="0" lang="sv-SE" sz="1200"/>
              <a:t>62 is greater than 40</a:t>
            </a:r>
            <a:endParaRPr/>
          </a:p>
          <a:p>
            <a:pPr indent="0" lvl="0" marL="0" rtl="0" algn="l">
              <a:spcBef>
                <a:spcPts val="1013"/>
              </a:spcBef>
              <a:spcAft>
                <a:spcPts val="0"/>
              </a:spcAft>
              <a:buNone/>
            </a:pPr>
            <a:r>
              <a:rPr b="1" lang="sv-SE" sz="1200"/>
              <a:t>Example 2:</a:t>
            </a:r>
            <a:br>
              <a:rPr b="1" lang="sv-SE" sz="1200"/>
            </a:br>
            <a:r>
              <a:rPr b="0" lang="sv-SE" sz="1200"/>
              <a:t>Enter the first number: </a:t>
            </a:r>
            <a:r>
              <a:rPr b="0" lang="sv-SE" sz="1200">
                <a:solidFill>
                  <a:srgbClr val="FF0000"/>
                </a:solidFill>
              </a:rPr>
              <a:t>88</a:t>
            </a:r>
            <a:br>
              <a:rPr b="0" lang="sv-SE" sz="1200"/>
            </a:br>
            <a:r>
              <a:rPr b="0" lang="sv-SE" sz="1200"/>
              <a:t>Enter the second number: </a:t>
            </a:r>
            <a:r>
              <a:rPr b="0" lang="sv-SE" sz="1200">
                <a:solidFill>
                  <a:srgbClr val="FF0000"/>
                </a:solidFill>
              </a:rPr>
              <a:t>53</a:t>
            </a:r>
            <a:br>
              <a:rPr b="0" lang="sv-SE" sz="1200"/>
            </a:br>
            <a:r>
              <a:rPr b="0" lang="sv-SE" sz="1200"/>
              <a:t>88 is greater than 53</a:t>
            </a:r>
            <a:endParaRPr/>
          </a:p>
          <a:p>
            <a:pPr indent="0" lvl="0" marL="0" rtl="0" algn="l">
              <a:spcBef>
                <a:spcPts val="1013"/>
              </a:spcBef>
              <a:spcAft>
                <a:spcPts val="0"/>
              </a:spcAft>
              <a:buNone/>
            </a:pPr>
            <a:r>
              <a:rPr b="1" lang="sv-SE" sz="1200"/>
              <a:t>Example 3:</a:t>
            </a:r>
            <a:br>
              <a:rPr b="1" lang="sv-SE" sz="1200"/>
            </a:br>
            <a:r>
              <a:rPr b="0" lang="sv-SE" sz="1200"/>
              <a:t>Enter the first number: </a:t>
            </a:r>
            <a:r>
              <a:rPr b="0" lang="sv-SE" sz="1200">
                <a:solidFill>
                  <a:srgbClr val="FF0000"/>
                </a:solidFill>
              </a:rPr>
              <a:t>10</a:t>
            </a:r>
            <a:br>
              <a:rPr b="0" lang="sv-SE" sz="1200"/>
            </a:br>
            <a:r>
              <a:rPr b="0" lang="sv-SE" sz="1200"/>
              <a:t>Enter the second number: </a:t>
            </a:r>
            <a:r>
              <a:rPr b="0" lang="sv-SE" sz="1200">
                <a:solidFill>
                  <a:srgbClr val="FF0000"/>
                </a:solidFill>
              </a:rPr>
              <a:t>10</a:t>
            </a:r>
            <a:br>
              <a:rPr b="0" lang="sv-SE" sz="1200"/>
            </a:br>
            <a:r>
              <a:rPr b="0" lang="sv-SE" sz="1200"/>
              <a:t>The numbers are equal</a:t>
            </a:r>
            <a:endParaRPr b="0" sz="1200">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229" name="Shape 268229"/>
        <p:cNvGrpSpPr/>
        <p:nvPr/>
      </p:nvGrpSpPr>
      <p:grpSpPr>
        <a:xfrm>
          <a:off x="0" y="0"/>
          <a:ext cx="0" cy="0"/>
          <a:chOff x="0" y="0"/>
          <a:chExt cx="0" cy="0"/>
        </a:xfrm>
      </p:grpSpPr>
      <p:sp>
        <p:nvSpPr>
          <p:cNvPr id="268230" name="Google Shape;268230;p129"/>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8231" name="Google Shape;268231;p129"/>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sz="1200"/>
              <a:t>32. Write a program that computes the following, depending on the age of the person:</a:t>
            </a:r>
            <a:endParaRPr/>
          </a:p>
          <a:p>
            <a:pPr indent="0" lvl="0" marL="0" rtl="0" algn="l">
              <a:spcBef>
                <a:spcPts val="1013"/>
              </a:spcBef>
              <a:spcAft>
                <a:spcPts val="0"/>
              </a:spcAft>
              <a:buNone/>
            </a:pPr>
            <a:r>
              <a:rPr b="0" lang="sv-SE" sz="1200"/>
              <a:t>Years left to retirement</a:t>
            </a:r>
            <a:br>
              <a:rPr b="0" lang="sv-SE" sz="1200"/>
            </a:br>
            <a:r>
              <a:rPr b="0" lang="sv-SE" sz="1200"/>
              <a:t>Number of years the person has been retired</a:t>
            </a:r>
            <a:br>
              <a:rPr b="0" lang="sv-SE" sz="1200"/>
            </a:br>
            <a:r>
              <a:rPr b="0" lang="sv-SE" sz="1200"/>
              <a:t>If the person has been retired this year</a:t>
            </a:r>
            <a:endParaRPr/>
          </a:p>
          <a:p>
            <a:pPr indent="0" lvl="0" marL="0" rtl="0" algn="l">
              <a:spcBef>
                <a:spcPts val="1013"/>
              </a:spcBef>
              <a:spcAft>
                <a:spcPts val="0"/>
              </a:spcAft>
              <a:buNone/>
            </a:pPr>
            <a:r>
              <a:rPr b="0" lang="sv-SE" sz="1200"/>
              <a:t>You can assume that the retirement age is 65 years.</a:t>
            </a:r>
            <a:br>
              <a:rPr b="0" lang="sv-SE" sz="1200"/>
            </a:br>
            <a:r>
              <a:rPr b="0" lang="sv-SE" sz="1200"/>
              <a:t>Below are three examples of what your program should return depending on input value:</a:t>
            </a:r>
            <a:endParaRPr/>
          </a:p>
          <a:p>
            <a:pPr indent="0" lvl="0" marL="0" rtl="0" algn="l">
              <a:spcBef>
                <a:spcPts val="1013"/>
              </a:spcBef>
              <a:spcAft>
                <a:spcPts val="0"/>
              </a:spcAft>
              <a:buNone/>
            </a:pPr>
            <a:r>
              <a:rPr b="1" lang="sv-SE" sz="1200"/>
              <a:t>Example 1:</a:t>
            </a:r>
            <a:br>
              <a:rPr b="0" lang="sv-SE" sz="1200"/>
            </a:br>
            <a:r>
              <a:rPr b="0" lang="sv-SE" sz="1200"/>
              <a:t>Enter your age: </a:t>
            </a:r>
            <a:r>
              <a:rPr b="0" lang="sv-SE" sz="1200">
                <a:solidFill>
                  <a:srgbClr val="FF0000"/>
                </a:solidFill>
              </a:rPr>
              <a:t>45</a:t>
            </a:r>
            <a:br>
              <a:rPr b="0" lang="sv-SE" sz="1200"/>
            </a:br>
            <a:r>
              <a:rPr b="0" lang="sv-SE" sz="1200"/>
              <a:t>You retire if: 20 years</a:t>
            </a:r>
            <a:endParaRPr/>
          </a:p>
          <a:p>
            <a:pPr indent="0" lvl="0" marL="0" rtl="0" algn="l">
              <a:spcBef>
                <a:spcPts val="1013"/>
              </a:spcBef>
              <a:spcAft>
                <a:spcPts val="0"/>
              </a:spcAft>
              <a:buNone/>
            </a:pPr>
            <a:r>
              <a:rPr b="1" lang="sv-SE" sz="1200"/>
              <a:t>Example 2:</a:t>
            </a:r>
            <a:br>
              <a:rPr b="0" lang="sv-SE" sz="1200"/>
            </a:br>
            <a:r>
              <a:rPr b="0" lang="sv-SE" sz="1200"/>
              <a:t>Enter your age: </a:t>
            </a:r>
            <a:r>
              <a:rPr b="0" lang="sv-SE" sz="1200">
                <a:solidFill>
                  <a:srgbClr val="FF0000"/>
                </a:solidFill>
              </a:rPr>
              <a:t>75</a:t>
            </a:r>
            <a:br>
              <a:rPr b="0" lang="sv-SE" sz="1200"/>
            </a:br>
            <a:r>
              <a:rPr b="0" lang="sv-SE" sz="1200"/>
              <a:t>You have been retired in: 10 years</a:t>
            </a:r>
            <a:endParaRPr/>
          </a:p>
          <a:p>
            <a:pPr indent="0" lvl="0" marL="0" rtl="0" algn="l">
              <a:spcBef>
                <a:spcPts val="1013"/>
              </a:spcBef>
              <a:spcAft>
                <a:spcPts val="0"/>
              </a:spcAft>
              <a:buNone/>
            </a:pPr>
            <a:r>
              <a:rPr b="1" lang="sv-SE" sz="1200"/>
              <a:t>Example 3:</a:t>
            </a:r>
            <a:br>
              <a:rPr b="0" lang="sv-SE" sz="1200"/>
            </a:br>
            <a:r>
              <a:rPr b="0" lang="sv-SE" sz="1200"/>
              <a:t>Enter your age: </a:t>
            </a:r>
            <a:r>
              <a:rPr b="0" lang="sv-SE" sz="1200">
                <a:solidFill>
                  <a:srgbClr val="FF0000"/>
                </a:solidFill>
              </a:rPr>
              <a:t>65</a:t>
            </a:r>
            <a:br>
              <a:rPr b="0" lang="sv-SE" sz="1200"/>
            </a:br>
            <a:r>
              <a:rPr b="0" lang="sv-SE" sz="1200"/>
              <a:t>Congratulations, you were retired in the year !!!</a:t>
            </a:r>
            <a:endParaRPr b="0" sz="12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697" name="Shape 267697"/>
        <p:cNvGrpSpPr/>
        <p:nvPr/>
      </p:nvGrpSpPr>
      <p:grpSpPr>
        <a:xfrm>
          <a:off x="0" y="0"/>
          <a:ext cx="0" cy="0"/>
          <a:chOff x="0" y="0"/>
          <a:chExt cx="0" cy="0"/>
        </a:xfrm>
      </p:grpSpPr>
      <p:sp>
        <p:nvSpPr>
          <p:cNvPr id="267698" name="Google Shape;267698;p67"/>
          <p:cNvSpPr txBox="1"/>
          <p:nvPr>
            <p:ph type="title"/>
          </p:nvPr>
        </p:nvSpPr>
        <p:spPr>
          <a:xfrm>
            <a:off x="693167" y="-6374"/>
            <a:ext cx="76953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Escape Sequence </a:t>
            </a:r>
            <a:endParaRPr/>
          </a:p>
        </p:txBody>
      </p:sp>
      <p:sp>
        <p:nvSpPr>
          <p:cNvPr id="267699" name="Google Shape;267699;p67"/>
          <p:cNvSpPr txBox="1"/>
          <p:nvPr/>
        </p:nvSpPr>
        <p:spPr>
          <a:xfrm>
            <a:off x="179388" y="1196975"/>
            <a:ext cx="7272300" cy="2308200"/>
          </a:xfrm>
          <a:prstGeom prst="rect">
            <a:avLst/>
          </a:prstGeom>
          <a:noFill/>
          <a:ln>
            <a:noFill/>
          </a:ln>
        </p:spPr>
        <p:txBody>
          <a:bodyPr anchorCtr="1" anchor="t" bIns="45700" lIns="91425" spcFirstLastPara="1" rIns="91425" wrap="square" tIns="45700">
            <a:spAutoFit/>
          </a:bodyPr>
          <a:lstStyle/>
          <a:p>
            <a:pPr indent="0" lvl="0" marL="0" marR="0" rtl="0" algn="l">
              <a:spcBef>
                <a:spcPts val="0"/>
              </a:spcBef>
              <a:spcAft>
                <a:spcPts val="0"/>
              </a:spcAft>
              <a:buNone/>
            </a:pPr>
            <a:r>
              <a:rPr b="1" lang="sv-SE" sz="1600">
                <a:solidFill>
                  <a:schemeClr val="lt2"/>
                </a:solidFill>
                <a:latin typeface="Open Sans Light"/>
                <a:ea typeface="Open Sans Light"/>
                <a:cs typeface="Open Sans Light"/>
                <a:sym typeface="Open Sans Light"/>
              </a:rPr>
              <a:t>Escape Sequence	Description</a:t>
            </a:r>
            <a:endParaRPr b="1" sz="1600">
              <a:solidFill>
                <a:schemeClr val="lt2"/>
              </a:solidFill>
              <a:latin typeface="Open Sans Light"/>
              <a:ea typeface="Open Sans Light"/>
              <a:cs typeface="Open Sans Light"/>
              <a:sym typeface="Open Sans Light"/>
            </a:endParaRPr>
          </a:p>
          <a:p>
            <a:pPr indent="0" lvl="0" marL="0" marR="0" rtl="0" algn="l">
              <a:spcBef>
                <a:spcPts val="0"/>
              </a:spcBef>
              <a:spcAft>
                <a:spcPts val="0"/>
              </a:spcAft>
              <a:buNone/>
            </a:pPr>
            <a:r>
              <a:rPr lang="sv-SE" sz="1600">
                <a:solidFill>
                  <a:schemeClr val="lt2"/>
                </a:solidFill>
                <a:latin typeface="Open Sans Light"/>
                <a:ea typeface="Open Sans Light"/>
                <a:cs typeface="Open Sans Light"/>
                <a:sym typeface="Open Sans Light"/>
              </a:rPr>
              <a:t>\t		Insert a tab in the text at this point.</a:t>
            </a:r>
            <a:endParaRPr/>
          </a:p>
          <a:p>
            <a:pPr indent="0" lvl="0" marL="0" marR="0" rtl="0" algn="l">
              <a:spcBef>
                <a:spcPts val="0"/>
              </a:spcBef>
              <a:spcAft>
                <a:spcPts val="0"/>
              </a:spcAft>
              <a:buNone/>
            </a:pPr>
            <a:r>
              <a:rPr lang="sv-SE" sz="1600">
                <a:solidFill>
                  <a:schemeClr val="lt2"/>
                </a:solidFill>
                <a:latin typeface="Open Sans Light"/>
                <a:ea typeface="Open Sans Light"/>
                <a:cs typeface="Open Sans Light"/>
                <a:sym typeface="Open Sans Light"/>
              </a:rPr>
              <a:t>\b		Insert a backspace in the text at this point.</a:t>
            </a:r>
            <a:endParaRPr/>
          </a:p>
          <a:p>
            <a:pPr indent="0" lvl="0" marL="0" marR="0" rtl="0" algn="l">
              <a:spcBef>
                <a:spcPts val="0"/>
              </a:spcBef>
              <a:spcAft>
                <a:spcPts val="0"/>
              </a:spcAft>
              <a:buNone/>
            </a:pPr>
            <a:r>
              <a:rPr lang="sv-SE" sz="1600">
                <a:solidFill>
                  <a:schemeClr val="lt2"/>
                </a:solidFill>
                <a:latin typeface="Open Sans Light"/>
                <a:ea typeface="Open Sans Light"/>
                <a:cs typeface="Open Sans Light"/>
                <a:sym typeface="Open Sans Light"/>
              </a:rPr>
              <a:t>\n		Insert a newline in the text at this point.</a:t>
            </a:r>
            <a:endParaRPr/>
          </a:p>
          <a:p>
            <a:pPr indent="0" lvl="0" marL="0" marR="0" rtl="0" algn="l">
              <a:spcBef>
                <a:spcPts val="0"/>
              </a:spcBef>
              <a:spcAft>
                <a:spcPts val="0"/>
              </a:spcAft>
              <a:buNone/>
            </a:pPr>
            <a:r>
              <a:rPr lang="sv-SE" sz="1600">
                <a:solidFill>
                  <a:schemeClr val="lt2"/>
                </a:solidFill>
                <a:latin typeface="Open Sans Light"/>
                <a:ea typeface="Open Sans Light"/>
                <a:cs typeface="Open Sans Light"/>
                <a:sym typeface="Open Sans Light"/>
              </a:rPr>
              <a:t>\r		Insert a carriage return in the text at this point.</a:t>
            </a:r>
            <a:endParaRPr/>
          </a:p>
          <a:p>
            <a:pPr indent="0" lvl="0" marL="0" marR="0" rtl="0" algn="l">
              <a:spcBef>
                <a:spcPts val="0"/>
              </a:spcBef>
              <a:spcAft>
                <a:spcPts val="0"/>
              </a:spcAft>
              <a:buNone/>
            </a:pPr>
            <a:r>
              <a:rPr lang="sv-SE" sz="1600">
                <a:solidFill>
                  <a:schemeClr val="lt2"/>
                </a:solidFill>
                <a:latin typeface="Open Sans Light"/>
                <a:ea typeface="Open Sans Light"/>
                <a:cs typeface="Open Sans Light"/>
                <a:sym typeface="Open Sans Light"/>
              </a:rPr>
              <a:t>\f		Insert a formfeed in the text at this point.</a:t>
            </a:r>
            <a:endParaRPr/>
          </a:p>
          <a:p>
            <a:pPr indent="0" lvl="0" marL="0" marR="0" rtl="0" algn="l">
              <a:spcBef>
                <a:spcPts val="0"/>
              </a:spcBef>
              <a:spcAft>
                <a:spcPts val="0"/>
              </a:spcAft>
              <a:buNone/>
            </a:pPr>
            <a:r>
              <a:rPr lang="sv-SE" sz="1600">
                <a:solidFill>
                  <a:schemeClr val="lt2"/>
                </a:solidFill>
                <a:latin typeface="Open Sans Light"/>
                <a:ea typeface="Open Sans Light"/>
                <a:cs typeface="Open Sans Light"/>
                <a:sym typeface="Open Sans Light"/>
              </a:rPr>
              <a:t>\'		Insert a single quote character in the text at this point.</a:t>
            </a:r>
            <a:endParaRPr/>
          </a:p>
          <a:p>
            <a:pPr indent="0" lvl="0" marL="0" marR="0" rtl="0" algn="l">
              <a:spcBef>
                <a:spcPts val="0"/>
              </a:spcBef>
              <a:spcAft>
                <a:spcPts val="0"/>
              </a:spcAft>
              <a:buNone/>
            </a:pPr>
            <a:r>
              <a:rPr lang="sv-SE" sz="1600">
                <a:solidFill>
                  <a:schemeClr val="lt2"/>
                </a:solidFill>
                <a:latin typeface="Open Sans Light"/>
                <a:ea typeface="Open Sans Light"/>
                <a:cs typeface="Open Sans Light"/>
                <a:sym typeface="Open Sans Light"/>
              </a:rPr>
              <a:t>\"		Insert a double quote character in the text at this point.</a:t>
            </a:r>
            <a:endParaRPr/>
          </a:p>
          <a:p>
            <a:pPr indent="0" lvl="0" marL="0" marR="0" rtl="0" algn="l">
              <a:spcBef>
                <a:spcPts val="0"/>
              </a:spcBef>
              <a:spcAft>
                <a:spcPts val="0"/>
              </a:spcAft>
              <a:buNone/>
            </a:pPr>
            <a:r>
              <a:rPr lang="sv-SE" sz="1600">
                <a:solidFill>
                  <a:schemeClr val="lt2"/>
                </a:solidFill>
                <a:latin typeface="Open Sans Light"/>
                <a:ea typeface="Open Sans Light"/>
                <a:cs typeface="Open Sans Light"/>
                <a:sym typeface="Open Sans Light"/>
              </a:rPr>
              <a:t>\\		Insert a backslash character in the text at this point.</a:t>
            </a:r>
            <a:endParaRPr/>
          </a:p>
        </p:txBody>
      </p:sp>
      <p:sp>
        <p:nvSpPr>
          <p:cNvPr id="267700" name="Google Shape;267700;p67"/>
          <p:cNvSpPr/>
          <p:nvPr/>
        </p:nvSpPr>
        <p:spPr>
          <a:xfrm>
            <a:off x="323850" y="3860800"/>
            <a:ext cx="8496300" cy="1170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sv-SE" sz="1400">
                <a:solidFill>
                  <a:srgbClr val="FF0000"/>
                </a:solidFill>
                <a:latin typeface="Courier New"/>
                <a:ea typeface="Courier New"/>
                <a:cs typeface="Courier New"/>
                <a:sym typeface="Courier New"/>
              </a:rPr>
              <a:t>public class </a:t>
            </a:r>
            <a:r>
              <a:rPr b="1" lang="sv-SE" sz="1400">
                <a:solidFill>
                  <a:srgbClr val="002060"/>
                </a:solidFill>
                <a:latin typeface="Courier New"/>
                <a:ea typeface="Courier New"/>
                <a:cs typeface="Courier New"/>
                <a:sym typeface="Courier New"/>
              </a:rPr>
              <a:t>EscapeSequence{</a:t>
            </a:r>
            <a:endParaRPr/>
          </a:p>
          <a:p>
            <a:pPr indent="0" lvl="0" marL="0" marR="0" rtl="0" algn="l">
              <a:spcBef>
                <a:spcPts val="0"/>
              </a:spcBef>
              <a:spcAft>
                <a:spcPts val="0"/>
              </a:spcAft>
              <a:buNone/>
            </a:pPr>
            <a:r>
              <a:rPr b="1" lang="sv-SE" sz="1400">
                <a:solidFill>
                  <a:schemeClr val="dk1"/>
                </a:solidFill>
                <a:latin typeface="Courier New"/>
                <a:ea typeface="Courier New"/>
                <a:cs typeface="Courier New"/>
                <a:sym typeface="Courier New"/>
              </a:rPr>
              <a:t>	</a:t>
            </a:r>
            <a:r>
              <a:rPr b="1" lang="sv-SE" sz="1400">
                <a:solidFill>
                  <a:srgbClr val="FF0000"/>
                </a:solidFill>
                <a:latin typeface="Courier New"/>
                <a:ea typeface="Courier New"/>
                <a:cs typeface="Courier New"/>
                <a:sym typeface="Courier New"/>
              </a:rPr>
              <a:t>public static void </a:t>
            </a:r>
            <a:r>
              <a:rPr b="1" lang="sv-SE" sz="1400">
                <a:solidFill>
                  <a:srgbClr val="002060"/>
                </a:solidFill>
                <a:latin typeface="Courier New"/>
                <a:ea typeface="Courier New"/>
                <a:cs typeface="Courier New"/>
                <a:sym typeface="Courier New"/>
              </a:rPr>
              <a:t>main(String[] args){</a:t>
            </a:r>
            <a:endParaRPr/>
          </a:p>
          <a:p>
            <a:pPr indent="0" lvl="0" marL="0" marR="0" rtl="0" algn="l">
              <a:spcBef>
                <a:spcPts val="0"/>
              </a:spcBef>
              <a:spcAft>
                <a:spcPts val="0"/>
              </a:spcAft>
              <a:buNone/>
            </a:pPr>
            <a:r>
              <a:rPr b="1" lang="sv-SE" sz="1400">
                <a:solidFill>
                  <a:schemeClr val="dk1"/>
                </a:solidFill>
                <a:latin typeface="Courier New"/>
                <a:ea typeface="Courier New"/>
                <a:cs typeface="Courier New"/>
                <a:sym typeface="Courier New"/>
              </a:rPr>
              <a:t>		</a:t>
            </a:r>
            <a:r>
              <a:rPr b="1" lang="sv-SE" sz="1400">
                <a:solidFill>
                  <a:srgbClr val="002060"/>
                </a:solidFill>
                <a:latin typeface="Courier New"/>
                <a:ea typeface="Courier New"/>
                <a:cs typeface="Courier New"/>
                <a:sym typeface="Courier New"/>
              </a:rPr>
              <a:t>System.</a:t>
            </a:r>
            <a:r>
              <a:rPr b="1" i="1" lang="sv-SE" sz="1400">
                <a:solidFill>
                  <a:srgbClr val="0000FF"/>
                </a:solidFill>
                <a:latin typeface="Courier New"/>
                <a:ea typeface="Courier New"/>
                <a:cs typeface="Courier New"/>
                <a:sym typeface="Courier New"/>
              </a:rPr>
              <a:t>out</a:t>
            </a:r>
            <a:r>
              <a:rPr b="1" i="1" lang="sv-SE" sz="1400">
                <a:solidFill>
                  <a:srgbClr val="002060"/>
                </a:solidFill>
                <a:latin typeface="Courier New"/>
                <a:ea typeface="Courier New"/>
                <a:cs typeface="Courier New"/>
                <a:sym typeface="Courier New"/>
              </a:rPr>
              <a:t>.println(</a:t>
            </a:r>
            <a:r>
              <a:rPr b="1" lang="sv-SE" sz="1400">
                <a:solidFill>
                  <a:srgbClr val="0000FF"/>
                </a:solidFill>
                <a:latin typeface="Courier New"/>
                <a:ea typeface="Courier New"/>
                <a:cs typeface="Courier New"/>
                <a:sym typeface="Courier New"/>
              </a:rPr>
              <a:t>"She said \"Hello!\" to me."</a:t>
            </a:r>
            <a:r>
              <a:rPr b="1" i="1" lang="sv-SE" sz="1400">
                <a:solidFill>
                  <a:srgbClr val="002060"/>
                </a:solidFill>
                <a:latin typeface="Courier New"/>
                <a:ea typeface="Courier New"/>
                <a:cs typeface="Courier New"/>
                <a:sym typeface="Courier New"/>
              </a:rPr>
              <a:t>);</a:t>
            </a:r>
            <a:r>
              <a:rPr b="1" i="1" lang="sv-SE"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b="1" lang="sv-SE"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b="1" lang="sv-SE" sz="1400">
                <a:solidFill>
                  <a:schemeClr val="dk1"/>
                </a:solidFill>
                <a:latin typeface="Courier New"/>
                <a:ea typeface="Courier New"/>
                <a:cs typeface="Courier New"/>
                <a:sym typeface="Courier New"/>
              </a:rPr>
              <a:t>}</a:t>
            </a:r>
            <a:endParaRPr/>
          </a:p>
        </p:txBody>
      </p:sp>
      <p:sp>
        <p:nvSpPr>
          <p:cNvPr id="267701" name="Google Shape;267701;p67"/>
          <p:cNvSpPr/>
          <p:nvPr/>
        </p:nvSpPr>
        <p:spPr>
          <a:xfrm>
            <a:off x="6621086" y="5929436"/>
            <a:ext cx="2055300" cy="3078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lang="sv-SE" sz="1400">
                <a:solidFill>
                  <a:srgbClr val="002060"/>
                </a:solidFill>
                <a:latin typeface="Arial"/>
                <a:ea typeface="Arial"/>
                <a:cs typeface="Arial"/>
                <a:sym typeface="Arial"/>
              </a:rPr>
              <a:t>She said ”Hello!” to me.</a:t>
            </a:r>
            <a:endParaRPr sz="1400">
              <a:solidFill>
                <a:srgbClr val="00206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235" name="Shape 268235"/>
        <p:cNvGrpSpPr/>
        <p:nvPr/>
      </p:nvGrpSpPr>
      <p:grpSpPr>
        <a:xfrm>
          <a:off x="0" y="0"/>
          <a:ext cx="0" cy="0"/>
          <a:chOff x="0" y="0"/>
          <a:chExt cx="0" cy="0"/>
        </a:xfrm>
      </p:grpSpPr>
      <p:sp>
        <p:nvSpPr>
          <p:cNvPr id="268236" name="Google Shape;268236;p130"/>
          <p:cNvSpPr txBox="1"/>
          <p:nvPr>
            <p:ph type="title"/>
          </p:nvPr>
        </p:nvSpPr>
        <p:spPr>
          <a:xfrm>
            <a:off x="683568" y="-6374"/>
            <a:ext cx="7724700" cy="627000"/>
          </a:xfrm>
          <a:prstGeom prst="rect">
            <a:avLst/>
          </a:prstGeom>
          <a:noFill/>
          <a:ln>
            <a:noFill/>
          </a:ln>
        </p:spPr>
        <p:txBody>
          <a:bodyPr anchorCtr="0" anchor="b" bIns="46025" lIns="92075" spcFirstLastPara="1" rIns="92075" wrap="square" tIns="46025">
            <a:noAutofit/>
          </a:bodyPr>
          <a:lstStyle/>
          <a:p>
            <a:pPr indent="0" lvl="0" marL="0" rtl="0" algn="l">
              <a:spcBef>
                <a:spcPts val="0"/>
              </a:spcBef>
              <a:spcAft>
                <a:spcPts val="0"/>
              </a:spcAft>
              <a:buNone/>
            </a:pPr>
            <a:r>
              <a:rPr lang="sv-SE"/>
              <a:t>Iteration (while statement)</a:t>
            </a:r>
            <a:endParaRPr/>
          </a:p>
        </p:txBody>
      </p:sp>
      <p:sp>
        <p:nvSpPr>
          <p:cNvPr id="268237" name="Google Shape;268237;p130"/>
          <p:cNvSpPr txBox="1"/>
          <p:nvPr>
            <p:ph idx="1" type="body"/>
          </p:nvPr>
        </p:nvSpPr>
        <p:spPr>
          <a:xfrm>
            <a:off x="179512" y="692696"/>
            <a:ext cx="8712300" cy="8034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sv-SE"/>
              <a:t>The while statement has the following syntax:</a:t>
            </a:r>
            <a:endParaRPr/>
          </a:p>
        </p:txBody>
      </p:sp>
      <p:sp>
        <p:nvSpPr>
          <p:cNvPr id="268238" name="Google Shape;268238;p130"/>
          <p:cNvSpPr txBox="1"/>
          <p:nvPr/>
        </p:nvSpPr>
        <p:spPr>
          <a:xfrm>
            <a:off x="1517650" y="2268865"/>
            <a:ext cx="2010600" cy="523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sv-SE" sz="1400">
                <a:solidFill>
                  <a:schemeClr val="lt2"/>
                </a:solidFill>
                <a:latin typeface="Courier New"/>
                <a:ea typeface="Courier New"/>
                <a:cs typeface="Courier New"/>
                <a:sym typeface="Courier New"/>
              </a:rPr>
              <a:t>while</a:t>
            </a:r>
            <a:r>
              <a:rPr lang="sv-SE" sz="1400">
                <a:solidFill>
                  <a:schemeClr val="lt2"/>
                </a:solidFill>
                <a:latin typeface="Courier New"/>
                <a:ea typeface="Courier New"/>
                <a:cs typeface="Courier New"/>
                <a:sym typeface="Courier New"/>
              </a:rPr>
              <a:t> (selection)</a:t>
            </a:r>
            <a:endParaRPr/>
          </a:p>
          <a:p>
            <a:pPr indent="0" lvl="0" marL="0" marR="0" rtl="0" algn="l">
              <a:spcBef>
                <a:spcPts val="0"/>
              </a:spcBef>
              <a:spcAft>
                <a:spcPts val="0"/>
              </a:spcAft>
              <a:buNone/>
            </a:pPr>
            <a:r>
              <a:rPr lang="sv-SE" sz="1400">
                <a:solidFill>
                  <a:schemeClr val="lt2"/>
                </a:solidFill>
                <a:latin typeface="Courier New"/>
                <a:ea typeface="Courier New"/>
                <a:cs typeface="Courier New"/>
                <a:sym typeface="Courier New"/>
              </a:rPr>
              <a:t>   code;</a:t>
            </a:r>
            <a:endParaRPr/>
          </a:p>
        </p:txBody>
      </p:sp>
      <p:pic>
        <p:nvPicPr>
          <p:cNvPr id="268239" name="Google Shape;268239;p130"/>
          <p:cNvPicPr preferRelativeResize="0"/>
          <p:nvPr/>
        </p:nvPicPr>
        <p:blipFill rotWithShape="1">
          <a:blip r:embed="rId3">
            <a:alphaModFix/>
          </a:blip>
          <a:srcRect b="0" l="0" r="0" t="0"/>
          <a:stretch/>
        </p:blipFill>
        <p:spPr>
          <a:xfrm>
            <a:off x="3900140" y="1660128"/>
            <a:ext cx="2832100" cy="29210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243" name="Shape 268243"/>
        <p:cNvGrpSpPr/>
        <p:nvPr/>
      </p:nvGrpSpPr>
      <p:grpSpPr>
        <a:xfrm>
          <a:off x="0" y="0"/>
          <a:ext cx="0" cy="0"/>
          <a:chOff x="0" y="0"/>
          <a:chExt cx="0" cy="0"/>
        </a:xfrm>
      </p:grpSpPr>
      <p:sp>
        <p:nvSpPr>
          <p:cNvPr id="268244" name="Google Shape;268244;p131"/>
          <p:cNvSpPr txBox="1"/>
          <p:nvPr>
            <p:ph type="title"/>
          </p:nvPr>
        </p:nvSpPr>
        <p:spPr>
          <a:xfrm>
            <a:off x="683568"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Iteration (while- sats) </a:t>
            </a:r>
            <a:endParaRPr/>
          </a:p>
        </p:txBody>
      </p:sp>
      <p:sp>
        <p:nvSpPr>
          <p:cNvPr id="268245" name="Google Shape;268245;p131"/>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a:solidFill>
                  <a:srgbClr val="FF0000"/>
                </a:solidFill>
                <a:latin typeface="Courier New"/>
                <a:ea typeface="Courier New"/>
                <a:cs typeface="Courier New"/>
                <a:sym typeface="Courier New"/>
              </a:rPr>
              <a:t>import</a:t>
            </a:r>
            <a:r>
              <a:rPr b="1" lang="sv-SE">
                <a:latin typeface="Courier New"/>
                <a:ea typeface="Courier New"/>
                <a:cs typeface="Courier New"/>
                <a:sym typeface="Courier New"/>
              </a:rPr>
              <a:t> java.util.Scanner;</a:t>
            </a:r>
            <a:endParaRPr/>
          </a:p>
          <a:p>
            <a:pPr indent="0" lvl="0" marL="0" rtl="0" algn="l">
              <a:spcBef>
                <a:spcPts val="1013"/>
              </a:spcBef>
              <a:spcAft>
                <a:spcPts val="0"/>
              </a:spcAft>
              <a:buNone/>
            </a:pPr>
            <a:r>
              <a:rPr b="1" lang="sv-SE">
                <a:solidFill>
                  <a:srgbClr val="FF0000"/>
                </a:solidFill>
                <a:latin typeface="Courier New"/>
                <a:ea typeface="Courier New"/>
                <a:cs typeface="Courier New"/>
                <a:sym typeface="Courier New"/>
              </a:rPr>
              <a:t>public class </a:t>
            </a:r>
            <a:r>
              <a:rPr b="1" lang="sv-SE">
                <a:latin typeface="Courier New"/>
                <a:ea typeface="Courier New"/>
                <a:cs typeface="Courier New"/>
                <a:sym typeface="Courier New"/>
              </a:rPr>
              <a:t>Counter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public static void</a:t>
            </a:r>
            <a:r>
              <a:rPr b="1" lang="sv-SE">
                <a:latin typeface="Courier New"/>
                <a:ea typeface="Courier New"/>
                <a:cs typeface="Courier New"/>
                <a:sym typeface="Courier New"/>
              </a:rPr>
              <a:t> main (String [] args) {</a:t>
            </a:r>
            <a:br>
              <a:rPr b="1" lang="sv-SE">
                <a:latin typeface="Courier New"/>
                <a:ea typeface="Courier New"/>
                <a:cs typeface="Courier New"/>
                <a:sym typeface="Courier New"/>
              </a:rPr>
            </a:br>
            <a:r>
              <a:rPr b="1" lang="sv-SE">
                <a:latin typeface="Courier New"/>
                <a:ea typeface="Courier New"/>
                <a:cs typeface="Courier New"/>
                <a:sym typeface="Courier New"/>
              </a:rPr>
              <a:t>    Scanner scan = </a:t>
            </a:r>
            <a:r>
              <a:rPr b="1" lang="sv-SE">
                <a:solidFill>
                  <a:srgbClr val="FF0000"/>
                </a:solidFill>
                <a:latin typeface="Courier New"/>
                <a:ea typeface="Courier New"/>
                <a:cs typeface="Courier New"/>
                <a:sym typeface="Courier New"/>
              </a:rPr>
              <a:t>new</a:t>
            </a:r>
            <a:r>
              <a:rPr b="1" lang="sv-SE">
                <a:latin typeface="Courier New"/>
                <a:ea typeface="Courier New"/>
                <a:cs typeface="Courier New"/>
                <a:sym typeface="Courier New"/>
              </a:rPr>
              <a:t> Scanner (System.</a:t>
            </a:r>
            <a:r>
              <a:rPr b="1" i="1" lang="sv-SE">
                <a:latin typeface="Courier New"/>
                <a:ea typeface="Courier New"/>
                <a:cs typeface="Courier New"/>
                <a:sym typeface="Courier New"/>
              </a:rPr>
              <a:t>in);</a:t>
            </a:r>
            <a:br>
              <a:rPr b="1" i="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sum = 0;</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number;</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 </a:t>
            </a:r>
            <a:r>
              <a:rPr b="1" lang="sv-SE">
                <a:latin typeface="Courier New"/>
                <a:ea typeface="Courier New"/>
                <a:cs typeface="Courier New"/>
                <a:sym typeface="Courier New"/>
              </a:rPr>
              <a:t>index = 1;</a:t>
            </a:r>
            <a:endParaRPr/>
          </a:p>
          <a:p>
            <a:pPr indent="0" lvl="0" marL="0" rtl="0" algn="l">
              <a:spcBef>
                <a:spcPts val="1013"/>
              </a:spcBef>
              <a:spcAft>
                <a:spcPts val="0"/>
              </a:spcAft>
              <a:buNone/>
            </a:pPr>
            <a:r>
              <a:rPr b="1" lang="sv-SE">
                <a:latin typeface="Courier New"/>
                <a:ea typeface="Courier New"/>
                <a:cs typeface="Courier New"/>
                <a:sym typeface="Courier New"/>
              </a:rPr>
              <a:t>    System.</a:t>
            </a:r>
            <a:r>
              <a:rPr b="1" i="1" lang="sv-SE">
                <a:solidFill>
                  <a:schemeClr val="lt2"/>
                </a:solidFill>
                <a:latin typeface="Courier New"/>
                <a:ea typeface="Courier New"/>
                <a:cs typeface="Courier New"/>
                <a:sym typeface="Courier New"/>
              </a:rPr>
              <a:t>out</a:t>
            </a:r>
            <a:r>
              <a:rPr b="1" i="1" lang="sv-SE">
                <a:latin typeface="Courier New"/>
                <a:ea typeface="Courier New"/>
                <a:cs typeface="Courier New"/>
                <a:sym typeface="Courier New"/>
              </a:rPr>
              <a:t>.print (</a:t>
            </a:r>
            <a:r>
              <a:rPr b="1" lang="sv-SE">
                <a:solidFill>
                  <a:schemeClr val="lt2"/>
                </a:solidFill>
                <a:latin typeface="Courier New"/>
                <a:ea typeface="Courier New"/>
                <a:cs typeface="Courier New"/>
                <a:sym typeface="Courier New"/>
              </a:rPr>
              <a:t>"Enter an integer:"</a:t>
            </a:r>
            <a:r>
              <a:rPr b="1" i="1" lang="sv-SE">
                <a:latin typeface="Courier New"/>
                <a:ea typeface="Courier New"/>
                <a:cs typeface="Courier New"/>
                <a:sym typeface="Courier New"/>
              </a:rPr>
              <a:t>);</a:t>
            </a:r>
            <a:br>
              <a:rPr b="1" i="1" lang="sv-SE">
                <a:latin typeface="Courier New"/>
                <a:ea typeface="Courier New"/>
                <a:cs typeface="Courier New"/>
                <a:sym typeface="Courier New"/>
              </a:rPr>
            </a:br>
            <a:r>
              <a:rPr b="1" lang="sv-SE">
                <a:latin typeface="Courier New"/>
                <a:ea typeface="Courier New"/>
                <a:cs typeface="Courier New"/>
                <a:sym typeface="Courier New"/>
              </a:rPr>
              <a:t>    number = scan.nextInt ();</a:t>
            </a:r>
            <a:endParaRPr/>
          </a:p>
          <a:p>
            <a:pPr indent="0" lvl="0" marL="0" rtl="0" algn="l">
              <a:spcBef>
                <a:spcPts val="1013"/>
              </a:spcBef>
              <a:spcAft>
                <a:spcPts val="0"/>
              </a:spcAft>
              <a:buNone/>
            </a:pP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while</a:t>
            </a:r>
            <a:r>
              <a:rPr b="1" lang="sv-SE">
                <a:latin typeface="Courier New"/>
                <a:ea typeface="Courier New"/>
                <a:cs typeface="Courier New"/>
                <a:sym typeface="Courier New"/>
              </a:rPr>
              <a:t> (index &lt;= number) {</a:t>
            </a:r>
            <a:br>
              <a:rPr b="1" lang="sv-SE">
                <a:latin typeface="Courier New"/>
                <a:ea typeface="Courier New"/>
                <a:cs typeface="Courier New"/>
                <a:sym typeface="Courier New"/>
              </a:rPr>
            </a:br>
            <a:r>
              <a:rPr b="1" lang="sv-SE">
                <a:latin typeface="Courier New"/>
                <a:ea typeface="Courier New"/>
                <a:cs typeface="Courier New"/>
                <a:sym typeface="Courier New"/>
              </a:rPr>
              <a:t>      sum += index; </a:t>
            </a:r>
            <a:r>
              <a:rPr b="1" lang="sv-SE">
                <a:solidFill>
                  <a:srgbClr val="00B050"/>
                </a:solidFill>
                <a:latin typeface="Courier New"/>
                <a:ea typeface="Courier New"/>
                <a:cs typeface="Courier New"/>
                <a:sym typeface="Courier New"/>
              </a:rPr>
              <a:t>// sum = sum + index</a:t>
            </a:r>
            <a:br>
              <a:rPr b="1" lang="sv-SE">
                <a:latin typeface="Courier New"/>
                <a:ea typeface="Courier New"/>
                <a:cs typeface="Courier New"/>
                <a:sym typeface="Courier New"/>
              </a:rPr>
            </a:br>
            <a:r>
              <a:rPr b="1" lang="sv-SE">
                <a:latin typeface="Courier New"/>
                <a:ea typeface="Courier New"/>
                <a:cs typeface="Courier New"/>
                <a:sym typeface="Courier New"/>
              </a:rPr>
              <a:t>      index ++; </a:t>
            </a:r>
            <a:r>
              <a:rPr b="1" lang="sv-SE">
                <a:solidFill>
                  <a:srgbClr val="00B050"/>
                </a:solidFill>
                <a:latin typeface="Courier New"/>
                <a:ea typeface="Courier New"/>
                <a:cs typeface="Courier New"/>
                <a:sym typeface="Courier New"/>
              </a:rPr>
              <a:t>// index = index + 1;</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i="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"1 + 2 + 3 + ..."</a:t>
            </a:r>
            <a:r>
              <a:rPr b="1" i="1" lang="sv-SE">
                <a:latin typeface="Courier New"/>
                <a:ea typeface="Courier New"/>
                <a:cs typeface="Courier New"/>
                <a:sym typeface="Courier New"/>
              </a:rPr>
              <a:t> + number + </a:t>
            </a:r>
            <a:r>
              <a:rPr b="1" lang="sv-SE">
                <a:solidFill>
                  <a:schemeClr val="lt2"/>
                </a:solidFill>
                <a:latin typeface="Courier New"/>
                <a:ea typeface="Courier New"/>
                <a:cs typeface="Courier New"/>
                <a:sym typeface="Courier New"/>
              </a:rPr>
              <a:t>"="</a:t>
            </a:r>
            <a:r>
              <a:rPr b="1" lang="sv-SE">
                <a:solidFill>
                  <a:schemeClr val="accent2"/>
                </a:solidFill>
                <a:latin typeface="Courier New"/>
                <a:ea typeface="Courier New"/>
                <a:cs typeface="Courier New"/>
                <a:sym typeface="Courier New"/>
              </a:rPr>
              <a:t> </a:t>
            </a:r>
            <a:r>
              <a:rPr b="1" i="1" lang="sv-SE">
                <a:latin typeface="Courier New"/>
                <a:ea typeface="Courier New"/>
                <a:cs typeface="Courier New"/>
                <a:sym typeface="Courier New"/>
              </a:rPr>
              <a:t>+ sum);</a:t>
            </a:r>
            <a:br>
              <a:rPr b="1" i="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b="1">
              <a:latin typeface="Courier New"/>
              <a:ea typeface="Courier New"/>
              <a:cs typeface="Courier New"/>
              <a:sym typeface="Courier New"/>
            </a:endParaRPr>
          </a:p>
        </p:txBody>
      </p:sp>
      <p:sp>
        <p:nvSpPr>
          <p:cNvPr id="268246" name="Google Shape;268246;p131"/>
          <p:cNvSpPr/>
          <p:nvPr/>
        </p:nvSpPr>
        <p:spPr>
          <a:xfrm>
            <a:off x="6832278" y="5715025"/>
            <a:ext cx="1772100" cy="5223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sv-SE" sz="1400">
                <a:solidFill>
                  <a:schemeClr val="lt2"/>
                </a:solidFill>
                <a:latin typeface="Arial"/>
                <a:ea typeface="Arial"/>
                <a:cs typeface="Arial"/>
                <a:sym typeface="Arial"/>
              </a:rPr>
              <a:t>Enter an integer:</a:t>
            </a:r>
            <a:r>
              <a:rPr lang="sv-SE" sz="1400">
                <a:solidFill>
                  <a:srgbClr val="FF0000"/>
                </a:solidFill>
                <a:latin typeface="Arial"/>
                <a:ea typeface="Arial"/>
                <a:cs typeface="Arial"/>
                <a:sym typeface="Arial"/>
              </a:rPr>
              <a:t>9</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1 + 2 + 3 + ...9=45</a:t>
            </a:r>
            <a:endParaRPr b="1" sz="1400">
              <a:solidFill>
                <a:schemeClr val="lt2"/>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250" name="Shape 268250"/>
        <p:cNvGrpSpPr/>
        <p:nvPr/>
      </p:nvGrpSpPr>
      <p:grpSpPr>
        <a:xfrm>
          <a:off x="0" y="0"/>
          <a:ext cx="0" cy="0"/>
          <a:chOff x="0" y="0"/>
          <a:chExt cx="0" cy="0"/>
        </a:xfrm>
      </p:grpSpPr>
      <p:sp>
        <p:nvSpPr>
          <p:cNvPr id="268251" name="Google Shape;268251;p132"/>
          <p:cNvSpPr txBox="1"/>
          <p:nvPr>
            <p:ph type="title"/>
          </p:nvPr>
        </p:nvSpPr>
        <p:spPr>
          <a:xfrm>
            <a:off x="683568" y="116632"/>
            <a:ext cx="7734300" cy="504900"/>
          </a:xfrm>
          <a:prstGeom prst="rect">
            <a:avLst/>
          </a:prstGeom>
          <a:noFill/>
          <a:ln>
            <a:noFill/>
          </a:ln>
        </p:spPr>
        <p:txBody>
          <a:bodyPr anchorCtr="0" anchor="b" bIns="46025" lIns="92075" spcFirstLastPara="1" rIns="92075" wrap="square" tIns="46025">
            <a:noAutofit/>
          </a:bodyPr>
          <a:lstStyle/>
          <a:p>
            <a:pPr indent="0" lvl="0" marL="0" rtl="0" algn="l">
              <a:spcBef>
                <a:spcPts val="0"/>
              </a:spcBef>
              <a:spcAft>
                <a:spcPts val="0"/>
              </a:spcAft>
              <a:buNone/>
            </a:pPr>
            <a:r>
              <a:rPr lang="sv-SE"/>
              <a:t>Assign operators</a:t>
            </a:r>
            <a:endParaRPr/>
          </a:p>
        </p:txBody>
      </p:sp>
      <p:grpSp>
        <p:nvGrpSpPr>
          <p:cNvPr id="268252" name="Google Shape;268252;p132"/>
          <p:cNvGrpSpPr/>
          <p:nvPr/>
        </p:nvGrpSpPr>
        <p:grpSpPr>
          <a:xfrm>
            <a:off x="280516" y="836712"/>
            <a:ext cx="6365875" cy="1434846"/>
            <a:chOff x="820" y="1572"/>
            <a:chExt cx="4010" cy="1800"/>
          </a:xfrm>
        </p:grpSpPr>
        <p:sp>
          <p:nvSpPr>
            <p:cNvPr id="268253" name="Google Shape;268253;p132"/>
            <p:cNvSpPr/>
            <p:nvPr/>
          </p:nvSpPr>
          <p:spPr>
            <a:xfrm>
              <a:off x="820" y="1572"/>
              <a:ext cx="1200" cy="1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sv-SE" sz="1400">
                  <a:solidFill>
                    <a:schemeClr val="lt2"/>
                  </a:solidFill>
                  <a:latin typeface="Arial"/>
                  <a:ea typeface="Arial"/>
                  <a:cs typeface="Arial"/>
                  <a:sym typeface="Arial"/>
                </a:rPr>
                <a:t>Operator</a:t>
              </a:r>
              <a:endParaRPr/>
            </a:p>
            <a:p>
              <a:pPr indent="0" lvl="0" marL="0" marR="0" rtl="0" algn="l">
                <a:spcBef>
                  <a:spcPts val="0"/>
                </a:spcBef>
                <a:spcAft>
                  <a:spcPts val="0"/>
                </a:spcAft>
                <a:buNone/>
              </a:pPr>
              <a:r>
                <a:t/>
              </a:r>
              <a:endParaRPr sz="1400">
                <a:solidFill>
                  <a:schemeClr val="lt2"/>
                </a:solidFill>
                <a:latin typeface="Arial"/>
                <a:ea typeface="Arial"/>
                <a:cs typeface="Arial"/>
                <a:sym typeface="Arial"/>
              </a:endParaRPr>
            </a:p>
            <a:p>
              <a:pPr indent="0" lvl="0" marL="0" marR="0" rtl="0" algn="l">
                <a:spcBef>
                  <a:spcPts val="0"/>
                </a:spcBef>
                <a:spcAft>
                  <a:spcPts val="0"/>
                </a:spcAft>
                <a:buNone/>
              </a:pPr>
              <a:r>
                <a:rPr lang="sv-SE" sz="1400">
                  <a:solidFill>
                    <a:schemeClr val="lt2"/>
                  </a:solidFill>
                  <a:latin typeface="Arial"/>
                  <a:ea typeface="Arial"/>
                  <a:cs typeface="Arial"/>
                  <a:sym typeface="Arial"/>
                </a:rPr>
                <a:t>+=</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a:t>
              </a:r>
              <a:endParaRPr/>
            </a:p>
          </p:txBody>
        </p:sp>
        <p:sp>
          <p:nvSpPr>
            <p:cNvPr id="268254" name="Google Shape;268254;p132"/>
            <p:cNvSpPr/>
            <p:nvPr/>
          </p:nvSpPr>
          <p:spPr>
            <a:xfrm>
              <a:off x="2021" y="1572"/>
              <a:ext cx="1200" cy="1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sv-SE" sz="1400">
                  <a:solidFill>
                    <a:schemeClr val="lt2"/>
                  </a:solidFill>
                  <a:latin typeface="Arial"/>
                  <a:ea typeface="Arial"/>
                  <a:cs typeface="Arial"/>
                  <a:sym typeface="Arial"/>
                </a:rPr>
                <a:t>Example</a:t>
              </a:r>
              <a:endParaRPr b="1" sz="1400">
                <a:solidFill>
                  <a:schemeClr val="lt2"/>
                </a:solidFill>
                <a:latin typeface="Arial"/>
                <a:ea typeface="Arial"/>
                <a:cs typeface="Arial"/>
                <a:sym typeface="Arial"/>
              </a:endParaRPr>
            </a:p>
            <a:p>
              <a:pPr indent="0" lvl="0" marL="0" marR="0" rtl="0" algn="l">
                <a:spcBef>
                  <a:spcPts val="0"/>
                </a:spcBef>
                <a:spcAft>
                  <a:spcPts val="0"/>
                </a:spcAft>
                <a:buNone/>
              </a:pPr>
              <a:r>
                <a:t/>
              </a:r>
              <a:endParaRPr sz="1400">
                <a:solidFill>
                  <a:schemeClr val="lt2"/>
                </a:solidFill>
                <a:latin typeface="Arial"/>
                <a:ea typeface="Arial"/>
                <a:cs typeface="Arial"/>
                <a:sym typeface="Arial"/>
              </a:endParaRPr>
            </a:p>
            <a:p>
              <a:pPr indent="0" lvl="0" marL="0" marR="0" rtl="0" algn="l">
                <a:spcBef>
                  <a:spcPts val="0"/>
                </a:spcBef>
                <a:spcAft>
                  <a:spcPts val="0"/>
                </a:spcAft>
                <a:buNone/>
              </a:pPr>
              <a:r>
                <a:rPr lang="sv-SE" sz="1400">
                  <a:solidFill>
                    <a:schemeClr val="lt2"/>
                  </a:solidFill>
                  <a:latin typeface="Arial"/>
                  <a:ea typeface="Arial"/>
                  <a:cs typeface="Arial"/>
                  <a:sym typeface="Arial"/>
                </a:rPr>
                <a:t>x += y</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x -= y</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x *= y</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x /= y</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x %= y</a:t>
              </a:r>
              <a:endParaRPr/>
            </a:p>
          </p:txBody>
        </p:sp>
        <p:sp>
          <p:nvSpPr>
            <p:cNvPr id="268255" name="Google Shape;268255;p132"/>
            <p:cNvSpPr/>
            <p:nvPr/>
          </p:nvSpPr>
          <p:spPr>
            <a:xfrm>
              <a:off x="3330" y="1572"/>
              <a:ext cx="1500" cy="1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sv-SE" sz="1400">
                  <a:solidFill>
                    <a:schemeClr val="lt2"/>
                  </a:solidFill>
                  <a:latin typeface="Arial"/>
                  <a:ea typeface="Arial"/>
                  <a:cs typeface="Arial"/>
                  <a:sym typeface="Arial"/>
                </a:rPr>
                <a:t>Equivalent</a:t>
              </a:r>
              <a:endParaRPr b="1" sz="1400">
                <a:solidFill>
                  <a:schemeClr val="lt2"/>
                </a:solidFill>
                <a:latin typeface="Arial"/>
                <a:ea typeface="Arial"/>
                <a:cs typeface="Arial"/>
                <a:sym typeface="Arial"/>
              </a:endParaRPr>
            </a:p>
            <a:p>
              <a:pPr indent="0" lvl="0" marL="0" marR="0" rtl="0" algn="l">
                <a:spcBef>
                  <a:spcPts val="0"/>
                </a:spcBef>
                <a:spcAft>
                  <a:spcPts val="0"/>
                </a:spcAft>
                <a:buNone/>
              </a:pPr>
              <a:r>
                <a:t/>
              </a:r>
              <a:endParaRPr sz="1400">
                <a:solidFill>
                  <a:schemeClr val="lt2"/>
                </a:solidFill>
                <a:latin typeface="Arial"/>
                <a:ea typeface="Arial"/>
                <a:cs typeface="Arial"/>
                <a:sym typeface="Arial"/>
              </a:endParaRPr>
            </a:p>
            <a:p>
              <a:pPr indent="0" lvl="0" marL="0" marR="0" rtl="0" algn="l">
                <a:spcBef>
                  <a:spcPts val="0"/>
                </a:spcBef>
                <a:spcAft>
                  <a:spcPts val="0"/>
                </a:spcAft>
                <a:buNone/>
              </a:pPr>
              <a:r>
                <a:rPr lang="sv-SE" sz="1400">
                  <a:solidFill>
                    <a:schemeClr val="lt2"/>
                  </a:solidFill>
                  <a:latin typeface="Arial"/>
                  <a:ea typeface="Arial"/>
                  <a:cs typeface="Arial"/>
                  <a:sym typeface="Arial"/>
                </a:rPr>
                <a:t>x = x + y</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x = x - y</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x = x * y</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x = x / y</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x = x % y</a:t>
              </a:r>
              <a:endParaRPr/>
            </a:p>
          </p:txBody>
        </p:sp>
      </p:grpSp>
      <p:sp>
        <p:nvSpPr>
          <p:cNvPr id="268256" name="Google Shape;268256;p132"/>
          <p:cNvSpPr txBox="1"/>
          <p:nvPr/>
        </p:nvSpPr>
        <p:spPr>
          <a:xfrm>
            <a:off x="252413" y="3068960"/>
            <a:ext cx="4967400" cy="1170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v-SE" sz="1400">
                <a:solidFill>
                  <a:srgbClr val="FF0000"/>
                </a:solidFill>
                <a:latin typeface="Courier New"/>
                <a:ea typeface="Courier New"/>
                <a:cs typeface="Courier New"/>
                <a:sym typeface="Courier New"/>
              </a:rPr>
              <a:t>int </a:t>
            </a:r>
            <a:r>
              <a:rPr lang="sv-SE" sz="1400">
                <a:solidFill>
                  <a:srgbClr val="000000"/>
                </a:solidFill>
                <a:latin typeface="Courier New"/>
                <a:ea typeface="Courier New"/>
                <a:cs typeface="Courier New"/>
                <a:sym typeface="Courier New"/>
              </a:rPr>
              <a:t>sum = 100;</a:t>
            </a:r>
            <a:endParaRPr/>
          </a:p>
          <a:p>
            <a:pPr indent="0" lvl="0" marL="0" marR="0" rtl="0" algn="l">
              <a:spcBef>
                <a:spcPts val="0"/>
              </a:spcBef>
              <a:spcAft>
                <a:spcPts val="0"/>
              </a:spcAft>
              <a:buNone/>
            </a:pPr>
            <a:r>
              <a:rPr lang="sv-SE" sz="1400">
                <a:solidFill>
                  <a:srgbClr val="FF0000"/>
                </a:solidFill>
                <a:latin typeface="Courier New"/>
                <a:ea typeface="Courier New"/>
                <a:cs typeface="Courier New"/>
                <a:sym typeface="Courier New"/>
              </a:rPr>
              <a:t>int</a:t>
            </a:r>
            <a:r>
              <a:rPr lang="sv-SE" sz="1400">
                <a:solidFill>
                  <a:srgbClr val="000000"/>
                </a:solidFill>
                <a:latin typeface="Courier New"/>
                <a:ea typeface="Courier New"/>
                <a:cs typeface="Courier New"/>
                <a:sym typeface="Courier New"/>
              </a:rPr>
              <a:t> num = 50;</a:t>
            </a:r>
            <a:endParaRPr/>
          </a:p>
          <a:p>
            <a:pPr indent="0" lvl="0" marL="0" marR="0" rtl="0" algn="l">
              <a:spcBef>
                <a:spcPts val="0"/>
              </a:spcBef>
              <a:spcAft>
                <a:spcPts val="0"/>
              </a:spcAft>
              <a:buNone/>
            </a:pPr>
            <a:r>
              <a:rPr lang="sv-SE" sz="1400">
                <a:solidFill>
                  <a:srgbClr val="000000"/>
                </a:solidFill>
                <a:latin typeface="Courier New"/>
                <a:ea typeface="Courier New"/>
                <a:cs typeface="Courier New"/>
                <a:sym typeface="Courier New"/>
              </a:rPr>
              <a:t>sum </a:t>
            </a:r>
            <a:r>
              <a:rPr b="1" lang="sv-SE" sz="1400">
                <a:solidFill>
                  <a:srgbClr val="000000"/>
                </a:solidFill>
                <a:latin typeface="Courier New"/>
                <a:ea typeface="Courier New"/>
                <a:cs typeface="Courier New"/>
                <a:sym typeface="Courier New"/>
              </a:rPr>
              <a:t>+=</a:t>
            </a:r>
            <a:r>
              <a:rPr lang="sv-SE" sz="1400">
                <a:solidFill>
                  <a:srgbClr val="000000"/>
                </a:solidFill>
                <a:latin typeface="Courier New"/>
                <a:ea typeface="Courier New"/>
                <a:cs typeface="Courier New"/>
                <a:sym typeface="Courier New"/>
              </a:rPr>
              <a:t> num </a:t>
            </a:r>
            <a:r>
              <a:rPr lang="sv-SE" sz="1400">
                <a:solidFill>
                  <a:srgbClr val="00B050"/>
                </a:solidFill>
                <a:latin typeface="Courier New"/>
                <a:ea typeface="Courier New"/>
                <a:cs typeface="Courier New"/>
                <a:sym typeface="Courier New"/>
              </a:rPr>
              <a:t>//Equivalent to: sum = sum + num </a:t>
            </a:r>
            <a:endParaRPr/>
          </a:p>
          <a:p>
            <a:pPr indent="0" lvl="0" marL="0" marR="0" rtl="0" algn="l">
              <a:spcBef>
                <a:spcPts val="0"/>
              </a:spcBef>
              <a:spcAft>
                <a:spcPts val="0"/>
              </a:spcAft>
              <a:buNone/>
            </a:pPr>
            <a:r>
              <a:rPr lang="sv-SE" sz="1400">
                <a:solidFill>
                  <a:srgbClr val="000000"/>
                </a:solidFill>
                <a:latin typeface="Courier New"/>
                <a:ea typeface="Courier New"/>
                <a:cs typeface="Courier New"/>
                <a:sym typeface="Courier New"/>
              </a:rPr>
              <a:t>System.</a:t>
            </a:r>
            <a:r>
              <a:rPr lang="sv-SE" sz="1400">
                <a:solidFill>
                  <a:schemeClr val="lt2"/>
                </a:solidFill>
                <a:latin typeface="Courier New"/>
                <a:ea typeface="Courier New"/>
                <a:cs typeface="Courier New"/>
                <a:sym typeface="Courier New"/>
              </a:rPr>
              <a:t>out</a:t>
            </a:r>
            <a:r>
              <a:rPr i="1" lang="sv-SE" sz="1400">
                <a:solidFill>
                  <a:srgbClr val="000000"/>
                </a:solidFill>
                <a:latin typeface="Courier New"/>
                <a:ea typeface="Courier New"/>
                <a:cs typeface="Courier New"/>
                <a:sym typeface="Courier New"/>
              </a:rPr>
              <a:t>.println (sum);</a:t>
            </a:r>
            <a:r>
              <a:rPr i="1" lang="sv-SE" sz="1400">
                <a:solidFill>
                  <a:srgbClr val="00B050"/>
                </a:solidFill>
                <a:latin typeface="Courier New"/>
                <a:ea typeface="Courier New"/>
                <a:cs typeface="Courier New"/>
                <a:sym typeface="Courier New"/>
              </a:rPr>
              <a:t>//150</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sp>
        <p:nvSpPr>
          <p:cNvPr id="268257" name="Google Shape;268257;p132"/>
          <p:cNvSpPr txBox="1"/>
          <p:nvPr/>
        </p:nvSpPr>
        <p:spPr>
          <a:xfrm>
            <a:off x="252413" y="2780928"/>
            <a:ext cx="27369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sv-SE" sz="1400">
                <a:solidFill>
                  <a:schemeClr val="lt2"/>
                </a:solidFill>
                <a:latin typeface="Arial"/>
                <a:ea typeface="Arial"/>
                <a:cs typeface="Arial"/>
                <a:sym typeface="Arial"/>
              </a:rPr>
              <a:t>Exempel:</a:t>
            </a:r>
            <a:endParaRPr/>
          </a:p>
        </p:txBody>
      </p:sp>
      <p:sp>
        <p:nvSpPr>
          <p:cNvPr id="268258" name="Google Shape;268258;p132"/>
          <p:cNvSpPr/>
          <p:nvPr/>
        </p:nvSpPr>
        <p:spPr>
          <a:xfrm>
            <a:off x="4176713" y="4221088"/>
            <a:ext cx="45720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v-SE" sz="1400">
                <a:solidFill>
                  <a:srgbClr val="FF0000"/>
                </a:solidFill>
                <a:latin typeface="Courier New"/>
                <a:ea typeface="Courier New"/>
                <a:cs typeface="Courier New"/>
                <a:sym typeface="Courier New"/>
              </a:rPr>
              <a:t>while </a:t>
            </a:r>
            <a:r>
              <a:rPr lang="sv-SE" sz="1400">
                <a:solidFill>
                  <a:srgbClr val="000000"/>
                </a:solidFill>
                <a:latin typeface="Courier New"/>
                <a:ea typeface="Courier New"/>
                <a:cs typeface="Courier New"/>
                <a:sym typeface="Courier New"/>
              </a:rPr>
              <a:t>(index &lt;= number) {</a:t>
            </a:r>
            <a:endParaRPr/>
          </a:p>
          <a:p>
            <a:pPr indent="0" lvl="0" marL="0" marR="0" rtl="0" algn="l">
              <a:spcBef>
                <a:spcPts val="0"/>
              </a:spcBef>
              <a:spcAft>
                <a:spcPts val="0"/>
              </a:spcAft>
              <a:buNone/>
            </a:pPr>
            <a:r>
              <a:rPr lang="sv-SE" sz="1400">
                <a:solidFill>
                  <a:srgbClr val="000000"/>
                </a:solidFill>
                <a:latin typeface="Courier New"/>
                <a:ea typeface="Courier New"/>
                <a:cs typeface="Courier New"/>
                <a:sym typeface="Courier New"/>
              </a:rPr>
              <a:t>      sum </a:t>
            </a:r>
            <a:r>
              <a:rPr b="1" lang="sv-SE" sz="1400">
                <a:solidFill>
                  <a:srgbClr val="000000"/>
                </a:solidFill>
                <a:latin typeface="Courier New"/>
                <a:ea typeface="Courier New"/>
                <a:cs typeface="Courier New"/>
                <a:sym typeface="Courier New"/>
              </a:rPr>
              <a:t>+=</a:t>
            </a:r>
            <a:r>
              <a:rPr lang="sv-SE" sz="1400">
                <a:solidFill>
                  <a:srgbClr val="000000"/>
                </a:solidFill>
                <a:latin typeface="Courier New"/>
                <a:ea typeface="Courier New"/>
                <a:cs typeface="Courier New"/>
                <a:sym typeface="Courier New"/>
              </a:rPr>
              <a:t> index; </a:t>
            </a:r>
            <a:r>
              <a:rPr lang="sv-SE" sz="1400">
                <a:solidFill>
                  <a:srgbClr val="00B050"/>
                </a:solidFill>
                <a:latin typeface="Courier New"/>
                <a:ea typeface="Courier New"/>
                <a:cs typeface="Courier New"/>
                <a:sym typeface="Courier New"/>
              </a:rPr>
              <a:t>// sum = sum + index</a:t>
            </a:r>
            <a:endParaRPr/>
          </a:p>
          <a:p>
            <a:pPr indent="0" lvl="0" marL="0" marR="0" rtl="0" algn="l">
              <a:spcBef>
                <a:spcPts val="0"/>
              </a:spcBef>
              <a:spcAft>
                <a:spcPts val="0"/>
              </a:spcAft>
              <a:buNone/>
            </a:pPr>
            <a:r>
              <a:rPr lang="sv-SE" sz="1400">
                <a:solidFill>
                  <a:srgbClr val="000000"/>
                </a:solidFill>
                <a:latin typeface="Courier New"/>
                <a:ea typeface="Courier New"/>
                <a:cs typeface="Courier New"/>
                <a:sym typeface="Courier New"/>
              </a:rPr>
              <a:t>      index </a:t>
            </a:r>
            <a:r>
              <a:rPr b="1" lang="sv-SE" sz="1400">
                <a:solidFill>
                  <a:srgbClr val="000000"/>
                </a:solidFill>
                <a:latin typeface="Courier New"/>
                <a:ea typeface="Courier New"/>
                <a:cs typeface="Courier New"/>
                <a:sym typeface="Courier New"/>
              </a:rPr>
              <a:t>++</a:t>
            </a:r>
            <a:r>
              <a:rPr lang="sv-SE" sz="1400">
                <a:solidFill>
                  <a:srgbClr val="000000"/>
                </a:solidFill>
                <a:latin typeface="Courier New"/>
                <a:ea typeface="Courier New"/>
                <a:cs typeface="Courier New"/>
                <a:sym typeface="Courier New"/>
              </a:rPr>
              <a:t>; </a:t>
            </a:r>
            <a:r>
              <a:rPr lang="sv-SE" sz="1400">
                <a:solidFill>
                  <a:srgbClr val="00B050"/>
                </a:solidFill>
                <a:latin typeface="Courier New"/>
                <a:ea typeface="Courier New"/>
                <a:cs typeface="Courier New"/>
                <a:sym typeface="Courier New"/>
              </a:rPr>
              <a:t>// index = index + 1;</a:t>
            </a:r>
            <a:endParaRPr/>
          </a:p>
          <a:p>
            <a:pPr indent="0" lvl="0" marL="0" marR="0" rtl="0" algn="l">
              <a:spcBef>
                <a:spcPts val="0"/>
              </a:spcBef>
              <a:spcAft>
                <a:spcPts val="0"/>
              </a:spcAft>
              <a:buNone/>
            </a:pPr>
            <a:r>
              <a:rPr lang="sv-SE" sz="1400">
                <a:solidFill>
                  <a:srgbClr val="000000"/>
                </a:solidFill>
                <a:latin typeface="Courier New"/>
                <a:ea typeface="Courier New"/>
                <a:cs typeface="Courier New"/>
                <a:sym typeface="Courier New"/>
              </a:rPr>
              <a:t>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262" name="Shape 268262"/>
        <p:cNvGrpSpPr/>
        <p:nvPr/>
      </p:nvGrpSpPr>
      <p:grpSpPr>
        <a:xfrm>
          <a:off x="0" y="0"/>
          <a:ext cx="0" cy="0"/>
          <a:chOff x="0" y="0"/>
          <a:chExt cx="0" cy="0"/>
        </a:xfrm>
      </p:grpSpPr>
      <p:sp>
        <p:nvSpPr>
          <p:cNvPr id="268263" name="Google Shape;268263;p133"/>
          <p:cNvSpPr txBox="1"/>
          <p:nvPr>
            <p:ph type="title"/>
          </p:nvPr>
        </p:nvSpPr>
        <p:spPr>
          <a:xfrm>
            <a:off x="683568" y="44624"/>
            <a:ext cx="7231200" cy="576900"/>
          </a:xfrm>
          <a:prstGeom prst="rect">
            <a:avLst/>
          </a:prstGeom>
          <a:noFill/>
          <a:ln>
            <a:noFill/>
          </a:ln>
        </p:spPr>
        <p:txBody>
          <a:bodyPr anchorCtr="0" anchor="b" bIns="46025" lIns="92075" spcFirstLastPara="1" rIns="92075" wrap="square" tIns="46025">
            <a:noAutofit/>
          </a:bodyPr>
          <a:lstStyle/>
          <a:p>
            <a:pPr indent="0" lvl="0" marL="0" rtl="0" algn="l">
              <a:spcBef>
                <a:spcPts val="0"/>
              </a:spcBef>
              <a:spcAft>
                <a:spcPts val="0"/>
              </a:spcAft>
              <a:buNone/>
            </a:pPr>
            <a:r>
              <a:rPr lang="sv-SE"/>
              <a:t>Operators of increase and decrease</a:t>
            </a:r>
            <a:endParaRPr/>
          </a:p>
        </p:txBody>
      </p:sp>
      <p:sp>
        <p:nvSpPr>
          <p:cNvPr id="268264" name="Google Shape;268264;p133"/>
          <p:cNvSpPr txBox="1"/>
          <p:nvPr>
            <p:ph idx="1" type="body"/>
          </p:nvPr>
        </p:nvSpPr>
        <p:spPr>
          <a:xfrm>
            <a:off x="179388" y="708002"/>
            <a:ext cx="8715300" cy="56733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sv-SE"/>
              <a:t>The expression:</a:t>
            </a:r>
            <a:br>
              <a:rPr lang="sv-SE"/>
            </a:br>
            <a:r>
              <a:rPr b="0" lang="sv-SE">
                <a:latin typeface="Courier New"/>
                <a:ea typeface="Courier New"/>
                <a:cs typeface="Courier New"/>
                <a:sym typeface="Courier New"/>
              </a:rPr>
              <a:t>i</a:t>
            </a:r>
            <a:r>
              <a:rPr lang="sv-SE"/>
              <a:t>++;</a:t>
            </a:r>
            <a:endParaRPr/>
          </a:p>
          <a:p>
            <a:pPr indent="0" lvl="0" marL="0" rtl="0" algn="l">
              <a:spcBef>
                <a:spcPts val="1013"/>
              </a:spcBef>
              <a:spcAft>
                <a:spcPts val="0"/>
              </a:spcAft>
              <a:buNone/>
            </a:pPr>
            <a:r>
              <a:rPr lang="sv-SE"/>
              <a:t>is the same as:</a:t>
            </a:r>
            <a:br>
              <a:rPr lang="sv-SE"/>
            </a:br>
            <a:r>
              <a:rPr b="0" lang="sv-SE">
                <a:latin typeface="Courier New"/>
                <a:ea typeface="Courier New"/>
                <a:cs typeface="Courier New"/>
                <a:sym typeface="Courier New"/>
              </a:rPr>
              <a:t>i = i + 1;</a:t>
            </a:r>
            <a:endParaRPr/>
          </a:p>
          <a:p>
            <a:pPr indent="0" lvl="0" marL="0" rtl="0" algn="l">
              <a:spcBef>
                <a:spcPts val="1013"/>
              </a:spcBef>
              <a:spcAft>
                <a:spcPts val="0"/>
              </a:spcAft>
              <a:buNone/>
            </a:pPr>
            <a:r>
              <a:t/>
            </a:r>
            <a:endParaRPr sz="600">
              <a:latin typeface="Courier New"/>
              <a:ea typeface="Courier New"/>
              <a:cs typeface="Courier New"/>
              <a:sym typeface="Courier New"/>
            </a:endParaRPr>
          </a:p>
          <a:p>
            <a:pPr indent="0" lvl="0" marL="0" rtl="0" algn="l">
              <a:spcBef>
                <a:spcPts val="1013"/>
              </a:spcBef>
              <a:spcAft>
                <a:spcPts val="0"/>
              </a:spcAft>
              <a:buNone/>
            </a:pPr>
            <a:r>
              <a:t/>
            </a:r>
            <a:endParaRPr sz="600">
              <a:latin typeface="Courier New"/>
              <a:ea typeface="Courier New"/>
              <a:cs typeface="Courier New"/>
              <a:sym typeface="Courier New"/>
            </a:endParaRPr>
          </a:p>
          <a:p>
            <a:pPr indent="0" lvl="0" marL="0" rtl="0" algn="l">
              <a:spcBef>
                <a:spcPts val="1013"/>
              </a:spcBef>
              <a:spcAft>
                <a:spcPts val="0"/>
              </a:spcAft>
              <a:buNone/>
            </a:pPr>
            <a:r>
              <a:t/>
            </a:r>
            <a:endParaRPr sz="600">
              <a:latin typeface="Courier New"/>
              <a:ea typeface="Courier New"/>
              <a:cs typeface="Courier New"/>
              <a:sym typeface="Courier New"/>
            </a:endParaRPr>
          </a:p>
        </p:txBody>
      </p:sp>
      <p:grpSp>
        <p:nvGrpSpPr>
          <p:cNvPr id="268265" name="Google Shape;268265;p133"/>
          <p:cNvGrpSpPr/>
          <p:nvPr/>
        </p:nvGrpSpPr>
        <p:grpSpPr>
          <a:xfrm>
            <a:off x="254000" y="2205038"/>
            <a:ext cx="4024776" cy="1905000"/>
            <a:chOff x="411" y="2515"/>
            <a:chExt cx="3247" cy="1200"/>
          </a:xfrm>
        </p:grpSpPr>
        <p:sp>
          <p:nvSpPr>
            <p:cNvPr id="268266" name="Google Shape;268266;p133"/>
            <p:cNvSpPr/>
            <p:nvPr/>
          </p:nvSpPr>
          <p:spPr>
            <a:xfrm>
              <a:off x="411" y="2515"/>
              <a:ext cx="1800" cy="12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sv-SE" sz="1400">
                  <a:solidFill>
                    <a:schemeClr val="lt2"/>
                  </a:solidFill>
                  <a:latin typeface="Arial"/>
                  <a:ea typeface="Arial"/>
                  <a:cs typeface="Arial"/>
                  <a:sym typeface="Arial"/>
                </a:rPr>
                <a:t>Expression</a:t>
              </a:r>
              <a:endParaRPr b="1" sz="1400">
                <a:solidFill>
                  <a:schemeClr val="lt2"/>
                </a:solidFill>
                <a:latin typeface="Arial"/>
                <a:ea typeface="Arial"/>
                <a:cs typeface="Arial"/>
                <a:sym typeface="Arial"/>
              </a:endParaRPr>
            </a:p>
            <a:p>
              <a:pPr indent="0" lvl="0" marL="0" marR="0" rtl="0" algn="l">
                <a:spcBef>
                  <a:spcPts val="0"/>
                </a:spcBef>
                <a:spcAft>
                  <a:spcPts val="0"/>
                </a:spcAft>
                <a:buNone/>
              </a:pPr>
              <a:r>
                <a:t/>
              </a:r>
              <a:endParaRPr sz="1400">
                <a:solidFill>
                  <a:schemeClr val="lt2"/>
                </a:solidFill>
                <a:latin typeface="Arial"/>
                <a:ea typeface="Arial"/>
                <a:cs typeface="Arial"/>
                <a:sym typeface="Arial"/>
              </a:endParaRPr>
            </a:p>
            <a:p>
              <a:pPr indent="0" lvl="0" marL="0" marR="0" rtl="0" algn="l">
                <a:spcBef>
                  <a:spcPts val="0"/>
                </a:spcBef>
                <a:spcAft>
                  <a:spcPts val="0"/>
                </a:spcAft>
                <a:buNone/>
              </a:pPr>
              <a:r>
                <a:rPr lang="sv-SE" sz="1400">
                  <a:solidFill>
                    <a:schemeClr val="lt2"/>
                  </a:solidFill>
                  <a:latin typeface="Arial"/>
                  <a:ea typeface="Arial"/>
                  <a:cs typeface="Arial"/>
                  <a:sym typeface="Arial"/>
                </a:rPr>
                <a:t>num++</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++num</a:t>
              </a:r>
              <a:endParaRPr sz="1400">
                <a:solidFill>
                  <a:schemeClr val="lt2"/>
                </a:solidFill>
                <a:latin typeface="Arial"/>
                <a:ea typeface="Arial"/>
                <a:cs typeface="Arial"/>
                <a:sym typeface="Arial"/>
              </a:endParaRPr>
            </a:p>
            <a:p>
              <a:pPr indent="0" lvl="0" marL="0" marR="0" rtl="0" algn="l">
                <a:spcBef>
                  <a:spcPts val="0"/>
                </a:spcBef>
                <a:spcAft>
                  <a:spcPts val="0"/>
                </a:spcAft>
                <a:buNone/>
              </a:pPr>
              <a:r>
                <a:rPr lang="sv-SE" sz="1400">
                  <a:solidFill>
                    <a:schemeClr val="lt2"/>
                  </a:solidFill>
                  <a:latin typeface="Arial"/>
                  <a:ea typeface="Arial"/>
                  <a:cs typeface="Arial"/>
                  <a:sym typeface="Arial"/>
                </a:rPr>
                <a:t>num--</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--num</a:t>
              </a:r>
              <a:endParaRPr sz="1400">
                <a:solidFill>
                  <a:schemeClr val="lt2"/>
                </a:solidFill>
                <a:latin typeface="Arial"/>
                <a:ea typeface="Arial"/>
                <a:cs typeface="Arial"/>
                <a:sym typeface="Arial"/>
              </a:endParaRPr>
            </a:p>
          </p:txBody>
        </p:sp>
        <p:sp>
          <p:nvSpPr>
            <p:cNvPr id="268267" name="Google Shape;268267;p133"/>
            <p:cNvSpPr/>
            <p:nvPr/>
          </p:nvSpPr>
          <p:spPr>
            <a:xfrm>
              <a:off x="1858" y="2515"/>
              <a:ext cx="1800" cy="12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sv-SE" sz="1400">
                  <a:solidFill>
                    <a:schemeClr val="lt2"/>
                  </a:solidFill>
                  <a:latin typeface="Arial"/>
                  <a:ea typeface="Arial"/>
                  <a:cs typeface="Arial"/>
                  <a:sym typeface="Arial"/>
                </a:rPr>
                <a:t>Operation</a:t>
              </a:r>
              <a:endParaRPr/>
            </a:p>
            <a:p>
              <a:pPr indent="0" lvl="0" marL="0" marR="0" rtl="0" algn="l">
                <a:spcBef>
                  <a:spcPts val="0"/>
                </a:spcBef>
                <a:spcAft>
                  <a:spcPts val="0"/>
                </a:spcAft>
                <a:buNone/>
              </a:pPr>
              <a:r>
                <a:t/>
              </a:r>
              <a:endParaRPr sz="1400">
                <a:solidFill>
                  <a:schemeClr val="lt2"/>
                </a:solidFill>
                <a:latin typeface="Arial"/>
                <a:ea typeface="Arial"/>
                <a:cs typeface="Arial"/>
                <a:sym typeface="Arial"/>
              </a:endParaRPr>
            </a:p>
            <a:p>
              <a:pPr indent="0" lvl="0" marL="0" marR="0" rtl="0" algn="l">
                <a:spcBef>
                  <a:spcPts val="0"/>
                </a:spcBef>
                <a:spcAft>
                  <a:spcPts val="0"/>
                </a:spcAft>
                <a:buNone/>
              </a:pPr>
              <a:r>
                <a:rPr lang="sv-SE" sz="1400">
                  <a:solidFill>
                    <a:schemeClr val="lt2"/>
                  </a:solidFill>
                  <a:latin typeface="Arial"/>
                  <a:ea typeface="Arial"/>
                  <a:cs typeface="Arial"/>
                  <a:sym typeface="Arial"/>
                </a:rPr>
                <a:t>add 1 (after)</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add 1 (before)</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subtract 1 (after)</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subtract 1 (before)</a:t>
              </a:r>
              <a:endParaRPr/>
            </a:p>
          </p:txBody>
        </p:sp>
      </p:grpSp>
      <p:sp>
        <p:nvSpPr>
          <p:cNvPr id="268268" name="Google Shape;268268;p133"/>
          <p:cNvSpPr txBox="1"/>
          <p:nvPr/>
        </p:nvSpPr>
        <p:spPr>
          <a:xfrm>
            <a:off x="323528" y="4653136"/>
            <a:ext cx="4602300" cy="1170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v-SE" sz="1400">
                <a:solidFill>
                  <a:srgbClr val="FF0000"/>
                </a:solidFill>
                <a:latin typeface="Courier New"/>
                <a:ea typeface="Courier New"/>
                <a:cs typeface="Courier New"/>
                <a:sym typeface="Courier New"/>
              </a:rPr>
              <a:t>while</a:t>
            </a:r>
            <a:r>
              <a:rPr lang="sv-SE" sz="1400">
                <a:solidFill>
                  <a:schemeClr val="dk1"/>
                </a:solidFill>
                <a:latin typeface="Courier New"/>
                <a:ea typeface="Courier New"/>
                <a:cs typeface="Courier New"/>
                <a:sym typeface="Courier New"/>
              </a:rPr>
              <a:t> </a:t>
            </a:r>
            <a:r>
              <a:rPr lang="sv-SE" sz="1400">
                <a:solidFill>
                  <a:srgbClr val="000000"/>
                </a:solidFill>
                <a:latin typeface="Courier New"/>
                <a:ea typeface="Courier New"/>
                <a:cs typeface="Courier New"/>
                <a:sym typeface="Courier New"/>
              </a:rPr>
              <a:t>(index &lt;= number) {</a:t>
            </a:r>
            <a:endParaRPr/>
          </a:p>
          <a:p>
            <a:pPr indent="0" lvl="0" marL="0" marR="0" rtl="0" algn="l">
              <a:spcBef>
                <a:spcPts val="0"/>
              </a:spcBef>
              <a:spcAft>
                <a:spcPts val="0"/>
              </a:spcAft>
              <a:buNone/>
            </a:pPr>
            <a:r>
              <a:rPr lang="sv-SE" sz="1400">
                <a:solidFill>
                  <a:srgbClr val="000000"/>
                </a:solidFill>
                <a:latin typeface="Courier New"/>
                <a:ea typeface="Courier New"/>
                <a:cs typeface="Courier New"/>
                <a:sym typeface="Courier New"/>
              </a:rPr>
              <a:t>      sum </a:t>
            </a:r>
            <a:r>
              <a:rPr b="1" lang="sv-SE" sz="1400">
                <a:solidFill>
                  <a:srgbClr val="000000"/>
                </a:solidFill>
                <a:latin typeface="Courier New"/>
                <a:ea typeface="Courier New"/>
                <a:cs typeface="Courier New"/>
                <a:sym typeface="Courier New"/>
              </a:rPr>
              <a:t>+=</a:t>
            </a:r>
            <a:r>
              <a:rPr lang="sv-SE" sz="1400">
                <a:solidFill>
                  <a:srgbClr val="000000"/>
                </a:solidFill>
                <a:latin typeface="Courier New"/>
                <a:ea typeface="Courier New"/>
                <a:cs typeface="Courier New"/>
                <a:sym typeface="Courier New"/>
              </a:rPr>
              <a:t> index; </a:t>
            </a:r>
            <a:r>
              <a:rPr lang="sv-SE" sz="1400">
                <a:solidFill>
                  <a:srgbClr val="00B050"/>
                </a:solidFill>
                <a:latin typeface="Courier New"/>
                <a:ea typeface="Courier New"/>
                <a:cs typeface="Courier New"/>
                <a:sym typeface="Courier New"/>
              </a:rPr>
              <a:t>// sum = sum + index</a:t>
            </a:r>
            <a:endParaRPr/>
          </a:p>
          <a:p>
            <a:pPr indent="0" lvl="0" marL="0" marR="0" rtl="0" algn="l">
              <a:spcBef>
                <a:spcPts val="0"/>
              </a:spcBef>
              <a:spcAft>
                <a:spcPts val="0"/>
              </a:spcAft>
              <a:buNone/>
            </a:pPr>
            <a:r>
              <a:rPr lang="sv-SE" sz="1400">
                <a:solidFill>
                  <a:srgbClr val="000000"/>
                </a:solidFill>
                <a:latin typeface="Courier New"/>
                <a:ea typeface="Courier New"/>
                <a:cs typeface="Courier New"/>
                <a:sym typeface="Courier New"/>
              </a:rPr>
              <a:t>      index </a:t>
            </a:r>
            <a:r>
              <a:rPr b="1" lang="sv-SE" sz="1400">
                <a:solidFill>
                  <a:srgbClr val="000000"/>
                </a:solidFill>
                <a:latin typeface="Courier New"/>
                <a:ea typeface="Courier New"/>
                <a:cs typeface="Courier New"/>
                <a:sym typeface="Courier New"/>
              </a:rPr>
              <a:t>++</a:t>
            </a:r>
            <a:r>
              <a:rPr lang="sv-SE" sz="1400">
                <a:solidFill>
                  <a:srgbClr val="000000"/>
                </a:solidFill>
                <a:latin typeface="Courier New"/>
                <a:ea typeface="Courier New"/>
                <a:cs typeface="Courier New"/>
                <a:sym typeface="Courier New"/>
              </a:rPr>
              <a:t>;     </a:t>
            </a:r>
            <a:r>
              <a:rPr lang="sv-SE" sz="1400">
                <a:solidFill>
                  <a:srgbClr val="00B050"/>
                </a:solidFill>
                <a:latin typeface="Courier New"/>
                <a:ea typeface="Courier New"/>
                <a:cs typeface="Courier New"/>
                <a:sym typeface="Courier New"/>
              </a:rPr>
              <a:t>// index = index + 1</a:t>
            </a:r>
            <a:r>
              <a:rPr lang="sv-SE"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sv-SE" sz="14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268269" name="Google Shape;268269;p133"/>
          <p:cNvSpPr txBox="1"/>
          <p:nvPr/>
        </p:nvSpPr>
        <p:spPr>
          <a:xfrm>
            <a:off x="252413" y="4348336"/>
            <a:ext cx="27369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sv-SE" sz="1400">
                <a:solidFill>
                  <a:schemeClr val="lt2"/>
                </a:solidFill>
                <a:latin typeface="Arial"/>
                <a:ea typeface="Arial"/>
                <a:cs typeface="Arial"/>
                <a:sym typeface="Arial"/>
              </a:rPr>
              <a:t>Exempel:</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274" name="Shape 268274"/>
        <p:cNvGrpSpPr/>
        <p:nvPr/>
      </p:nvGrpSpPr>
      <p:grpSpPr>
        <a:xfrm>
          <a:off x="0" y="0"/>
          <a:ext cx="0" cy="0"/>
          <a:chOff x="0" y="0"/>
          <a:chExt cx="0" cy="0"/>
        </a:xfrm>
      </p:grpSpPr>
      <p:sp>
        <p:nvSpPr>
          <p:cNvPr id="268275" name="Google Shape;268275;p134"/>
          <p:cNvSpPr txBox="1"/>
          <p:nvPr>
            <p:ph type="title"/>
          </p:nvPr>
        </p:nvSpPr>
        <p:spPr>
          <a:xfrm>
            <a:off x="683568" y="187846"/>
            <a:ext cx="7561200" cy="432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What is printed in the console window?</a:t>
            </a:r>
            <a:endParaRPr/>
          </a:p>
        </p:txBody>
      </p:sp>
      <p:sp>
        <p:nvSpPr>
          <p:cNvPr id="268276" name="Google Shape;268276;p134"/>
          <p:cNvSpPr txBox="1"/>
          <p:nvPr>
            <p:ph idx="1" type="body"/>
          </p:nvPr>
        </p:nvSpPr>
        <p:spPr>
          <a:xfrm>
            <a:off x="179388" y="692696"/>
            <a:ext cx="8715300" cy="5688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a:solidFill>
                  <a:srgbClr val="FF0000"/>
                </a:solidFill>
                <a:latin typeface="Courier New"/>
                <a:ea typeface="Courier New"/>
                <a:cs typeface="Courier New"/>
                <a:sym typeface="Courier New"/>
              </a:rPr>
              <a:t>public class</a:t>
            </a:r>
            <a:r>
              <a:rPr b="1" lang="sv-SE">
                <a:latin typeface="Courier New"/>
                <a:ea typeface="Courier New"/>
                <a:cs typeface="Courier New"/>
                <a:sym typeface="Courier New"/>
              </a:rPr>
              <a:t> Operators{</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public static void</a:t>
            </a:r>
            <a:r>
              <a:rPr b="1" lang="sv-SE">
                <a:latin typeface="Courier New"/>
                <a:ea typeface="Courier New"/>
                <a:cs typeface="Courier New"/>
                <a:sym typeface="Courier New"/>
              </a:rPr>
              <a:t> main (String[] args){</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a = 5;</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b = 5;</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c = 10;</a:t>
            </a:r>
            <a:endParaRPr/>
          </a:p>
          <a:p>
            <a:pPr indent="0" lvl="0" marL="0" rtl="0" algn="l">
              <a:spcBef>
                <a:spcPts val="1013"/>
              </a:spcBef>
              <a:spcAft>
                <a:spcPts val="0"/>
              </a:spcAft>
              <a:buNone/>
            </a:pP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.println(a++);   </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.println(++b);   </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.println(a);      </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.println(b);           </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.println(c++ + ++c); </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a:p>
          <a:p>
            <a:pPr indent="0" lvl="0" marL="0" rtl="0" algn="l">
              <a:lnSpc>
                <a:spcPct val="75000"/>
              </a:lnSpc>
              <a:spcBef>
                <a:spcPts val="1013"/>
              </a:spcBef>
              <a:spcAft>
                <a:spcPts val="0"/>
              </a:spcAft>
              <a:buNone/>
            </a:pPr>
            <a:r>
              <a:t/>
            </a:r>
            <a:endParaRPr b="0" sz="1200">
              <a:latin typeface="Courier New"/>
              <a:ea typeface="Courier New"/>
              <a:cs typeface="Courier New"/>
              <a:sym typeface="Courier New"/>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280" name="Shape 268280"/>
        <p:cNvGrpSpPr/>
        <p:nvPr/>
      </p:nvGrpSpPr>
      <p:grpSpPr>
        <a:xfrm>
          <a:off x="0" y="0"/>
          <a:ext cx="0" cy="0"/>
          <a:chOff x="0" y="0"/>
          <a:chExt cx="0" cy="0"/>
        </a:xfrm>
      </p:grpSpPr>
      <p:sp>
        <p:nvSpPr>
          <p:cNvPr id="268281" name="Google Shape;268281;p135"/>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Iteration (do-while statement)</a:t>
            </a:r>
            <a:endParaRPr/>
          </a:p>
        </p:txBody>
      </p:sp>
      <p:sp>
        <p:nvSpPr>
          <p:cNvPr id="268282" name="Google Shape;268282;p135"/>
          <p:cNvSpPr txBox="1"/>
          <p:nvPr/>
        </p:nvSpPr>
        <p:spPr>
          <a:xfrm>
            <a:off x="755576" y="1844824"/>
            <a:ext cx="3744300" cy="12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v-SE" sz="1200">
                <a:solidFill>
                  <a:srgbClr val="FF0000"/>
                </a:solidFill>
                <a:latin typeface="Courier New"/>
                <a:ea typeface="Courier New"/>
                <a:cs typeface="Courier New"/>
                <a:sym typeface="Courier New"/>
              </a:rPr>
              <a:t>do</a:t>
            </a:r>
            <a:endParaRPr/>
          </a:p>
          <a:p>
            <a:pPr indent="0" lvl="0" marL="0" marR="0" rtl="0" algn="l">
              <a:spcBef>
                <a:spcPts val="0"/>
              </a:spcBef>
              <a:spcAft>
                <a:spcPts val="0"/>
              </a:spcAft>
              <a:buNone/>
            </a:pPr>
            <a:r>
              <a:rPr lang="sv-SE" sz="1200">
                <a:solidFill>
                  <a:srgbClr val="000000"/>
                </a:solidFill>
                <a:latin typeface="Courier New"/>
                <a:ea typeface="Courier New"/>
                <a:cs typeface="Courier New"/>
                <a:sym typeface="Courier New"/>
              </a:rPr>
              <a:t>{</a:t>
            </a:r>
            <a:br>
              <a:rPr lang="sv-SE" sz="1200">
                <a:solidFill>
                  <a:srgbClr val="000000"/>
                </a:solidFill>
                <a:latin typeface="Courier New"/>
                <a:ea typeface="Courier New"/>
                <a:cs typeface="Courier New"/>
                <a:sym typeface="Courier New"/>
              </a:rPr>
            </a:br>
            <a:r>
              <a:rPr lang="sv-SE" sz="1200">
                <a:solidFill>
                  <a:srgbClr val="000000"/>
                </a:solidFill>
                <a:latin typeface="Courier New"/>
                <a:ea typeface="Courier New"/>
                <a:cs typeface="Courier New"/>
                <a:sym typeface="Courier New"/>
              </a:rPr>
              <a:t>  code             </a:t>
            </a:r>
            <a:endParaRPr/>
          </a:p>
          <a:p>
            <a:pPr indent="0" lvl="0" marL="0" marR="0" rtl="0" algn="l">
              <a:spcBef>
                <a:spcPts val="0"/>
              </a:spcBef>
              <a:spcAft>
                <a:spcPts val="0"/>
              </a:spcAft>
              <a:buNone/>
            </a:pPr>
            <a:r>
              <a:rPr lang="sv-SE" sz="1200">
                <a:solidFill>
                  <a:srgbClr val="000000"/>
                </a:solidFill>
                <a:latin typeface="Courier New"/>
                <a:ea typeface="Courier New"/>
                <a:cs typeface="Courier New"/>
                <a:sym typeface="Courier New"/>
              </a:rPr>
              <a:t>}</a:t>
            </a:r>
            <a:br>
              <a:rPr lang="sv-SE" sz="1200">
                <a:solidFill>
                  <a:srgbClr val="000000"/>
                </a:solidFill>
                <a:latin typeface="Courier New"/>
                <a:ea typeface="Courier New"/>
                <a:cs typeface="Courier New"/>
                <a:sym typeface="Courier New"/>
              </a:rPr>
            </a:br>
            <a:r>
              <a:rPr lang="sv-SE" sz="1200">
                <a:solidFill>
                  <a:srgbClr val="FF0000"/>
                </a:solidFill>
                <a:latin typeface="Courier New"/>
                <a:ea typeface="Courier New"/>
                <a:cs typeface="Courier New"/>
                <a:sym typeface="Courier New"/>
              </a:rPr>
              <a:t>while</a:t>
            </a:r>
            <a:r>
              <a:rPr lang="sv-SE" sz="1200">
                <a:solidFill>
                  <a:srgbClr val="000000"/>
                </a:solidFill>
                <a:latin typeface="Courier New"/>
                <a:ea typeface="Courier New"/>
                <a:cs typeface="Courier New"/>
                <a:sym typeface="Courier New"/>
              </a:rPr>
              <a:t>(selection);</a:t>
            </a:r>
            <a:br>
              <a:rPr lang="sv-SE" sz="1200">
                <a:solidFill>
                  <a:schemeClr val="accent2"/>
                </a:solidFill>
                <a:latin typeface="Courier New"/>
                <a:ea typeface="Courier New"/>
                <a:cs typeface="Courier New"/>
                <a:sym typeface="Courier New"/>
              </a:rPr>
            </a:br>
            <a:endParaRPr b="0" sz="1200">
              <a:solidFill>
                <a:schemeClr val="dk2"/>
              </a:solidFill>
              <a:latin typeface="Open Sans Light"/>
              <a:ea typeface="Open Sans Light"/>
              <a:cs typeface="Open Sans Light"/>
              <a:sym typeface="Open Sans Light"/>
            </a:endParaRPr>
          </a:p>
        </p:txBody>
      </p:sp>
      <p:pic>
        <p:nvPicPr>
          <p:cNvPr id="268283" name="Google Shape;268283;p135"/>
          <p:cNvPicPr preferRelativeResize="0"/>
          <p:nvPr>
            <p:ph idx="1" type="body"/>
          </p:nvPr>
        </p:nvPicPr>
        <p:blipFill rotWithShape="1">
          <a:blip r:embed="rId3">
            <a:alphaModFix/>
          </a:blip>
          <a:srcRect b="0" l="0" r="0" t="0"/>
          <a:stretch/>
        </p:blipFill>
        <p:spPr>
          <a:xfrm>
            <a:off x="2771800" y="1052736"/>
            <a:ext cx="2044800" cy="26034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287" name="Shape 268287"/>
        <p:cNvGrpSpPr/>
        <p:nvPr/>
      </p:nvGrpSpPr>
      <p:grpSpPr>
        <a:xfrm>
          <a:off x="0" y="0"/>
          <a:ext cx="0" cy="0"/>
          <a:chOff x="0" y="0"/>
          <a:chExt cx="0" cy="0"/>
        </a:xfrm>
      </p:grpSpPr>
      <p:sp>
        <p:nvSpPr>
          <p:cNvPr id="268288" name="Google Shape;268288;p136"/>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Iteration (do-while statement)</a:t>
            </a:r>
            <a:endParaRPr/>
          </a:p>
        </p:txBody>
      </p:sp>
      <p:sp>
        <p:nvSpPr>
          <p:cNvPr id="268289" name="Google Shape;268289;p136"/>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000000"/>
              </a:buClr>
              <a:buSzPts val="1400"/>
              <a:buFont typeface="Times New Roman"/>
              <a:buNone/>
            </a:pPr>
            <a:r>
              <a:rPr b="1" lang="sv-SE">
                <a:solidFill>
                  <a:srgbClr val="FF0000"/>
                </a:solidFill>
                <a:latin typeface="Courier New"/>
                <a:ea typeface="Courier New"/>
                <a:cs typeface="Courier New"/>
                <a:sym typeface="Courier New"/>
              </a:rPr>
              <a:t>import</a:t>
            </a:r>
            <a:r>
              <a:rPr b="1" lang="sv-SE">
                <a:solidFill>
                  <a:srgbClr val="000000"/>
                </a:solidFill>
                <a:latin typeface="Courier New"/>
                <a:ea typeface="Courier New"/>
                <a:cs typeface="Courier New"/>
                <a:sym typeface="Courier New"/>
              </a:rPr>
              <a:t> java.util.Scanner;</a:t>
            </a:r>
            <a:endParaRPr/>
          </a:p>
          <a:p>
            <a:pPr indent="0" lvl="0" marL="0" rtl="0" algn="l">
              <a:lnSpc>
                <a:spcPct val="80000"/>
              </a:lnSpc>
              <a:spcBef>
                <a:spcPts val="1013"/>
              </a:spcBef>
              <a:spcAft>
                <a:spcPts val="0"/>
              </a:spcAft>
              <a:buClr>
                <a:srgbClr val="000000"/>
              </a:buClr>
              <a:buSzPts val="1400"/>
              <a:buFont typeface="Times New Roman"/>
              <a:buNone/>
            </a:pPr>
            <a:r>
              <a:rPr b="1" lang="sv-SE">
                <a:solidFill>
                  <a:srgbClr val="FF0000"/>
                </a:solidFill>
                <a:latin typeface="Courier New"/>
                <a:ea typeface="Courier New"/>
                <a:cs typeface="Courier New"/>
                <a:sym typeface="Courier New"/>
              </a:rPr>
              <a:t>public</a:t>
            </a:r>
            <a:r>
              <a:rPr b="1" lang="sv-SE">
                <a:solidFill>
                  <a:srgbClr val="000000"/>
                </a:solidFill>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class</a:t>
            </a:r>
            <a:r>
              <a:rPr b="1" lang="sv-SE">
                <a:solidFill>
                  <a:srgbClr val="000000"/>
                </a:solidFill>
                <a:latin typeface="Courier New"/>
                <a:ea typeface="Courier New"/>
                <a:cs typeface="Courier New"/>
                <a:sym typeface="Courier New"/>
              </a:rPr>
              <a:t> Counter{</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public</a:t>
            </a:r>
            <a:r>
              <a:rPr b="1" lang="sv-SE">
                <a:solidFill>
                  <a:srgbClr val="000000"/>
                </a:solidFill>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static</a:t>
            </a:r>
            <a:r>
              <a:rPr b="1" lang="sv-SE">
                <a:solidFill>
                  <a:srgbClr val="000000"/>
                </a:solidFill>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void</a:t>
            </a:r>
            <a:r>
              <a:rPr b="1" lang="sv-SE">
                <a:solidFill>
                  <a:srgbClr val="000000"/>
                </a:solidFill>
                <a:latin typeface="Courier New"/>
                <a:ea typeface="Courier New"/>
                <a:cs typeface="Courier New"/>
                <a:sym typeface="Courier New"/>
              </a:rPr>
              <a:t> main(String[] args){</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Scanner scan = new Scanner(System.in);			</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solidFill>
                  <a:srgbClr val="000000"/>
                </a:solidFill>
                <a:latin typeface="Courier New"/>
                <a:ea typeface="Courier New"/>
                <a:cs typeface="Courier New"/>
                <a:sym typeface="Courier New"/>
              </a:rPr>
              <a:t> tal;</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solidFill>
                  <a:srgbClr val="000000"/>
                </a:solidFill>
                <a:latin typeface="Courier New"/>
                <a:ea typeface="Courier New"/>
                <a:cs typeface="Courier New"/>
                <a:sym typeface="Courier New"/>
              </a:rPr>
              <a:t> max = 0;       </a:t>
            </a:r>
            <a:endParaRPr/>
          </a:p>
          <a:p>
            <a:pPr indent="0" lvl="0" marL="0" rtl="0" algn="l">
              <a:lnSpc>
                <a:spcPct val="80000"/>
              </a:lnSpc>
              <a:spcBef>
                <a:spcPts val="1013"/>
              </a:spcBef>
              <a:spcAft>
                <a:spcPts val="0"/>
              </a:spcAft>
              <a:buClr>
                <a:srgbClr val="000000"/>
              </a:buClr>
              <a:buSzPts val="1400"/>
              <a:buFont typeface="Times New Roman"/>
              <a:buNone/>
            </a:pPr>
            <a:r>
              <a:rPr b="1" lang="sv-SE">
                <a:solidFill>
                  <a:srgbClr val="000000"/>
                </a:solidFill>
                <a:latin typeface="Courier New"/>
                <a:ea typeface="Courier New"/>
                <a:cs typeface="Courier New"/>
                <a:sym typeface="Courier New"/>
              </a:rPr>
              <a:t>      System.out.print(</a:t>
            </a:r>
            <a:r>
              <a:rPr b="1" lang="sv-SE">
                <a:solidFill>
                  <a:schemeClr val="lt2"/>
                </a:solidFill>
                <a:latin typeface="Courier New"/>
                <a:ea typeface="Courier New"/>
                <a:cs typeface="Courier New"/>
                <a:sym typeface="Courier New"/>
              </a:rPr>
              <a:t>"Skriv in ett heltal: "</a:t>
            </a:r>
            <a:r>
              <a:rPr b="1" lang="sv-SE">
                <a:solidFill>
                  <a:srgbClr val="000000"/>
                </a:solidFill>
                <a:latin typeface="Courier New"/>
                <a:ea typeface="Courier New"/>
                <a:cs typeface="Courier New"/>
                <a:sym typeface="Courier New"/>
              </a:rPr>
              <a:t>);</a:t>
            </a:r>
            <a:endParaRPr/>
          </a:p>
          <a:p>
            <a:pPr indent="0" lvl="0" marL="0" rtl="0" algn="l">
              <a:lnSpc>
                <a:spcPct val="80000"/>
              </a:lnSpc>
              <a:spcBef>
                <a:spcPts val="1013"/>
              </a:spcBef>
              <a:spcAft>
                <a:spcPts val="0"/>
              </a:spcAft>
              <a:buClr>
                <a:srgbClr val="000000"/>
              </a:buClr>
              <a:buSzPts val="1400"/>
              <a:buFont typeface="Times New Roman"/>
              <a:buNone/>
            </a:pPr>
            <a:r>
              <a:rPr b="1" lang="sv-SE">
                <a:solidFill>
                  <a:srgbClr val="000000"/>
                </a:solidFill>
                <a:latin typeface="Courier New"/>
                <a:ea typeface="Courier New"/>
                <a:cs typeface="Courier New"/>
                <a:sym typeface="Courier New"/>
              </a:rPr>
              <a:t>      tal = scan.nextInt();</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a:t>
            </a:r>
            <a:endParaRPr/>
          </a:p>
          <a:p>
            <a:pPr indent="0" lvl="0" marL="0" rtl="0" algn="l">
              <a:lnSpc>
                <a:spcPct val="80000"/>
              </a:lnSpc>
              <a:spcBef>
                <a:spcPts val="1013"/>
              </a:spcBef>
              <a:spcAft>
                <a:spcPts val="0"/>
              </a:spcAft>
              <a:buClr>
                <a:srgbClr val="000000"/>
              </a:buClr>
              <a:buSzPts val="1400"/>
              <a:buFont typeface="Times New Roman"/>
              <a:buNone/>
            </a:pPr>
            <a:r>
              <a:rPr b="1" lang="sv-SE">
                <a:solidFill>
                  <a:srgbClr val="000000"/>
                </a:solidFill>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if</a:t>
            </a:r>
            <a:r>
              <a:rPr b="1" lang="sv-SE">
                <a:solidFill>
                  <a:srgbClr val="000000"/>
                </a:solidFill>
                <a:latin typeface="Courier New"/>
                <a:ea typeface="Courier New"/>
                <a:cs typeface="Courier New"/>
                <a:sym typeface="Courier New"/>
              </a:rPr>
              <a:t> (tal != 0) {          </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do</a:t>
            </a:r>
            <a:r>
              <a:rPr b="1" lang="sv-SE">
                <a:solidFill>
                  <a:schemeClr val="accent2"/>
                </a:solidFill>
                <a:latin typeface="Courier New"/>
                <a:ea typeface="Courier New"/>
                <a:cs typeface="Courier New"/>
                <a:sym typeface="Courier New"/>
              </a:rPr>
              <a:t>{</a:t>
            </a:r>
            <a:br>
              <a:rPr b="1" lang="sv-SE">
                <a:solidFill>
                  <a:schemeClr val="accent2"/>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if</a:t>
            </a:r>
            <a:r>
              <a:rPr b="1" lang="sv-SE">
                <a:solidFill>
                  <a:srgbClr val="000000"/>
                </a:solidFill>
                <a:latin typeface="Courier New"/>
                <a:ea typeface="Courier New"/>
                <a:cs typeface="Courier New"/>
                <a:sym typeface="Courier New"/>
              </a:rPr>
              <a:t> (tal &gt; max) {</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max = tal;</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System.out.print(</a:t>
            </a:r>
            <a:r>
              <a:rPr b="1" lang="sv-SE">
                <a:solidFill>
                  <a:schemeClr val="lt2"/>
                </a:solidFill>
                <a:latin typeface="Courier New"/>
                <a:ea typeface="Courier New"/>
                <a:cs typeface="Courier New"/>
                <a:sym typeface="Courier New"/>
              </a:rPr>
              <a:t>"Skriv in ett heltal: "</a:t>
            </a:r>
            <a:r>
              <a:rPr b="1" lang="sv-SE">
                <a:solidFill>
                  <a:srgbClr val="000000"/>
                </a:solidFill>
                <a:latin typeface="Courier New"/>
                <a:ea typeface="Courier New"/>
                <a:cs typeface="Courier New"/>
                <a:sym typeface="Courier New"/>
              </a:rPr>
              <a:t>);</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tal = in.nextInt();               </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while(</a:t>
            </a:r>
            <a:r>
              <a:rPr b="1" lang="sv-SE">
                <a:solidFill>
                  <a:srgbClr val="000000"/>
                </a:solidFill>
                <a:latin typeface="Courier New"/>
                <a:ea typeface="Courier New"/>
                <a:cs typeface="Courier New"/>
                <a:sym typeface="Courier New"/>
              </a:rPr>
              <a:t>tal &gt; 0</a:t>
            </a:r>
            <a:r>
              <a:rPr b="1" lang="sv-SE">
                <a:solidFill>
                  <a:schemeClr val="accent2"/>
                </a:solidFill>
                <a:latin typeface="Courier New"/>
                <a:ea typeface="Courier New"/>
                <a:cs typeface="Courier New"/>
                <a:sym typeface="Courier New"/>
              </a:rPr>
              <a:t>);</a:t>
            </a:r>
            <a:br>
              <a:rPr b="1" lang="sv-SE">
                <a:solidFill>
                  <a:schemeClr val="accent2"/>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solidFill>
                  <a:srgbClr val="000000"/>
                </a:solidFill>
                <a:latin typeface="Courier New"/>
                <a:ea typeface="Courier New"/>
                <a:cs typeface="Courier New"/>
                <a:sym typeface="Courier New"/>
              </a:rPr>
              <a:t>.println(</a:t>
            </a:r>
            <a:r>
              <a:rPr b="1" lang="sv-SE">
                <a:solidFill>
                  <a:schemeClr val="lt2"/>
                </a:solidFill>
                <a:latin typeface="Courier New"/>
                <a:ea typeface="Courier New"/>
                <a:cs typeface="Courier New"/>
                <a:sym typeface="Courier New"/>
              </a:rPr>
              <a:t>"Största talet är: "</a:t>
            </a:r>
            <a:r>
              <a:rPr b="1" lang="sv-SE">
                <a:solidFill>
                  <a:srgbClr val="000000"/>
                </a:solidFill>
                <a:latin typeface="Courier New"/>
                <a:ea typeface="Courier New"/>
                <a:cs typeface="Courier New"/>
                <a:sym typeface="Courier New"/>
              </a:rPr>
              <a:t> + max);</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else</a:t>
            </a:r>
            <a:r>
              <a:rPr b="1" lang="sv-SE">
                <a:solidFill>
                  <a:srgbClr val="000000"/>
                </a:solidFill>
                <a:latin typeface="Courier New"/>
                <a:ea typeface="Courier New"/>
                <a:cs typeface="Courier New"/>
                <a:sym typeface="Courier New"/>
              </a:rPr>
              <a:t> {</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solidFill>
                  <a:srgbClr val="000000"/>
                </a:solidFill>
                <a:latin typeface="Courier New"/>
                <a:ea typeface="Courier New"/>
                <a:cs typeface="Courier New"/>
                <a:sym typeface="Courier New"/>
              </a:rPr>
              <a:t>.println(</a:t>
            </a:r>
            <a:r>
              <a:rPr b="1" lang="sv-SE">
                <a:solidFill>
                  <a:schemeClr val="lt2"/>
                </a:solidFill>
                <a:latin typeface="Courier New"/>
                <a:ea typeface="Courier New"/>
                <a:cs typeface="Courier New"/>
                <a:sym typeface="Courier New"/>
              </a:rPr>
              <a:t>"Inget tal inläst"</a:t>
            </a:r>
            <a:r>
              <a:rPr b="1" lang="sv-SE">
                <a:solidFill>
                  <a:srgbClr val="000000"/>
                </a:solidFill>
                <a:latin typeface="Courier New"/>
                <a:ea typeface="Courier New"/>
                <a:cs typeface="Courier New"/>
                <a:sym typeface="Courier New"/>
              </a:rPr>
              <a:t>);</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a:t>
            </a:r>
            <a:endParaRPr/>
          </a:p>
          <a:p>
            <a:pPr indent="0" lvl="0" marL="0" rtl="0" algn="l">
              <a:lnSpc>
                <a:spcPct val="80000"/>
              </a:lnSpc>
              <a:spcBef>
                <a:spcPts val="1013"/>
              </a:spcBef>
              <a:spcAft>
                <a:spcPts val="0"/>
              </a:spcAft>
              <a:buClr>
                <a:srgbClr val="000000"/>
              </a:buClr>
              <a:buSzPts val="1400"/>
              <a:buFont typeface="Times New Roman"/>
              <a:buNone/>
            </a:pPr>
            <a:r>
              <a:rPr b="1" lang="sv-SE">
                <a:solidFill>
                  <a:srgbClr val="000000"/>
                </a:solidFill>
                <a:latin typeface="Courier New"/>
                <a:ea typeface="Courier New"/>
                <a:cs typeface="Courier New"/>
                <a:sym typeface="Courier New"/>
              </a:rPr>
              <a:t>}</a:t>
            </a:r>
            <a:endParaRPr/>
          </a:p>
          <a:p>
            <a:pPr indent="0" lvl="0" marL="0" rtl="0" algn="l">
              <a:spcBef>
                <a:spcPts val="1013"/>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293" name="Shape 268293"/>
        <p:cNvGrpSpPr/>
        <p:nvPr/>
      </p:nvGrpSpPr>
      <p:grpSpPr>
        <a:xfrm>
          <a:off x="0" y="0"/>
          <a:ext cx="0" cy="0"/>
          <a:chOff x="0" y="0"/>
          <a:chExt cx="0" cy="0"/>
        </a:xfrm>
      </p:grpSpPr>
      <p:sp>
        <p:nvSpPr>
          <p:cNvPr id="268294" name="Google Shape;268294;p137"/>
          <p:cNvSpPr txBox="1"/>
          <p:nvPr>
            <p:ph type="title"/>
          </p:nvPr>
        </p:nvSpPr>
        <p:spPr>
          <a:xfrm>
            <a:off x="654050"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Iteration (for statement)</a:t>
            </a:r>
            <a:endParaRPr sz="2000"/>
          </a:p>
        </p:txBody>
      </p:sp>
      <p:sp>
        <p:nvSpPr>
          <p:cNvPr id="268295" name="Google Shape;268295;p137"/>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rgbClr val="000000"/>
              </a:buClr>
              <a:buSzPts val="1400"/>
              <a:buFont typeface="Times New Roman"/>
              <a:buNone/>
            </a:pPr>
            <a:r>
              <a:t/>
            </a:r>
            <a:endParaRPr b="1">
              <a:solidFill>
                <a:srgbClr val="7F0055"/>
              </a:solidFill>
              <a:latin typeface="Courier New"/>
              <a:ea typeface="Courier New"/>
              <a:cs typeface="Courier New"/>
              <a:sym typeface="Courier New"/>
            </a:endParaRPr>
          </a:p>
          <a:p>
            <a:pPr indent="0" lvl="0" marL="0" rtl="0" algn="l">
              <a:lnSpc>
                <a:spcPct val="89000"/>
              </a:lnSpc>
              <a:spcBef>
                <a:spcPts val="1013"/>
              </a:spcBef>
              <a:spcAft>
                <a:spcPts val="0"/>
              </a:spcAft>
              <a:buClr>
                <a:srgbClr val="000000"/>
              </a:buClr>
              <a:buSzPts val="1400"/>
              <a:buFont typeface="Times New Roman"/>
              <a:buNone/>
            </a:pPr>
            <a:r>
              <a:t/>
            </a:r>
            <a:endParaRPr b="1">
              <a:solidFill>
                <a:srgbClr val="7F0055"/>
              </a:solidFill>
              <a:latin typeface="Courier New"/>
              <a:ea typeface="Courier New"/>
              <a:cs typeface="Courier New"/>
              <a:sym typeface="Courier New"/>
            </a:endParaRPr>
          </a:p>
          <a:p>
            <a:pPr indent="0" lvl="0" marL="0" rtl="0" algn="l">
              <a:lnSpc>
                <a:spcPct val="89000"/>
              </a:lnSpc>
              <a:spcBef>
                <a:spcPts val="1013"/>
              </a:spcBef>
              <a:spcAft>
                <a:spcPts val="0"/>
              </a:spcAft>
              <a:buClr>
                <a:srgbClr val="000000"/>
              </a:buClr>
              <a:buSzPts val="1400"/>
              <a:buFont typeface="Times New Roman"/>
              <a:buNone/>
            </a:pPr>
            <a:r>
              <a:t/>
            </a:r>
            <a:endParaRPr b="1">
              <a:solidFill>
                <a:srgbClr val="7F0055"/>
              </a:solidFill>
              <a:latin typeface="Courier New"/>
              <a:ea typeface="Courier New"/>
              <a:cs typeface="Courier New"/>
              <a:sym typeface="Courier New"/>
            </a:endParaRPr>
          </a:p>
          <a:p>
            <a:pPr indent="0" lvl="0" marL="0" rtl="0" algn="l">
              <a:lnSpc>
                <a:spcPct val="89000"/>
              </a:lnSpc>
              <a:spcBef>
                <a:spcPts val="1013"/>
              </a:spcBef>
              <a:spcAft>
                <a:spcPts val="0"/>
              </a:spcAft>
              <a:buClr>
                <a:srgbClr val="000000"/>
              </a:buClr>
              <a:buSzPts val="1400"/>
              <a:buFont typeface="Times New Roman"/>
              <a:buNone/>
            </a:pPr>
            <a:r>
              <a:t/>
            </a:r>
            <a:endParaRPr b="1">
              <a:solidFill>
                <a:srgbClr val="7F0055"/>
              </a:solidFill>
              <a:latin typeface="Courier New"/>
              <a:ea typeface="Courier New"/>
              <a:cs typeface="Courier New"/>
              <a:sym typeface="Courier New"/>
            </a:endParaRPr>
          </a:p>
          <a:p>
            <a:pPr indent="0" lvl="0" marL="0" rtl="0" algn="l">
              <a:lnSpc>
                <a:spcPct val="89000"/>
              </a:lnSpc>
              <a:spcBef>
                <a:spcPts val="1013"/>
              </a:spcBef>
              <a:spcAft>
                <a:spcPts val="0"/>
              </a:spcAft>
              <a:buClr>
                <a:srgbClr val="000000"/>
              </a:buClr>
              <a:buSzPts val="1400"/>
              <a:buFont typeface="Times New Roman"/>
              <a:buNone/>
            </a:pPr>
            <a:r>
              <a:t/>
            </a:r>
            <a:endParaRPr b="1">
              <a:solidFill>
                <a:srgbClr val="7F0055"/>
              </a:solidFill>
              <a:latin typeface="Courier New"/>
              <a:ea typeface="Courier New"/>
              <a:cs typeface="Courier New"/>
              <a:sym typeface="Courier New"/>
            </a:endParaRPr>
          </a:p>
          <a:p>
            <a:pPr indent="0" lvl="0" marL="0" rtl="0" algn="l">
              <a:lnSpc>
                <a:spcPct val="89000"/>
              </a:lnSpc>
              <a:spcBef>
                <a:spcPts val="1013"/>
              </a:spcBef>
              <a:spcAft>
                <a:spcPts val="0"/>
              </a:spcAft>
              <a:buClr>
                <a:srgbClr val="000000"/>
              </a:buClr>
              <a:buSzPts val="1400"/>
              <a:buFont typeface="Times New Roman"/>
              <a:buNone/>
            </a:pPr>
            <a:r>
              <a:t/>
            </a:r>
            <a:endParaRPr b="1">
              <a:solidFill>
                <a:srgbClr val="7F0055"/>
              </a:solidFill>
              <a:latin typeface="Courier New"/>
              <a:ea typeface="Courier New"/>
              <a:cs typeface="Courier New"/>
              <a:sym typeface="Courier New"/>
            </a:endParaRPr>
          </a:p>
          <a:p>
            <a:pPr indent="0" lvl="0" marL="0" rtl="0" algn="l">
              <a:lnSpc>
                <a:spcPct val="89000"/>
              </a:lnSpc>
              <a:spcBef>
                <a:spcPts val="1013"/>
              </a:spcBef>
              <a:spcAft>
                <a:spcPts val="0"/>
              </a:spcAft>
              <a:buClr>
                <a:srgbClr val="000000"/>
              </a:buClr>
              <a:buSzPts val="1400"/>
              <a:buFont typeface="Times New Roman"/>
              <a:buNone/>
            </a:pPr>
            <a:r>
              <a:t/>
            </a:r>
            <a:endParaRPr b="1">
              <a:solidFill>
                <a:srgbClr val="7F0055"/>
              </a:solidFill>
              <a:latin typeface="Courier New"/>
              <a:ea typeface="Courier New"/>
              <a:cs typeface="Courier New"/>
              <a:sym typeface="Courier New"/>
            </a:endParaRPr>
          </a:p>
          <a:p>
            <a:pPr indent="0" lvl="0" marL="0" rtl="0" algn="l">
              <a:lnSpc>
                <a:spcPct val="89000"/>
              </a:lnSpc>
              <a:spcBef>
                <a:spcPts val="1013"/>
              </a:spcBef>
              <a:spcAft>
                <a:spcPts val="0"/>
              </a:spcAft>
              <a:buClr>
                <a:srgbClr val="000000"/>
              </a:buClr>
              <a:buSzPts val="1400"/>
              <a:buFont typeface="Times New Roman"/>
              <a:buNone/>
            </a:pPr>
            <a:r>
              <a:t/>
            </a:r>
            <a:endParaRPr b="1">
              <a:solidFill>
                <a:srgbClr val="7F0055"/>
              </a:solidFill>
              <a:latin typeface="Courier New"/>
              <a:ea typeface="Courier New"/>
              <a:cs typeface="Courier New"/>
              <a:sym typeface="Courier New"/>
            </a:endParaRPr>
          </a:p>
          <a:p>
            <a:pPr indent="0" lvl="0" marL="0" rtl="0" algn="l">
              <a:lnSpc>
                <a:spcPct val="89000"/>
              </a:lnSpc>
              <a:spcBef>
                <a:spcPts val="1013"/>
              </a:spcBef>
              <a:spcAft>
                <a:spcPts val="0"/>
              </a:spcAft>
              <a:buClr>
                <a:srgbClr val="000000"/>
              </a:buClr>
              <a:buSzPts val="1400"/>
              <a:buFont typeface="Times New Roman"/>
              <a:buNone/>
            </a:pPr>
            <a:r>
              <a:t/>
            </a:r>
            <a:endParaRPr>
              <a:solidFill>
                <a:srgbClr val="FF0000"/>
              </a:solidFill>
              <a:latin typeface="Courier New"/>
              <a:ea typeface="Courier New"/>
              <a:cs typeface="Courier New"/>
              <a:sym typeface="Courier New"/>
            </a:endParaRPr>
          </a:p>
          <a:p>
            <a:pPr indent="0" lvl="0" marL="0" rtl="0" algn="l">
              <a:lnSpc>
                <a:spcPct val="89000"/>
              </a:lnSpc>
              <a:spcBef>
                <a:spcPts val="1013"/>
              </a:spcBef>
              <a:spcAft>
                <a:spcPts val="0"/>
              </a:spcAft>
              <a:buClr>
                <a:srgbClr val="000000"/>
              </a:buClr>
              <a:buSzPts val="1400"/>
              <a:buFont typeface="Times New Roman"/>
              <a:buNone/>
            </a:pPr>
            <a:r>
              <a:t/>
            </a:r>
            <a:endParaRPr>
              <a:solidFill>
                <a:srgbClr val="FF0000"/>
              </a:solidFill>
              <a:latin typeface="Courier New"/>
              <a:ea typeface="Courier New"/>
              <a:cs typeface="Courier New"/>
              <a:sym typeface="Courier New"/>
            </a:endParaRPr>
          </a:p>
          <a:p>
            <a:pPr indent="0" lvl="0" marL="0" rtl="0" algn="l">
              <a:lnSpc>
                <a:spcPct val="89000"/>
              </a:lnSpc>
              <a:spcBef>
                <a:spcPts val="1013"/>
              </a:spcBef>
              <a:spcAft>
                <a:spcPts val="0"/>
              </a:spcAft>
              <a:buClr>
                <a:srgbClr val="000000"/>
              </a:buClr>
              <a:buSzPts val="1400"/>
              <a:buFont typeface="Times New Roman"/>
              <a:buNone/>
            </a:pPr>
            <a:r>
              <a:t/>
            </a:r>
            <a:endParaRPr>
              <a:solidFill>
                <a:srgbClr val="FF0000"/>
              </a:solidFill>
              <a:latin typeface="Courier New"/>
              <a:ea typeface="Courier New"/>
              <a:cs typeface="Courier New"/>
              <a:sym typeface="Courier New"/>
            </a:endParaRPr>
          </a:p>
          <a:p>
            <a:pPr indent="0" lvl="0" marL="0" rtl="0" algn="l">
              <a:lnSpc>
                <a:spcPct val="89000"/>
              </a:lnSpc>
              <a:spcBef>
                <a:spcPts val="1013"/>
              </a:spcBef>
              <a:spcAft>
                <a:spcPts val="0"/>
              </a:spcAft>
              <a:buClr>
                <a:srgbClr val="000000"/>
              </a:buClr>
              <a:buSzPts val="1400"/>
              <a:buFont typeface="Times New Roman"/>
              <a:buNone/>
            </a:pPr>
            <a:r>
              <a:rPr lang="sv-SE">
                <a:solidFill>
                  <a:srgbClr val="FF0000"/>
                </a:solidFill>
                <a:latin typeface="Courier New"/>
                <a:ea typeface="Courier New"/>
                <a:cs typeface="Courier New"/>
                <a:sym typeface="Courier New"/>
              </a:rPr>
              <a:t>public</a:t>
            </a:r>
            <a:r>
              <a:rPr lang="sv-SE">
                <a:solidFill>
                  <a:srgbClr val="FF0000"/>
                </a:solidFill>
                <a:latin typeface="Arial"/>
                <a:ea typeface="Arial"/>
                <a:cs typeface="Arial"/>
                <a:sym typeface="Arial"/>
              </a:rPr>
              <a:t> </a:t>
            </a:r>
            <a:r>
              <a:rPr lang="sv-SE">
                <a:solidFill>
                  <a:srgbClr val="FF0000"/>
                </a:solidFill>
                <a:latin typeface="Courier New"/>
                <a:ea typeface="Courier New"/>
                <a:cs typeface="Courier New"/>
                <a:sym typeface="Courier New"/>
              </a:rPr>
              <a:t>class</a:t>
            </a:r>
            <a:r>
              <a:rPr lang="sv-SE">
                <a:solidFill>
                  <a:srgbClr val="000000"/>
                </a:solidFill>
                <a:latin typeface="Arial"/>
                <a:ea typeface="Arial"/>
                <a:cs typeface="Arial"/>
                <a:sym typeface="Arial"/>
              </a:rPr>
              <a:t> I</a:t>
            </a:r>
            <a:r>
              <a:rPr lang="sv-SE">
                <a:solidFill>
                  <a:srgbClr val="000000"/>
                </a:solidFill>
                <a:latin typeface="Courier New"/>
                <a:ea typeface="Courier New"/>
                <a:cs typeface="Courier New"/>
                <a:sym typeface="Courier New"/>
              </a:rPr>
              <a:t>teration</a:t>
            </a:r>
            <a:r>
              <a:rPr lang="sv-SE">
                <a:solidFill>
                  <a:srgbClr val="000000"/>
                </a:solidFill>
                <a:latin typeface="Arial"/>
                <a:ea typeface="Arial"/>
                <a:cs typeface="Arial"/>
                <a:sym typeface="Arial"/>
              </a:rPr>
              <a:t> </a:t>
            </a:r>
            <a:r>
              <a:rPr lang="sv-SE">
                <a:solidFill>
                  <a:srgbClr val="000000"/>
                </a:solidFill>
                <a:latin typeface="Courier New"/>
                <a:ea typeface="Courier New"/>
                <a:cs typeface="Courier New"/>
                <a:sym typeface="Courier New"/>
              </a:rPr>
              <a:t>{</a:t>
            </a:r>
            <a:br>
              <a:rPr lang="sv-SE">
                <a:solidFill>
                  <a:srgbClr val="000000"/>
                </a:solidFill>
                <a:latin typeface="Courier New"/>
                <a:ea typeface="Courier New"/>
                <a:cs typeface="Courier New"/>
                <a:sym typeface="Courier New"/>
              </a:rPr>
            </a:br>
            <a:r>
              <a:rPr lang="sv-SE">
                <a:solidFill>
                  <a:srgbClr val="7F0055"/>
                </a:solidFill>
                <a:latin typeface="Courier New"/>
                <a:ea typeface="Courier New"/>
                <a:cs typeface="Courier New"/>
                <a:sym typeface="Courier New"/>
              </a:rPr>
              <a:t>   </a:t>
            </a:r>
            <a:r>
              <a:rPr lang="sv-SE">
                <a:solidFill>
                  <a:srgbClr val="FF0000"/>
                </a:solidFill>
                <a:latin typeface="Courier New"/>
                <a:ea typeface="Courier New"/>
                <a:cs typeface="Courier New"/>
                <a:sym typeface="Courier New"/>
              </a:rPr>
              <a:t>public</a:t>
            </a:r>
            <a:r>
              <a:rPr lang="sv-SE">
                <a:solidFill>
                  <a:srgbClr val="000000"/>
                </a:solidFill>
                <a:latin typeface="Arial"/>
                <a:ea typeface="Arial"/>
                <a:cs typeface="Arial"/>
                <a:sym typeface="Arial"/>
              </a:rPr>
              <a:t> </a:t>
            </a:r>
            <a:r>
              <a:rPr lang="sv-SE">
                <a:solidFill>
                  <a:srgbClr val="FF0000"/>
                </a:solidFill>
                <a:latin typeface="Courier New"/>
                <a:ea typeface="Courier New"/>
                <a:cs typeface="Courier New"/>
                <a:sym typeface="Courier New"/>
              </a:rPr>
              <a:t>static</a:t>
            </a:r>
            <a:r>
              <a:rPr lang="sv-SE">
                <a:solidFill>
                  <a:srgbClr val="000000"/>
                </a:solidFill>
                <a:latin typeface="Arial"/>
                <a:ea typeface="Arial"/>
                <a:cs typeface="Arial"/>
                <a:sym typeface="Arial"/>
              </a:rPr>
              <a:t> </a:t>
            </a:r>
            <a:r>
              <a:rPr lang="sv-SE">
                <a:solidFill>
                  <a:srgbClr val="FF0000"/>
                </a:solidFill>
                <a:latin typeface="Courier New"/>
                <a:ea typeface="Courier New"/>
                <a:cs typeface="Courier New"/>
                <a:sym typeface="Courier New"/>
              </a:rPr>
              <a:t>void</a:t>
            </a:r>
            <a:r>
              <a:rPr lang="sv-SE">
                <a:solidFill>
                  <a:srgbClr val="000000"/>
                </a:solidFill>
                <a:latin typeface="Arial"/>
                <a:ea typeface="Arial"/>
                <a:cs typeface="Arial"/>
                <a:sym typeface="Arial"/>
              </a:rPr>
              <a:t> </a:t>
            </a:r>
            <a:r>
              <a:rPr lang="sv-SE">
                <a:solidFill>
                  <a:srgbClr val="000000"/>
                </a:solidFill>
                <a:latin typeface="Courier New"/>
                <a:ea typeface="Courier New"/>
                <a:cs typeface="Courier New"/>
                <a:sym typeface="Courier New"/>
              </a:rPr>
              <a:t>main(String[]</a:t>
            </a:r>
            <a:r>
              <a:rPr lang="sv-SE">
                <a:solidFill>
                  <a:srgbClr val="000000"/>
                </a:solidFill>
                <a:latin typeface="Arial"/>
                <a:ea typeface="Arial"/>
                <a:cs typeface="Arial"/>
                <a:sym typeface="Arial"/>
              </a:rPr>
              <a:t> </a:t>
            </a:r>
            <a:r>
              <a:rPr lang="sv-SE">
                <a:solidFill>
                  <a:srgbClr val="000000"/>
                </a:solidFill>
                <a:latin typeface="Courier New"/>
                <a:ea typeface="Courier New"/>
                <a:cs typeface="Courier New"/>
                <a:sym typeface="Courier New"/>
              </a:rPr>
              <a:t>args)</a:t>
            </a:r>
            <a:r>
              <a:rPr lang="sv-SE">
                <a:solidFill>
                  <a:srgbClr val="000000"/>
                </a:solidFill>
                <a:latin typeface="Arial"/>
                <a:ea typeface="Arial"/>
                <a:cs typeface="Arial"/>
                <a:sym typeface="Arial"/>
              </a:rPr>
              <a:t> </a:t>
            </a:r>
            <a:r>
              <a:rPr lang="sv-SE">
                <a:solidFill>
                  <a:srgbClr val="000000"/>
                </a:solidFill>
                <a:latin typeface="Courier New"/>
                <a:ea typeface="Courier New"/>
                <a:cs typeface="Courier New"/>
                <a:sym typeface="Courier New"/>
              </a:rPr>
              <a:t>{</a:t>
            </a:r>
            <a:br>
              <a:rPr lang="sv-SE">
                <a:solidFill>
                  <a:srgbClr val="000000"/>
                </a:solidFill>
                <a:latin typeface="Courier New"/>
                <a:ea typeface="Courier New"/>
                <a:cs typeface="Courier New"/>
                <a:sym typeface="Courier New"/>
              </a:rPr>
            </a:br>
            <a:r>
              <a:rPr lang="sv-SE">
                <a:solidFill>
                  <a:srgbClr val="000000"/>
                </a:solidFill>
                <a:latin typeface="Courier New"/>
                <a:ea typeface="Courier New"/>
                <a:cs typeface="Courier New"/>
                <a:sym typeface="Courier New"/>
              </a:rPr>
              <a:t>      </a:t>
            </a:r>
            <a:r>
              <a:rPr lang="sv-SE">
                <a:solidFill>
                  <a:srgbClr val="FF0000"/>
                </a:solidFill>
                <a:latin typeface="Courier New"/>
                <a:ea typeface="Courier New"/>
                <a:cs typeface="Courier New"/>
                <a:sym typeface="Courier New"/>
              </a:rPr>
              <a:t>for</a:t>
            </a:r>
            <a:r>
              <a:rPr lang="sv-SE">
                <a:solidFill>
                  <a:srgbClr val="000000"/>
                </a:solidFill>
                <a:latin typeface="Courier New"/>
                <a:ea typeface="Courier New"/>
                <a:cs typeface="Courier New"/>
                <a:sym typeface="Courier New"/>
              </a:rPr>
              <a:t> ( int i = 1; i &lt; 5 ; i++){</a:t>
            </a:r>
            <a:br>
              <a:rPr lang="sv-SE">
                <a:solidFill>
                  <a:srgbClr val="000000"/>
                </a:solidFill>
                <a:latin typeface="Courier New"/>
                <a:ea typeface="Courier New"/>
                <a:cs typeface="Courier New"/>
                <a:sym typeface="Courier New"/>
              </a:rPr>
            </a:br>
            <a:r>
              <a:rPr lang="sv-SE">
                <a:solidFill>
                  <a:srgbClr val="000000"/>
                </a:solidFill>
                <a:latin typeface="Courier New"/>
                <a:ea typeface="Courier New"/>
                <a:cs typeface="Courier New"/>
                <a:sym typeface="Courier New"/>
              </a:rPr>
              <a:t>	 System.</a:t>
            </a:r>
            <a:r>
              <a:rPr lang="sv-SE">
                <a:solidFill>
                  <a:schemeClr val="lt2"/>
                </a:solidFill>
                <a:latin typeface="Courier New"/>
                <a:ea typeface="Courier New"/>
                <a:cs typeface="Courier New"/>
                <a:sym typeface="Courier New"/>
              </a:rPr>
              <a:t>out</a:t>
            </a:r>
            <a:r>
              <a:rPr lang="sv-SE">
                <a:solidFill>
                  <a:srgbClr val="000000"/>
                </a:solidFill>
                <a:latin typeface="Courier New"/>
                <a:ea typeface="Courier New"/>
                <a:cs typeface="Courier New"/>
                <a:sym typeface="Courier New"/>
              </a:rPr>
              <a:t>.println(</a:t>
            </a:r>
            <a:r>
              <a:rPr lang="sv-SE">
                <a:solidFill>
                  <a:schemeClr val="lt2"/>
                </a:solidFill>
                <a:latin typeface="Courier New"/>
                <a:ea typeface="Courier New"/>
                <a:cs typeface="Courier New"/>
                <a:sym typeface="Courier New"/>
              </a:rPr>
              <a:t>”i="</a:t>
            </a:r>
            <a:r>
              <a:rPr lang="sv-SE">
                <a:solidFill>
                  <a:srgbClr val="000000"/>
                </a:solidFill>
                <a:latin typeface="Courier New"/>
                <a:ea typeface="Courier New"/>
                <a:cs typeface="Courier New"/>
                <a:sym typeface="Courier New"/>
              </a:rPr>
              <a:t> + i);</a:t>
            </a:r>
            <a:br>
              <a:rPr lang="sv-SE">
                <a:solidFill>
                  <a:srgbClr val="000000"/>
                </a:solidFill>
                <a:latin typeface="Courier New"/>
                <a:ea typeface="Courier New"/>
                <a:cs typeface="Courier New"/>
                <a:sym typeface="Courier New"/>
              </a:rPr>
            </a:br>
            <a:r>
              <a:rPr lang="sv-SE">
                <a:solidFill>
                  <a:srgbClr val="000000"/>
                </a:solidFill>
                <a:latin typeface="Courier New"/>
                <a:ea typeface="Courier New"/>
                <a:cs typeface="Courier New"/>
                <a:sym typeface="Courier New"/>
              </a:rPr>
              <a:t>      }</a:t>
            </a:r>
            <a:br>
              <a:rPr lang="sv-SE">
                <a:solidFill>
                  <a:srgbClr val="000000"/>
                </a:solidFill>
                <a:latin typeface="Courier New"/>
                <a:ea typeface="Courier New"/>
                <a:cs typeface="Courier New"/>
                <a:sym typeface="Courier New"/>
              </a:rPr>
            </a:br>
            <a:r>
              <a:rPr lang="sv-SE">
                <a:solidFill>
                  <a:srgbClr val="000000"/>
                </a:solidFill>
                <a:latin typeface="Arial"/>
                <a:ea typeface="Arial"/>
                <a:cs typeface="Arial"/>
                <a:sym typeface="Arial"/>
              </a:rPr>
              <a:t>}</a:t>
            </a:r>
            <a:endParaRPr/>
          </a:p>
          <a:p>
            <a:pPr indent="0" lvl="0" marL="0" rtl="0" algn="ctr">
              <a:spcBef>
                <a:spcPts val="700"/>
              </a:spcBef>
              <a:spcAft>
                <a:spcPts val="0"/>
              </a:spcAft>
              <a:buNone/>
            </a:pPr>
            <a:r>
              <a:t/>
            </a:r>
            <a:endParaRPr u="sng">
              <a:solidFill>
                <a:schemeClr val="lt2"/>
              </a:solidFill>
            </a:endParaRPr>
          </a:p>
        </p:txBody>
      </p:sp>
      <p:grpSp>
        <p:nvGrpSpPr>
          <p:cNvPr id="268296" name="Google Shape;268296;p137"/>
          <p:cNvGrpSpPr/>
          <p:nvPr/>
        </p:nvGrpSpPr>
        <p:grpSpPr>
          <a:xfrm>
            <a:off x="1406475" y="1838325"/>
            <a:ext cx="6665936" cy="1628775"/>
            <a:chOff x="250" y="663"/>
            <a:chExt cx="4200" cy="1026"/>
          </a:xfrm>
        </p:grpSpPr>
        <p:grpSp>
          <p:nvGrpSpPr>
            <p:cNvPr id="268297" name="Google Shape;268297;p137"/>
            <p:cNvGrpSpPr/>
            <p:nvPr/>
          </p:nvGrpSpPr>
          <p:grpSpPr>
            <a:xfrm>
              <a:off x="250" y="663"/>
              <a:ext cx="4200" cy="1026"/>
              <a:chOff x="250" y="663"/>
              <a:chExt cx="4200" cy="1026"/>
            </a:xfrm>
          </p:grpSpPr>
          <p:sp>
            <p:nvSpPr>
              <p:cNvPr id="268298" name="Google Shape;268298;p137"/>
              <p:cNvSpPr/>
              <p:nvPr/>
            </p:nvSpPr>
            <p:spPr>
              <a:xfrm>
                <a:off x="250" y="663"/>
                <a:ext cx="4200" cy="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v-SE" sz="1400">
                    <a:solidFill>
                      <a:schemeClr val="lt2"/>
                    </a:solidFill>
                    <a:latin typeface="Arial"/>
                    <a:ea typeface="Arial"/>
                    <a:cs typeface="Arial"/>
                    <a:sym typeface="Arial"/>
                  </a:rPr>
                  <a:t>for</a:t>
                </a:r>
                <a:r>
                  <a:rPr lang="sv-SE" sz="1400">
                    <a:solidFill>
                      <a:schemeClr val="lt2"/>
                    </a:solidFill>
                    <a:latin typeface="Courier New"/>
                    <a:ea typeface="Courier New"/>
                    <a:cs typeface="Courier New"/>
                    <a:sym typeface="Courier New"/>
                  </a:rPr>
                  <a:t> (</a:t>
                </a:r>
                <a:r>
                  <a:rPr lang="sv-SE" sz="1400">
                    <a:solidFill>
                      <a:schemeClr val="lt2"/>
                    </a:solidFill>
                    <a:latin typeface="Arial"/>
                    <a:ea typeface="Arial"/>
                    <a:cs typeface="Arial"/>
                    <a:sym typeface="Arial"/>
                  </a:rPr>
                  <a:t>int</a:t>
                </a:r>
                <a:r>
                  <a:rPr lang="sv-SE" sz="1400">
                    <a:solidFill>
                      <a:schemeClr val="lt2"/>
                    </a:solidFill>
                    <a:latin typeface="Courier New"/>
                    <a:ea typeface="Courier New"/>
                    <a:cs typeface="Courier New"/>
                    <a:sym typeface="Courier New"/>
                  </a:rPr>
                  <a:t>  </a:t>
                </a:r>
                <a:r>
                  <a:rPr lang="sv-SE" sz="1400">
                    <a:solidFill>
                      <a:schemeClr val="lt2"/>
                    </a:solidFill>
                    <a:latin typeface="Arial"/>
                    <a:ea typeface="Arial"/>
                    <a:cs typeface="Arial"/>
                    <a:sym typeface="Arial"/>
                  </a:rPr>
                  <a:t>index</a:t>
                </a:r>
                <a:r>
                  <a:rPr lang="sv-SE" sz="1400">
                    <a:solidFill>
                      <a:schemeClr val="lt2"/>
                    </a:solidFill>
                    <a:latin typeface="Open Sans Light"/>
                    <a:ea typeface="Open Sans Light"/>
                    <a:cs typeface="Open Sans Light"/>
                    <a:sym typeface="Open Sans Light"/>
                  </a:rPr>
                  <a:t> </a:t>
                </a:r>
                <a:r>
                  <a:rPr lang="sv-SE" sz="1400">
                    <a:solidFill>
                      <a:schemeClr val="lt2"/>
                    </a:solidFill>
                    <a:latin typeface="Courier New"/>
                    <a:ea typeface="Courier New"/>
                    <a:cs typeface="Courier New"/>
                    <a:sym typeface="Courier New"/>
                  </a:rPr>
                  <a:t> =  1; </a:t>
                </a:r>
                <a:r>
                  <a:rPr lang="sv-SE" sz="1400">
                    <a:solidFill>
                      <a:schemeClr val="lt2"/>
                    </a:solidFill>
                    <a:latin typeface="Arial"/>
                    <a:ea typeface="Arial"/>
                    <a:cs typeface="Arial"/>
                    <a:sym typeface="Arial"/>
                  </a:rPr>
                  <a:t>index</a:t>
                </a:r>
                <a:r>
                  <a:rPr lang="sv-SE" sz="1400">
                    <a:solidFill>
                      <a:schemeClr val="lt2"/>
                    </a:solidFill>
                    <a:latin typeface="Open Sans Light"/>
                    <a:ea typeface="Open Sans Light"/>
                    <a:cs typeface="Open Sans Light"/>
                    <a:sym typeface="Open Sans Light"/>
                  </a:rPr>
                  <a:t> </a:t>
                </a:r>
                <a:r>
                  <a:rPr lang="sv-SE" sz="1400">
                    <a:solidFill>
                      <a:schemeClr val="lt2"/>
                    </a:solidFill>
                    <a:latin typeface="Courier New"/>
                    <a:ea typeface="Courier New"/>
                    <a:cs typeface="Courier New"/>
                    <a:sym typeface="Courier New"/>
                  </a:rPr>
                  <a:t> </a:t>
                </a:r>
                <a:r>
                  <a:rPr lang="sv-SE" sz="1400">
                    <a:solidFill>
                      <a:schemeClr val="lt2"/>
                    </a:solidFill>
                    <a:latin typeface="Arial"/>
                    <a:ea typeface="Arial"/>
                    <a:cs typeface="Arial"/>
                    <a:sym typeface="Arial"/>
                  </a:rPr>
                  <a:t>&lt;=</a:t>
                </a:r>
                <a:r>
                  <a:rPr lang="sv-SE" sz="1400">
                    <a:solidFill>
                      <a:schemeClr val="lt2"/>
                    </a:solidFill>
                    <a:latin typeface="Courier New"/>
                    <a:ea typeface="Courier New"/>
                    <a:cs typeface="Courier New"/>
                    <a:sym typeface="Courier New"/>
                  </a:rPr>
                  <a:t>  5; </a:t>
                </a:r>
                <a:r>
                  <a:rPr lang="sv-SE" sz="1400">
                    <a:solidFill>
                      <a:schemeClr val="lt2"/>
                    </a:solidFill>
                    <a:latin typeface="Arial"/>
                    <a:ea typeface="Arial"/>
                    <a:cs typeface="Arial"/>
                    <a:sym typeface="Arial"/>
                  </a:rPr>
                  <a:t>index</a:t>
                </a:r>
                <a:r>
                  <a:rPr lang="sv-SE" sz="1400">
                    <a:solidFill>
                      <a:schemeClr val="lt2"/>
                    </a:solidFill>
                    <a:latin typeface="Open Sans Light"/>
                    <a:ea typeface="Open Sans Light"/>
                    <a:cs typeface="Open Sans Light"/>
                    <a:sym typeface="Open Sans Light"/>
                  </a:rPr>
                  <a:t> </a:t>
                </a:r>
                <a:r>
                  <a:rPr lang="sv-SE" sz="1400">
                    <a:solidFill>
                      <a:schemeClr val="lt2"/>
                    </a:solidFill>
                    <a:latin typeface="Arial"/>
                    <a:ea typeface="Arial"/>
                    <a:cs typeface="Arial"/>
                    <a:sym typeface="Arial"/>
                  </a:rPr>
                  <a:t>++)</a:t>
                </a:r>
                <a:endParaRPr/>
              </a:p>
              <a:p>
                <a:pPr indent="0" lvl="0" marL="0" marR="0" rtl="0" algn="l">
                  <a:spcBef>
                    <a:spcPts val="0"/>
                  </a:spcBef>
                  <a:spcAft>
                    <a:spcPts val="0"/>
                  </a:spcAft>
                  <a:buNone/>
                </a:pPr>
                <a:r>
                  <a:rPr lang="sv-SE" sz="1400">
                    <a:solidFill>
                      <a:schemeClr val="lt2"/>
                    </a:solidFill>
                    <a:latin typeface="Courier New"/>
                    <a:ea typeface="Courier New"/>
                    <a:cs typeface="Courier New"/>
                    <a:sym typeface="Courier New"/>
                  </a:rPr>
                  <a:t>	</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p:txBody>
          </p:sp>
          <p:sp>
            <p:nvSpPr>
              <p:cNvPr id="268299" name="Google Shape;268299;p137"/>
              <p:cNvSpPr txBox="1"/>
              <p:nvPr/>
            </p:nvSpPr>
            <p:spPr>
              <a:xfrm>
                <a:off x="1882" y="1389"/>
                <a:ext cx="1200" cy="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sv-SE" sz="1400" u="sng">
                    <a:solidFill>
                      <a:schemeClr val="lt2"/>
                    </a:solidFill>
                    <a:latin typeface="Arial"/>
                    <a:ea typeface="Arial"/>
                    <a:cs typeface="Arial"/>
                    <a:sym typeface="Arial"/>
                  </a:rPr>
                  <a:t>Enumeration</a:t>
                </a:r>
                <a:endParaRPr sz="1400">
                  <a:solidFill>
                    <a:schemeClr val="lt2"/>
                  </a:solidFill>
                  <a:latin typeface="Arial"/>
                  <a:ea typeface="Arial"/>
                  <a:cs typeface="Arial"/>
                  <a:sym typeface="Arial"/>
                </a:endParaRPr>
              </a:p>
            </p:txBody>
          </p:sp>
          <p:sp>
            <p:nvSpPr>
              <p:cNvPr id="268300" name="Google Shape;268300;p137"/>
              <p:cNvSpPr txBox="1"/>
              <p:nvPr/>
            </p:nvSpPr>
            <p:spPr>
              <a:xfrm>
                <a:off x="340" y="1389"/>
                <a:ext cx="900" cy="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sv-SE" sz="1400" u="sng">
                    <a:solidFill>
                      <a:schemeClr val="lt2"/>
                    </a:solidFill>
                    <a:latin typeface="Arial"/>
                    <a:ea typeface="Arial"/>
                    <a:cs typeface="Arial"/>
                    <a:sym typeface="Arial"/>
                  </a:rPr>
                  <a:t>Initialization</a:t>
                </a:r>
                <a:endParaRPr sz="1400" u="sng">
                  <a:solidFill>
                    <a:schemeClr val="lt2"/>
                  </a:solidFill>
                  <a:latin typeface="Arial"/>
                  <a:ea typeface="Arial"/>
                  <a:cs typeface="Arial"/>
                  <a:sym typeface="Arial"/>
                </a:endParaRPr>
              </a:p>
            </p:txBody>
          </p:sp>
          <p:sp>
            <p:nvSpPr>
              <p:cNvPr id="268301" name="Google Shape;268301;p137"/>
              <p:cNvSpPr txBox="1"/>
              <p:nvPr/>
            </p:nvSpPr>
            <p:spPr>
              <a:xfrm>
                <a:off x="1110" y="1389"/>
                <a:ext cx="1200" cy="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sv-SE" sz="1400" u="sng">
                    <a:solidFill>
                      <a:schemeClr val="lt2"/>
                    </a:solidFill>
                    <a:latin typeface="Arial"/>
                    <a:ea typeface="Arial"/>
                    <a:cs typeface="Arial"/>
                    <a:sym typeface="Arial"/>
                  </a:rPr>
                  <a:t>Condition</a:t>
                </a:r>
                <a:endParaRPr sz="1400" u="sng">
                  <a:solidFill>
                    <a:schemeClr val="lt2"/>
                  </a:solidFill>
                  <a:latin typeface="Arial"/>
                  <a:ea typeface="Arial"/>
                  <a:cs typeface="Arial"/>
                  <a:sym typeface="Arial"/>
                </a:endParaRPr>
              </a:p>
            </p:txBody>
          </p:sp>
          <p:cxnSp>
            <p:nvCxnSpPr>
              <p:cNvPr id="268302" name="Google Shape;268302;p137"/>
              <p:cNvCxnSpPr/>
              <p:nvPr/>
            </p:nvCxnSpPr>
            <p:spPr>
              <a:xfrm flipH="1" rot="10800000">
                <a:off x="1745" y="1089"/>
                <a:ext cx="300" cy="300"/>
              </a:xfrm>
              <a:prstGeom prst="straightConnector1">
                <a:avLst/>
              </a:prstGeom>
              <a:noFill/>
              <a:ln cap="flat" cmpd="sng" w="25400">
                <a:solidFill>
                  <a:schemeClr val="lt2"/>
                </a:solidFill>
                <a:prstDash val="solid"/>
                <a:round/>
                <a:headEnd len="sm" w="sm" type="none"/>
                <a:tailEnd len="med" w="med" type="triangle"/>
              </a:ln>
            </p:spPr>
          </p:cxnSp>
          <p:cxnSp>
            <p:nvCxnSpPr>
              <p:cNvPr id="268303" name="Google Shape;268303;p137"/>
              <p:cNvCxnSpPr/>
              <p:nvPr/>
            </p:nvCxnSpPr>
            <p:spPr>
              <a:xfrm flipH="1" rot="10800000">
                <a:off x="2426" y="1089"/>
                <a:ext cx="300" cy="300"/>
              </a:xfrm>
              <a:prstGeom prst="straightConnector1">
                <a:avLst/>
              </a:prstGeom>
              <a:noFill/>
              <a:ln cap="flat" cmpd="sng" w="25400">
                <a:solidFill>
                  <a:schemeClr val="lt2"/>
                </a:solidFill>
                <a:prstDash val="solid"/>
                <a:round/>
                <a:headEnd len="sm" w="sm" type="none"/>
                <a:tailEnd len="med" w="med" type="triangle"/>
              </a:ln>
            </p:spPr>
          </p:cxnSp>
          <p:cxnSp>
            <p:nvCxnSpPr>
              <p:cNvPr id="268304" name="Google Shape;268304;p137"/>
              <p:cNvCxnSpPr/>
              <p:nvPr/>
            </p:nvCxnSpPr>
            <p:spPr>
              <a:xfrm flipH="1" rot="10800000">
                <a:off x="793" y="1044"/>
                <a:ext cx="300" cy="300"/>
              </a:xfrm>
              <a:prstGeom prst="straightConnector1">
                <a:avLst/>
              </a:prstGeom>
              <a:noFill/>
              <a:ln cap="flat" cmpd="sng" w="25400">
                <a:solidFill>
                  <a:schemeClr val="lt2"/>
                </a:solidFill>
                <a:prstDash val="solid"/>
                <a:round/>
                <a:headEnd len="sm" w="sm" type="none"/>
                <a:tailEnd len="med" w="med" type="triangle"/>
              </a:ln>
            </p:spPr>
          </p:cxnSp>
        </p:grpSp>
        <p:sp>
          <p:nvSpPr>
            <p:cNvPr id="268305" name="Google Shape;268305;p137"/>
            <p:cNvSpPr/>
            <p:nvPr/>
          </p:nvSpPr>
          <p:spPr>
            <a:xfrm>
              <a:off x="2580" y="681"/>
              <a:ext cx="0" cy="600"/>
            </a:xfrm>
            <a:prstGeom prst="leftBrace">
              <a:avLst>
                <a:gd fmla="val 55576" name="adj1"/>
                <a:gd fmla="val 49708" name="adj2"/>
              </a:avLst>
            </a:prstGeom>
            <a:noFill/>
            <a:ln cap="flat" cmpd="sng" w="31750">
              <a:solidFill>
                <a:schemeClr val="lt2"/>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268306" name="Google Shape;268306;p137"/>
            <p:cNvSpPr/>
            <p:nvPr/>
          </p:nvSpPr>
          <p:spPr>
            <a:xfrm flipH="1" rot="5400000">
              <a:off x="1736" y="428"/>
              <a:ext cx="300" cy="900"/>
            </a:xfrm>
            <a:prstGeom prst="leftBrace">
              <a:avLst>
                <a:gd fmla="val 62317" name="adj1"/>
                <a:gd fmla="val 49708" name="adj2"/>
              </a:avLst>
            </a:prstGeom>
            <a:noFill/>
            <a:ln cap="flat" cmpd="sng" w="31750">
              <a:solidFill>
                <a:schemeClr val="lt2"/>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268307" name="Google Shape;268307;p137"/>
            <p:cNvSpPr/>
            <p:nvPr/>
          </p:nvSpPr>
          <p:spPr>
            <a:xfrm>
              <a:off x="1042" y="532"/>
              <a:ext cx="0" cy="900"/>
            </a:xfrm>
            <a:prstGeom prst="leftBrace">
              <a:avLst>
                <a:gd fmla="val 69485" name="adj1"/>
                <a:gd fmla="val 49708" name="adj2"/>
              </a:avLst>
            </a:prstGeom>
            <a:noFill/>
            <a:ln cap="flat" cmpd="sng" w="31750">
              <a:solidFill>
                <a:schemeClr val="lt2"/>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sp>
        <p:nvSpPr>
          <p:cNvPr id="268308" name="Google Shape;268308;p137"/>
          <p:cNvSpPr/>
          <p:nvPr/>
        </p:nvSpPr>
        <p:spPr>
          <a:xfrm>
            <a:off x="3851920" y="5283205"/>
            <a:ext cx="720000" cy="9540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ctr" bIns="45700" lIns="91425" spcFirstLastPara="1" rIns="91425" wrap="square" tIns="45700">
            <a:spAutoFit/>
          </a:bodyPr>
          <a:lstStyle/>
          <a:p>
            <a:pPr indent="0" lvl="0" marL="0" marR="0" rtl="0" algn="l">
              <a:spcBef>
                <a:spcPts val="0"/>
              </a:spcBef>
              <a:spcAft>
                <a:spcPts val="0"/>
              </a:spcAft>
              <a:buClr>
                <a:srgbClr val="000000"/>
              </a:buClr>
              <a:buSzPts val="1400"/>
              <a:buFont typeface="Times New Roman"/>
              <a:buNone/>
            </a:pPr>
            <a:r>
              <a:rPr lang="sv-SE" sz="1400">
                <a:solidFill>
                  <a:schemeClr val="lt2"/>
                </a:solidFill>
                <a:latin typeface="Verdana"/>
                <a:ea typeface="Verdana"/>
                <a:cs typeface="Verdana"/>
                <a:sym typeface="Verdana"/>
              </a:rPr>
              <a:t>i= 1</a:t>
            </a:r>
            <a:endParaRPr/>
          </a:p>
          <a:p>
            <a:pPr indent="0" lvl="0" marL="0" marR="0" rtl="0" algn="l">
              <a:spcBef>
                <a:spcPts val="0"/>
              </a:spcBef>
              <a:spcAft>
                <a:spcPts val="0"/>
              </a:spcAft>
              <a:buClr>
                <a:srgbClr val="000000"/>
              </a:buClr>
              <a:buSzPts val="1400"/>
              <a:buFont typeface="Times New Roman"/>
              <a:buNone/>
            </a:pPr>
            <a:r>
              <a:rPr lang="sv-SE" sz="1400">
                <a:solidFill>
                  <a:schemeClr val="lt2"/>
                </a:solidFill>
                <a:latin typeface="Verdana"/>
                <a:ea typeface="Verdana"/>
                <a:cs typeface="Verdana"/>
                <a:sym typeface="Verdana"/>
              </a:rPr>
              <a:t>i= 2</a:t>
            </a:r>
            <a:endParaRPr/>
          </a:p>
          <a:p>
            <a:pPr indent="0" lvl="0" marL="0" marR="0" rtl="0" algn="l">
              <a:spcBef>
                <a:spcPts val="0"/>
              </a:spcBef>
              <a:spcAft>
                <a:spcPts val="0"/>
              </a:spcAft>
              <a:buClr>
                <a:srgbClr val="000000"/>
              </a:buClr>
              <a:buSzPts val="1400"/>
              <a:buFont typeface="Times New Roman"/>
              <a:buNone/>
            </a:pPr>
            <a:r>
              <a:rPr lang="sv-SE" sz="1400">
                <a:solidFill>
                  <a:schemeClr val="lt2"/>
                </a:solidFill>
                <a:latin typeface="Verdana"/>
                <a:ea typeface="Verdana"/>
                <a:cs typeface="Verdana"/>
                <a:sym typeface="Verdana"/>
              </a:rPr>
              <a:t>i= 3</a:t>
            </a:r>
            <a:endParaRPr/>
          </a:p>
          <a:p>
            <a:pPr indent="0" lvl="0" marL="0" marR="0" rtl="0" algn="l">
              <a:spcBef>
                <a:spcPts val="0"/>
              </a:spcBef>
              <a:spcAft>
                <a:spcPts val="0"/>
              </a:spcAft>
              <a:buClr>
                <a:srgbClr val="000000"/>
              </a:buClr>
              <a:buSzPts val="1400"/>
              <a:buFont typeface="Times New Roman"/>
              <a:buNone/>
            </a:pPr>
            <a:r>
              <a:rPr lang="sv-SE" sz="1400">
                <a:solidFill>
                  <a:schemeClr val="lt2"/>
                </a:solidFill>
                <a:latin typeface="Verdana"/>
                <a:ea typeface="Verdana"/>
                <a:cs typeface="Verdana"/>
                <a:sym typeface="Verdana"/>
              </a:rPr>
              <a:t>i= 4</a:t>
            </a:r>
            <a:endParaRPr/>
          </a:p>
        </p:txBody>
      </p:sp>
      <p:pic>
        <p:nvPicPr>
          <p:cNvPr id="268309" name="Google Shape;268309;p137"/>
          <p:cNvPicPr preferRelativeResize="0"/>
          <p:nvPr/>
        </p:nvPicPr>
        <p:blipFill rotWithShape="1">
          <a:blip r:embed="rId3">
            <a:alphaModFix/>
          </a:blip>
          <a:srcRect b="0" l="0" r="0" t="0"/>
          <a:stretch/>
        </p:blipFill>
        <p:spPr>
          <a:xfrm>
            <a:off x="5724128" y="1041400"/>
            <a:ext cx="3098800" cy="47625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314" name="Shape 268314"/>
        <p:cNvGrpSpPr/>
        <p:nvPr/>
      </p:nvGrpSpPr>
      <p:grpSpPr>
        <a:xfrm>
          <a:off x="0" y="0"/>
          <a:ext cx="0" cy="0"/>
          <a:chOff x="0" y="0"/>
          <a:chExt cx="0" cy="0"/>
        </a:xfrm>
      </p:grpSpPr>
      <p:sp>
        <p:nvSpPr>
          <p:cNvPr id="268315" name="Google Shape;268315;p138"/>
          <p:cNvSpPr txBox="1"/>
          <p:nvPr>
            <p:ph type="title"/>
          </p:nvPr>
        </p:nvSpPr>
        <p:spPr>
          <a:xfrm>
            <a:off x="683568"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Iteration (for statement)</a:t>
            </a:r>
            <a:endParaRPr/>
          </a:p>
        </p:txBody>
      </p:sp>
      <p:sp>
        <p:nvSpPr>
          <p:cNvPr id="268316" name="Google Shape;268316;p138"/>
          <p:cNvSpPr txBox="1"/>
          <p:nvPr>
            <p:ph idx="1" type="body"/>
          </p:nvPr>
        </p:nvSpPr>
        <p:spPr>
          <a:xfrm>
            <a:off x="179388" y="692696"/>
            <a:ext cx="8640900" cy="576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a:solidFill>
                  <a:srgbClr val="FF0000"/>
                </a:solidFill>
                <a:latin typeface="Courier New"/>
                <a:ea typeface="Courier New"/>
                <a:cs typeface="Courier New"/>
                <a:sym typeface="Courier New"/>
              </a:rPr>
              <a:t>import </a:t>
            </a:r>
            <a:r>
              <a:rPr b="1" lang="sv-SE">
                <a:latin typeface="Courier New"/>
                <a:ea typeface="Courier New"/>
                <a:cs typeface="Courier New"/>
                <a:sym typeface="Courier New"/>
              </a:rPr>
              <a:t>java.util.Scanner;</a:t>
            </a:r>
            <a:endParaRPr/>
          </a:p>
          <a:p>
            <a:pPr indent="0" lvl="0" marL="0" rtl="0" algn="l">
              <a:spcBef>
                <a:spcPts val="1013"/>
              </a:spcBef>
              <a:spcAft>
                <a:spcPts val="0"/>
              </a:spcAft>
              <a:buNone/>
            </a:pPr>
            <a:r>
              <a:rPr b="1" lang="sv-SE">
                <a:solidFill>
                  <a:srgbClr val="FF0000"/>
                </a:solidFill>
                <a:latin typeface="Courier New"/>
                <a:ea typeface="Courier New"/>
                <a:cs typeface="Courier New"/>
                <a:sym typeface="Courier New"/>
              </a:rPr>
              <a:t>public class </a:t>
            </a:r>
            <a:r>
              <a:rPr b="1" lang="sv-SE">
                <a:latin typeface="Courier New"/>
                <a:ea typeface="Courier New"/>
                <a:cs typeface="Courier New"/>
                <a:sym typeface="Courier New"/>
              </a:rPr>
              <a:t>Counter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public static void </a:t>
            </a:r>
            <a:r>
              <a:rPr b="1" lang="sv-SE">
                <a:latin typeface="Courier New"/>
                <a:ea typeface="Courier New"/>
                <a:cs typeface="Courier New"/>
                <a:sym typeface="Courier New"/>
              </a:rPr>
              <a:t>main (String [] args) {</a:t>
            </a:r>
            <a:br>
              <a:rPr b="1" lang="sv-SE">
                <a:latin typeface="Courier New"/>
                <a:ea typeface="Courier New"/>
                <a:cs typeface="Courier New"/>
                <a:sym typeface="Courier New"/>
              </a:rPr>
            </a:br>
            <a:r>
              <a:rPr b="1" lang="sv-SE">
                <a:latin typeface="Courier New"/>
                <a:ea typeface="Courier New"/>
                <a:cs typeface="Courier New"/>
                <a:sym typeface="Courier New"/>
              </a:rPr>
              <a:t>    Scanner scan = new Scanner (System.</a:t>
            </a:r>
            <a:r>
              <a:rPr b="1" i="1" lang="sv-SE">
                <a:latin typeface="Courier New"/>
                <a:ea typeface="Courier New"/>
                <a:cs typeface="Courier New"/>
                <a:sym typeface="Courier New"/>
              </a:rPr>
              <a:t>in);</a:t>
            </a:r>
            <a:br>
              <a:rPr b="1" i="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sum = 0;</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number;</a:t>
            </a:r>
            <a:endParaRPr/>
          </a:p>
          <a:p>
            <a:pPr indent="0" lvl="0" marL="0" rtl="0" algn="l">
              <a:spcBef>
                <a:spcPts val="1013"/>
              </a:spcBef>
              <a:spcAft>
                <a:spcPts val="0"/>
              </a:spcAft>
              <a:buNone/>
            </a:pPr>
            <a:r>
              <a:rPr b="1" lang="sv-SE">
                <a:latin typeface="Courier New"/>
                <a:ea typeface="Courier New"/>
                <a:cs typeface="Courier New"/>
                <a:sym typeface="Courier New"/>
              </a:rPr>
              <a:t>    System.</a:t>
            </a:r>
            <a:r>
              <a:rPr b="1" i="1" lang="sv-SE">
                <a:solidFill>
                  <a:schemeClr val="lt2"/>
                </a:solidFill>
                <a:latin typeface="Courier New"/>
                <a:ea typeface="Courier New"/>
                <a:cs typeface="Courier New"/>
                <a:sym typeface="Courier New"/>
              </a:rPr>
              <a:t>out</a:t>
            </a:r>
            <a:r>
              <a:rPr b="1" i="1" lang="sv-SE">
                <a:latin typeface="Courier New"/>
                <a:ea typeface="Courier New"/>
                <a:cs typeface="Courier New"/>
                <a:sym typeface="Courier New"/>
              </a:rPr>
              <a:t>.print (</a:t>
            </a:r>
            <a:r>
              <a:rPr b="1" i="1" lang="sv-SE">
                <a:solidFill>
                  <a:schemeClr val="lt2"/>
                </a:solidFill>
                <a:latin typeface="Courier New"/>
                <a:ea typeface="Courier New"/>
                <a:cs typeface="Courier New"/>
                <a:sym typeface="Courier New"/>
              </a:rPr>
              <a:t>"Enter an integer:"</a:t>
            </a:r>
            <a:r>
              <a:rPr b="1" i="1" lang="sv-SE">
                <a:latin typeface="Courier New"/>
                <a:ea typeface="Courier New"/>
                <a:cs typeface="Courier New"/>
                <a:sym typeface="Courier New"/>
              </a:rPr>
              <a:t>);</a:t>
            </a:r>
            <a:br>
              <a:rPr b="1" i="1" lang="sv-SE">
                <a:latin typeface="Courier New"/>
                <a:ea typeface="Courier New"/>
                <a:cs typeface="Courier New"/>
                <a:sym typeface="Courier New"/>
              </a:rPr>
            </a:br>
            <a:r>
              <a:rPr b="1" lang="sv-SE">
                <a:latin typeface="Courier New"/>
                <a:ea typeface="Courier New"/>
                <a:cs typeface="Courier New"/>
                <a:sym typeface="Courier New"/>
              </a:rPr>
              <a:t>    number = scan.nextInt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for</a:t>
            </a: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index = 1; index &lt;= number; index ++) {</a:t>
            </a:r>
            <a:br>
              <a:rPr b="1" lang="sv-SE">
                <a:latin typeface="Courier New"/>
                <a:ea typeface="Courier New"/>
                <a:cs typeface="Courier New"/>
                <a:sym typeface="Courier New"/>
              </a:rPr>
            </a:br>
            <a:r>
              <a:rPr b="1" lang="sv-SE">
                <a:latin typeface="Courier New"/>
                <a:ea typeface="Courier New"/>
                <a:cs typeface="Courier New"/>
                <a:sym typeface="Courier New"/>
              </a:rPr>
              <a:t>      sum = sum + index; </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i="1" lang="sv-SE">
                <a:solidFill>
                  <a:srgbClr val="FF0000"/>
                </a:solidFill>
                <a:latin typeface="Courier New"/>
                <a:ea typeface="Courier New"/>
                <a:cs typeface="Courier New"/>
                <a:sym typeface="Courier New"/>
              </a:rPr>
              <a:t>out</a:t>
            </a:r>
            <a:r>
              <a:rPr b="1" i="1" lang="sv-SE">
                <a:latin typeface="Courier New"/>
                <a:ea typeface="Courier New"/>
                <a:cs typeface="Courier New"/>
                <a:sym typeface="Courier New"/>
              </a:rPr>
              <a:t>.println (</a:t>
            </a:r>
            <a:r>
              <a:rPr b="1" i="1" lang="sv-SE">
                <a:solidFill>
                  <a:schemeClr val="lt2"/>
                </a:solidFill>
                <a:latin typeface="Courier New"/>
                <a:ea typeface="Courier New"/>
                <a:cs typeface="Courier New"/>
                <a:sym typeface="Courier New"/>
              </a:rPr>
              <a:t>"1 + 2 + 3 + ..."</a:t>
            </a:r>
            <a:r>
              <a:rPr b="1" i="1" lang="sv-SE">
                <a:solidFill>
                  <a:schemeClr val="accent2"/>
                </a:solidFill>
                <a:latin typeface="Courier New"/>
                <a:ea typeface="Courier New"/>
                <a:cs typeface="Courier New"/>
                <a:sym typeface="Courier New"/>
              </a:rPr>
              <a:t> </a:t>
            </a:r>
            <a:r>
              <a:rPr b="1" i="1" lang="sv-SE">
                <a:latin typeface="Courier New"/>
                <a:ea typeface="Courier New"/>
                <a:cs typeface="Courier New"/>
                <a:sym typeface="Courier New"/>
              </a:rPr>
              <a:t>+ number + </a:t>
            </a:r>
            <a:r>
              <a:rPr b="1" i="1" lang="sv-SE">
                <a:solidFill>
                  <a:schemeClr val="lt2"/>
                </a:solidFill>
                <a:latin typeface="Courier New"/>
                <a:ea typeface="Courier New"/>
                <a:cs typeface="Courier New"/>
                <a:sym typeface="Courier New"/>
              </a:rPr>
              <a:t>"="</a:t>
            </a:r>
            <a:r>
              <a:rPr b="1" i="1" lang="sv-SE">
                <a:solidFill>
                  <a:schemeClr val="accent2"/>
                </a:solidFill>
                <a:latin typeface="Courier New"/>
                <a:ea typeface="Courier New"/>
                <a:cs typeface="Courier New"/>
                <a:sym typeface="Courier New"/>
              </a:rPr>
              <a:t> </a:t>
            </a:r>
            <a:r>
              <a:rPr b="1" i="1" lang="sv-SE">
                <a:latin typeface="Courier New"/>
                <a:ea typeface="Courier New"/>
                <a:cs typeface="Courier New"/>
                <a:sym typeface="Courier New"/>
              </a:rPr>
              <a:t>+ sum);</a:t>
            </a:r>
            <a:br>
              <a:rPr b="1" i="1" lang="sv-SE">
                <a:latin typeface="Courier New"/>
                <a:ea typeface="Courier New"/>
                <a:cs typeface="Courier New"/>
                <a:sym typeface="Courier New"/>
              </a:rPr>
            </a:br>
            <a:r>
              <a:rPr b="1" i="1" lang="sv-SE">
                <a:latin typeface="Courier New"/>
                <a:ea typeface="Courier New"/>
                <a:cs typeface="Courier New"/>
                <a:sym typeface="Courier New"/>
              </a:rPr>
              <a:t>  </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b="1">
              <a:latin typeface="Courier New"/>
              <a:ea typeface="Courier New"/>
              <a:cs typeface="Courier New"/>
              <a:sym typeface="Courier New"/>
            </a:endParaRPr>
          </a:p>
        </p:txBody>
      </p:sp>
      <p:sp>
        <p:nvSpPr>
          <p:cNvPr id="268317" name="Google Shape;268317;p138"/>
          <p:cNvSpPr/>
          <p:nvPr/>
        </p:nvSpPr>
        <p:spPr>
          <a:xfrm>
            <a:off x="6949753" y="5733256"/>
            <a:ext cx="1726800" cy="5271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sv-SE" sz="1400">
                <a:solidFill>
                  <a:schemeClr val="lt2"/>
                </a:solidFill>
                <a:latin typeface="Arial"/>
                <a:ea typeface="Arial"/>
                <a:cs typeface="Arial"/>
                <a:sym typeface="Arial"/>
              </a:rPr>
              <a:t>Skriv in ett heltal: 9</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1+2+3+...9=45</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321" name="Shape 268321"/>
        <p:cNvGrpSpPr/>
        <p:nvPr/>
      </p:nvGrpSpPr>
      <p:grpSpPr>
        <a:xfrm>
          <a:off x="0" y="0"/>
          <a:ext cx="0" cy="0"/>
          <a:chOff x="0" y="0"/>
          <a:chExt cx="0" cy="0"/>
        </a:xfrm>
      </p:grpSpPr>
      <p:sp>
        <p:nvSpPr>
          <p:cNvPr id="268322" name="Google Shape;268322;p139"/>
          <p:cNvSpPr txBox="1"/>
          <p:nvPr>
            <p:ph type="title"/>
          </p:nvPr>
        </p:nvSpPr>
        <p:spPr>
          <a:xfrm>
            <a:off x="683568"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Nested statements</a:t>
            </a:r>
            <a:endParaRPr/>
          </a:p>
        </p:txBody>
      </p:sp>
      <p:sp>
        <p:nvSpPr>
          <p:cNvPr id="268323" name="Google Shape;268323;p139"/>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sv-SE">
                <a:solidFill>
                  <a:srgbClr val="FF0000"/>
                </a:solidFill>
                <a:latin typeface="Courier New"/>
                <a:ea typeface="Courier New"/>
                <a:cs typeface="Courier New"/>
                <a:sym typeface="Courier New"/>
              </a:rPr>
              <a:t>public class </a:t>
            </a:r>
            <a:r>
              <a:rPr b="1" lang="sv-SE">
                <a:latin typeface="Courier New"/>
                <a:ea typeface="Courier New"/>
                <a:cs typeface="Courier New"/>
                <a:sym typeface="Courier New"/>
              </a:rPr>
              <a:t>TwentyOne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public static void </a:t>
            </a:r>
            <a:r>
              <a:rPr b="1" lang="sv-SE">
                <a:latin typeface="Courier New"/>
                <a:ea typeface="Courier New"/>
                <a:cs typeface="Courier New"/>
                <a:sym typeface="Courier New"/>
              </a:rPr>
              <a:t>main (String [] args) {</a:t>
            </a:r>
            <a:br>
              <a:rPr b="1" lang="sv-SE">
                <a:latin typeface="Courier New"/>
                <a:ea typeface="Courier New"/>
                <a:cs typeface="Courier New"/>
                <a:sym typeface="Courier New"/>
              </a:rPr>
            </a:br>
            <a:r>
              <a:rPr b="1" lang="sv-SE">
                <a:latin typeface="Courier New"/>
                <a:ea typeface="Courier New"/>
                <a:cs typeface="Courier New"/>
                <a:sym typeface="Courier New"/>
              </a:rPr>
              <a:t>    Random random = </a:t>
            </a:r>
            <a:r>
              <a:rPr b="1" lang="sv-SE">
                <a:solidFill>
                  <a:srgbClr val="FF0000"/>
                </a:solidFill>
                <a:latin typeface="Courier New"/>
                <a:ea typeface="Courier New"/>
                <a:cs typeface="Courier New"/>
                <a:sym typeface="Courier New"/>
              </a:rPr>
              <a:t>new</a:t>
            </a:r>
            <a:r>
              <a:rPr b="1" lang="sv-SE">
                <a:latin typeface="Courier New"/>
                <a:ea typeface="Courier New"/>
                <a:cs typeface="Courier New"/>
                <a:sym typeface="Courier New"/>
              </a:rPr>
              <a:t> Random ();</a:t>
            </a:r>
            <a:br>
              <a:rPr b="1" lang="sv-SE">
                <a:latin typeface="Courier New"/>
                <a:ea typeface="Courier New"/>
                <a:cs typeface="Courier New"/>
                <a:sym typeface="Courier New"/>
              </a:rPr>
            </a:br>
            <a:r>
              <a:rPr b="1" lang="sv-SE">
                <a:latin typeface="Courier New"/>
                <a:ea typeface="Courier New"/>
                <a:cs typeface="Courier New"/>
                <a:sym typeface="Courier New"/>
              </a:rPr>
              <a:t>    Scanner scan = </a:t>
            </a:r>
            <a:r>
              <a:rPr b="1" lang="sv-SE">
                <a:solidFill>
                  <a:srgbClr val="FF0000"/>
                </a:solidFill>
                <a:latin typeface="Courier New"/>
                <a:ea typeface="Courier New"/>
                <a:cs typeface="Courier New"/>
                <a:sym typeface="Courier New"/>
              </a:rPr>
              <a:t>new</a:t>
            </a:r>
            <a:r>
              <a:rPr b="1" lang="sv-SE">
                <a:latin typeface="Courier New"/>
                <a:ea typeface="Courier New"/>
                <a:cs typeface="Courier New"/>
                <a:sym typeface="Courier New"/>
              </a:rPr>
              <a:t> Scanner (System.in);</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sum = 0;</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result;</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boolean</a:t>
            </a:r>
            <a:r>
              <a:rPr b="1" lang="sv-SE">
                <a:latin typeface="Courier New"/>
                <a:ea typeface="Courier New"/>
                <a:cs typeface="Courier New"/>
                <a:sym typeface="Courier New"/>
              </a:rPr>
              <a:t> play = true;</a:t>
            </a:r>
            <a:endParaRPr/>
          </a:p>
          <a:p>
            <a:pPr indent="0" lvl="0" marL="0" rtl="0" algn="l">
              <a:lnSpc>
                <a:spcPct val="90000"/>
              </a:lnSpc>
              <a:spcBef>
                <a:spcPts val="1013"/>
              </a:spcBef>
              <a:spcAft>
                <a:spcPts val="0"/>
              </a:spcAft>
              <a:buNone/>
            </a:pP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while</a:t>
            </a:r>
            <a:r>
              <a:rPr b="1" lang="sv-SE">
                <a:latin typeface="Courier New"/>
                <a:ea typeface="Courier New"/>
                <a:cs typeface="Courier New"/>
                <a:sym typeface="Courier New"/>
              </a:rPr>
              <a:t> (play) {</a:t>
            </a:r>
            <a:br>
              <a:rPr b="1" lang="sv-SE">
                <a:latin typeface="Courier New"/>
                <a:ea typeface="Courier New"/>
                <a:cs typeface="Courier New"/>
                <a:sym typeface="Courier New"/>
              </a:rPr>
            </a:br>
            <a:r>
              <a:rPr b="1" lang="sv-SE">
                <a:latin typeface="Courier New"/>
                <a:ea typeface="Courier New"/>
                <a:cs typeface="Courier New"/>
                <a:sym typeface="Courier New"/>
              </a:rPr>
              <a:t>      sum += random.nextInt (6) + 1;</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"Total:"</a:t>
            </a:r>
            <a:r>
              <a:rPr b="1" lang="sv-SE">
                <a:solidFill>
                  <a:schemeClr val="accent2"/>
                </a:solidFill>
                <a:latin typeface="Courier New"/>
                <a:ea typeface="Courier New"/>
                <a:cs typeface="Courier New"/>
                <a:sym typeface="Courier New"/>
              </a:rPr>
              <a:t> </a:t>
            </a:r>
            <a:r>
              <a:rPr b="1" lang="sv-SE">
                <a:latin typeface="Courier New"/>
                <a:ea typeface="Courier New"/>
                <a:cs typeface="Courier New"/>
                <a:sym typeface="Courier New"/>
              </a:rPr>
              <a:t>+ sum);</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if</a:t>
            </a:r>
            <a:r>
              <a:rPr b="1" lang="sv-SE">
                <a:latin typeface="Courier New"/>
                <a:ea typeface="Courier New"/>
                <a:cs typeface="Courier New"/>
                <a:sym typeface="Courier New"/>
              </a:rPr>
              <a:t> (sum &lt;=21) {</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"Throw (Yes = 0 No = 1):"</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        result = scan.nextInt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if</a:t>
            </a:r>
            <a:r>
              <a:rPr b="1" lang="sv-SE">
                <a:latin typeface="Courier New"/>
                <a:ea typeface="Courier New"/>
                <a:cs typeface="Courier New"/>
                <a:sym typeface="Courier New"/>
              </a:rPr>
              <a:t> (result!= 0) {</a:t>
            </a:r>
            <a:br>
              <a:rPr b="1" lang="sv-SE">
                <a:latin typeface="Courier New"/>
                <a:ea typeface="Courier New"/>
                <a:cs typeface="Courier New"/>
                <a:sym typeface="Courier New"/>
              </a:rPr>
            </a:br>
            <a:r>
              <a:rPr b="1" lang="sv-SE">
                <a:latin typeface="Courier New"/>
                <a:ea typeface="Courier New"/>
                <a:cs typeface="Courier New"/>
                <a:sym typeface="Courier New"/>
              </a:rPr>
              <a:t>          play = </a:t>
            </a:r>
            <a:r>
              <a:rPr b="1" lang="sv-SE">
                <a:solidFill>
                  <a:srgbClr val="FF0000"/>
                </a:solidFill>
                <a:latin typeface="Courier New"/>
                <a:ea typeface="Courier New"/>
                <a:cs typeface="Courier New"/>
                <a:sym typeface="Courier New"/>
              </a:rPr>
              <a:t>false</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else</a:t>
            </a: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play = </a:t>
            </a:r>
            <a:r>
              <a:rPr b="1" lang="sv-SE">
                <a:solidFill>
                  <a:srgbClr val="FF0000"/>
                </a:solidFill>
                <a:latin typeface="Courier New"/>
                <a:ea typeface="Courier New"/>
                <a:cs typeface="Courier New"/>
                <a:sym typeface="Courier New"/>
              </a:rPr>
              <a:t>false</a:t>
            </a:r>
            <a:r>
              <a:rPr b="1" lang="sv-SE">
                <a:latin typeface="Courier New"/>
                <a:ea typeface="Courier New"/>
                <a:cs typeface="Courier New"/>
                <a:sym typeface="Courier New"/>
              </a:rPr>
              <a:t>;</a:t>
            </a:r>
            <a:endParaRPr/>
          </a:p>
          <a:p>
            <a:pPr indent="0" lvl="0" marL="0" rtl="0" algn="l">
              <a:lnSpc>
                <a:spcPct val="90000"/>
              </a:lnSpc>
              <a:spcBef>
                <a:spcPts val="1013"/>
              </a:spcBef>
              <a:spcAft>
                <a:spcPts val="0"/>
              </a:spcAft>
              <a:buNone/>
            </a:pP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chemeClr val="lt2"/>
                </a:solidFill>
                <a:latin typeface="Courier New"/>
                <a:ea typeface="Courier New"/>
                <a:cs typeface="Courier New"/>
                <a:sym typeface="Courier New"/>
              </a:rPr>
              <a:t>"Result:"</a:t>
            </a:r>
            <a:r>
              <a:rPr b="1" lang="sv-SE">
                <a:solidFill>
                  <a:schemeClr val="accent2"/>
                </a:solidFill>
                <a:latin typeface="Courier New"/>
                <a:ea typeface="Courier New"/>
                <a:cs typeface="Courier New"/>
                <a:sym typeface="Courier New"/>
              </a:rPr>
              <a:t> </a:t>
            </a:r>
            <a:r>
              <a:rPr b="1" lang="sv-SE">
                <a:latin typeface="Courier New"/>
                <a:ea typeface="Courier New"/>
                <a:cs typeface="Courier New"/>
                <a:sym typeface="Courier New"/>
              </a:rPr>
              <a:t>+ sum);</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a:p>
        </p:txBody>
      </p:sp>
      <p:sp>
        <p:nvSpPr>
          <p:cNvPr id="268324" name="Google Shape;268324;p139"/>
          <p:cNvSpPr/>
          <p:nvPr/>
        </p:nvSpPr>
        <p:spPr>
          <a:xfrm>
            <a:off x="6372151" y="3789040"/>
            <a:ext cx="2304300" cy="24621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sv-SE" sz="1400">
                <a:solidFill>
                  <a:schemeClr val="lt2"/>
                </a:solidFill>
                <a:latin typeface="Arial"/>
                <a:ea typeface="Arial"/>
                <a:cs typeface="Arial"/>
                <a:sym typeface="Arial"/>
              </a:rPr>
              <a:t>Total:5</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Throw (Yes = 0 No = 1): 0</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Total:8</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Throw (Yes = 0 No = 1): 0</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Total:12</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Throw (Yes = 0 No = 1): 0</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Total:15</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Throw (Yes = 0 No = 1): 1</a:t>
            </a:r>
            <a:endParaRPr/>
          </a:p>
          <a:p>
            <a:pPr indent="0" lvl="0" marL="0" marR="0" rtl="0" algn="l">
              <a:spcBef>
                <a:spcPts val="0"/>
              </a:spcBef>
              <a:spcAft>
                <a:spcPts val="0"/>
              </a:spcAft>
              <a:buNone/>
            </a:pPr>
            <a:r>
              <a:t/>
            </a:r>
            <a:endParaRPr sz="1400">
              <a:solidFill>
                <a:schemeClr val="lt2"/>
              </a:solidFill>
              <a:latin typeface="Arial"/>
              <a:ea typeface="Arial"/>
              <a:cs typeface="Arial"/>
              <a:sym typeface="Arial"/>
            </a:endParaRPr>
          </a:p>
          <a:p>
            <a:pPr indent="0" lvl="0" marL="0" marR="0" rtl="0" algn="l">
              <a:spcBef>
                <a:spcPts val="0"/>
              </a:spcBef>
              <a:spcAft>
                <a:spcPts val="0"/>
              </a:spcAft>
              <a:buNone/>
            </a:pPr>
            <a:r>
              <a:rPr lang="sv-SE" sz="1400">
                <a:solidFill>
                  <a:schemeClr val="lt2"/>
                </a:solidFill>
                <a:latin typeface="Arial"/>
                <a:ea typeface="Arial"/>
                <a:cs typeface="Arial"/>
                <a:sym typeface="Arial"/>
              </a:rPr>
              <a:t>Result:15</a:t>
            </a:r>
            <a:endParaRPr/>
          </a:p>
          <a:p>
            <a:pPr indent="0" lvl="0" marL="0" marR="0" rtl="0" algn="l">
              <a:spcBef>
                <a:spcPts val="0"/>
              </a:spcBef>
              <a:spcAft>
                <a:spcPts val="0"/>
              </a:spcAft>
              <a:buNone/>
            </a:pPr>
            <a:r>
              <a:t/>
            </a:r>
            <a:endParaRPr i="1" sz="1400">
              <a:solidFill>
                <a:schemeClr val="dk1"/>
              </a:solidFill>
              <a:latin typeface="Open Sans Light"/>
              <a:ea typeface="Open Sans Light"/>
              <a:cs typeface="Open Sans Light"/>
              <a:sym typeface="Open Sa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706" name="Shape 267706"/>
        <p:cNvGrpSpPr/>
        <p:nvPr/>
      </p:nvGrpSpPr>
      <p:grpSpPr>
        <a:xfrm>
          <a:off x="0" y="0"/>
          <a:ext cx="0" cy="0"/>
          <a:chOff x="0" y="0"/>
          <a:chExt cx="0" cy="0"/>
        </a:xfrm>
      </p:grpSpPr>
      <p:sp>
        <p:nvSpPr>
          <p:cNvPr id="267707" name="Google Shape;267707;p68"/>
          <p:cNvSpPr txBox="1"/>
          <p:nvPr>
            <p:ph type="title"/>
          </p:nvPr>
        </p:nvSpPr>
        <p:spPr>
          <a:xfrm>
            <a:off x="654050" y="1"/>
            <a:ext cx="7724700" cy="620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Escape Sequence  </a:t>
            </a:r>
            <a:endParaRPr/>
          </a:p>
        </p:txBody>
      </p:sp>
      <p:sp>
        <p:nvSpPr>
          <p:cNvPr id="267708" name="Google Shape;267708;p68"/>
          <p:cNvSpPr txBox="1"/>
          <p:nvPr>
            <p:ph idx="1" type="body"/>
          </p:nvPr>
        </p:nvSpPr>
        <p:spPr>
          <a:xfrm>
            <a:off x="179512" y="692696"/>
            <a:ext cx="8640900" cy="5184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sz="1600">
                <a:solidFill>
                  <a:srgbClr val="FF0000"/>
                </a:solidFill>
                <a:latin typeface="Courier New"/>
                <a:ea typeface="Courier New"/>
                <a:cs typeface="Courier New"/>
                <a:sym typeface="Courier New"/>
              </a:rPr>
              <a:t>public class </a:t>
            </a:r>
            <a:r>
              <a:rPr b="1" lang="sv-SE" sz="1600">
                <a:latin typeface="Courier New"/>
                <a:ea typeface="Courier New"/>
                <a:cs typeface="Courier New"/>
                <a:sym typeface="Courier New"/>
              </a:rPr>
              <a:t>EscapeSequence {</a:t>
            </a:r>
            <a:endParaRPr/>
          </a:p>
          <a:p>
            <a:pPr indent="0" lvl="0" marL="0" rtl="0" algn="l">
              <a:spcBef>
                <a:spcPts val="1013"/>
              </a:spcBef>
              <a:spcAft>
                <a:spcPts val="0"/>
              </a:spcAft>
              <a:buNone/>
            </a:pPr>
            <a:r>
              <a:rPr b="1" lang="sv-SE" sz="1600">
                <a:solidFill>
                  <a:srgbClr val="FF0000"/>
                </a:solidFill>
                <a:latin typeface="Courier New"/>
                <a:ea typeface="Courier New"/>
                <a:cs typeface="Courier New"/>
                <a:sym typeface="Courier New"/>
              </a:rPr>
              <a:t>	public static void </a:t>
            </a:r>
            <a:r>
              <a:rPr b="1" lang="sv-SE" sz="1600">
                <a:latin typeface="Courier New"/>
                <a:ea typeface="Courier New"/>
                <a:cs typeface="Courier New"/>
                <a:sym typeface="Courier New"/>
              </a:rPr>
              <a:t>main(String[] args){  </a:t>
            </a:r>
            <a:endParaRPr/>
          </a:p>
          <a:p>
            <a:pPr indent="0" lvl="0" marL="0" rtl="0" algn="l">
              <a:spcBef>
                <a:spcPts val="1013"/>
              </a:spcBef>
              <a:spcAft>
                <a:spcPts val="0"/>
              </a:spcAft>
              <a:buNone/>
            </a:pPr>
            <a:r>
              <a:rPr b="1" lang="sv-SE" sz="1600">
                <a:latin typeface="Courier New"/>
                <a:ea typeface="Courier New"/>
                <a:cs typeface="Courier New"/>
                <a:sym typeface="Courier New"/>
              </a:rPr>
              <a:t> 		System.</a:t>
            </a:r>
            <a:r>
              <a:rPr b="1" lang="sv-SE" sz="1600">
                <a:solidFill>
                  <a:schemeClr val="lt2"/>
                </a:solidFill>
                <a:latin typeface="Courier New"/>
                <a:ea typeface="Courier New"/>
                <a:cs typeface="Courier New"/>
                <a:sym typeface="Courier New"/>
              </a:rPr>
              <a:t>out</a:t>
            </a:r>
            <a:r>
              <a:rPr b="1" lang="sv-SE" sz="1600">
                <a:latin typeface="Courier New"/>
                <a:ea typeface="Courier New"/>
                <a:cs typeface="Courier New"/>
                <a:sym typeface="Courier New"/>
              </a:rPr>
              <a:t>.println(</a:t>
            </a:r>
            <a:r>
              <a:rPr b="1" lang="sv-SE" sz="1600">
                <a:solidFill>
                  <a:schemeClr val="lt2"/>
                </a:solidFill>
                <a:latin typeface="Courier New"/>
                <a:ea typeface="Courier New"/>
                <a:cs typeface="Courier New"/>
                <a:sym typeface="Courier New"/>
              </a:rPr>
              <a:t>"Roses are red,\n\tViolets are blue,\n"</a:t>
            </a:r>
            <a:r>
              <a:rPr b="1" lang="sv-SE" sz="1600">
                <a:solidFill>
                  <a:schemeClr val="accent2"/>
                </a:solidFill>
                <a:latin typeface="Courier New"/>
                <a:ea typeface="Courier New"/>
                <a:cs typeface="Courier New"/>
                <a:sym typeface="Courier New"/>
              </a:rPr>
              <a:t> </a:t>
            </a:r>
            <a:r>
              <a:rPr b="1" lang="sv-SE" sz="1600">
                <a:latin typeface="Courier New"/>
                <a:ea typeface="Courier New"/>
                <a:cs typeface="Courier New"/>
                <a:sym typeface="Courier New"/>
              </a:rPr>
              <a:t>+</a:t>
            </a:r>
            <a:endParaRPr/>
          </a:p>
          <a:p>
            <a:pPr indent="0" lvl="0" marL="0" rtl="0" algn="l">
              <a:spcBef>
                <a:spcPts val="1013"/>
              </a:spcBef>
              <a:spcAft>
                <a:spcPts val="0"/>
              </a:spcAft>
              <a:buNone/>
            </a:pPr>
            <a:r>
              <a:rPr b="1" lang="sv-SE" sz="1600">
                <a:latin typeface="Courier New"/>
                <a:ea typeface="Courier New"/>
                <a:cs typeface="Courier New"/>
                <a:sym typeface="Courier New"/>
              </a:rPr>
              <a:t>   </a:t>
            </a:r>
            <a:r>
              <a:rPr b="1" lang="sv-SE" sz="1600">
                <a:solidFill>
                  <a:schemeClr val="lt2"/>
                </a:solidFill>
                <a:latin typeface="Courier New"/>
                <a:ea typeface="Courier New"/>
                <a:cs typeface="Courier New"/>
                <a:sym typeface="Courier New"/>
              </a:rPr>
              <a:t>"Sugar is sweet,\n\tBut I have \"commitment issues\",\n\t"</a:t>
            </a:r>
            <a:r>
              <a:rPr b="1" lang="sv-SE" sz="1600">
                <a:solidFill>
                  <a:schemeClr val="accent2"/>
                </a:solidFill>
                <a:latin typeface="Courier New"/>
                <a:ea typeface="Courier New"/>
                <a:cs typeface="Courier New"/>
                <a:sym typeface="Courier New"/>
              </a:rPr>
              <a:t> </a:t>
            </a:r>
            <a:r>
              <a:rPr b="1" lang="sv-SE" sz="1600">
                <a:latin typeface="Courier New"/>
                <a:ea typeface="Courier New"/>
                <a:cs typeface="Courier New"/>
                <a:sym typeface="Courier New"/>
              </a:rPr>
              <a:t>+</a:t>
            </a:r>
            <a:endParaRPr/>
          </a:p>
          <a:p>
            <a:pPr indent="0" lvl="0" marL="0" rtl="0" algn="l">
              <a:spcBef>
                <a:spcPts val="1013"/>
              </a:spcBef>
              <a:spcAft>
                <a:spcPts val="0"/>
              </a:spcAft>
              <a:buNone/>
            </a:pPr>
            <a:r>
              <a:rPr b="1" lang="sv-SE" sz="1600">
                <a:latin typeface="Courier New"/>
                <a:ea typeface="Courier New"/>
                <a:cs typeface="Courier New"/>
                <a:sym typeface="Courier New"/>
              </a:rPr>
              <a:t>   </a:t>
            </a:r>
            <a:r>
              <a:rPr b="1" lang="sv-SE" sz="1600">
                <a:solidFill>
                  <a:schemeClr val="lt2"/>
                </a:solidFill>
                <a:latin typeface="Courier New"/>
                <a:ea typeface="Courier New"/>
                <a:cs typeface="Courier New"/>
                <a:sym typeface="Courier New"/>
              </a:rPr>
              <a:t>"So I'd rather just be friends \n\t at this point in our "</a:t>
            </a:r>
            <a:r>
              <a:rPr b="1" lang="sv-SE" sz="1600">
                <a:solidFill>
                  <a:schemeClr val="accent2"/>
                </a:solidFill>
                <a:latin typeface="Courier New"/>
                <a:ea typeface="Courier New"/>
                <a:cs typeface="Courier New"/>
                <a:sym typeface="Courier New"/>
              </a:rPr>
              <a:t> </a:t>
            </a:r>
            <a:r>
              <a:rPr b="1" lang="sv-SE" sz="1600">
                <a:latin typeface="Courier New"/>
                <a:ea typeface="Courier New"/>
                <a:cs typeface="Courier New"/>
                <a:sym typeface="Courier New"/>
              </a:rPr>
              <a:t>+</a:t>
            </a:r>
            <a:endParaRPr/>
          </a:p>
          <a:p>
            <a:pPr indent="0" lvl="0" marL="0" rtl="0" algn="l">
              <a:spcBef>
                <a:spcPts val="1013"/>
              </a:spcBef>
              <a:spcAft>
                <a:spcPts val="0"/>
              </a:spcAft>
              <a:buNone/>
            </a:pPr>
            <a:r>
              <a:rPr b="1" lang="sv-SE" sz="1600">
                <a:latin typeface="Courier New"/>
                <a:ea typeface="Courier New"/>
                <a:cs typeface="Courier New"/>
                <a:sym typeface="Courier New"/>
              </a:rPr>
              <a:t>  	</a:t>
            </a:r>
            <a:r>
              <a:rPr b="1" lang="sv-SE" sz="1600">
                <a:solidFill>
                  <a:schemeClr val="lt2"/>
                </a:solidFill>
                <a:latin typeface="Courier New"/>
                <a:ea typeface="Courier New"/>
                <a:cs typeface="Courier New"/>
                <a:sym typeface="Courier New"/>
              </a:rPr>
              <a:t>"relationship."</a:t>
            </a:r>
            <a:r>
              <a:rPr b="1" lang="sv-SE" sz="1600">
                <a:latin typeface="Courier New"/>
                <a:ea typeface="Courier New"/>
                <a:cs typeface="Courier New"/>
                <a:sym typeface="Courier New"/>
              </a:rPr>
              <a:t>);</a:t>
            </a:r>
            <a:endParaRPr/>
          </a:p>
          <a:p>
            <a:pPr indent="0" lvl="0" marL="0" rtl="0" algn="l">
              <a:spcBef>
                <a:spcPts val="1013"/>
              </a:spcBef>
              <a:spcAft>
                <a:spcPts val="0"/>
              </a:spcAft>
              <a:buNone/>
            </a:pPr>
            <a:r>
              <a:rPr b="1" lang="sv-SE" sz="1600">
                <a:latin typeface="Courier New"/>
                <a:ea typeface="Courier New"/>
                <a:cs typeface="Courier New"/>
                <a:sym typeface="Courier New"/>
              </a:rPr>
              <a:t>	}</a:t>
            </a:r>
            <a:endParaRPr/>
          </a:p>
          <a:p>
            <a:pPr indent="0" lvl="0" marL="0" rtl="0" algn="l">
              <a:spcBef>
                <a:spcPts val="1013"/>
              </a:spcBef>
              <a:spcAft>
                <a:spcPts val="0"/>
              </a:spcAft>
              <a:buNone/>
            </a:pPr>
            <a:r>
              <a:rPr b="1" lang="sv-SE" sz="1600">
                <a:latin typeface="Courier New"/>
                <a:ea typeface="Courier New"/>
                <a:cs typeface="Courier New"/>
                <a:sym typeface="Courier New"/>
              </a:rPr>
              <a:t>}</a:t>
            </a:r>
            <a:endParaRPr/>
          </a:p>
        </p:txBody>
      </p:sp>
      <p:sp>
        <p:nvSpPr>
          <p:cNvPr id="267709" name="Google Shape;267709;p68"/>
          <p:cNvSpPr/>
          <p:nvPr/>
        </p:nvSpPr>
        <p:spPr>
          <a:xfrm>
            <a:off x="4737100" y="4645049"/>
            <a:ext cx="3938700" cy="15924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sv-SE" sz="1400">
                <a:solidFill>
                  <a:schemeClr val="lt2"/>
                </a:solidFill>
                <a:latin typeface="Arial"/>
                <a:ea typeface="Arial"/>
                <a:cs typeface="Arial"/>
                <a:sym typeface="Arial"/>
              </a:rPr>
              <a:t>Roses are red,</a:t>
            </a:r>
            <a:endParaRPr/>
          </a:p>
          <a:p>
            <a:pPr indent="0" lvl="0" marL="0" marR="0" rtl="0" algn="l">
              <a:spcBef>
                <a:spcPts val="280"/>
              </a:spcBef>
              <a:spcAft>
                <a:spcPts val="0"/>
              </a:spcAft>
              <a:buNone/>
            </a:pPr>
            <a:r>
              <a:rPr lang="sv-SE" sz="1400">
                <a:solidFill>
                  <a:schemeClr val="lt2"/>
                </a:solidFill>
                <a:latin typeface="Arial"/>
                <a:ea typeface="Arial"/>
                <a:cs typeface="Arial"/>
                <a:sym typeface="Arial"/>
              </a:rPr>
              <a:t>	Violets are blue,</a:t>
            </a:r>
            <a:endParaRPr/>
          </a:p>
          <a:p>
            <a:pPr indent="0" lvl="0" marL="0" marR="0" rtl="0" algn="l">
              <a:spcBef>
                <a:spcPts val="280"/>
              </a:spcBef>
              <a:spcAft>
                <a:spcPts val="0"/>
              </a:spcAft>
              <a:buNone/>
            </a:pPr>
            <a:r>
              <a:rPr lang="sv-SE" sz="1400">
                <a:solidFill>
                  <a:schemeClr val="lt2"/>
                </a:solidFill>
                <a:latin typeface="Arial"/>
                <a:ea typeface="Arial"/>
                <a:cs typeface="Arial"/>
                <a:sym typeface="Arial"/>
              </a:rPr>
              <a:t>Sugar is sweet,</a:t>
            </a:r>
            <a:endParaRPr/>
          </a:p>
          <a:p>
            <a:pPr indent="0" lvl="0" marL="0" marR="0" rtl="0" algn="l">
              <a:spcBef>
                <a:spcPts val="280"/>
              </a:spcBef>
              <a:spcAft>
                <a:spcPts val="0"/>
              </a:spcAft>
              <a:buNone/>
            </a:pPr>
            <a:r>
              <a:rPr lang="sv-SE" sz="1400">
                <a:solidFill>
                  <a:schemeClr val="lt2"/>
                </a:solidFill>
                <a:latin typeface="Arial"/>
                <a:ea typeface="Arial"/>
                <a:cs typeface="Arial"/>
                <a:sym typeface="Arial"/>
              </a:rPr>
              <a:t>	But I have "commitment issues",</a:t>
            </a:r>
            <a:endParaRPr/>
          </a:p>
          <a:p>
            <a:pPr indent="0" lvl="0" marL="0" marR="0" rtl="0" algn="l">
              <a:spcBef>
                <a:spcPts val="280"/>
              </a:spcBef>
              <a:spcAft>
                <a:spcPts val="0"/>
              </a:spcAft>
              <a:buNone/>
            </a:pPr>
            <a:r>
              <a:rPr lang="sv-SE" sz="1400">
                <a:solidFill>
                  <a:schemeClr val="lt2"/>
                </a:solidFill>
                <a:latin typeface="Arial"/>
                <a:ea typeface="Arial"/>
                <a:cs typeface="Arial"/>
                <a:sym typeface="Arial"/>
              </a:rPr>
              <a:t>	So I'd rather just be friends</a:t>
            </a:r>
            <a:endParaRPr/>
          </a:p>
          <a:p>
            <a:pPr indent="0" lvl="0" marL="0" marR="0" rtl="0" algn="l">
              <a:spcBef>
                <a:spcPts val="280"/>
              </a:spcBef>
              <a:spcAft>
                <a:spcPts val="0"/>
              </a:spcAft>
              <a:buNone/>
            </a:pPr>
            <a:r>
              <a:rPr lang="sv-SE" sz="1400">
                <a:solidFill>
                  <a:schemeClr val="lt2"/>
                </a:solidFill>
                <a:latin typeface="Arial"/>
                <a:ea typeface="Arial"/>
                <a:cs typeface="Arial"/>
                <a:sym typeface="Arial"/>
              </a:rPr>
              <a:t>	at this point in our relationship.</a:t>
            </a:r>
            <a:endParaRPr sz="1400">
              <a:solidFill>
                <a:schemeClr val="lt2"/>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328" name="Shape 268328"/>
        <p:cNvGrpSpPr/>
        <p:nvPr/>
      </p:nvGrpSpPr>
      <p:grpSpPr>
        <a:xfrm>
          <a:off x="0" y="0"/>
          <a:ext cx="0" cy="0"/>
          <a:chOff x="0" y="0"/>
          <a:chExt cx="0" cy="0"/>
        </a:xfrm>
      </p:grpSpPr>
      <p:sp>
        <p:nvSpPr>
          <p:cNvPr id="268329" name="Google Shape;268329;p140"/>
          <p:cNvSpPr txBox="1"/>
          <p:nvPr>
            <p:ph type="title"/>
          </p:nvPr>
        </p:nvSpPr>
        <p:spPr>
          <a:xfrm>
            <a:off x="683568"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8330" name="Google Shape;268330;p140"/>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a:t>33. What happens during execution:</a:t>
            </a:r>
            <a:br>
              <a:rPr b="1" lang="sv-SE"/>
            </a:br>
            <a:r>
              <a:rPr b="1" lang="sv-SE">
                <a:solidFill>
                  <a:srgbClr val="FF0000"/>
                </a:solidFill>
                <a:latin typeface="Courier New"/>
                <a:ea typeface="Courier New"/>
                <a:cs typeface="Courier New"/>
                <a:sym typeface="Courier New"/>
              </a:rPr>
              <a:t>public static void main </a:t>
            </a:r>
            <a:r>
              <a:rPr b="1" lang="sv-SE">
                <a:latin typeface="Courier New"/>
                <a:ea typeface="Courier New"/>
                <a:cs typeface="Courier New"/>
                <a:sym typeface="Courier New"/>
              </a:rPr>
              <a:t>(String[] args){</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x = 0;</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while </a:t>
            </a:r>
            <a:r>
              <a:rPr b="1" lang="sv-SE">
                <a:latin typeface="Courier New"/>
                <a:ea typeface="Courier New"/>
                <a:cs typeface="Courier New"/>
                <a:sym typeface="Courier New"/>
              </a:rPr>
              <a:t>(x &lt; 3){</a:t>
            </a:r>
            <a:br>
              <a:rPr b="1" lang="sv-SE">
                <a:latin typeface="Courier New"/>
                <a:ea typeface="Courier New"/>
                <a:cs typeface="Courier New"/>
                <a:sym typeface="Courier New"/>
              </a:rPr>
            </a:br>
            <a:r>
              <a:rPr b="1" lang="sv-SE">
                <a:latin typeface="Courier New"/>
                <a:ea typeface="Courier New"/>
                <a:cs typeface="Courier New"/>
                <a:sym typeface="Courier New"/>
              </a:rPr>
              <a:t>    x++;</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accent2"/>
                </a:solidFill>
                <a:latin typeface="Courier New"/>
                <a:ea typeface="Courier New"/>
                <a:cs typeface="Courier New"/>
                <a:sym typeface="Courier New"/>
              </a:rPr>
              <a:t>out.</a:t>
            </a:r>
            <a:r>
              <a:rPr b="1" lang="sv-SE">
                <a:latin typeface="Courier New"/>
                <a:ea typeface="Courier New"/>
                <a:cs typeface="Courier New"/>
                <a:sym typeface="Courier New"/>
              </a:rPr>
              <a:t>println (x);</a:t>
            </a:r>
            <a:endParaRPr/>
          </a:p>
          <a:p>
            <a:pPr indent="0" lvl="0" marL="0" rtl="0" algn="l">
              <a:spcBef>
                <a:spcPts val="1013"/>
              </a:spcBef>
              <a:spcAft>
                <a:spcPts val="0"/>
              </a:spcAft>
              <a:buNone/>
            </a:pP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a:p>
          <a:p>
            <a:pPr indent="0" lvl="0" marL="0" rtl="0" algn="l">
              <a:spcBef>
                <a:spcPts val="1013"/>
              </a:spcBef>
              <a:spcAft>
                <a:spcPts val="0"/>
              </a:spcAft>
              <a:buNone/>
            </a:pPr>
            <a:r>
              <a:rPr b="1" lang="sv-SE"/>
              <a:t>34. What happens during execution:</a:t>
            </a:r>
            <a:br>
              <a:rPr b="1" lang="sv-SE"/>
            </a:br>
            <a:r>
              <a:rPr b="1" lang="sv-SE">
                <a:solidFill>
                  <a:srgbClr val="FF0000"/>
                </a:solidFill>
                <a:latin typeface="Courier New"/>
                <a:ea typeface="Courier New"/>
                <a:cs typeface="Courier New"/>
                <a:sym typeface="Courier New"/>
              </a:rPr>
              <a:t>public static void </a:t>
            </a:r>
            <a:r>
              <a:rPr b="1" lang="sv-SE">
                <a:latin typeface="Courier New"/>
                <a:ea typeface="Courier New"/>
                <a:cs typeface="Courier New"/>
                <a:sym typeface="Courier New"/>
              </a:rPr>
              <a:t>main (String[] args){</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 for</a:t>
            </a:r>
            <a:r>
              <a:rPr b="1" lang="sv-SE">
                <a:latin typeface="Courier New"/>
                <a:ea typeface="Courier New"/>
                <a:cs typeface="Courier New"/>
                <a:sym typeface="Courier New"/>
              </a:rPr>
              <a:t>(</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i = 1; i &lt;= 3; i++){</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accent2"/>
                </a:solidFill>
                <a:latin typeface="Courier New"/>
                <a:ea typeface="Courier New"/>
                <a:cs typeface="Courier New"/>
                <a:sym typeface="Courier New"/>
              </a:rPr>
              <a:t>out</a:t>
            </a:r>
            <a:r>
              <a:rPr b="1" lang="sv-SE">
                <a:latin typeface="Courier New"/>
                <a:ea typeface="Courier New"/>
                <a:cs typeface="Courier New"/>
                <a:sym typeface="Courier New"/>
              </a:rPr>
              <a:t>.println (i);</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a:p>
          <a:p>
            <a:pPr indent="0" lvl="0" marL="0" rtl="0" algn="l">
              <a:spcBef>
                <a:spcPts val="1013"/>
              </a:spcBef>
              <a:spcAft>
                <a:spcPts val="0"/>
              </a:spcAft>
              <a:buNone/>
            </a:pPr>
            <a:r>
              <a:rPr b="1" lang="sv-SE"/>
              <a:t>35. What happens during execution:</a:t>
            </a:r>
            <a:br>
              <a:rPr b="1" lang="sv-SE"/>
            </a:br>
            <a:r>
              <a:rPr b="1" lang="sv-SE">
                <a:solidFill>
                  <a:srgbClr val="FF0000"/>
                </a:solidFill>
                <a:latin typeface="Courier New"/>
                <a:ea typeface="Courier New"/>
                <a:cs typeface="Courier New"/>
                <a:sym typeface="Courier New"/>
              </a:rPr>
              <a:t>public static void </a:t>
            </a:r>
            <a:r>
              <a:rPr b="1" lang="sv-SE">
                <a:latin typeface="Courier New"/>
                <a:ea typeface="Courier New"/>
                <a:cs typeface="Courier New"/>
                <a:sym typeface="Courier New"/>
              </a:rPr>
              <a:t>main (String[] args){</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 int </a:t>
            </a:r>
            <a:r>
              <a:rPr b="1" lang="sv-SE">
                <a:latin typeface="Courier New"/>
                <a:ea typeface="Courier New"/>
                <a:cs typeface="Courier New"/>
                <a:sym typeface="Courier New"/>
              </a:rPr>
              <a:t>x = 10;</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while</a:t>
            </a:r>
            <a:r>
              <a:rPr b="1" lang="sv-SE">
                <a:latin typeface="Courier New"/>
                <a:ea typeface="Courier New"/>
                <a:cs typeface="Courier New"/>
                <a:sym typeface="Courier New"/>
              </a:rPr>
              <a:t> (x != 3){</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rgbClr val="3333CC"/>
                </a:solidFill>
                <a:latin typeface="Courier New"/>
                <a:ea typeface="Courier New"/>
                <a:cs typeface="Courier New"/>
                <a:sym typeface="Courier New"/>
              </a:rPr>
              <a:t>out</a:t>
            </a:r>
            <a:r>
              <a:rPr b="1" lang="sv-SE">
                <a:latin typeface="Courier New"/>
                <a:ea typeface="Courier New"/>
                <a:cs typeface="Courier New"/>
                <a:sym typeface="Courier New"/>
              </a:rPr>
              <a:t>.println (x);</a:t>
            </a:r>
            <a:br>
              <a:rPr b="1" lang="sv-SE">
                <a:latin typeface="Courier New"/>
                <a:ea typeface="Courier New"/>
                <a:cs typeface="Courier New"/>
                <a:sym typeface="Courier New"/>
              </a:rPr>
            </a:br>
            <a:r>
              <a:rPr b="1" lang="sv-SE">
                <a:latin typeface="Courier New"/>
                <a:ea typeface="Courier New"/>
                <a:cs typeface="Courier New"/>
                <a:sym typeface="Courier New"/>
              </a:rPr>
              <a:t>    x--;</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a:p>
          <a:p>
            <a:pPr indent="0" lvl="0" marL="0" rtl="0" algn="l">
              <a:spcBef>
                <a:spcPts val="1013"/>
              </a:spcBef>
              <a:spcAft>
                <a:spcPts val="0"/>
              </a:spcAft>
              <a:buNone/>
            </a:pPr>
            <a:r>
              <a:t/>
            </a:r>
            <a:endParaRPr b="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334" name="Shape 268334"/>
        <p:cNvGrpSpPr/>
        <p:nvPr/>
      </p:nvGrpSpPr>
      <p:grpSpPr>
        <a:xfrm>
          <a:off x="0" y="0"/>
          <a:ext cx="0" cy="0"/>
          <a:chOff x="0" y="0"/>
          <a:chExt cx="0" cy="0"/>
        </a:xfrm>
      </p:grpSpPr>
      <p:sp>
        <p:nvSpPr>
          <p:cNvPr id="268335" name="Google Shape;268335;p141"/>
          <p:cNvSpPr txBox="1"/>
          <p:nvPr>
            <p:ph type="title"/>
          </p:nvPr>
        </p:nvSpPr>
        <p:spPr>
          <a:xfrm>
            <a:off x="683568"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8336" name="Google Shape;268336;p141"/>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a:t>36. What happens during execution:</a:t>
            </a:r>
            <a:br>
              <a:rPr lang="sv-SE"/>
            </a:br>
            <a:r>
              <a:rPr b="1" lang="sv-SE"/>
              <a:t> </a:t>
            </a: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public static void </a:t>
            </a:r>
            <a:r>
              <a:rPr b="1" lang="sv-SE">
                <a:latin typeface="Courier New"/>
                <a:ea typeface="Courier New"/>
                <a:cs typeface="Courier New"/>
                <a:sym typeface="Courier New"/>
              </a:rPr>
              <a:t>main (String[] args){</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x = 0;</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 while </a:t>
            </a:r>
            <a:r>
              <a:rPr b="1" lang="sv-SE">
                <a:latin typeface="Courier New"/>
                <a:ea typeface="Courier New"/>
                <a:cs typeface="Courier New"/>
                <a:sym typeface="Courier New"/>
              </a:rPr>
              <a:t>(x != 3 &amp;&amp; x &lt; 10){</a:t>
            </a:r>
            <a:br>
              <a:rPr b="1" lang="sv-SE">
                <a:latin typeface="Courier New"/>
                <a:ea typeface="Courier New"/>
                <a:cs typeface="Courier New"/>
                <a:sym typeface="Courier New"/>
              </a:rPr>
            </a:br>
            <a:r>
              <a:rPr b="1" lang="sv-SE">
                <a:latin typeface="Courier New"/>
                <a:ea typeface="Courier New"/>
                <a:cs typeface="Courier New"/>
                <a:sym typeface="Courier New"/>
              </a:rPr>
              <a:t>    x += 2;</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rgbClr val="3333CC"/>
                </a:solidFill>
                <a:latin typeface="Courier New"/>
                <a:ea typeface="Courier New"/>
                <a:cs typeface="Courier New"/>
                <a:sym typeface="Courier New"/>
              </a:rPr>
              <a:t>out</a:t>
            </a:r>
            <a:r>
              <a:rPr b="1" lang="sv-SE">
                <a:latin typeface="Courier New"/>
                <a:ea typeface="Courier New"/>
                <a:cs typeface="Courier New"/>
                <a:sym typeface="Courier New"/>
              </a:rPr>
              <a:t>.println (x);</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a:p>
          <a:p>
            <a:pPr indent="0" lvl="0" marL="0" rtl="0" algn="l">
              <a:spcBef>
                <a:spcPts val="1013"/>
              </a:spcBef>
              <a:spcAft>
                <a:spcPts val="0"/>
              </a:spcAft>
              <a:buNone/>
            </a:pPr>
            <a:r>
              <a:rPr b="1" lang="sv-SE"/>
              <a:t>37. What happens during execution:</a:t>
            </a:r>
            <a:br>
              <a:rPr lang="sv-SE"/>
            </a:br>
            <a:r>
              <a:rPr b="1" lang="sv-SE">
                <a:solidFill>
                  <a:srgbClr val="FF0000"/>
                </a:solidFill>
                <a:latin typeface="Courier New"/>
                <a:ea typeface="Courier New"/>
                <a:cs typeface="Courier New"/>
                <a:sym typeface="Courier New"/>
              </a:rPr>
              <a:t>public static void </a:t>
            </a:r>
            <a:r>
              <a:rPr b="1" lang="sv-SE">
                <a:latin typeface="Courier New"/>
                <a:ea typeface="Courier New"/>
                <a:cs typeface="Courier New"/>
                <a:sym typeface="Courier New"/>
              </a:rPr>
              <a:t>main (String[] args){</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for</a:t>
            </a:r>
            <a:r>
              <a:rPr b="1" lang="sv-SE">
                <a:latin typeface="Courier New"/>
                <a:ea typeface="Courier New"/>
                <a:cs typeface="Courier New"/>
                <a:sym typeface="Courier New"/>
              </a:rPr>
              <a:t>(</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i = 15; i &gt;= 3; i -=3){</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(i);</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a:p>
          <a:p>
            <a:pPr indent="0" lvl="0" marL="0" rtl="0" algn="l">
              <a:spcBef>
                <a:spcPts val="1013"/>
              </a:spcBef>
              <a:spcAft>
                <a:spcPts val="0"/>
              </a:spcAft>
              <a:buNone/>
            </a:pPr>
            <a:r>
              <a:rPr b="1" lang="sv-SE"/>
              <a:t>38. What happens during execution:</a:t>
            </a:r>
            <a:br>
              <a:rPr b="1" lang="sv-SE"/>
            </a:br>
            <a:r>
              <a:rPr b="1" lang="sv-SE">
                <a:solidFill>
                  <a:srgbClr val="FF0000"/>
                </a:solidFill>
                <a:latin typeface="Courier New"/>
                <a:ea typeface="Courier New"/>
                <a:cs typeface="Courier New"/>
                <a:sym typeface="Courier New"/>
              </a:rPr>
              <a:t>public</a:t>
            </a: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static void</a:t>
            </a:r>
            <a:r>
              <a:rPr b="1" lang="sv-SE">
                <a:latin typeface="Courier New"/>
                <a:ea typeface="Courier New"/>
                <a:cs typeface="Courier New"/>
                <a:sym typeface="Courier New"/>
              </a:rPr>
              <a:t> main (String[] args){</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x = 0;</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do</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    x++;</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(x);</a:t>
            </a:r>
            <a:br>
              <a:rPr b="1" lang="sv-SE">
                <a:latin typeface="Courier New"/>
                <a:ea typeface="Courier New"/>
                <a:cs typeface="Courier New"/>
                <a:sym typeface="Courier New"/>
              </a:rPr>
            </a:br>
            <a:r>
              <a:rPr b="1" lang="sv-SE">
                <a:latin typeface="Courier New"/>
                <a:ea typeface="Courier New"/>
                <a:cs typeface="Courier New"/>
                <a:sym typeface="Courier New"/>
              </a:rPr>
              <a:t>  } </a:t>
            </a:r>
            <a:r>
              <a:rPr b="1" lang="sv-SE">
                <a:solidFill>
                  <a:srgbClr val="FF0000"/>
                </a:solidFill>
                <a:latin typeface="Courier New"/>
                <a:ea typeface="Courier New"/>
                <a:cs typeface="Courier New"/>
                <a:sym typeface="Courier New"/>
              </a:rPr>
              <a:t>while</a:t>
            </a:r>
            <a:r>
              <a:rPr b="1" lang="sv-SE">
                <a:latin typeface="Courier New"/>
                <a:ea typeface="Courier New"/>
                <a:cs typeface="Courier New"/>
                <a:sym typeface="Courier New"/>
              </a:rPr>
              <a:t> (x &lt; 3);</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a:p>
          <a:p>
            <a:pPr indent="0" lvl="0" marL="0" rtl="0" algn="l">
              <a:spcBef>
                <a:spcPts val="1013"/>
              </a:spcBef>
              <a:spcAft>
                <a:spcPts val="0"/>
              </a:spcAft>
              <a:buNone/>
            </a:pPr>
            <a:r>
              <a:t/>
            </a:r>
            <a:endParaRPr b="0" sz="1200">
              <a:latin typeface="Courier New"/>
              <a:ea typeface="Courier New"/>
              <a:cs typeface="Courier New"/>
              <a:sym typeface="Courier New"/>
            </a:endParaRPr>
          </a:p>
          <a:p>
            <a:pPr indent="0" lvl="0" marL="0" rtl="0" algn="l">
              <a:spcBef>
                <a:spcPts val="1013"/>
              </a:spcBef>
              <a:spcAft>
                <a:spcPts val="0"/>
              </a:spcAft>
              <a:buNone/>
            </a:pPr>
            <a:r>
              <a:t/>
            </a:r>
            <a:endParaRPr b="0" sz="12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340" name="Shape 268340"/>
        <p:cNvGrpSpPr/>
        <p:nvPr/>
      </p:nvGrpSpPr>
      <p:grpSpPr>
        <a:xfrm>
          <a:off x="0" y="0"/>
          <a:ext cx="0" cy="0"/>
          <a:chOff x="0" y="0"/>
          <a:chExt cx="0" cy="0"/>
        </a:xfrm>
      </p:grpSpPr>
      <p:sp>
        <p:nvSpPr>
          <p:cNvPr id="268341" name="Google Shape;268341;p142"/>
          <p:cNvSpPr txBox="1"/>
          <p:nvPr>
            <p:ph type="title"/>
          </p:nvPr>
        </p:nvSpPr>
        <p:spPr>
          <a:xfrm>
            <a:off x="683568"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8342" name="Google Shape;268342;p142"/>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a:t>39. What happens during execution:</a:t>
            </a:r>
            <a:br>
              <a:rPr b="1" lang="sv-SE"/>
            </a:br>
            <a:r>
              <a:rPr b="1" lang="sv-SE">
                <a:solidFill>
                  <a:srgbClr val="FF0000"/>
                </a:solidFill>
                <a:latin typeface="Courier New"/>
                <a:ea typeface="Courier New"/>
                <a:cs typeface="Courier New"/>
                <a:sym typeface="Courier New"/>
              </a:rPr>
              <a:t>public</a:t>
            </a: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static</a:t>
            </a: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void</a:t>
            </a:r>
            <a:r>
              <a:rPr b="1" lang="sv-SE">
                <a:latin typeface="Courier New"/>
                <a:ea typeface="Courier New"/>
                <a:cs typeface="Courier New"/>
                <a:sym typeface="Courier New"/>
              </a:rPr>
              <a:t> main (String[] args){</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x = 0;</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while</a:t>
            </a:r>
            <a:r>
              <a:rPr b="1" lang="sv-SE">
                <a:latin typeface="Courier New"/>
                <a:ea typeface="Courier New"/>
                <a:cs typeface="Courier New"/>
                <a:sym typeface="Courier New"/>
              </a:rPr>
              <a:t> (x &lt; 3){</a:t>
            </a:r>
            <a:br>
              <a:rPr b="1" lang="sv-SE">
                <a:latin typeface="Courier New"/>
                <a:ea typeface="Courier New"/>
                <a:cs typeface="Courier New"/>
                <a:sym typeface="Courier New"/>
              </a:rPr>
            </a:br>
            <a:r>
              <a:rPr b="1" lang="sv-SE">
                <a:latin typeface="Courier New"/>
                <a:ea typeface="Courier New"/>
                <a:cs typeface="Courier New"/>
                <a:sym typeface="Courier New"/>
              </a:rPr>
              <a:t>    x++;</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(x);</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a:p>
          <a:p>
            <a:pPr indent="0" lvl="0" marL="0" rtl="0" algn="l">
              <a:spcBef>
                <a:spcPts val="1013"/>
              </a:spcBef>
              <a:spcAft>
                <a:spcPts val="0"/>
              </a:spcAft>
              <a:buNone/>
            </a:pPr>
            <a:r>
              <a:rPr b="1" lang="sv-SE"/>
              <a:t>40. What happens during execution: </a:t>
            </a:r>
            <a:br>
              <a:rPr b="1" lang="sv-SE"/>
            </a:br>
            <a:r>
              <a:rPr b="1" lang="sv-SE">
                <a:solidFill>
                  <a:srgbClr val="FF0000"/>
                </a:solidFill>
                <a:latin typeface="Courier New"/>
                <a:ea typeface="Courier New"/>
                <a:cs typeface="Courier New"/>
                <a:sym typeface="Courier New"/>
              </a:rPr>
              <a:t>public</a:t>
            </a: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static</a:t>
            </a: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void</a:t>
            </a:r>
            <a:r>
              <a:rPr b="1" lang="sv-SE">
                <a:latin typeface="Courier New"/>
                <a:ea typeface="Courier New"/>
                <a:cs typeface="Courier New"/>
                <a:sym typeface="Courier New"/>
              </a:rPr>
              <a:t> main (String[] args){</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for</a:t>
            </a:r>
            <a:r>
              <a:rPr b="1" lang="sv-SE">
                <a:solidFill>
                  <a:srgbClr val="000000"/>
                </a:solidFill>
                <a:latin typeface="Courier New"/>
                <a:ea typeface="Courier New"/>
                <a:cs typeface="Courier New"/>
                <a:sym typeface="Courier New"/>
              </a:rPr>
              <a:t>(</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i = 1; i &lt;= 3; i++){</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 (i);</a:t>
            </a:r>
            <a:endParaRPr/>
          </a:p>
          <a:p>
            <a:pPr indent="0" lvl="0" marL="0" rtl="0" algn="l">
              <a:spcBef>
                <a:spcPts val="1013"/>
              </a:spcBef>
              <a:spcAft>
                <a:spcPts val="0"/>
              </a:spcAft>
              <a:buNone/>
            </a:pP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a:p>
          <a:p>
            <a:pPr indent="0" lvl="0" marL="0" rtl="0" algn="l">
              <a:spcBef>
                <a:spcPts val="1013"/>
              </a:spcBef>
              <a:spcAft>
                <a:spcPts val="0"/>
              </a:spcAft>
              <a:buNone/>
            </a:pPr>
            <a:r>
              <a:t/>
            </a:r>
            <a:endParaRPr b="0" sz="12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347" name="Shape 268347"/>
        <p:cNvGrpSpPr/>
        <p:nvPr/>
      </p:nvGrpSpPr>
      <p:grpSpPr>
        <a:xfrm>
          <a:off x="0" y="0"/>
          <a:ext cx="0" cy="0"/>
          <a:chOff x="0" y="0"/>
          <a:chExt cx="0" cy="0"/>
        </a:xfrm>
      </p:grpSpPr>
      <p:sp>
        <p:nvSpPr>
          <p:cNvPr id="268348" name="Google Shape;268348;p143"/>
          <p:cNvSpPr txBox="1"/>
          <p:nvPr>
            <p:ph type="title"/>
          </p:nvPr>
        </p:nvSpPr>
        <p:spPr>
          <a:xfrm>
            <a:off x="683568"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8349" name="Google Shape;268349;p143"/>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a:t>41. What happens during execution:</a:t>
            </a:r>
            <a:endParaRPr/>
          </a:p>
          <a:p>
            <a:pPr indent="0" lvl="0" marL="0" rtl="0" algn="l">
              <a:spcBef>
                <a:spcPts val="1013"/>
              </a:spcBef>
              <a:spcAft>
                <a:spcPts val="0"/>
              </a:spcAft>
              <a:buNone/>
            </a:pPr>
            <a:r>
              <a:rPr b="1" lang="sv-SE">
                <a:solidFill>
                  <a:srgbClr val="FF0000"/>
                </a:solidFill>
                <a:latin typeface="Courier New"/>
                <a:ea typeface="Courier New"/>
                <a:cs typeface="Courier New"/>
                <a:sym typeface="Courier New"/>
              </a:rPr>
              <a:t>public static void </a:t>
            </a:r>
            <a:r>
              <a:rPr b="1" lang="sv-SE">
                <a:latin typeface="Courier New"/>
                <a:ea typeface="Courier New"/>
                <a:cs typeface="Courier New"/>
                <a:sym typeface="Courier New"/>
              </a:rPr>
              <a:t>main (String[] args){</a:t>
            </a:r>
            <a:br>
              <a:rPr b="1" lang="sv-SE">
                <a:latin typeface="Courier New"/>
                <a:ea typeface="Courier New"/>
                <a:cs typeface="Courier New"/>
                <a:sym typeface="Courier New"/>
              </a:rPr>
            </a:br>
            <a:r>
              <a:rPr b="1" lang="sv-SE">
                <a:latin typeface="Courier New"/>
                <a:ea typeface="Courier New"/>
                <a:cs typeface="Courier New"/>
                <a:sym typeface="Courier New"/>
              </a:rPr>
              <a:t>    Scanner scan = </a:t>
            </a:r>
            <a:r>
              <a:rPr b="1" lang="sv-SE">
                <a:solidFill>
                  <a:srgbClr val="FF0000"/>
                </a:solidFill>
                <a:latin typeface="Courier New"/>
                <a:ea typeface="Courier New"/>
                <a:cs typeface="Courier New"/>
                <a:sym typeface="Courier New"/>
              </a:rPr>
              <a:t>new</a:t>
            </a:r>
            <a:r>
              <a:rPr b="1" lang="sv-SE">
                <a:latin typeface="Courier New"/>
                <a:ea typeface="Courier New"/>
                <a:cs typeface="Courier New"/>
                <a:sym typeface="Courier New"/>
              </a:rPr>
              <a:t> Scanner(System.in);</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double</a:t>
            </a:r>
            <a:r>
              <a:rPr b="1" lang="sv-SE">
                <a:latin typeface="Courier New"/>
                <a:ea typeface="Courier New"/>
                <a:cs typeface="Courier New"/>
                <a:sym typeface="Courier New"/>
              </a:rPr>
              <a:t> num= 0;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double</a:t>
            </a:r>
            <a:r>
              <a:rPr b="1" lang="sv-SE">
                <a:latin typeface="Courier New"/>
                <a:ea typeface="Courier New"/>
                <a:cs typeface="Courier New"/>
                <a:sym typeface="Courier New"/>
              </a:rPr>
              <a:t> average = 0;</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numbers = 0;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num;    </a:t>
            </a:r>
            <a:endParaRPr/>
          </a:p>
          <a:p>
            <a:pPr indent="0" lvl="0" marL="0" rtl="0" algn="l">
              <a:spcBef>
                <a:spcPts val="1013"/>
              </a:spcBef>
              <a:spcAft>
                <a:spcPts val="0"/>
              </a:spcAft>
              <a:buNone/>
            </a:pPr>
            <a:r>
              <a:rPr b="1" lang="sv-SE">
                <a:latin typeface="Courier New"/>
                <a:ea typeface="Courier New"/>
                <a:cs typeface="Courier New"/>
                <a:sym typeface="Courier New"/>
              </a:rPr>
              <a:t>    System.</a:t>
            </a:r>
            <a:r>
              <a:rPr b="1" lang="sv-SE">
                <a:solidFill>
                  <a:srgbClr val="3333CC"/>
                </a:solidFill>
                <a:latin typeface="Courier New"/>
                <a:ea typeface="Courier New"/>
                <a:cs typeface="Courier New"/>
                <a:sym typeface="Courier New"/>
              </a:rPr>
              <a:t>out</a:t>
            </a:r>
            <a:r>
              <a:rPr b="1" lang="sv-SE">
                <a:latin typeface="Courier New"/>
                <a:ea typeface="Courier New"/>
                <a:cs typeface="Courier New"/>
                <a:sym typeface="Courier New"/>
              </a:rPr>
              <a:t>.print(</a:t>
            </a:r>
            <a:r>
              <a:rPr b="1" lang="sv-SE">
                <a:solidFill>
                  <a:srgbClr val="3333CC"/>
                </a:solidFill>
                <a:latin typeface="Courier New"/>
                <a:ea typeface="Courier New"/>
                <a:cs typeface="Courier New"/>
                <a:sym typeface="Courier New"/>
              </a:rPr>
              <a:t>"Enter an integer: "</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    num = scan.nextInt();</a:t>
            </a:r>
            <a:endParaRPr/>
          </a:p>
          <a:p>
            <a:pPr indent="0" lvl="0" marL="0" rtl="0" algn="l">
              <a:spcBef>
                <a:spcPts val="1013"/>
              </a:spcBef>
              <a:spcAft>
                <a:spcPts val="0"/>
              </a:spcAft>
              <a:buNone/>
            </a:pP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while</a:t>
            </a:r>
            <a:r>
              <a:rPr b="1" lang="sv-SE">
                <a:latin typeface="Courier New"/>
                <a:ea typeface="Courier New"/>
                <a:cs typeface="Courier New"/>
                <a:sym typeface="Courier New"/>
              </a:rPr>
              <a:t> (num!= 0){</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rgbClr val="3333CC"/>
                </a:solidFill>
                <a:latin typeface="Courier New"/>
                <a:ea typeface="Courier New"/>
                <a:cs typeface="Courier New"/>
                <a:sym typeface="Courier New"/>
              </a:rPr>
              <a:t>out</a:t>
            </a:r>
            <a:r>
              <a:rPr b="1" lang="sv-SE">
                <a:latin typeface="Courier New"/>
                <a:ea typeface="Courier New"/>
                <a:cs typeface="Courier New"/>
                <a:sym typeface="Courier New"/>
              </a:rPr>
              <a:t>.print (</a:t>
            </a:r>
            <a:r>
              <a:rPr b="1" lang="sv-SE">
                <a:solidFill>
                  <a:srgbClr val="3333CC"/>
                </a:solidFill>
                <a:latin typeface="Courier New"/>
                <a:ea typeface="Courier New"/>
                <a:cs typeface="Courier New"/>
                <a:sym typeface="Courier New"/>
              </a:rPr>
              <a:t>"Enter a new integer: "</a:t>
            </a:r>
            <a:r>
              <a:rPr b="1" lang="sv-SE">
                <a:latin typeface="Courier New"/>
                <a:ea typeface="Courier New"/>
                <a:cs typeface="Courier New"/>
                <a:sym typeface="Courier New"/>
              </a:rPr>
              <a:t>);</a:t>
            </a:r>
            <a:br>
              <a:rPr b="1" lang="sv-SE">
                <a:latin typeface="Courier New"/>
                <a:ea typeface="Courier New"/>
                <a:cs typeface="Courier New"/>
                <a:sym typeface="Courier New"/>
              </a:rPr>
            </a:br>
            <a:r>
              <a:rPr b="1" lang="sv-SE">
                <a:latin typeface="Courier New"/>
                <a:ea typeface="Courier New"/>
                <a:cs typeface="Courier New"/>
                <a:sym typeface="Courier New"/>
              </a:rPr>
              <a:t>      num = scan.nextInt();</a:t>
            </a:r>
            <a:br>
              <a:rPr b="1" lang="sv-SE">
                <a:latin typeface="Courier New"/>
                <a:ea typeface="Courier New"/>
                <a:cs typeface="Courier New"/>
                <a:sym typeface="Courier New"/>
              </a:rPr>
            </a:br>
            <a:r>
              <a:rPr b="1" lang="sv-SE">
                <a:latin typeface="Courier New"/>
                <a:ea typeface="Courier New"/>
                <a:cs typeface="Courier New"/>
                <a:sym typeface="Courier New"/>
              </a:rPr>
              <a:t>      sum += num;</a:t>
            </a:r>
            <a:br>
              <a:rPr b="1" lang="sv-SE">
                <a:latin typeface="Courier New"/>
                <a:ea typeface="Courier New"/>
                <a:cs typeface="Courier New"/>
                <a:sym typeface="Courier New"/>
              </a:rPr>
            </a:br>
            <a:r>
              <a:rPr b="1" lang="sv-SE">
                <a:latin typeface="Courier New"/>
                <a:ea typeface="Courier New"/>
                <a:cs typeface="Courier New"/>
                <a:sym typeface="Courier New"/>
              </a:rPr>
              <a:t>      numbers++;</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if </a:t>
            </a:r>
            <a:r>
              <a:rPr b="1" lang="sv-SE">
                <a:latin typeface="Courier New"/>
                <a:ea typeface="Courier New"/>
                <a:cs typeface="Courier New"/>
                <a:sym typeface="Courier New"/>
              </a:rPr>
              <a:t>(numbers != 0) {</a:t>
            </a:r>
            <a:br>
              <a:rPr b="1" lang="sv-SE">
                <a:latin typeface="Courier New"/>
                <a:ea typeface="Courier New"/>
                <a:cs typeface="Courier New"/>
                <a:sym typeface="Courier New"/>
              </a:rPr>
            </a:br>
            <a:r>
              <a:rPr b="1" lang="sv-SE">
                <a:latin typeface="Courier New"/>
                <a:ea typeface="Courier New"/>
                <a:cs typeface="Courier New"/>
                <a:sym typeface="Courier New"/>
              </a:rPr>
              <a:t>      average = sum / numbers;</a:t>
            </a:r>
            <a:br>
              <a:rPr b="1" lang="sv-SE">
                <a:latin typeface="Courier New"/>
                <a:ea typeface="Courier New"/>
                <a:cs typeface="Courier New"/>
                <a:sym typeface="Courier New"/>
              </a:rPr>
            </a:br>
            <a:r>
              <a:rPr b="1" lang="sv-SE">
                <a:latin typeface="Courier New"/>
                <a:ea typeface="Courier New"/>
                <a:cs typeface="Courier New"/>
                <a:sym typeface="Courier New"/>
              </a:rPr>
              <a:t>    } </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rgbClr val="3333CC"/>
                </a:solidFill>
                <a:latin typeface="Courier New"/>
                <a:ea typeface="Courier New"/>
                <a:cs typeface="Courier New"/>
                <a:sym typeface="Courier New"/>
              </a:rPr>
              <a:t>out</a:t>
            </a:r>
            <a:r>
              <a:rPr b="1" lang="sv-SE">
                <a:latin typeface="Courier New"/>
                <a:ea typeface="Courier New"/>
                <a:cs typeface="Courier New"/>
                <a:sym typeface="Courier New"/>
              </a:rPr>
              <a:t>.println (</a:t>
            </a:r>
            <a:r>
              <a:rPr b="1" lang="sv-SE">
                <a:solidFill>
                  <a:srgbClr val="3333CC"/>
                </a:solidFill>
                <a:latin typeface="Courier New"/>
                <a:ea typeface="Courier New"/>
                <a:cs typeface="Courier New"/>
                <a:sym typeface="Courier New"/>
              </a:rPr>
              <a:t>"Average: " </a:t>
            </a:r>
            <a:r>
              <a:rPr b="1" lang="sv-SE">
                <a:latin typeface="Courier New"/>
                <a:ea typeface="Courier New"/>
                <a:cs typeface="Courier New"/>
                <a:sym typeface="Courier New"/>
              </a:rPr>
              <a:t>+ average );</a:t>
            </a:r>
            <a:br>
              <a:rPr b="1" lang="sv-SE">
                <a:latin typeface="Courier New"/>
                <a:ea typeface="Courier New"/>
                <a:cs typeface="Courier New"/>
                <a:sym typeface="Courier New"/>
              </a:rPr>
            </a:br>
            <a:r>
              <a:rPr b="1" lang="sv-SE">
                <a:latin typeface="Courier New"/>
                <a:ea typeface="Courier New"/>
                <a:cs typeface="Courier New"/>
                <a:sym typeface="Courier New"/>
              </a:rPr>
              <a:t>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354" name="Shape 268354"/>
        <p:cNvGrpSpPr/>
        <p:nvPr/>
      </p:nvGrpSpPr>
      <p:grpSpPr>
        <a:xfrm>
          <a:off x="0" y="0"/>
          <a:ext cx="0" cy="0"/>
          <a:chOff x="0" y="0"/>
          <a:chExt cx="0" cy="0"/>
        </a:xfrm>
      </p:grpSpPr>
      <p:sp>
        <p:nvSpPr>
          <p:cNvPr id="268355" name="Google Shape;268355;p144"/>
          <p:cNvSpPr txBox="1"/>
          <p:nvPr>
            <p:ph type="title"/>
          </p:nvPr>
        </p:nvSpPr>
        <p:spPr>
          <a:xfrm>
            <a:off x="683568"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8356" name="Google Shape;268356;p144"/>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a:t>42. What happens during execution:</a:t>
            </a:r>
            <a:endParaRPr/>
          </a:p>
          <a:p>
            <a:pPr indent="0" lvl="0" marL="0" rtl="0" algn="l">
              <a:spcBef>
                <a:spcPts val="1013"/>
              </a:spcBef>
              <a:spcAft>
                <a:spcPts val="0"/>
              </a:spcAft>
              <a:buNone/>
            </a:pPr>
            <a:r>
              <a:rPr b="1" lang="sv-SE">
                <a:solidFill>
                  <a:srgbClr val="FF0000"/>
                </a:solidFill>
                <a:latin typeface="Courier New"/>
                <a:ea typeface="Courier New"/>
                <a:cs typeface="Courier New"/>
                <a:sym typeface="Courier New"/>
              </a:rPr>
              <a:t>public static void </a:t>
            </a:r>
            <a:r>
              <a:rPr b="1" lang="sv-SE">
                <a:latin typeface="Courier New"/>
                <a:ea typeface="Courier New"/>
                <a:cs typeface="Courier New"/>
                <a:sym typeface="Courier New"/>
              </a:rPr>
              <a:t>main (String[] args){</a:t>
            </a:r>
            <a:br>
              <a:rPr b="1" lang="sv-SE">
                <a:latin typeface="Courier New"/>
                <a:ea typeface="Courier New"/>
                <a:cs typeface="Courier New"/>
                <a:sym typeface="Courier New"/>
              </a:rPr>
            </a:br>
            <a:r>
              <a:rPr b="1" lang="sv-SE">
                <a:latin typeface="Courier New"/>
                <a:ea typeface="Courier New"/>
                <a:cs typeface="Courier New"/>
                <a:sym typeface="Courier New"/>
              </a:rPr>
              <a:t>  Scanner scan = new Scanner(System.</a:t>
            </a:r>
            <a:r>
              <a:rPr b="1" i="1" lang="sv-SE">
                <a:latin typeface="Courier New"/>
                <a:ea typeface="Courier New"/>
                <a:cs typeface="Courier New"/>
                <a:sym typeface="Courier New"/>
              </a:rPr>
              <a:t>in);</a:t>
            </a:r>
            <a:br>
              <a:rPr b="1" i="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double</a:t>
            </a:r>
            <a:r>
              <a:rPr b="1" lang="sv-SE">
                <a:latin typeface="Courier New"/>
                <a:ea typeface="Courier New"/>
                <a:cs typeface="Courier New"/>
                <a:sym typeface="Courier New"/>
              </a:rPr>
              <a:t> sum = 0;</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double</a:t>
            </a:r>
            <a:r>
              <a:rPr b="1" lang="sv-SE">
                <a:latin typeface="Courier New"/>
                <a:ea typeface="Courier New"/>
                <a:cs typeface="Courier New"/>
                <a:sym typeface="Courier New"/>
              </a:rPr>
              <a:t> average = 0;</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numbers = 0;</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num;</a:t>
            </a:r>
            <a:endParaRPr/>
          </a:p>
          <a:p>
            <a:pPr indent="0" lvl="0" marL="0" rtl="0" algn="l">
              <a:spcBef>
                <a:spcPts val="1013"/>
              </a:spcBef>
              <a:spcAft>
                <a:spcPts val="0"/>
              </a:spcAft>
              <a:buNone/>
            </a:pPr>
            <a:r>
              <a:rPr b="1" lang="sv-SE">
                <a:latin typeface="Courier New"/>
                <a:ea typeface="Courier New"/>
                <a:cs typeface="Courier New"/>
                <a:sym typeface="Courier New"/>
              </a:rPr>
              <a:t>  System.</a:t>
            </a:r>
            <a:r>
              <a:rPr b="1" i="1" lang="sv-SE">
                <a:latin typeface="Courier New"/>
                <a:ea typeface="Courier New"/>
                <a:cs typeface="Courier New"/>
                <a:sym typeface="Courier New"/>
              </a:rPr>
              <a:t>out.print("Enter an integer: : ");</a:t>
            </a:r>
            <a:br>
              <a:rPr b="1" i="1" lang="sv-SE">
                <a:latin typeface="Courier New"/>
                <a:ea typeface="Courier New"/>
                <a:cs typeface="Courier New"/>
                <a:sym typeface="Courier New"/>
              </a:rPr>
            </a:br>
            <a:r>
              <a:rPr b="1" lang="sv-SE">
                <a:latin typeface="Courier New"/>
                <a:ea typeface="Courier New"/>
                <a:cs typeface="Courier New"/>
                <a:sym typeface="Courier New"/>
              </a:rPr>
              <a:t>  num = scan.nextInt();</a:t>
            </a:r>
            <a:endParaRPr/>
          </a:p>
          <a:p>
            <a:pPr indent="0" lvl="0" marL="0" rtl="0" algn="l">
              <a:spcBef>
                <a:spcPts val="1013"/>
              </a:spcBef>
              <a:spcAft>
                <a:spcPts val="0"/>
              </a:spcAft>
              <a:buNone/>
            </a:pP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while</a:t>
            </a:r>
            <a:r>
              <a:rPr b="1" lang="sv-SE">
                <a:latin typeface="Courier New"/>
                <a:ea typeface="Courier New"/>
                <a:cs typeface="Courier New"/>
                <a:sym typeface="Courier New"/>
              </a:rPr>
              <a:t> (num != 0){</a:t>
            </a:r>
            <a:br>
              <a:rPr b="1" lang="sv-SE">
                <a:latin typeface="Courier New"/>
                <a:ea typeface="Courier New"/>
                <a:cs typeface="Courier New"/>
                <a:sym typeface="Courier New"/>
              </a:rPr>
            </a:br>
            <a:r>
              <a:rPr b="1" lang="sv-SE">
                <a:latin typeface="Courier New"/>
                <a:ea typeface="Courier New"/>
                <a:cs typeface="Courier New"/>
                <a:sym typeface="Courier New"/>
              </a:rPr>
              <a:t>    sum += tal;</a:t>
            </a:r>
            <a:br>
              <a:rPr b="1" lang="sv-SE">
                <a:latin typeface="Courier New"/>
                <a:ea typeface="Courier New"/>
                <a:cs typeface="Courier New"/>
                <a:sym typeface="Courier New"/>
              </a:rPr>
            </a:br>
            <a:r>
              <a:rPr b="1" lang="sv-SE">
                <a:latin typeface="Courier New"/>
                <a:ea typeface="Courier New"/>
                <a:cs typeface="Courier New"/>
                <a:sym typeface="Courier New"/>
              </a:rPr>
              <a:t>    numbers++;</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i="1" lang="sv-SE">
                <a:latin typeface="Courier New"/>
                <a:ea typeface="Courier New"/>
                <a:cs typeface="Courier New"/>
                <a:sym typeface="Courier New"/>
              </a:rPr>
              <a:t>out.print ("Enter a new integer: : ");</a:t>
            </a:r>
            <a:br>
              <a:rPr b="1" i="1" lang="sv-SE">
                <a:latin typeface="Courier New"/>
                <a:ea typeface="Courier New"/>
                <a:cs typeface="Courier New"/>
                <a:sym typeface="Courier New"/>
              </a:rPr>
            </a:br>
            <a:r>
              <a:rPr b="1" lang="sv-SE">
                <a:latin typeface="Courier New"/>
                <a:ea typeface="Courier New"/>
                <a:cs typeface="Courier New"/>
                <a:sym typeface="Courier New"/>
              </a:rPr>
              <a:t>    num = scan.nextInt();</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if</a:t>
            </a:r>
            <a:r>
              <a:rPr b="1" lang="sv-SE">
                <a:latin typeface="Courier New"/>
                <a:ea typeface="Courier New"/>
                <a:cs typeface="Courier New"/>
                <a:sym typeface="Courier New"/>
              </a:rPr>
              <a:t> (numbers != 0)</a:t>
            </a:r>
            <a:br>
              <a:rPr b="1" lang="sv-SE">
                <a:latin typeface="Courier New"/>
                <a:ea typeface="Courier New"/>
                <a:cs typeface="Courier New"/>
                <a:sym typeface="Courier New"/>
              </a:rPr>
            </a:br>
            <a:r>
              <a:rPr b="1" lang="sv-SE">
                <a:latin typeface="Courier New"/>
                <a:ea typeface="Courier New"/>
                <a:cs typeface="Courier New"/>
                <a:sym typeface="Courier New"/>
              </a:rPr>
              <a:t>    average = sum / numbers;</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i="1" lang="sv-SE">
                <a:solidFill>
                  <a:schemeClr val="accent2"/>
                </a:solidFill>
                <a:latin typeface="Courier New"/>
                <a:ea typeface="Courier New"/>
                <a:cs typeface="Courier New"/>
                <a:sym typeface="Courier New"/>
              </a:rPr>
              <a:t>out</a:t>
            </a:r>
            <a:r>
              <a:rPr b="1" i="1" lang="sv-SE">
                <a:latin typeface="Courier New"/>
                <a:ea typeface="Courier New"/>
                <a:cs typeface="Courier New"/>
                <a:sym typeface="Courier New"/>
              </a:rPr>
              <a:t>.println ("Average: " + average );</a:t>
            </a:r>
            <a:endParaRPr/>
          </a:p>
          <a:p>
            <a:pPr indent="0" lvl="0" marL="0" rtl="0" algn="l">
              <a:spcBef>
                <a:spcPts val="1013"/>
              </a:spcBef>
              <a:spcAft>
                <a:spcPts val="0"/>
              </a:spcAft>
              <a:buNone/>
            </a:pPr>
            <a:r>
              <a:rPr b="1" lang="sv-SE">
                <a:latin typeface="Courier New"/>
                <a:ea typeface="Courier New"/>
                <a:cs typeface="Courier New"/>
                <a:sym typeface="Courier New"/>
              </a:rPr>
              <a:t> }</a:t>
            </a:r>
            <a:endParaRPr/>
          </a:p>
          <a:p>
            <a:pPr indent="0" lvl="0" marL="0" rtl="0" algn="l">
              <a:spcBef>
                <a:spcPts val="1013"/>
              </a:spcBef>
              <a:spcAft>
                <a:spcPts val="0"/>
              </a:spcAft>
              <a:buNone/>
            </a:pPr>
            <a:r>
              <a:rPr b="1" lang="sv-SE">
                <a:latin typeface="Courier New"/>
                <a:ea typeface="Courier New"/>
                <a:cs typeface="Courier New"/>
                <a:sym typeface="Courier New"/>
              </a:rPr>
              <a:t>}</a:t>
            </a:r>
            <a:endParaRPr b="1">
              <a:latin typeface="Courier New"/>
              <a:ea typeface="Courier New"/>
              <a:cs typeface="Courier New"/>
              <a:sym typeface="Courier New"/>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360" name="Shape 268360"/>
        <p:cNvGrpSpPr/>
        <p:nvPr/>
      </p:nvGrpSpPr>
      <p:grpSpPr>
        <a:xfrm>
          <a:off x="0" y="0"/>
          <a:ext cx="0" cy="0"/>
          <a:chOff x="0" y="0"/>
          <a:chExt cx="0" cy="0"/>
        </a:xfrm>
      </p:grpSpPr>
      <p:sp>
        <p:nvSpPr>
          <p:cNvPr id="268361" name="Google Shape;268361;p145"/>
          <p:cNvSpPr txBox="1"/>
          <p:nvPr>
            <p:ph type="title"/>
          </p:nvPr>
        </p:nvSpPr>
        <p:spPr>
          <a:xfrm>
            <a:off x="683568"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8362" name="Google Shape;268362;p145"/>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43. Write a program that prints all the odd numbers from 1 to 99 (use a for loop).</a:t>
            </a:r>
            <a:endParaRPr/>
          </a:p>
          <a:p>
            <a:pPr indent="0" lvl="0" marL="0" rtl="0" algn="l">
              <a:spcBef>
                <a:spcPts val="1013"/>
              </a:spcBef>
              <a:spcAft>
                <a:spcPts val="0"/>
              </a:spcAft>
              <a:buNone/>
            </a:pPr>
            <a:r>
              <a:rPr lang="sv-SE"/>
              <a:t>44. Write a program that computes the sum of all integers from 1 to 100 (use for loop).</a:t>
            </a:r>
            <a:endParaRPr/>
          </a:p>
          <a:p>
            <a:pPr indent="0" lvl="0" marL="0" rtl="0" algn="l">
              <a:spcBef>
                <a:spcPts val="1013"/>
              </a:spcBef>
              <a:spcAft>
                <a:spcPts val="0"/>
              </a:spcAft>
              <a:buNone/>
            </a:pPr>
            <a:r>
              <a:rPr lang="sv-SE"/>
              <a:t>45. Write a program using a while loop that prints the text "ALARM!" repeatedly at separate lines. </a:t>
            </a:r>
            <a:br>
              <a:rPr lang="sv-SE"/>
            </a:br>
            <a:r>
              <a:rPr lang="sv-SE"/>
              <a:t>The user shall be able to specify the number of times the "ALARM" to be written out.</a:t>
            </a:r>
            <a:endParaRPr/>
          </a:p>
          <a:p>
            <a:pPr indent="0" lvl="0" marL="0" rtl="0" algn="l">
              <a:spcBef>
                <a:spcPts val="1013"/>
              </a:spcBef>
              <a:spcAft>
                <a:spcPts val="0"/>
              </a:spcAft>
              <a:buNone/>
            </a:pPr>
            <a:r>
              <a:rPr lang="sv-SE"/>
              <a:t>46. Write a program that reads five numbers and prints out the larger of the given numbers.</a:t>
            </a:r>
            <a:endParaRPr/>
          </a:p>
          <a:p>
            <a:pPr indent="0" lvl="0" marL="0" rtl="0" algn="l">
              <a:spcBef>
                <a:spcPts val="1013"/>
              </a:spcBef>
              <a:spcAft>
                <a:spcPts val="0"/>
              </a:spcAft>
              <a:buNone/>
            </a:pPr>
            <a:r>
              <a:rPr lang="sv-SE"/>
              <a:t>47. Write a program that reads five numbers and prints the smallest and the largest number.</a:t>
            </a:r>
            <a:endParaRPr/>
          </a:p>
          <a:p>
            <a:pPr indent="0" lvl="0" marL="0" rtl="0" algn="l">
              <a:spcBef>
                <a:spcPts val="1013"/>
              </a:spcBef>
              <a:spcAft>
                <a:spcPts val="0"/>
              </a:spcAft>
              <a:buNone/>
            </a:pPr>
            <a:r>
              <a:rPr lang="sv-SE"/>
              <a:t>48. Write a program that reads a series of optional numbers.</a:t>
            </a:r>
            <a:br>
              <a:rPr lang="sv-SE"/>
            </a:br>
            <a:r>
              <a:rPr lang="sv-SE"/>
              <a:t>After that it prints the minimum and the maximum of the given numbers. The process should be stopped by the number zero. If the first number is zero, the text shall be printed "No numbers loaded" </a:t>
            </a:r>
            <a:endParaRPr/>
          </a:p>
          <a:p>
            <a:pPr indent="0" lvl="0" marL="0" rtl="0" algn="l">
              <a:spcBef>
                <a:spcPts val="1013"/>
              </a:spcBef>
              <a:spcAft>
                <a:spcPts val="0"/>
              </a:spcAft>
              <a:buNone/>
            </a:pPr>
            <a:r>
              <a:rPr lang="sv-SE"/>
              <a:t>49. Write a program that reads a text string using the Scanner class. </a:t>
            </a:r>
            <a:br>
              <a:rPr lang="sv-SE"/>
            </a:br>
            <a:r>
              <a:rPr lang="sv-SE"/>
              <a:t>The program writes then the number of times the letter 'a’ appears in the loaded text string.</a:t>
            </a:r>
            <a:endParaRPr/>
          </a:p>
          <a:p>
            <a:pPr indent="0" lvl="0" marL="0" rtl="0" algn="l">
              <a:spcBef>
                <a:spcPts val="1013"/>
              </a:spcBef>
              <a:spcAft>
                <a:spcPts val="0"/>
              </a:spcAft>
              <a:buNone/>
            </a:pPr>
            <a:r>
              <a:rPr lang="sv-SE"/>
              <a:t>50. Write a program that reads a name using the Scanner class. </a:t>
            </a:r>
            <a:br>
              <a:rPr lang="sv-SE"/>
            </a:br>
            <a:r>
              <a:rPr lang="sv-SE"/>
              <a:t>The program writes then every other character in the name beginning with the first letter.</a:t>
            </a:r>
            <a:endParaRPr/>
          </a:p>
          <a:p>
            <a:pPr indent="0" lvl="0" marL="0" rtl="0" algn="l">
              <a:spcBef>
                <a:spcPts val="1013"/>
              </a:spcBef>
              <a:spcAft>
                <a:spcPts val="0"/>
              </a:spcAft>
              <a:buNone/>
            </a:pPr>
            <a:r>
              <a:t/>
            </a:r>
            <a:endParaRPr b="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366" name="Shape 268366"/>
        <p:cNvGrpSpPr/>
        <p:nvPr/>
      </p:nvGrpSpPr>
      <p:grpSpPr>
        <a:xfrm>
          <a:off x="0" y="0"/>
          <a:ext cx="0" cy="0"/>
          <a:chOff x="0" y="0"/>
          <a:chExt cx="0" cy="0"/>
        </a:xfrm>
      </p:grpSpPr>
      <p:sp>
        <p:nvSpPr>
          <p:cNvPr id="268367" name="Google Shape;268367;p146"/>
          <p:cNvSpPr txBox="1"/>
          <p:nvPr>
            <p:ph type="title"/>
          </p:nvPr>
        </p:nvSpPr>
        <p:spPr>
          <a:xfrm>
            <a:off x="654050" y="194940"/>
            <a:ext cx="7724700" cy="425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Array</a:t>
            </a:r>
            <a:endParaRPr/>
          </a:p>
        </p:txBody>
      </p:sp>
      <p:sp>
        <p:nvSpPr>
          <p:cNvPr id="268368" name="Google Shape;268368;p146"/>
          <p:cNvSpPr txBox="1"/>
          <p:nvPr>
            <p:ph idx="1" type="body"/>
          </p:nvPr>
        </p:nvSpPr>
        <p:spPr>
          <a:xfrm>
            <a:off x="179388" y="708001"/>
            <a:ext cx="8715300" cy="56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000000"/>
                </a:solidFill>
              </a:rPr>
              <a:t>An array is an ordered list of elements.</a:t>
            </a:r>
            <a:endParaRPr/>
          </a:p>
          <a:p>
            <a:pPr indent="0" lvl="0" marL="0" rtl="0" algn="l">
              <a:spcBef>
                <a:spcPts val="1013"/>
              </a:spcBef>
              <a:spcAft>
                <a:spcPts val="0"/>
              </a:spcAft>
              <a:buNone/>
            </a:pPr>
            <a:r>
              <a:rPr lang="sv-SE">
                <a:solidFill>
                  <a:srgbClr val="000000"/>
                </a:solidFill>
              </a:rPr>
              <a:t>An array of size N is indexed from zero to N-1</a:t>
            </a:r>
            <a:br>
              <a:rPr lang="sv-SE">
                <a:solidFill>
                  <a:srgbClr val="000000"/>
                </a:solidFill>
              </a:rPr>
            </a:br>
            <a:r>
              <a:rPr lang="sv-SE">
                <a:solidFill>
                  <a:srgbClr val="000000"/>
                </a:solidFill>
              </a:rPr>
              <a:t>This array below holds 10 values that are indexed from 0 to 9</a:t>
            </a:r>
            <a:endParaRPr/>
          </a:p>
          <a:p>
            <a:pPr indent="0" lvl="0" marL="0" rtl="0" algn="l">
              <a:spcBef>
                <a:spcPts val="1013"/>
              </a:spcBef>
              <a:spcAft>
                <a:spcPts val="0"/>
              </a:spcAft>
              <a:buNone/>
            </a:pPr>
            <a:r>
              <a:rPr lang="sv-SE">
                <a:solidFill>
                  <a:srgbClr val="000000"/>
                </a:solidFill>
              </a:rPr>
              <a:t>A particular value in an array can be accessed with the array name followed by the index in brackets</a:t>
            </a:r>
            <a:br>
              <a:rPr lang="sv-SE">
                <a:solidFill>
                  <a:srgbClr val="000000"/>
                </a:solidFill>
              </a:rPr>
            </a:br>
            <a:r>
              <a:rPr lang="sv-SE">
                <a:solidFill>
                  <a:srgbClr val="000000"/>
                </a:solidFill>
              </a:rPr>
              <a:t>For example:</a:t>
            </a:r>
            <a:endParaRPr/>
          </a:p>
          <a:p>
            <a:pPr indent="0" lvl="0" marL="0" rtl="0" algn="l">
              <a:spcBef>
                <a:spcPts val="1013"/>
              </a:spcBef>
              <a:spcAft>
                <a:spcPts val="0"/>
              </a:spcAft>
              <a:buNone/>
            </a:pPr>
            <a:r>
              <a:rPr lang="sv-SE">
                <a:solidFill>
                  <a:srgbClr val="000000"/>
                </a:solidFill>
                <a:latin typeface="Courier New"/>
                <a:ea typeface="Courier New"/>
                <a:cs typeface="Courier New"/>
                <a:sym typeface="Courier New"/>
              </a:rPr>
              <a:t>points [2]</a:t>
            </a:r>
            <a:r>
              <a:rPr lang="sv-SE">
                <a:solidFill>
                  <a:srgbClr val="000000"/>
                </a:solidFill>
              </a:rPr>
              <a:t> </a:t>
            </a:r>
            <a:endParaRPr/>
          </a:p>
          <a:p>
            <a:pPr indent="0" lvl="0" marL="0" rtl="0" algn="l">
              <a:spcBef>
                <a:spcPts val="1013"/>
              </a:spcBef>
              <a:spcAft>
                <a:spcPts val="0"/>
              </a:spcAft>
              <a:buNone/>
            </a:pPr>
            <a:r>
              <a:rPr lang="sv-SE">
                <a:solidFill>
                  <a:srgbClr val="000000"/>
                </a:solidFill>
              </a:rPr>
              <a:t>gives the number 94 (the third number in our array)</a:t>
            </a:r>
            <a:endParaRPr/>
          </a:p>
          <a:p>
            <a:pPr indent="-263525" lvl="0" marL="352425" rtl="0" algn="l">
              <a:spcBef>
                <a:spcPts val="1013"/>
              </a:spcBef>
              <a:spcAft>
                <a:spcPts val="0"/>
              </a:spcAft>
              <a:buSzPts val="1400"/>
              <a:buFont typeface="Arial"/>
              <a:buNone/>
            </a:pPr>
            <a:r>
              <a:t/>
            </a:r>
            <a:endParaRPr>
              <a:solidFill>
                <a:srgbClr val="000000"/>
              </a:solidFill>
              <a:latin typeface="Tahoma"/>
              <a:ea typeface="Tahoma"/>
              <a:cs typeface="Tahoma"/>
              <a:sym typeface="Tahoma"/>
            </a:endParaRPr>
          </a:p>
          <a:p>
            <a:pPr indent="-352425" lvl="0" marL="352425" rtl="0" algn="l">
              <a:spcBef>
                <a:spcPts val="1013"/>
              </a:spcBef>
              <a:spcAft>
                <a:spcPts val="0"/>
              </a:spcAft>
              <a:buNone/>
            </a:pPr>
            <a:r>
              <a:t/>
            </a:r>
            <a:endParaRPr>
              <a:solidFill>
                <a:schemeClr val="lt2"/>
              </a:solidFill>
              <a:latin typeface="Tahoma"/>
              <a:ea typeface="Tahoma"/>
              <a:cs typeface="Tahoma"/>
              <a:sym typeface="Tahoma"/>
            </a:endParaRPr>
          </a:p>
          <a:p>
            <a:pPr indent="-352425" lvl="0" marL="352425" rtl="0" algn="l">
              <a:spcBef>
                <a:spcPts val="1013"/>
              </a:spcBef>
              <a:spcAft>
                <a:spcPts val="0"/>
              </a:spcAft>
              <a:buNone/>
            </a:pPr>
            <a:r>
              <a:t/>
            </a:r>
            <a:endParaRPr>
              <a:solidFill>
                <a:schemeClr val="lt2"/>
              </a:solidFill>
            </a:endParaRPr>
          </a:p>
        </p:txBody>
      </p:sp>
      <p:sp>
        <p:nvSpPr>
          <p:cNvPr id="268369" name="Google Shape;268369;p146"/>
          <p:cNvSpPr/>
          <p:nvPr/>
        </p:nvSpPr>
        <p:spPr>
          <a:xfrm>
            <a:off x="2906713" y="4703042"/>
            <a:ext cx="5142300" cy="4008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sv-SE" sz="2000">
                <a:solidFill>
                  <a:schemeClr val="lt2"/>
                </a:solidFill>
                <a:latin typeface="Verdana"/>
                <a:ea typeface="Verdana"/>
                <a:cs typeface="Verdana"/>
                <a:sym typeface="Verdana"/>
              </a:rPr>
              <a:t>0    1    2    3    4    5    6    7    8     9</a:t>
            </a:r>
            <a:endParaRPr/>
          </a:p>
        </p:txBody>
      </p:sp>
      <p:grpSp>
        <p:nvGrpSpPr>
          <p:cNvPr id="268370" name="Google Shape;268370;p146"/>
          <p:cNvGrpSpPr/>
          <p:nvPr/>
        </p:nvGrpSpPr>
        <p:grpSpPr>
          <a:xfrm>
            <a:off x="2786063" y="5160242"/>
            <a:ext cx="5284842" cy="615950"/>
            <a:chOff x="1533" y="3128"/>
            <a:chExt cx="3331" cy="388"/>
          </a:xfrm>
        </p:grpSpPr>
        <p:grpSp>
          <p:nvGrpSpPr>
            <p:cNvPr id="268371" name="Google Shape;268371;p146"/>
            <p:cNvGrpSpPr/>
            <p:nvPr/>
          </p:nvGrpSpPr>
          <p:grpSpPr>
            <a:xfrm>
              <a:off x="1533" y="3128"/>
              <a:ext cx="3300" cy="304"/>
              <a:chOff x="1533" y="3128"/>
              <a:chExt cx="3300" cy="304"/>
            </a:xfrm>
          </p:grpSpPr>
          <p:sp>
            <p:nvSpPr>
              <p:cNvPr id="268372" name="Google Shape;268372;p146"/>
              <p:cNvSpPr/>
              <p:nvPr/>
            </p:nvSpPr>
            <p:spPr>
              <a:xfrm>
                <a:off x="1533" y="3132"/>
                <a:ext cx="3300" cy="3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2"/>
                  </a:solidFill>
                  <a:latin typeface="Open Sans Light"/>
                  <a:ea typeface="Open Sans Light"/>
                  <a:cs typeface="Open Sans Light"/>
                  <a:sym typeface="Open Sans Light"/>
                </a:endParaRPr>
              </a:p>
            </p:txBody>
          </p:sp>
          <p:sp>
            <p:nvSpPr>
              <p:cNvPr id="268373" name="Google Shape;268373;p146"/>
              <p:cNvSpPr/>
              <p:nvPr/>
            </p:nvSpPr>
            <p:spPr>
              <a:xfrm>
                <a:off x="1888" y="3132"/>
                <a:ext cx="300" cy="3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2"/>
                  </a:solidFill>
                  <a:latin typeface="Open Sans Light"/>
                  <a:ea typeface="Open Sans Light"/>
                  <a:cs typeface="Open Sans Light"/>
                  <a:sym typeface="Open Sans Light"/>
                </a:endParaRPr>
              </a:p>
            </p:txBody>
          </p:sp>
          <p:sp>
            <p:nvSpPr>
              <p:cNvPr id="268374" name="Google Shape;268374;p146"/>
              <p:cNvSpPr/>
              <p:nvPr/>
            </p:nvSpPr>
            <p:spPr>
              <a:xfrm>
                <a:off x="2543" y="3132"/>
                <a:ext cx="300" cy="3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2"/>
                  </a:solidFill>
                  <a:latin typeface="Open Sans Light"/>
                  <a:ea typeface="Open Sans Light"/>
                  <a:cs typeface="Open Sans Light"/>
                  <a:sym typeface="Open Sans Light"/>
                </a:endParaRPr>
              </a:p>
            </p:txBody>
          </p:sp>
          <p:sp>
            <p:nvSpPr>
              <p:cNvPr id="268375" name="Google Shape;268375;p146"/>
              <p:cNvSpPr/>
              <p:nvPr/>
            </p:nvSpPr>
            <p:spPr>
              <a:xfrm>
                <a:off x="3225" y="3132"/>
                <a:ext cx="300" cy="3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2"/>
                  </a:solidFill>
                  <a:latin typeface="Open Sans Light"/>
                  <a:ea typeface="Open Sans Light"/>
                  <a:cs typeface="Open Sans Light"/>
                  <a:sym typeface="Open Sans Light"/>
                </a:endParaRPr>
              </a:p>
            </p:txBody>
          </p:sp>
          <p:sp>
            <p:nvSpPr>
              <p:cNvPr id="268376" name="Google Shape;268376;p146"/>
              <p:cNvSpPr/>
              <p:nvPr/>
            </p:nvSpPr>
            <p:spPr>
              <a:xfrm>
                <a:off x="3893" y="3132"/>
                <a:ext cx="300" cy="3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lt2"/>
                  </a:solidFill>
                  <a:latin typeface="Open Sans Light"/>
                  <a:ea typeface="Open Sans Light"/>
                  <a:cs typeface="Open Sans Light"/>
                  <a:sym typeface="Open Sans Light"/>
                </a:endParaRPr>
              </a:p>
            </p:txBody>
          </p:sp>
          <p:cxnSp>
            <p:nvCxnSpPr>
              <p:cNvPr id="268377" name="Google Shape;268377;p146"/>
              <p:cNvCxnSpPr/>
              <p:nvPr/>
            </p:nvCxnSpPr>
            <p:spPr>
              <a:xfrm>
                <a:off x="4571" y="3128"/>
                <a:ext cx="0" cy="300"/>
              </a:xfrm>
              <a:prstGeom prst="straightConnector1">
                <a:avLst/>
              </a:prstGeom>
              <a:noFill/>
              <a:ln cap="flat" cmpd="sng" w="12700">
                <a:solidFill>
                  <a:schemeClr val="dk1"/>
                </a:solidFill>
                <a:prstDash val="solid"/>
                <a:round/>
                <a:headEnd len="sm" w="sm" type="none"/>
                <a:tailEnd len="sm" w="sm" type="none"/>
              </a:ln>
            </p:spPr>
          </p:cxnSp>
        </p:grpSp>
        <p:sp>
          <p:nvSpPr>
            <p:cNvPr id="268378" name="Google Shape;268378;p146"/>
            <p:cNvSpPr/>
            <p:nvPr/>
          </p:nvSpPr>
          <p:spPr>
            <a:xfrm>
              <a:off x="1564" y="3216"/>
              <a:ext cx="3300" cy="3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sv-SE" sz="2000">
                  <a:solidFill>
                    <a:schemeClr val="lt2"/>
                  </a:solidFill>
                  <a:latin typeface="Verdana"/>
                  <a:ea typeface="Verdana"/>
                  <a:cs typeface="Verdana"/>
                  <a:sym typeface="Verdana"/>
                </a:rPr>
                <a:t>79  87  94  82   67  98  87   81  74   91</a:t>
              </a:r>
              <a:endParaRPr/>
            </a:p>
          </p:txBody>
        </p:sp>
      </p:grpSp>
      <p:grpSp>
        <p:nvGrpSpPr>
          <p:cNvPr id="268379" name="Google Shape;268379;p146"/>
          <p:cNvGrpSpPr/>
          <p:nvPr/>
        </p:nvGrpSpPr>
        <p:grpSpPr>
          <a:xfrm>
            <a:off x="1298575" y="3882305"/>
            <a:ext cx="1905001" cy="1982787"/>
            <a:chOff x="668" y="1355"/>
            <a:chExt cx="1200" cy="1249"/>
          </a:xfrm>
        </p:grpSpPr>
        <p:sp>
          <p:nvSpPr>
            <p:cNvPr id="268380" name="Google Shape;268380;p146"/>
            <p:cNvSpPr/>
            <p:nvPr/>
          </p:nvSpPr>
          <p:spPr>
            <a:xfrm>
              <a:off x="865" y="2304"/>
              <a:ext cx="600" cy="3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sv-SE" sz="1600">
                  <a:solidFill>
                    <a:schemeClr val="lt2"/>
                  </a:solidFill>
                  <a:latin typeface="Courier New"/>
                  <a:ea typeface="Courier New"/>
                  <a:cs typeface="Courier New"/>
                  <a:sym typeface="Courier New"/>
                </a:rPr>
                <a:t>points</a:t>
              </a:r>
              <a:endParaRPr b="1" sz="1600">
                <a:solidFill>
                  <a:schemeClr val="lt2"/>
                </a:solidFill>
                <a:latin typeface="Courier New"/>
                <a:ea typeface="Courier New"/>
                <a:cs typeface="Courier New"/>
                <a:sym typeface="Courier New"/>
              </a:endParaRPr>
            </a:p>
          </p:txBody>
        </p:sp>
        <p:sp>
          <p:nvSpPr>
            <p:cNvPr id="268381" name="Google Shape;268381;p146"/>
            <p:cNvSpPr txBox="1"/>
            <p:nvPr/>
          </p:nvSpPr>
          <p:spPr>
            <a:xfrm>
              <a:off x="668" y="1355"/>
              <a:ext cx="1200" cy="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sv-SE" sz="1800">
                  <a:solidFill>
                    <a:schemeClr val="lt2"/>
                  </a:solidFill>
                  <a:latin typeface="Tahoma"/>
                  <a:ea typeface="Tahoma"/>
                  <a:cs typeface="Tahoma"/>
                  <a:sym typeface="Tahoma"/>
                </a:rPr>
                <a:t>The array name</a:t>
              </a:r>
              <a:endParaRPr/>
            </a:p>
          </p:txBody>
        </p:sp>
        <p:cxnSp>
          <p:nvCxnSpPr>
            <p:cNvPr id="268382" name="Google Shape;268382;p146"/>
            <p:cNvCxnSpPr/>
            <p:nvPr/>
          </p:nvCxnSpPr>
          <p:spPr>
            <a:xfrm>
              <a:off x="1200" y="1824"/>
              <a:ext cx="0" cy="600"/>
            </a:xfrm>
            <a:prstGeom prst="straightConnector1">
              <a:avLst/>
            </a:prstGeom>
            <a:noFill/>
            <a:ln cap="flat" cmpd="sng" w="38100">
              <a:solidFill>
                <a:srgbClr val="FF0000"/>
              </a:solidFill>
              <a:prstDash val="solid"/>
              <a:round/>
              <a:headEnd len="sm" w="sm" type="none"/>
              <a:tailEnd len="med" w="med" type="triangle"/>
            </a:ln>
          </p:spPr>
        </p:cxnSp>
      </p:grpSp>
      <p:grpSp>
        <p:nvGrpSpPr>
          <p:cNvPr id="268383" name="Google Shape;268383;p146"/>
          <p:cNvGrpSpPr/>
          <p:nvPr/>
        </p:nvGrpSpPr>
        <p:grpSpPr>
          <a:xfrm>
            <a:off x="4462463" y="3887067"/>
            <a:ext cx="2859022" cy="839788"/>
            <a:chOff x="2367" y="1403"/>
            <a:chExt cx="1800" cy="529"/>
          </a:xfrm>
        </p:grpSpPr>
        <p:sp>
          <p:nvSpPr>
            <p:cNvPr id="268384" name="Google Shape;268384;p146"/>
            <p:cNvSpPr txBox="1"/>
            <p:nvPr/>
          </p:nvSpPr>
          <p:spPr>
            <a:xfrm>
              <a:off x="2367" y="1403"/>
              <a:ext cx="1800" cy="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sv-SE" sz="1800">
                  <a:solidFill>
                    <a:schemeClr val="lt2"/>
                  </a:solidFill>
                  <a:latin typeface="Tahoma"/>
                  <a:ea typeface="Tahoma"/>
                  <a:cs typeface="Tahoma"/>
                  <a:sym typeface="Tahoma"/>
                </a:rPr>
                <a:t>Each element has an index</a:t>
              </a:r>
              <a:endParaRPr i="1" sz="1800">
                <a:solidFill>
                  <a:schemeClr val="lt2"/>
                </a:solidFill>
                <a:latin typeface="Tahoma"/>
                <a:ea typeface="Tahoma"/>
                <a:cs typeface="Tahoma"/>
                <a:sym typeface="Tahoma"/>
              </a:endParaRPr>
            </a:p>
          </p:txBody>
        </p:sp>
        <p:cxnSp>
          <p:nvCxnSpPr>
            <p:cNvPr id="268385" name="Google Shape;268385;p146"/>
            <p:cNvCxnSpPr/>
            <p:nvPr/>
          </p:nvCxnSpPr>
          <p:spPr>
            <a:xfrm flipH="1">
              <a:off x="3303" y="1632"/>
              <a:ext cx="300" cy="300"/>
            </a:xfrm>
            <a:prstGeom prst="straightConnector1">
              <a:avLst/>
            </a:prstGeom>
            <a:noFill/>
            <a:ln cap="flat" cmpd="sng" w="38100">
              <a:solidFill>
                <a:srgbClr val="FF0000"/>
              </a:solidFill>
              <a:prstDash val="solid"/>
              <a:round/>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68370"/>
                                        </p:tgtEl>
                                        <p:attrNameLst>
                                          <p:attrName>style.visibility</p:attrName>
                                        </p:attrNameLst>
                                      </p:cBhvr>
                                      <p:to>
                                        <p:strVal val="visible"/>
                                      </p:to>
                                    </p:set>
                                    <p:anim calcmode="lin" valueType="num">
                                      <p:cBhvr additive="base">
                                        <p:cTn dur="500"/>
                                        <p:tgtEl>
                                          <p:spTgt spid="26837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379"/>
                                        </p:tgtEl>
                                        <p:attrNameLst>
                                          <p:attrName>style.visibility</p:attrName>
                                        </p:attrNameLst>
                                      </p:cBhvr>
                                      <p:to>
                                        <p:strVal val="visible"/>
                                      </p:to>
                                    </p:set>
                                    <p:animEffect filter="fade" transition="in">
                                      <p:cBhvr>
                                        <p:cTn dur="500"/>
                                        <p:tgtEl>
                                          <p:spTgt spid="268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369"/>
                                        </p:tgtEl>
                                        <p:attrNameLst>
                                          <p:attrName>style.visibility</p:attrName>
                                        </p:attrNameLst>
                                      </p:cBhvr>
                                      <p:to>
                                        <p:strVal val="visible"/>
                                      </p:to>
                                    </p:set>
                                    <p:animEffect filter="fade" transition="in">
                                      <p:cBhvr>
                                        <p:cTn dur="500"/>
                                        <p:tgtEl>
                                          <p:spTgt spid="26836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8383"/>
                                        </p:tgtEl>
                                        <p:attrNameLst>
                                          <p:attrName>style.visibility</p:attrName>
                                        </p:attrNameLst>
                                      </p:cBhvr>
                                      <p:to>
                                        <p:strVal val="visible"/>
                                      </p:to>
                                    </p:set>
                                    <p:animEffect filter="fade" transition="in">
                                      <p:cBhvr>
                                        <p:cTn dur="500"/>
                                        <p:tgtEl>
                                          <p:spTgt spid="268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390" name="Shape 268390"/>
        <p:cNvGrpSpPr/>
        <p:nvPr/>
      </p:nvGrpSpPr>
      <p:grpSpPr>
        <a:xfrm>
          <a:off x="0" y="0"/>
          <a:ext cx="0" cy="0"/>
          <a:chOff x="0" y="0"/>
          <a:chExt cx="0" cy="0"/>
        </a:xfrm>
      </p:grpSpPr>
      <p:sp>
        <p:nvSpPr>
          <p:cNvPr id="268391" name="Google Shape;268391;p147"/>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Array</a:t>
            </a:r>
            <a:endParaRPr/>
          </a:p>
        </p:txBody>
      </p:sp>
      <p:sp>
        <p:nvSpPr>
          <p:cNvPr id="268392" name="Google Shape;268392;p147"/>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An element in an array can be assigned a value, printed, or used in a calculation, etc.</a:t>
            </a:r>
            <a:endParaRPr/>
          </a:p>
          <a:p>
            <a:pPr indent="0" lvl="0" marL="0" rtl="0" algn="l">
              <a:spcBef>
                <a:spcPts val="1013"/>
              </a:spcBef>
              <a:spcAft>
                <a:spcPts val="0"/>
              </a:spcAft>
              <a:buNone/>
            </a:pPr>
            <a:r>
              <a:rPr b="1" lang="sv-SE">
                <a:solidFill>
                  <a:srgbClr val="FF0000"/>
                </a:solidFill>
                <a:latin typeface="Courier New"/>
                <a:ea typeface="Courier New"/>
                <a:cs typeface="Courier New"/>
                <a:sym typeface="Courier New"/>
              </a:rPr>
              <a:t>public class </a:t>
            </a:r>
            <a:r>
              <a:rPr b="1" lang="sv-SE">
                <a:latin typeface="Courier New"/>
                <a:ea typeface="Courier New"/>
                <a:cs typeface="Courier New"/>
                <a:sym typeface="Courier New"/>
              </a:rPr>
              <a:t>MyArray{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public static void </a:t>
            </a:r>
            <a:r>
              <a:rPr b="1" lang="sv-SE">
                <a:latin typeface="Courier New"/>
                <a:ea typeface="Courier New"/>
                <a:cs typeface="Courier New"/>
                <a:sym typeface="Courier New"/>
              </a:rPr>
              <a:t>main (String[] args){</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 </a:t>
            </a:r>
            <a:r>
              <a:rPr b="1" lang="sv-SE">
                <a:latin typeface="Courier New"/>
                <a:ea typeface="Courier New"/>
                <a:cs typeface="Courier New"/>
                <a:sym typeface="Courier New"/>
              </a:rPr>
              <a:t>points = </a:t>
            </a:r>
            <a:r>
              <a:rPr b="1" lang="sv-SE">
                <a:solidFill>
                  <a:srgbClr val="FF0000"/>
                </a:solidFill>
                <a:latin typeface="Courier New"/>
                <a:ea typeface="Courier New"/>
                <a:cs typeface="Courier New"/>
                <a:sym typeface="Courier New"/>
              </a:rPr>
              <a:t>new int</a:t>
            </a:r>
            <a:r>
              <a:rPr b="1" lang="sv-SE">
                <a:latin typeface="Courier New"/>
                <a:ea typeface="Courier New"/>
                <a:cs typeface="Courier New"/>
                <a:sym typeface="Courier New"/>
              </a:rPr>
              <a:t>[10];</a:t>
            </a:r>
            <a:endParaRPr/>
          </a:p>
          <a:p>
            <a:pPr indent="0" lvl="0" marL="0" rtl="0" algn="l">
              <a:spcBef>
                <a:spcPts val="1013"/>
              </a:spcBef>
              <a:spcAft>
                <a:spcPts val="0"/>
              </a:spcAft>
              <a:buNone/>
            </a:pPr>
            <a:r>
              <a:rPr b="1" lang="sv-SE">
                <a:latin typeface="Courier New"/>
                <a:ea typeface="Courier New"/>
                <a:cs typeface="Courier New"/>
                <a:sym typeface="Courier New"/>
              </a:rPr>
              <a:t>     points [3] = 82;</a:t>
            </a:r>
            <a:br>
              <a:rPr b="1" lang="sv-SE">
                <a:latin typeface="Courier New"/>
                <a:ea typeface="Courier New"/>
                <a:cs typeface="Courier New"/>
                <a:sym typeface="Courier New"/>
              </a:rPr>
            </a:br>
            <a:r>
              <a:rPr b="1" lang="sv-SE">
                <a:latin typeface="Courier New"/>
                <a:ea typeface="Courier New"/>
                <a:cs typeface="Courier New"/>
                <a:sym typeface="Courier New"/>
              </a:rPr>
              <a:t>     points [2] = points[3] + 12;</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.println(points[2]);</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chemeClr val="lt2"/>
                </a:solidFill>
                <a:latin typeface="Courier New"/>
                <a:ea typeface="Courier New"/>
                <a:cs typeface="Courier New"/>
                <a:sym typeface="Courier New"/>
              </a:rPr>
              <a:t>out</a:t>
            </a:r>
            <a:r>
              <a:rPr b="1" lang="sv-SE">
                <a:latin typeface="Courier New"/>
                <a:ea typeface="Courier New"/>
                <a:cs typeface="Courier New"/>
                <a:sym typeface="Courier New"/>
              </a:rPr>
              <a:t>.println(points[2] / 2);</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a:p>
        </p:txBody>
      </p:sp>
      <p:sp>
        <p:nvSpPr>
          <p:cNvPr id="268393" name="Google Shape;268393;p147"/>
          <p:cNvSpPr/>
          <p:nvPr/>
        </p:nvSpPr>
        <p:spPr>
          <a:xfrm>
            <a:off x="8172400" y="5714092"/>
            <a:ext cx="504900" cy="5232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sv-SE" sz="1400">
                <a:solidFill>
                  <a:schemeClr val="lt2"/>
                </a:solidFill>
                <a:latin typeface="Arial"/>
                <a:ea typeface="Arial"/>
                <a:cs typeface="Arial"/>
                <a:sym typeface="Arial"/>
              </a:rPr>
              <a:t>94</a:t>
            </a:r>
            <a:endParaRPr/>
          </a:p>
          <a:p>
            <a:pPr indent="0" lvl="0" marL="0" marR="0" rtl="0" algn="l">
              <a:spcBef>
                <a:spcPts val="0"/>
              </a:spcBef>
              <a:spcAft>
                <a:spcPts val="0"/>
              </a:spcAft>
              <a:buNone/>
            </a:pPr>
            <a:r>
              <a:rPr lang="sv-SE" sz="1400">
                <a:solidFill>
                  <a:schemeClr val="lt2"/>
                </a:solidFill>
                <a:latin typeface="Arial"/>
                <a:ea typeface="Arial"/>
                <a:cs typeface="Arial"/>
                <a:sym typeface="Arial"/>
              </a:rPr>
              <a:t>47</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398" name="Shape 268398"/>
        <p:cNvGrpSpPr/>
        <p:nvPr/>
      </p:nvGrpSpPr>
      <p:grpSpPr>
        <a:xfrm>
          <a:off x="0" y="0"/>
          <a:ext cx="0" cy="0"/>
          <a:chOff x="0" y="0"/>
          <a:chExt cx="0" cy="0"/>
        </a:xfrm>
      </p:grpSpPr>
      <p:sp>
        <p:nvSpPr>
          <p:cNvPr id="268399" name="Google Shape;268399;p148"/>
          <p:cNvSpPr txBox="1"/>
          <p:nvPr>
            <p:ph type="title"/>
          </p:nvPr>
        </p:nvSpPr>
        <p:spPr>
          <a:xfrm>
            <a:off x="683568"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Deklarera en array</a:t>
            </a:r>
            <a:endParaRPr/>
          </a:p>
        </p:txBody>
      </p:sp>
      <p:sp>
        <p:nvSpPr>
          <p:cNvPr id="268400" name="Google Shape;268400;p148"/>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Some declarations of arrays: </a:t>
            </a:r>
            <a:br>
              <a:rPr lang="sv-SE"/>
            </a:br>
            <a:br>
              <a:rPr b="0" lang="sv-SE"/>
            </a:b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result= </a:t>
            </a:r>
            <a:r>
              <a:rPr b="1" lang="sv-SE">
                <a:solidFill>
                  <a:srgbClr val="FF0000"/>
                </a:solidFill>
                <a:latin typeface="Courier New"/>
                <a:ea typeface="Courier New"/>
                <a:cs typeface="Courier New"/>
                <a:sym typeface="Courier New"/>
              </a:rPr>
              <a:t>new int</a:t>
            </a:r>
            <a:r>
              <a:rPr b="1" lang="sv-SE">
                <a:latin typeface="Courier New"/>
                <a:ea typeface="Courier New"/>
                <a:cs typeface="Courier New"/>
                <a:sym typeface="Courier New"/>
              </a:rPr>
              <a:t>[10];</a:t>
            </a:r>
            <a:br>
              <a:rPr b="1" lang="sv-SE">
                <a:latin typeface="Courier New"/>
                <a:ea typeface="Courier New"/>
                <a:cs typeface="Courier New"/>
                <a:sym typeface="Courier New"/>
              </a:rPr>
            </a:br>
            <a:r>
              <a:rPr b="1" lang="sv-SE">
                <a:solidFill>
                  <a:srgbClr val="FF0000"/>
                </a:solidFill>
                <a:latin typeface="Courier New"/>
                <a:ea typeface="Courier New"/>
                <a:cs typeface="Courier New"/>
                <a:sym typeface="Courier New"/>
              </a:rPr>
              <a:t>float</a:t>
            </a:r>
            <a:r>
              <a:rPr b="1" lang="sv-SE">
                <a:latin typeface="Courier New"/>
                <a:ea typeface="Courier New"/>
                <a:cs typeface="Courier New"/>
                <a:sym typeface="Courier New"/>
              </a:rPr>
              <a:t>[] price = </a:t>
            </a:r>
            <a:r>
              <a:rPr b="1" lang="sv-SE">
                <a:solidFill>
                  <a:srgbClr val="FF0000"/>
                </a:solidFill>
                <a:latin typeface="Courier New"/>
                <a:ea typeface="Courier New"/>
                <a:cs typeface="Courier New"/>
                <a:sym typeface="Courier New"/>
              </a:rPr>
              <a:t>new float</a:t>
            </a:r>
            <a:r>
              <a:rPr b="1" lang="sv-SE">
                <a:latin typeface="Courier New"/>
                <a:ea typeface="Courier New"/>
                <a:cs typeface="Courier New"/>
                <a:sym typeface="Courier New"/>
              </a:rPr>
              <a:t>[500];</a:t>
            </a:r>
            <a:br>
              <a:rPr b="1" lang="sv-SE">
                <a:latin typeface="Courier New"/>
                <a:ea typeface="Courier New"/>
                <a:cs typeface="Courier New"/>
                <a:sym typeface="Courier New"/>
              </a:rPr>
            </a:br>
            <a:r>
              <a:rPr b="1" lang="sv-SE">
                <a:solidFill>
                  <a:srgbClr val="FF0000"/>
                </a:solidFill>
                <a:latin typeface="Courier New"/>
                <a:ea typeface="Courier New"/>
                <a:cs typeface="Courier New"/>
                <a:sym typeface="Courier New"/>
              </a:rPr>
              <a:t>boolean</a:t>
            </a:r>
            <a:r>
              <a:rPr b="1" lang="sv-SE">
                <a:latin typeface="Courier New"/>
                <a:ea typeface="Courier New"/>
                <a:cs typeface="Courier New"/>
                <a:sym typeface="Courier New"/>
              </a:rPr>
              <a:t>[] flag = </a:t>
            </a:r>
            <a:r>
              <a:rPr b="1" lang="sv-SE">
                <a:solidFill>
                  <a:srgbClr val="FF0000"/>
                </a:solidFill>
                <a:latin typeface="Courier New"/>
                <a:ea typeface="Courier New"/>
                <a:cs typeface="Courier New"/>
                <a:sym typeface="Courier New"/>
              </a:rPr>
              <a:t>new boolean</a:t>
            </a:r>
            <a:r>
              <a:rPr b="1" lang="sv-SE">
                <a:latin typeface="Courier New"/>
                <a:ea typeface="Courier New"/>
                <a:cs typeface="Courier New"/>
                <a:sym typeface="Courier New"/>
              </a:rPr>
              <a:t>[20];</a:t>
            </a:r>
            <a:br>
              <a:rPr b="1" lang="sv-SE">
                <a:latin typeface="Courier New"/>
                <a:ea typeface="Courier New"/>
                <a:cs typeface="Courier New"/>
                <a:sym typeface="Courier New"/>
              </a:rPr>
            </a:br>
            <a:r>
              <a:rPr b="1" lang="sv-SE">
                <a:solidFill>
                  <a:srgbClr val="FF0000"/>
                </a:solidFill>
                <a:latin typeface="Courier New"/>
                <a:ea typeface="Courier New"/>
                <a:cs typeface="Courier New"/>
                <a:sym typeface="Courier New"/>
              </a:rPr>
              <a:t>char</a:t>
            </a:r>
            <a:r>
              <a:rPr b="1" lang="sv-SE">
                <a:latin typeface="Courier New"/>
                <a:ea typeface="Courier New"/>
                <a:cs typeface="Courier New"/>
                <a:sym typeface="Courier New"/>
              </a:rPr>
              <a:t>[] code = </a:t>
            </a:r>
            <a:r>
              <a:rPr b="1" lang="sv-SE">
                <a:solidFill>
                  <a:srgbClr val="FF0000"/>
                </a:solidFill>
                <a:latin typeface="Courier New"/>
                <a:ea typeface="Courier New"/>
                <a:cs typeface="Courier New"/>
                <a:sym typeface="Courier New"/>
              </a:rPr>
              <a:t>new char</a:t>
            </a:r>
            <a:r>
              <a:rPr b="1" lang="sv-SE">
                <a:latin typeface="Courier New"/>
                <a:ea typeface="Courier New"/>
                <a:cs typeface="Courier New"/>
                <a:sym typeface="Courier New"/>
              </a:rPr>
              <a:t>[1750];</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405" name="Shape 268405"/>
        <p:cNvGrpSpPr/>
        <p:nvPr/>
      </p:nvGrpSpPr>
      <p:grpSpPr>
        <a:xfrm>
          <a:off x="0" y="0"/>
          <a:ext cx="0" cy="0"/>
          <a:chOff x="0" y="0"/>
          <a:chExt cx="0" cy="0"/>
        </a:xfrm>
      </p:grpSpPr>
      <p:sp>
        <p:nvSpPr>
          <p:cNvPr id="268406" name="Google Shape;268406;p149"/>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Arrayens gränser</a:t>
            </a:r>
            <a:endParaRPr/>
          </a:p>
        </p:txBody>
      </p:sp>
      <p:sp>
        <p:nvSpPr>
          <p:cNvPr id="268407" name="Google Shape;268407;p149"/>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sv-SE"/>
              <a:t>myArray [100] have indices 0 to 99. Specifies one another index, you get:</a:t>
            </a:r>
            <a:endParaRPr/>
          </a:p>
          <a:p>
            <a:pPr indent="0" lvl="0" marL="0" rtl="0" algn="l">
              <a:spcBef>
                <a:spcPts val="1013"/>
              </a:spcBef>
              <a:spcAft>
                <a:spcPts val="0"/>
              </a:spcAft>
              <a:buNone/>
            </a:pPr>
            <a:r>
              <a:rPr b="1" lang="sv-SE"/>
              <a:t>ArrayIndexOutOfBoundsException ??</a:t>
            </a:r>
            <a:endParaRPr/>
          </a:p>
          <a:p>
            <a:pPr indent="0" lvl="0" marL="0" rtl="0" algn="l">
              <a:spcBef>
                <a:spcPts val="1013"/>
              </a:spcBef>
              <a:spcAft>
                <a:spcPts val="0"/>
              </a:spcAft>
              <a:buNone/>
            </a:pPr>
            <a:r>
              <a:rPr b="1" lang="sv-SE">
                <a:latin typeface="Courier New"/>
                <a:ea typeface="Courier New"/>
                <a:cs typeface="Courier New"/>
                <a:sym typeface="Courier New"/>
              </a:rPr>
              <a:t>System.</a:t>
            </a:r>
            <a:r>
              <a:rPr b="1" lang="sv-SE">
                <a:solidFill>
                  <a:schemeClr val="accent2"/>
                </a:solidFill>
                <a:latin typeface="Courier New"/>
                <a:ea typeface="Courier New"/>
                <a:cs typeface="Courier New"/>
                <a:sym typeface="Courier New"/>
              </a:rPr>
              <a:t>out</a:t>
            </a:r>
            <a:r>
              <a:rPr b="1" lang="sv-SE">
                <a:latin typeface="Courier New"/>
                <a:ea typeface="Courier New"/>
                <a:cs typeface="Courier New"/>
                <a:sym typeface="Courier New"/>
              </a:rPr>
              <a:t>.println (minArray [100]); // This produces an error?</a:t>
            </a:r>
            <a:endParaRPr/>
          </a:p>
          <a:p>
            <a:pPr indent="0" lvl="0" marL="0" rtl="0" algn="l">
              <a:spcBef>
                <a:spcPts val="1013"/>
              </a:spcBef>
              <a:spcAft>
                <a:spcPts val="0"/>
              </a:spcAft>
              <a:buNone/>
            </a:pPr>
            <a:r>
              <a:rPr b="0" lang="sv-SE"/>
              <a:t>It is common to accidentally counting too far in loops!</a:t>
            </a:r>
            <a:endParaRPr/>
          </a:p>
        </p:txBody>
      </p:sp>
      <p:grpSp>
        <p:nvGrpSpPr>
          <p:cNvPr id="268408" name="Google Shape;268408;p149"/>
          <p:cNvGrpSpPr/>
          <p:nvPr/>
        </p:nvGrpSpPr>
        <p:grpSpPr>
          <a:xfrm>
            <a:off x="787400" y="3001963"/>
            <a:ext cx="5237222" cy="1114425"/>
            <a:chOff x="1105" y="2874"/>
            <a:chExt cx="3300" cy="702"/>
          </a:xfrm>
        </p:grpSpPr>
        <p:sp>
          <p:nvSpPr>
            <p:cNvPr id="268409" name="Google Shape;268409;p149"/>
            <p:cNvSpPr txBox="1"/>
            <p:nvPr/>
          </p:nvSpPr>
          <p:spPr>
            <a:xfrm>
              <a:off x="1105" y="3276"/>
              <a:ext cx="33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sv-SE" sz="1600">
                  <a:solidFill>
                    <a:srgbClr val="FF0000"/>
                  </a:solidFill>
                  <a:latin typeface="Courier New"/>
                  <a:ea typeface="Courier New"/>
                  <a:cs typeface="Courier New"/>
                  <a:sym typeface="Courier New"/>
                </a:rPr>
                <a:t>for</a:t>
              </a:r>
              <a:r>
                <a:rPr b="1" lang="sv-SE" sz="1600">
                  <a:solidFill>
                    <a:schemeClr val="lt2"/>
                  </a:solidFill>
                  <a:latin typeface="Courier New"/>
                  <a:ea typeface="Courier New"/>
                  <a:cs typeface="Courier New"/>
                  <a:sym typeface="Courier New"/>
                </a:rPr>
                <a:t> (</a:t>
              </a:r>
              <a:r>
                <a:rPr b="1" lang="sv-SE" sz="1600">
                  <a:solidFill>
                    <a:srgbClr val="FF0000"/>
                  </a:solidFill>
                  <a:latin typeface="Courier New"/>
                  <a:ea typeface="Courier New"/>
                  <a:cs typeface="Courier New"/>
                  <a:sym typeface="Courier New"/>
                </a:rPr>
                <a:t>int</a:t>
              </a:r>
              <a:r>
                <a:rPr b="1" lang="sv-SE" sz="1600">
                  <a:solidFill>
                    <a:schemeClr val="lt2"/>
                  </a:solidFill>
                  <a:latin typeface="Courier New"/>
                  <a:ea typeface="Courier New"/>
                  <a:cs typeface="Courier New"/>
                  <a:sym typeface="Courier New"/>
                </a:rPr>
                <a:t> index = 0; index &lt;= 100; index ++)</a:t>
              </a:r>
              <a:endParaRPr/>
            </a:p>
            <a:p>
              <a:pPr indent="0" lvl="0" marL="0" marR="0" rtl="0" algn="l">
                <a:spcBef>
                  <a:spcPts val="0"/>
                </a:spcBef>
                <a:spcAft>
                  <a:spcPts val="0"/>
                </a:spcAft>
                <a:buNone/>
              </a:pPr>
              <a:r>
                <a:rPr b="1" lang="sv-SE" sz="1600">
                  <a:solidFill>
                    <a:schemeClr val="lt2"/>
                  </a:solidFill>
                  <a:latin typeface="Courier New"/>
                  <a:ea typeface="Courier New"/>
                  <a:cs typeface="Courier New"/>
                  <a:sym typeface="Courier New"/>
                </a:rPr>
                <a:t>    minArray [index] = index * 50;</a:t>
              </a:r>
              <a:endParaRPr/>
            </a:p>
          </p:txBody>
        </p:sp>
        <p:grpSp>
          <p:nvGrpSpPr>
            <p:cNvPr id="268410" name="Google Shape;268410;p149"/>
            <p:cNvGrpSpPr/>
            <p:nvPr/>
          </p:nvGrpSpPr>
          <p:grpSpPr>
            <a:xfrm>
              <a:off x="3111" y="2874"/>
              <a:ext cx="627" cy="675"/>
              <a:chOff x="3216" y="2889"/>
              <a:chExt cx="627" cy="675"/>
            </a:xfrm>
          </p:grpSpPr>
          <p:sp>
            <p:nvSpPr>
              <p:cNvPr id="268411" name="Google Shape;268411;p149"/>
              <p:cNvSpPr txBox="1"/>
              <p:nvPr/>
            </p:nvSpPr>
            <p:spPr>
              <a:xfrm>
                <a:off x="3243" y="2889"/>
                <a:ext cx="600" cy="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sv-SE" sz="1400">
                    <a:solidFill>
                      <a:schemeClr val="lt2"/>
                    </a:solidFill>
                    <a:latin typeface="Arial"/>
                    <a:ea typeface="Arial"/>
                    <a:cs typeface="Arial"/>
                    <a:sym typeface="Arial"/>
                  </a:rPr>
                  <a:t>Problem!</a:t>
                </a:r>
                <a:endParaRPr/>
              </a:p>
            </p:txBody>
          </p:sp>
          <p:sp>
            <p:nvSpPr>
              <p:cNvPr id="268412" name="Google Shape;268412;p149"/>
              <p:cNvSpPr/>
              <p:nvPr/>
            </p:nvSpPr>
            <p:spPr>
              <a:xfrm>
                <a:off x="3216" y="3264"/>
                <a:ext cx="600" cy="300"/>
              </a:xfrm>
              <a:prstGeom prst="ellipse">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cxnSp>
            <p:nvCxnSpPr>
              <p:cNvPr id="268413" name="Google Shape;268413;p149"/>
              <p:cNvCxnSpPr/>
              <p:nvPr/>
            </p:nvCxnSpPr>
            <p:spPr>
              <a:xfrm>
                <a:off x="3504" y="3120"/>
                <a:ext cx="0" cy="0"/>
              </a:xfrm>
              <a:prstGeom prst="straightConnector1">
                <a:avLst/>
              </a:prstGeom>
              <a:noFill/>
              <a:ln cap="flat" cmpd="sng" w="38100">
                <a:solidFill>
                  <a:srgbClr val="FF0000"/>
                </a:solidFill>
                <a:prstDash val="solid"/>
                <a:round/>
                <a:headEnd len="sm" w="sm" type="none"/>
                <a:tailEnd len="sm" w="sm" type="none"/>
              </a:ln>
            </p:spPr>
          </p:cxn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713" name="Shape 267713"/>
        <p:cNvGrpSpPr/>
        <p:nvPr/>
      </p:nvGrpSpPr>
      <p:grpSpPr>
        <a:xfrm>
          <a:off x="0" y="0"/>
          <a:ext cx="0" cy="0"/>
          <a:chOff x="0" y="0"/>
          <a:chExt cx="0" cy="0"/>
        </a:xfrm>
      </p:grpSpPr>
      <p:sp>
        <p:nvSpPr>
          <p:cNvPr id="267714" name="Google Shape;267714;p69"/>
          <p:cNvSpPr txBox="1"/>
          <p:nvPr>
            <p:ph type="title"/>
          </p:nvPr>
        </p:nvSpPr>
        <p:spPr>
          <a:xfrm>
            <a:off x="654050" y="-637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7715" name="Google Shape;267715;p69"/>
          <p:cNvSpPr txBox="1"/>
          <p:nvPr>
            <p:ph idx="1" type="body"/>
          </p:nvPr>
        </p:nvSpPr>
        <p:spPr>
          <a:xfrm>
            <a:off x="179512" y="692696"/>
            <a:ext cx="8712900" cy="576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sv-SE" sz="1400"/>
              <a:t>3. Escape Sequence </a:t>
            </a:r>
            <a:endParaRPr/>
          </a:p>
          <a:p>
            <a:pPr indent="0" lvl="0" marL="0" rtl="0" algn="l">
              <a:spcBef>
                <a:spcPts val="980"/>
              </a:spcBef>
              <a:spcAft>
                <a:spcPts val="0"/>
              </a:spcAft>
              <a:buNone/>
            </a:pPr>
            <a:r>
              <a:rPr lang="sv-SE" sz="1400"/>
              <a:t>Write a program with only one print statement (System.out.print). The program will print the following text on the screen:</a:t>
            </a:r>
            <a:endParaRPr/>
          </a:p>
          <a:p>
            <a:pPr indent="0" lvl="0" marL="0" rtl="0" algn="l">
              <a:spcBef>
                <a:spcPts val="1013"/>
              </a:spcBef>
              <a:spcAft>
                <a:spcPts val="0"/>
              </a:spcAft>
              <a:buNone/>
            </a:pPr>
            <a:r>
              <a:rPr lang="sv-SE" sz="1400"/>
              <a:t>"The sooner you start to code,</a:t>
            </a:r>
            <a:br>
              <a:rPr lang="sv-SE" sz="1400"/>
            </a:br>
            <a:r>
              <a:rPr lang="sv-SE" sz="1400"/>
              <a:t>The longer the program will take. "</a:t>
            </a:r>
            <a:endParaRPr/>
          </a:p>
          <a:p>
            <a:pPr indent="0" lvl="0" marL="0" rtl="0" algn="l">
              <a:spcBef>
                <a:spcPts val="1013"/>
              </a:spcBef>
              <a:spcAft>
                <a:spcPts val="0"/>
              </a:spcAft>
              <a:buNone/>
            </a:pPr>
            <a:r>
              <a:rPr lang="sv-SE" sz="1400"/>
              <a:t>	Roy Carlson</a:t>
            </a:r>
            <a:br>
              <a:rPr lang="sv-SE" sz="1400"/>
            </a:br>
            <a:r>
              <a:rPr lang="sv-SE" sz="1400"/>
              <a:t>	University of Wisconsin</a:t>
            </a:r>
            <a:endParaRPr/>
          </a:p>
          <a:p>
            <a:pPr indent="0" lvl="0" marL="0" rtl="0" algn="l">
              <a:spcBef>
                <a:spcPts val="1013"/>
              </a:spcBef>
              <a:spcAft>
                <a:spcPts val="0"/>
              </a:spcAft>
              <a:buNone/>
            </a:pPr>
            <a:r>
              <a:t/>
            </a:r>
            <a:endParaRPr b="1" sz="14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417" name="Shape 268417"/>
        <p:cNvGrpSpPr/>
        <p:nvPr/>
      </p:nvGrpSpPr>
      <p:grpSpPr>
        <a:xfrm>
          <a:off x="0" y="0"/>
          <a:ext cx="0" cy="0"/>
          <a:chOff x="0" y="0"/>
          <a:chExt cx="0" cy="0"/>
        </a:xfrm>
      </p:grpSpPr>
      <p:sp>
        <p:nvSpPr>
          <p:cNvPr id="268418" name="Google Shape;268418;p150"/>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Use of Array</a:t>
            </a:r>
            <a:endParaRPr/>
          </a:p>
        </p:txBody>
      </p:sp>
      <p:sp>
        <p:nvSpPr>
          <p:cNvPr id="268419" name="Google Shape;268419;p150"/>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rgbClr val="000000"/>
              </a:buClr>
              <a:buSzPts val="1400"/>
              <a:buFont typeface="Times New Roman"/>
              <a:buNone/>
            </a:pPr>
            <a:r>
              <a:rPr b="1" lang="sv-SE">
                <a:solidFill>
                  <a:srgbClr val="FF0000"/>
                </a:solidFill>
                <a:latin typeface="Courier New"/>
                <a:ea typeface="Courier New"/>
                <a:cs typeface="Courier New"/>
                <a:sym typeface="Courier New"/>
              </a:rPr>
              <a:t>public</a:t>
            </a:r>
            <a:r>
              <a:rPr b="1" lang="sv-SE">
                <a:solidFill>
                  <a:srgbClr val="000000"/>
                </a:solidFill>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class</a:t>
            </a:r>
            <a:r>
              <a:rPr b="1" lang="sv-SE">
                <a:solidFill>
                  <a:srgbClr val="000000"/>
                </a:solidFill>
                <a:latin typeface="Courier New"/>
                <a:ea typeface="Courier New"/>
                <a:cs typeface="Courier New"/>
                <a:sym typeface="Courier New"/>
              </a:rPr>
              <a:t> BasicsTest  {</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public</a:t>
            </a:r>
            <a:r>
              <a:rPr b="1" lang="sv-SE">
                <a:solidFill>
                  <a:srgbClr val="000000"/>
                </a:solidFill>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static</a:t>
            </a:r>
            <a:r>
              <a:rPr b="1" lang="sv-SE">
                <a:solidFill>
                  <a:srgbClr val="000000"/>
                </a:solidFill>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void</a:t>
            </a:r>
            <a:r>
              <a:rPr b="1" lang="sv-SE">
                <a:solidFill>
                  <a:srgbClr val="000000"/>
                </a:solidFill>
                <a:latin typeface="Courier New"/>
                <a:ea typeface="Courier New"/>
                <a:cs typeface="Courier New"/>
                <a:sym typeface="Courier New"/>
              </a:rPr>
              <a:t> main(String[ ] args) {</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solidFill>
                  <a:srgbClr val="000000"/>
                </a:solidFill>
                <a:latin typeface="Courier New"/>
                <a:ea typeface="Courier New"/>
                <a:cs typeface="Courier New"/>
                <a:sym typeface="Courier New"/>
              </a:rPr>
              <a:t>[ ] intArray1;        </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intArray1 = </a:t>
            </a:r>
            <a:r>
              <a:rPr b="1" lang="sv-SE">
                <a:solidFill>
                  <a:srgbClr val="FF0000"/>
                </a:solidFill>
                <a:latin typeface="Courier New"/>
                <a:ea typeface="Courier New"/>
                <a:cs typeface="Courier New"/>
                <a:sym typeface="Courier New"/>
              </a:rPr>
              <a:t>new</a:t>
            </a:r>
            <a:r>
              <a:rPr b="1" lang="sv-SE">
                <a:solidFill>
                  <a:srgbClr val="000000"/>
                </a:solidFill>
                <a:latin typeface="Courier New"/>
                <a:ea typeface="Courier New"/>
                <a:cs typeface="Courier New"/>
                <a:sym typeface="Courier New"/>
              </a:rPr>
              <a:t> int[3]; </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solidFill>
                  <a:srgbClr val="000000"/>
                </a:solidFill>
                <a:latin typeface="Courier New"/>
                <a:ea typeface="Courier New"/>
                <a:cs typeface="Courier New"/>
                <a:sym typeface="Courier New"/>
              </a:rPr>
              <a:t>[ ] intArray2 = </a:t>
            </a:r>
            <a:r>
              <a:rPr b="1" lang="sv-SE">
                <a:solidFill>
                  <a:srgbClr val="FF0000"/>
                </a:solidFill>
                <a:latin typeface="Courier New"/>
                <a:ea typeface="Courier New"/>
                <a:cs typeface="Courier New"/>
                <a:sym typeface="Courier New"/>
              </a:rPr>
              <a:t>new</a:t>
            </a:r>
            <a:r>
              <a:rPr b="1" lang="sv-SE">
                <a:solidFill>
                  <a:srgbClr val="000000"/>
                </a:solidFill>
                <a:latin typeface="Courier New"/>
                <a:ea typeface="Courier New"/>
                <a:cs typeface="Courier New"/>
                <a:sym typeface="Courier New"/>
              </a:rPr>
              <a:t> int[3];</a:t>
            </a:r>
            <a:br>
              <a:rPr b="1" lang="sv-SE">
                <a:solidFill>
                  <a:srgbClr val="000000"/>
                </a:solidFill>
                <a:latin typeface="Courier New"/>
                <a:ea typeface="Courier New"/>
                <a:cs typeface="Courier New"/>
                <a:sym typeface="Courier New"/>
              </a:rPr>
            </a:br>
            <a:endParaRPr b="1">
              <a:solidFill>
                <a:srgbClr val="000000"/>
              </a:solidFill>
              <a:latin typeface="Courier New"/>
              <a:ea typeface="Courier New"/>
              <a:cs typeface="Courier New"/>
              <a:sym typeface="Courier New"/>
            </a:endParaRPr>
          </a:p>
          <a:p>
            <a:pPr indent="0" lvl="0" marL="0" rtl="0" algn="l">
              <a:lnSpc>
                <a:spcPct val="89000"/>
              </a:lnSpc>
              <a:spcBef>
                <a:spcPts val="1013"/>
              </a:spcBef>
              <a:spcAft>
                <a:spcPts val="0"/>
              </a:spcAft>
              <a:buClr>
                <a:srgbClr val="000000"/>
              </a:buClr>
              <a:buSzPts val="1400"/>
              <a:buFont typeface="Times New Roman"/>
              <a:buNone/>
            </a:pPr>
            <a:r>
              <a:rPr b="1" lang="sv-SE">
                <a:solidFill>
                  <a:srgbClr val="000000"/>
                </a:solidFill>
                <a:latin typeface="Courier New"/>
                <a:ea typeface="Courier New"/>
                <a:cs typeface="Courier New"/>
                <a:sym typeface="Courier New"/>
              </a:rPr>
              <a:t>  </a:t>
            </a:r>
            <a:r>
              <a:rPr b="1" lang="sv-SE">
                <a:solidFill>
                  <a:srgbClr val="00B050"/>
                </a:solidFill>
                <a:latin typeface="Courier New"/>
                <a:ea typeface="Courier New"/>
                <a:cs typeface="Courier New"/>
                <a:sym typeface="Courier New"/>
              </a:rPr>
              <a:t>//Storage</a:t>
            </a:r>
            <a:br>
              <a:rPr b="1" lang="sv-SE">
                <a:solidFill>
                  <a:schemeClr val="lt2"/>
                </a:solidFill>
                <a:latin typeface="Courier New"/>
                <a:ea typeface="Courier New"/>
                <a:cs typeface="Courier New"/>
                <a:sym typeface="Courier New"/>
              </a:rPr>
            </a:br>
            <a:r>
              <a:rPr b="1" lang="sv-SE">
                <a:solidFill>
                  <a:schemeClr val="lt2"/>
                </a:solidFill>
                <a:latin typeface="Courier New"/>
                <a:ea typeface="Courier New"/>
                <a:cs typeface="Courier New"/>
                <a:sym typeface="Courier New"/>
              </a:rPr>
              <a:t>  </a:t>
            </a:r>
            <a:r>
              <a:rPr b="1" lang="sv-SE">
                <a:solidFill>
                  <a:srgbClr val="000000"/>
                </a:solidFill>
                <a:latin typeface="Courier New"/>
                <a:ea typeface="Courier New"/>
                <a:cs typeface="Courier New"/>
                <a:sym typeface="Courier New"/>
              </a:rPr>
              <a:t>intArray1[0] = 2;</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intArray1[1] = 4;</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intArray1[2] = 3;</a:t>
            </a:r>
            <a:endParaRPr/>
          </a:p>
          <a:p>
            <a:pPr indent="0" lvl="0" marL="0" rtl="0" algn="l">
              <a:lnSpc>
                <a:spcPct val="95000"/>
              </a:lnSpc>
              <a:spcBef>
                <a:spcPts val="1013"/>
              </a:spcBef>
              <a:spcAft>
                <a:spcPts val="0"/>
              </a:spcAft>
              <a:buClr>
                <a:srgbClr val="000000"/>
              </a:buClr>
              <a:buSzPts val="1400"/>
              <a:buFont typeface="Times New Roman"/>
              <a:buNone/>
            </a:pPr>
            <a:r>
              <a:rPr b="1" lang="sv-SE">
                <a:solidFill>
                  <a:srgbClr val="00B050"/>
                </a:solidFill>
                <a:latin typeface="Courier New"/>
                <a:ea typeface="Courier New"/>
                <a:cs typeface="Courier New"/>
                <a:sym typeface="Courier New"/>
              </a:rPr>
              <a:t>  //Go through the array</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for</a:t>
            </a:r>
            <a:r>
              <a:rPr b="1" lang="sv-SE">
                <a:solidFill>
                  <a:srgbClr val="000000"/>
                </a:solidFill>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solidFill>
                  <a:srgbClr val="000000"/>
                </a:solidFill>
                <a:latin typeface="Courier New"/>
                <a:ea typeface="Courier New"/>
                <a:cs typeface="Courier New"/>
                <a:sym typeface="Courier New"/>
              </a:rPr>
              <a:t> i=0; i &lt; </a:t>
            </a:r>
            <a:r>
              <a:rPr b="1" i="1" lang="sv-SE">
                <a:solidFill>
                  <a:srgbClr val="000000"/>
                </a:solidFill>
                <a:latin typeface="Courier New"/>
                <a:ea typeface="Courier New"/>
                <a:cs typeface="Courier New"/>
                <a:sym typeface="Courier New"/>
              </a:rPr>
              <a:t>intArray1.length</a:t>
            </a:r>
            <a:r>
              <a:rPr b="1" lang="sv-SE">
                <a:solidFill>
                  <a:srgbClr val="000000"/>
                </a:solidFill>
                <a:latin typeface="Courier New"/>
                <a:ea typeface="Courier New"/>
                <a:cs typeface="Courier New"/>
                <a:sym typeface="Courier New"/>
              </a:rPr>
              <a:t>; i++) {</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System.out.println(intArray1[i]);	 </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  }</a:t>
            </a:r>
            <a:br>
              <a:rPr b="1" lang="sv-SE">
                <a:solidFill>
                  <a:srgbClr val="000000"/>
                </a:solidFill>
                <a:latin typeface="Courier New"/>
                <a:ea typeface="Courier New"/>
                <a:cs typeface="Courier New"/>
                <a:sym typeface="Courier New"/>
              </a:rPr>
            </a:br>
            <a:r>
              <a:rPr b="1" lang="sv-SE">
                <a:solidFill>
                  <a:srgbClr val="000000"/>
                </a:solidFill>
                <a:latin typeface="Courier New"/>
                <a:ea typeface="Courier New"/>
                <a:cs typeface="Courier New"/>
                <a:sym typeface="Courier New"/>
              </a:rPr>
              <a:t>}</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423" name="Shape 268423"/>
        <p:cNvGrpSpPr/>
        <p:nvPr/>
      </p:nvGrpSpPr>
      <p:grpSpPr>
        <a:xfrm>
          <a:off x="0" y="0"/>
          <a:ext cx="0" cy="0"/>
          <a:chOff x="0" y="0"/>
          <a:chExt cx="0" cy="0"/>
        </a:xfrm>
      </p:grpSpPr>
      <p:sp>
        <p:nvSpPr>
          <p:cNvPr id="268424" name="Google Shape;268424;p151"/>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Use of Array</a:t>
            </a:r>
            <a:endParaRPr/>
          </a:p>
        </p:txBody>
      </p:sp>
      <p:sp>
        <p:nvSpPr>
          <p:cNvPr id="268425" name="Google Shape;268425;p151"/>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p>
            <a:pPr indent="-352425" lvl="0" marL="352425" rtl="0" algn="l">
              <a:lnSpc>
                <a:spcPct val="85000"/>
              </a:lnSpc>
              <a:spcBef>
                <a:spcPts val="0"/>
              </a:spcBef>
              <a:spcAft>
                <a:spcPts val="0"/>
              </a:spcAft>
              <a:buNone/>
            </a:pPr>
            <a:r>
              <a:rPr b="1" lang="sv-SE">
                <a:solidFill>
                  <a:srgbClr val="FF0000"/>
                </a:solidFill>
                <a:latin typeface="Courier New"/>
                <a:ea typeface="Courier New"/>
                <a:cs typeface="Courier New"/>
                <a:sym typeface="Courier New"/>
              </a:rPr>
              <a:t>import</a:t>
            </a:r>
            <a:r>
              <a:rPr b="1" lang="sv-SE">
                <a:latin typeface="Courier New"/>
                <a:ea typeface="Courier New"/>
                <a:cs typeface="Courier New"/>
                <a:sym typeface="Courier New"/>
              </a:rPr>
              <a:t> java.util.Scanner;</a:t>
            </a:r>
            <a:endParaRPr/>
          </a:p>
          <a:p>
            <a:pPr indent="-215900" lvl="0" marL="215900" rtl="0" algn="l">
              <a:lnSpc>
                <a:spcPct val="85000"/>
              </a:lnSpc>
              <a:spcBef>
                <a:spcPts val="1013"/>
              </a:spcBef>
              <a:spcAft>
                <a:spcPts val="0"/>
              </a:spcAft>
              <a:buNone/>
            </a:pPr>
            <a:r>
              <a:rPr b="1" lang="sv-SE">
                <a:solidFill>
                  <a:srgbClr val="FF0000"/>
                </a:solidFill>
                <a:latin typeface="Courier New"/>
                <a:ea typeface="Courier New"/>
                <a:cs typeface="Courier New"/>
                <a:sym typeface="Courier New"/>
              </a:rPr>
              <a:t>public class </a:t>
            </a:r>
            <a:r>
              <a:rPr b="1" lang="sv-SE">
                <a:latin typeface="Courier New"/>
                <a:ea typeface="Courier New"/>
                <a:cs typeface="Courier New"/>
                <a:sym typeface="Courier New"/>
              </a:rPr>
              <a:t>Array{                  </a:t>
            </a:r>
            <a:br>
              <a:rPr b="1" lang="sv-SE">
                <a:latin typeface="Courier New"/>
                <a:ea typeface="Courier New"/>
                <a:cs typeface="Courier New"/>
                <a:sym typeface="Courier New"/>
              </a:rPr>
            </a:br>
            <a:r>
              <a:rPr b="1" lang="sv-SE">
                <a:solidFill>
                  <a:srgbClr val="FF0000"/>
                </a:solidFill>
                <a:latin typeface="Courier New"/>
                <a:ea typeface="Courier New"/>
                <a:cs typeface="Courier New"/>
                <a:sym typeface="Courier New"/>
              </a:rPr>
              <a:t>public static void </a:t>
            </a:r>
            <a:r>
              <a:rPr b="1" lang="sv-SE">
                <a:latin typeface="Courier New"/>
                <a:ea typeface="Courier New"/>
                <a:cs typeface="Courier New"/>
                <a:sym typeface="Courier New"/>
              </a:rPr>
              <a:t>main(String[] args){</a:t>
            </a:r>
            <a:br>
              <a:rPr b="1" lang="sv-SE">
                <a:latin typeface="Courier New"/>
                <a:ea typeface="Courier New"/>
                <a:cs typeface="Courier New"/>
                <a:sym typeface="Courier New"/>
              </a:rPr>
            </a:br>
            <a:r>
              <a:rPr b="1" lang="sv-SE">
                <a:latin typeface="Courier New"/>
                <a:ea typeface="Courier New"/>
                <a:cs typeface="Courier New"/>
                <a:sym typeface="Courier New"/>
              </a:rPr>
              <a:t>  Scanner scan = </a:t>
            </a:r>
            <a:r>
              <a:rPr b="1" lang="sv-SE">
                <a:solidFill>
                  <a:srgbClr val="FF0000"/>
                </a:solidFill>
                <a:latin typeface="Courier New"/>
                <a:ea typeface="Courier New"/>
                <a:cs typeface="Courier New"/>
                <a:sym typeface="Courier New"/>
              </a:rPr>
              <a:t>new</a:t>
            </a:r>
            <a:r>
              <a:rPr b="1" lang="sv-SE">
                <a:latin typeface="Courier New"/>
                <a:ea typeface="Courier New"/>
                <a:cs typeface="Courier New"/>
                <a:sym typeface="Courier New"/>
              </a:rPr>
              <a:t> Scanner(System.in);  	    </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num = 0;</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sum = 0;</a:t>
            </a:r>
            <a:br>
              <a:rPr b="1" lang="sv-SE">
                <a:latin typeface="Courier New"/>
                <a:ea typeface="Courier New"/>
                <a:cs typeface="Courier New"/>
                <a:sym typeface="Courier New"/>
              </a:rPr>
            </a:b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list = </a:t>
            </a:r>
            <a:r>
              <a:rPr b="1" lang="sv-SE">
                <a:solidFill>
                  <a:srgbClr val="FF0000"/>
                </a:solidFill>
                <a:latin typeface="Courier New"/>
                <a:ea typeface="Courier New"/>
                <a:cs typeface="Courier New"/>
                <a:sym typeface="Courier New"/>
              </a:rPr>
              <a:t>new int</a:t>
            </a:r>
            <a:r>
              <a:rPr b="1" lang="sv-SE">
                <a:latin typeface="Courier New"/>
                <a:ea typeface="Courier New"/>
                <a:cs typeface="Courier New"/>
                <a:sym typeface="Courier New"/>
              </a:rPr>
              <a:t>[5];    </a:t>
            </a:r>
            <a:endParaRPr/>
          </a:p>
          <a:p>
            <a:pPr indent="-352425" lvl="0" marL="352425" rtl="0" algn="l">
              <a:lnSpc>
                <a:spcPct val="85000"/>
              </a:lnSpc>
              <a:spcBef>
                <a:spcPts val="1013"/>
              </a:spcBef>
              <a:spcAft>
                <a:spcPts val="0"/>
              </a:spcAft>
              <a:buNone/>
            </a:pPr>
            <a:r>
              <a:rPr b="1" lang="sv-SE">
                <a:latin typeface="Courier New"/>
                <a:ea typeface="Courier New"/>
                <a:cs typeface="Courier New"/>
                <a:sym typeface="Courier New"/>
              </a:rPr>
              <a:t>   System.out.println("Enter five numbers: ");</a:t>
            </a:r>
            <a:endParaRPr/>
          </a:p>
          <a:p>
            <a:pPr indent="-352425" lvl="0" marL="352425" rtl="0" algn="l">
              <a:lnSpc>
                <a:spcPct val="85000"/>
              </a:lnSpc>
              <a:spcBef>
                <a:spcPts val="1013"/>
              </a:spcBef>
              <a:spcAft>
                <a:spcPts val="0"/>
              </a:spcAft>
              <a:buNone/>
            </a:pP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for</a:t>
            </a: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i = 0; i &lt; 5; i ++){</a:t>
            </a:r>
            <a:br>
              <a:rPr b="1" lang="sv-SE">
                <a:latin typeface="Courier New"/>
                <a:ea typeface="Courier New"/>
                <a:cs typeface="Courier New"/>
                <a:sym typeface="Courier New"/>
              </a:rPr>
            </a:br>
            <a:r>
              <a:rPr b="1" lang="sv-SE">
                <a:latin typeface="Courier New"/>
                <a:ea typeface="Courier New"/>
                <a:cs typeface="Courier New"/>
                <a:sym typeface="Courier New"/>
              </a:rPr>
              <a:t>  System.</a:t>
            </a:r>
            <a:r>
              <a:rPr b="1" lang="sv-SE">
                <a:solidFill>
                  <a:srgbClr val="3333CC"/>
                </a:solidFill>
                <a:latin typeface="Courier New"/>
                <a:ea typeface="Courier New"/>
                <a:cs typeface="Courier New"/>
                <a:sym typeface="Courier New"/>
              </a:rPr>
              <a:t>out</a:t>
            </a:r>
            <a:r>
              <a:rPr b="1" lang="sv-SE">
                <a:latin typeface="Courier New"/>
                <a:ea typeface="Courier New"/>
                <a:cs typeface="Courier New"/>
                <a:sym typeface="Courier New"/>
              </a:rPr>
              <a:t>.print(”</a:t>
            </a:r>
            <a:r>
              <a:rPr b="1" lang="sv-SE">
                <a:solidFill>
                  <a:srgbClr val="3333CC"/>
                </a:solidFill>
                <a:latin typeface="Courier New"/>
                <a:ea typeface="Courier New"/>
                <a:cs typeface="Courier New"/>
                <a:sym typeface="Courier New"/>
              </a:rPr>
              <a:t>Enter a number:</a:t>
            </a:r>
            <a:r>
              <a:rPr b="1" lang="sv-SE">
                <a:latin typeface="Courier New"/>
                <a:ea typeface="Courier New"/>
                <a:cs typeface="Courier New"/>
                <a:sym typeface="Courier New"/>
              </a:rPr>
              <a:t> " + (i + 1) + ":");		  </a:t>
            </a:r>
            <a:br>
              <a:rPr b="1" lang="sv-SE">
                <a:latin typeface="Courier New"/>
                <a:ea typeface="Courier New"/>
                <a:cs typeface="Courier New"/>
                <a:sym typeface="Courier New"/>
              </a:rPr>
            </a:br>
            <a:r>
              <a:rPr b="1" lang="sv-SE">
                <a:latin typeface="Courier New"/>
                <a:ea typeface="Courier New"/>
                <a:cs typeface="Courier New"/>
                <a:sym typeface="Courier New"/>
              </a:rPr>
              <a:t>  num = scan.nextInt();</a:t>
            </a:r>
            <a:br>
              <a:rPr b="1" lang="sv-SE">
                <a:latin typeface="Courier New"/>
                <a:ea typeface="Courier New"/>
                <a:cs typeface="Courier New"/>
                <a:sym typeface="Courier New"/>
              </a:rPr>
            </a:br>
            <a:r>
              <a:rPr b="1" lang="sv-SE">
                <a:latin typeface="Courier New"/>
                <a:ea typeface="Courier New"/>
                <a:cs typeface="Courier New"/>
                <a:sym typeface="Courier New"/>
              </a:rPr>
              <a:t>  list[i] = num;</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solidFill>
                  <a:srgbClr val="FF0000"/>
                </a:solidFill>
                <a:latin typeface="Courier New"/>
                <a:ea typeface="Courier New"/>
                <a:cs typeface="Courier New"/>
                <a:sym typeface="Courier New"/>
              </a:rPr>
              <a:t>for</a:t>
            </a:r>
            <a:r>
              <a:rPr b="1" lang="sv-SE">
                <a:latin typeface="Courier New"/>
                <a:ea typeface="Courier New"/>
                <a:cs typeface="Courier New"/>
                <a:sym typeface="Courier New"/>
              </a:rPr>
              <a:t> (</a:t>
            </a:r>
            <a:r>
              <a:rPr b="1" lang="sv-SE">
                <a:solidFill>
                  <a:srgbClr val="FF0000"/>
                </a:solidFill>
                <a:latin typeface="Courier New"/>
                <a:ea typeface="Courier New"/>
                <a:cs typeface="Courier New"/>
                <a:sym typeface="Courier New"/>
              </a:rPr>
              <a:t>int</a:t>
            </a:r>
            <a:r>
              <a:rPr b="1" lang="sv-SE">
                <a:latin typeface="Courier New"/>
                <a:ea typeface="Courier New"/>
                <a:cs typeface="Courier New"/>
                <a:sym typeface="Courier New"/>
              </a:rPr>
              <a:t> i = 0; i &lt; 5; i ++){</a:t>
            </a:r>
            <a:br>
              <a:rPr b="1" lang="sv-SE">
                <a:latin typeface="Courier New"/>
                <a:ea typeface="Courier New"/>
                <a:cs typeface="Courier New"/>
                <a:sym typeface="Courier New"/>
              </a:rPr>
            </a:br>
            <a:r>
              <a:rPr b="1" lang="sv-SE">
                <a:latin typeface="Courier New"/>
                <a:ea typeface="Courier New"/>
                <a:cs typeface="Courier New"/>
                <a:sym typeface="Courier New"/>
              </a:rPr>
              <a:t>  sum += list[i];    	</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a:p>
          <a:p>
            <a:pPr indent="0" lvl="0" marL="0" rtl="0" algn="l">
              <a:lnSpc>
                <a:spcPct val="85000"/>
              </a:lnSpc>
              <a:spcBef>
                <a:spcPts val="1013"/>
              </a:spcBef>
              <a:spcAft>
                <a:spcPts val="0"/>
              </a:spcAft>
              <a:buNone/>
            </a:pPr>
            <a:r>
              <a:rPr b="1" lang="sv-SE">
                <a:latin typeface="Courier New"/>
                <a:ea typeface="Courier New"/>
                <a:cs typeface="Courier New"/>
                <a:sym typeface="Courier New"/>
              </a:rPr>
              <a:t>   System.</a:t>
            </a:r>
            <a:r>
              <a:rPr b="1" lang="sv-SE">
                <a:solidFill>
                  <a:srgbClr val="3333CC"/>
                </a:solidFill>
                <a:latin typeface="Courier New"/>
                <a:ea typeface="Courier New"/>
                <a:cs typeface="Courier New"/>
                <a:sym typeface="Courier New"/>
              </a:rPr>
              <a:t>out</a:t>
            </a:r>
            <a:r>
              <a:rPr b="1" lang="sv-SE">
                <a:latin typeface="Courier New"/>
                <a:ea typeface="Courier New"/>
                <a:cs typeface="Courier New"/>
                <a:sym typeface="Courier New"/>
              </a:rPr>
              <a:t>.println(</a:t>
            </a:r>
            <a:r>
              <a:rPr b="1" lang="sv-SE">
                <a:solidFill>
                  <a:schemeClr val="lt2"/>
                </a:solidFill>
                <a:latin typeface="Courier New"/>
                <a:ea typeface="Courier New"/>
                <a:cs typeface="Courier New"/>
                <a:sym typeface="Courier New"/>
              </a:rPr>
              <a:t>"The total is: "</a:t>
            </a:r>
            <a:r>
              <a:rPr b="1" lang="sv-SE">
                <a:latin typeface="Courier New"/>
                <a:ea typeface="Courier New"/>
                <a:cs typeface="Courier New"/>
                <a:sym typeface="Courier New"/>
              </a:rPr>
              <a:t> + sum);</a:t>
            </a:r>
            <a:br>
              <a:rPr b="1" lang="sv-SE">
                <a:latin typeface="Courier New"/>
                <a:ea typeface="Courier New"/>
                <a:cs typeface="Courier New"/>
                <a:sym typeface="Courier New"/>
              </a:rPr>
            </a:br>
            <a:r>
              <a:rPr b="1" lang="sv-SE">
                <a:latin typeface="Courier New"/>
                <a:ea typeface="Courier New"/>
                <a:cs typeface="Courier New"/>
                <a:sym typeface="Courier New"/>
              </a:rPr>
              <a:t> }</a:t>
            </a:r>
            <a:br>
              <a:rPr b="1" lang="sv-SE">
                <a:latin typeface="Courier New"/>
                <a:ea typeface="Courier New"/>
                <a:cs typeface="Courier New"/>
                <a:sym typeface="Courier New"/>
              </a:rPr>
            </a:br>
            <a:r>
              <a:rPr b="1" lang="sv-SE">
                <a:latin typeface="Courier New"/>
                <a:ea typeface="Courier New"/>
                <a:cs typeface="Courier New"/>
                <a:sym typeface="Courier New"/>
              </a:rPr>
              <a:t>}</a:t>
            </a:r>
            <a:endParaRPr/>
          </a:p>
        </p:txBody>
      </p:sp>
      <p:sp>
        <p:nvSpPr>
          <p:cNvPr id="268426" name="Google Shape;268426;p151"/>
          <p:cNvSpPr/>
          <p:nvPr/>
        </p:nvSpPr>
        <p:spPr>
          <a:xfrm>
            <a:off x="6227763" y="4133850"/>
            <a:ext cx="2448000" cy="1816200"/>
          </a:xfrm>
          <a:prstGeom prst="roundRect">
            <a:avLst>
              <a:gd fmla="val 23" name="adj"/>
            </a:avLst>
          </a:prstGeom>
          <a:solidFill>
            <a:srgbClr val="FFFFFF"/>
          </a:solidFill>
          <a:ln cap="flat" cmpd="sng" w="9525">
            <a:solidFill>
              <a:srgbClr val="000000"/>
            </a:solidFill>
            <a:prstDash val="solid"/>
            <a:round/>
            <a:headEnd len="sm" w="sm" type="none"/>
            <a:tailEnd len="sm" w="sm" type="none"/>
          </a:ln>
          <a:effectLst>
            <a:outerShdw blurRad="63500" rotWithShape="0" algn="ctr" dir="2700000" dist="152735">
              <a:srgbClr val="000000">
                <a:alpha val="74900"/>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sv-SE" sz="1400">
                <a:solidFill>
                  <a:srgbClr val="000000"/>
                </a:solidFill>
                <a:latin typeface="Arial"/>
                <a:ea typeface="Arial"/>
                <a:cs typeface="Arial"/>
                <a:sym typeface="Arial"/>
              </a:rPr>
              <a:t>Enter five numbers:: </a:t>
            </a:r>
            <a:endParaRPr/>
          </a:p>
          <a:p>
            <a:pPr indent="0" lvl="0" marL="0" marR="0" rtl="0" algn="l">
              <a:spcBef>
                <a:spcPts val="0"/>
              </a:spcBef>
              <a:spcAft>
                <a:spcPts val="0"/>
              </a:spcAft>
              <a:buNone/>
            </a:pPr>
            <a:r>
              <a:rPr lang="sv-SE" sz="1400">
                <a:solidFill>
                  <a:srgbClr val="000000"/>
                </a:solidFill>
                <a:latin typeface="Arial"/>
                <a:ea typeface="Arial"/>
                <a:cs typeface="Arial"/>
                <a:sym typeface="Arial"/>
              </a:rPr>
              <a:t>Enter number 1:</a:t>
            </a:r>
            <a:r>
              <a:rPr lang="sv-SE" sz="1400">
                <a:solidFill>
                  <a:srgbClr val="FF0000"/>
                </a:solidFill>
                <a:latin typeface="Arial"/>
                <a:ea typeface="Arial"/>
                <a:cs typeface="Arial"/>
                <a:sym typeface="Arial"/>
              </a:rPr>
              <a:t>5</a:t>
            </a:r>
            <a:endParaRPr/>
          </a:p>
          <a:p>
            <a:pPr indent="0" lvl="0" marL="0" marR="0" rtl="0" algn="l">
              <a:spcBef>
                <a:spcPts val="0"/>
              </a:spcBef>
              <a:spcAft>
                <a:spcPts val="0"/>
              </a:spcAft>
              <a:buNone/>
            </a:pPr>
            <a:r>
              <a:rPr lang="sv-SE" sz="1400">
                <a:solidFill>
                  <a:srgbClr val="000000"/>
                </a:solidFill>
                <a:latin typeface="Arial"/>
                <a:ea typeface="Arial"/>
                <a:cs typeface="Arial"/>
                <a:sym typeface="Arial"/>
              </a:rPr>
              <a:t>Enter number 2:</a:t>
            </a:r>
            <a:r>
              <a:rPr lang="sv-SE" sz="1400">
                <a:solidFill>
                  <a:srgbClr val="FF0000"/>
                </a:solidFill>
                <a:latin typeface="Arial"/>
                <a:ea typeface="Arial"/>
                <a:cs typeface="Arial"/>
                <a:sym typeface="Arial"/>
              </a:rPr>
              <a:t>6</a:t>
            </a:r>
            <a:endParaRPr/>
          </a:p>
          <a:p>
            <a:pPr indent="0" lvl="0" marL="0" marR="0" rtl="0" algn="l">
              <a:spcBef>
                <a:spcPts val="0"/>
              </a:spcBef>
              <a:spcAft>
                <a:spcPts val="0"/>
              </a:spcAft>
              <a:buNone/>
            </a:pPr>
            <a:r>
              <a:rPr lang="sv-SE" sz="1400">
                <a:solidFill>
                  <a:srgbClr val="000000"/>
                </a:solidFill>
                <a:latin typeface="Arial"/>
                <a:ea typeface="Arial"/>
                <a:cs typeface="Arial"/>
                <a:sym typeface="Arial"/>
              </a:rPr>
              <a:t>Enter number 3:</a:t>
            </a:r>
            <a:r>
              <a:rPr lang="sv-SE" sz="1400">
                <a:solidFill>
                  <a:srgbClr val="FF0000"/>
                </a:solidFill>
                <a:latin typeface="Arial"/>
                <a:ea typeface="Arial"/>
                <a:cs typeface="Arial"/>
                <a:sym typeface="Arial"/>
              </a:rPr>
              <a:t>4</a:t>
            </a:r>
            <a:endParaRPr/>
          </a:p>
          <a:p>
            <a:pPr indent="0" lvl="0" marL="0" marR="0" rtl="0" algn="l">
              <a:spcBef>
                <a:spcPts val="0"/>
              </a:spcBef>
              <a:spcAft>
                <a:spcPts val="0"/>
              </a:spcAft>
              <a:buNone/>
            </a:pPr>
            <a:r>
              <a:rPr lang="sv-SE" sz="1400">
                <a:solidFill>
                  <a:srgbClr val="000000"/>
                </a:solidFill>
                <a:latin typeface="Arial"/>
                <a:ea typeface="Arial"/>
                <a:cs typeface="Arial"/>
                <a:sym typeface="Arial"/>
              </a:rPr>
              <a:t>Enter number 4:</a:t>
            </a:r>
            <a:r>
              <a:rPr lang="sv-SE" sz="1400">
                <a:solidFill>
                  <a:srgbClr val="FF0000"/>
                </a:solidFill>
                <a:latin typeface="Arial"/>
                <a:ea typeface="Arial"/>
                <a:cs typeface="Arial"/>
                <a:sym typeface="Arial"/>
              </a:rPr>
              <a:t>8</a:t>
            </a:r>
            <a:endParaRPr/>
          </a:p>
          <a:p>
            <a:pPr indent="0" lvl="0" marL="0" marR="0" rtl="0" algn="l">
              <a:spcBef>
                <a:spcPts val="0"/>
              </a:spcBef>
              <a:spcAft>
                <a:spcPts val="0"/>
              </a:spcAft>
              <a:buNone/>
            </a:pPr>
            <a:r>
              <a:rPr lang="sv-SE" sz="1400">
                <a:solidFill>
                  <a:srgbClr val="000000"/>
                </a:solidFill>
                <a:latin typeface="Arial"/>
                <a:ea typeface="Arial"/>
                <a:cs typeface="Arial"/>
                <a:sym typeface="Arial"/>
              </a:rPr>
              <a:t>Enter number 5:</a:t>
            </a:r>
            <a:r>
              <a:rPr lang="sv-SE" sz="1400">
                <a:solidFill>
                  <a:srgbClr val="FF0000"/>
                </a:solidFill>
                <a:latin typeface="Arial"/>
                <a:ea typeface="Arial"/>
                <a:cs typeface="Arial"/>
                <a:sym typeface="Arial"/>
              </a:rPr>
              <a:t>2</a:t>
            </a:r>
            <a:endParaRPr/>
          </a:p>
          <a:p>
            <a:pPr indent="0" lvl="0" marL="0" marR="0" rtl="0" algn="l">
              <a:spcBef>
                <a:spcPts val="0"/>
              </a:spcBef>
              <a:spcAft>
                <a:spcPts val="0"/>
              </a:spcAft>
              <a:buNone/>
            </a:pPr>
            <a:r>
              <a:t/>
            </a:r>
            <a:endParaRPr sz="1400">
              <a:solidFill>
                <a:srgbClr val="000000"/>
              </a:solidFill>
              <a:latin typeface="Arial"/>
              <a:ea typeface="Arial"/>
              <a:cs typeface="Arial"/>
              <a:sym typeface="Arial"/>
            </a:endParaRPr>
          </a:p>
          <a:p>
            <a:pPr indent="0" lvl="0" marL="0" marR="0" rtl="0" algn="l">
              <a:spcBef>
                <a:spcPts val="0"/>
              </a:spcBef>
              <a:spcAft>
                <a:spcPts val="0"/>
              </a:spcAft>
              <a:buNone/>
            </a:pPr>
            <a:r>
              <a:rPr lang="sv-SE" sz="1400">
                <a:solidFill>
                  <a:srgbClr val="000000"/>
                </a:solidFill>
                <a:latin typeface="Arial"/>
                <a:ea typeface="Arial"/>
                <a:cs typeface="Arial"/>
                <a:sym typeface="Arial"/>
              </a:rPr>
              <a:t>Total: 25</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430" name="Shape 268430"/>
        <p:cNvGrpSpPr/>
        <p:nvPr/>
      </p:nvGrpSpPr>
      <p:grpSpPr>
        <a:xfrm>
          <a:off x="0" y="0"/>
          <a:ext cx="0" cy="0"/>
          <a:chOff x="0" y="0"/>
          <a:chExt cx="0" cy="0"/>
        </a:xfrm>
      </p:grpSpPr>
      <p:sp>
        <p:nvSpPr>
          <p:cNvPr id="268431" name="Google Shape;268431;p152"/>
          <p:cNvSpPr txBox="1"/>
          <p:nvPr>
            <p:ph type="title"/>
          </p:nvPr>
        </p:nvSpPr>
        <p:spPr>
          <a:xfrm>
            <a:off x="654050" y="-27384"/>
            <a:ext cx="7724700" cy="627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sv-SE"/>
              <a:t>Exercises</a:t>
            </a:r>
            <a:endParaRPr/>
          </a:p>
        </p:txBody>
      </p:sp>
      <p:sp>
        <p:nvSpPr>
          <p:cNvPr id="268432" name="Google Shape;268432;p152"/>
          <p:cNvSpPr txBox="1"/>
          <p:nvPr>
            <p:ph idx="1" type="body"/>
          </p:nvPr>
        </p:nvSpPr>
        <p:spPr>
          <a:xfrm>
            <a:off x="179388" y="708002"/>
            <a:ext cx="8715300" cy="56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sv-SE"/>
              <a:t>51. Write a Java program to sum values of an array. </a:t>
            </a:r>
            <a:endParaRPr/>
          </a:p>
          <a:p>
            <a:pPr indent="0" lvl="0" marL="0" rtl="0" algn="l">
              <a:spcBef>
                <a:spcPts val="1013"/>
              </a:spcBef>
              <a:spcAft>
                <a:spcPts val="0"/>
              </a:spcAft>
              <a:buNone/>
            </a:pPr>
            <a:r>
              <a:rPr b="0" lang="sv-SE"/>
              <a:t>52. Write a Java program to calculate the average value of array elements.</a:t>
            </a:r>
            <a:endParaRPr/>
          </a:p>
          <a:p>
            <a:pPr indent="0" lvl="0" marL="0" rtl="0" algn="l">
              <a:spcBef>
                <a:spcPts val="1013"/>
              </a:spcBef>
              <a:spcAft>
                <a:spcPts val="0"/>
              </a:spcAft>
              <a:buNone/>
            </a:pPr>
            <a:r>
              <a:rPr b="0" lang="sv-SE"/>
              <a:t>53. Write a Java program to test if an array contains a specific value. </a:t>
            </a:r>
            <a:endParaRPr/>
          </a:p>
          <a:p>
            <a:pPr indent="0" lvl="0" marL="0" rtl="0" algn="l">
              <a:spcBef>
                <a:spcPts val="1013"/>
              </a:spcBef>
              <a:spcAft>
                <a:spcPts val="0"/>
              </a:spcAft>
              <a:buNone/>
            </a:pPr>
            <a:r>
              <a:rPr b="0" lang="sv-SE"/>
              <a:t>54. Write a Java program to find the index of an array element. </a:t>
            </a:r>
            <a:endParaRPr/>
          </a:p>
          <a:p>
            <a:pPr indent="0" lvl="0" marL="0" rtl="0" algn="l">
              <a:spcBef>
                <a:spcPts val="1013"/>
              </a:spcBef>
              <a:spcAft>
                <a:spcPts val="0"/>
              </a:spcAft>
              <a:buNone/>
            </a:pPr>
            <a:r>
              <a:rPr b="0" lang="sv-SE"/>
              <a:t>55. Write a Java program to remove a specific element from an array.  </a:t>
            </a:r>
            <a:endParaRPr/>
          </a:p>
          <a:p>
            <a:pPr indent="0" lvl="0" marL="0" rtl="0" algn="l">
              <a:spcBef>
                <a:spcPts val="1013"/>
              </a:spcBef>
              <a:spcAft>
                <a:spcPts val="0"/>
              </a:spcAft>
              <a:buNone/>
            </a:pPr>
            <a:r>
              <a:t/>
            </a:r>
            <a:endParaRPr b="0"/>
          </a:p>
          <a:p>
            <a:pPr indent="0" lvl="0" marL="0" rtl="0" algn="l">
              <a:spcBef>
                <a:spcPts val="1013"/>
              </a:spcBef>
              <a:spcAft>
                <a:spcPts val="0"/>
              </a:spcAft>
              <a:buNone/>
            </a:pPr>
            <a:r>
              <a:t/>
            </a:r>
            <a:endParaRPr b="0" sz="1200"/>
          </a:p>
        </p:txBody>
      </p:sp>
    </p:spTree>
  </p:cSld>
  <p:clrMapOvr>
    <a:masterClrMapping/>
  </p:clrMapOvr>
</p:sld>
</file>

<file path=ppt/theme/theme1.xml><?xml version="1.0" encoding="utf-8"?>
<a:theme xmlns:a="http://schemas.openxmlformats.org/drawingml/2006/main" xmlns:r="http://schemas.openxmlformats.org/officeDocument/2006/relationships" name="2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troduktionToProgramming">
  <a:themeElements>
    <a:clrScheme name="Microsoft standard">
      <a:dk1>
        <a:srgbClr val="9C6114"/>
      </a:dk1>
      <a:lt1>
        <a:srgbClr val="FFFFFF"/>
      </a:lt1>
      <a:dk2>
        <a:srgbClr val="4D4C44"/>
      </a:dk2>
      <a:lt2>
        <a:srgbClr val="000080"/>
      </a:lt2>
      <a:accent1>
        <a:srgbClr val="4F81BD"/>
      </a:accent1>
      <a:accent2>
        <a:srgbClr val="C0504D"/>
      </a:accent2>
      <a:accent3>
        <a:srgbClr val="9BBB59"/>
      </a:accent3>
      <a:accent4>
        <a:srgbClr val="8064A2"/>
      </a:accent4>
      <a:accent5>
        <a:srgbClr val="4BACC6"/>
      </a:accent5>
      <a:accent6>
        <a:srgbClr val="F79646"/>
      </a:accent6>
      <a:hlink>
        <a:srgbClr val="333333"/>
      </a:hlink>
      <a:folHlink>
        <a:srgbClr val="0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t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