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1" r:id="rId4"/>
    <p:sldId id="257" r:id="rId5"/>
    <p:sldId id="262" r:id="rId6"/>
    <p:sldId id="264"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D0FB6-364D-0EC9-C0C9-133BD254C6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BA8CAF-3EEF-C87C-8E93-EE8522E27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A054AF-9849-5CD3-BFAF-A7237E99ABA5}"/>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5" name="页脚占位符 4">
            <a:extLst>
              <a:ext uri="{FF2B5EF4-FFF2-40B4-BE49-F238E27FC236}">
                <a16:creationId xmlns:a16="http://schemas.microsoft.com/office/drawing/2014/main" id="{51D25DDA-280B-668A-355D-9213ADE668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8EC046-25F9-35F0-0CAE-8EA80026107F}"/>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373258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6D4EB-443F-F5CC-636B-9869FD2866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E0CE79-FA4E-B618-9942-D748A2F854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5DD7C7-7EC4-9723-D881-379962388989}"/>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5" name="页脚占位符 4">
            <a:extLst>
              <a:ext uri="{FF2B5EF4-FFF2-40B4-BE49-F238E27FC236}">
                <a16:creationId xmlns:a16="http://schemas.microsoft.com/office/drawing/2014/main" id="{604683C3-5666-4D74-7726-7D58459693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53558A-23AC-4C28-8465-6E24C3FD718B}"/>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888718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4D7F8F-3FAC-3F53-0F02-3858394D03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93146B-B63A-E700-5F0B-49253F379D7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BE61DD-9DA6-A7F0-EA0C-FF5A2C930453}"/>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5" name="页脚占位符 4">
            <a:extLst>
              <a:ext uri="{FF2B5EF4-FFF2-40B4-BE49-F238E27FC236}">
                <a16:creationId xmlns:a16="http://schemas.microsoft.com/office/drawing/2014/main" id="{FF50AE5D-2DA7-88B1-7769-3CBA97EF34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51366E-6E07-17EA-2769-94193EFFF90B}"/>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363916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5D506-CAC2-49E2-C39D-E14E2DD00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792302-D8AA-E76C-6DD3-526003C1C4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2F4784-619C-E27D-7D4F-7A8F537C397D}"/>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5" name="页脚占位符 4">
            <a:extLst>
              <a:ext uri="{FF2B5EF4-FFF2-40B4-BE49-F238E27FC236}">
                <a16:creationId xmlns:a16="http://schemas.microsoft.com/office/drawing/2014/main" id="{3D2A24E9-F873-61C2-1124-84491ABF0E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DDFDD8-CC5D-18E4-814D-D8EB230604E5}"/>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413371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8CB68-D132-B953-108D-579A5816E0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66596A-A75C-27A1-6CC6-521CC3438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595224-E627-5FCB-CB2B-AB6CDE4739AD}"/>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5" name="页脚占位符 4">
            <a:extLst>
              <a:ext uri="{FF2B5EF4-FFF2-40B4-BE49-F238E27FC236}">
                <a16:creationId xmlns:a16="http://schemas.microsoft.com/office/drawing/2014/main" id="{3D59F01C-CC0D-726C-CCD0-BD39501902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977C01-7028-1465-F838-8F55083ECC1E}"/>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376417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9288C-14A2-A237-48CD-ECA17B20ED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B5127A-6FCB-0F31-78FF-57065A4487C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E9F4468-7B64-01E5-18AF-29D510D2C8B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38FF4AD-5E8B-AF0B-AA54-C9F519EF21FD}"/>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6" name="页脚占位符 5">
            <a:extLst>
              <a:ext uri="{FF2B5EF4-FFF2-40B4-BE49-F238E27FC236}">
                <a16:creationId xmlns:a16="http://schemas.microsoft.com/office/drawing/2014/main" id="{DDE4ED47-C3AB-B526-4AF3-5F146327F2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073D5F-116A-8ECE-2CA7-182679221DE1}"/>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177732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245DD-A24F-FDB4-6936-4C881C6E72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3C4C5A-1F7B-302D-03E8-808DEBD76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4ADEA6-9396-95E4-5F42-8DAC971A1B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7637FC-B15F-921C-8F81-2538BD99C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D17583-6791-F9F9-526D-DEA8607B2AB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486E4A-2444-9DB0-F3FB-318283C8895A}"/>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8" name="页脚占位符 7">
            <a:extLst>
              <a:ext uri="{FF2B5EF4-FFF2-40B4-BE49-F238E27FC236}">
                <a16:creationId xmlns:a16="http://schemas.microsoft.com/office/drawing/2014/main" id="{8615F0DD-ED61-ECEE-FB0A-64C56ADBEE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E8B796E-DF9A-3A32-09B5-8ABDE5057106}"/>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198888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AE1CC-C1F6-7C25-C6FA-3420653DFD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970FED-40C7-7244-3A1B-C4495F06FC30}"/>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4" name="页脚占位符 3">
            <a:extLst>
              <a:ext uri="{FF2B5EF4-FFF2-40B4-BE49-F238E27FC236}">
                <a16:creationId xmlns:a16="http://schemas.microsoft.com/office/drawing/2014/main" id="{9A74B9AD-8697-FC06-A02E-125C53BC73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EFE767A-B69A-BAC8-FECF-72896452228B}"/>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283137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D947F2-4EBB-4FA4-7754-47654FFE86E4}"/>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3" name="页脚占位符 2">
            <a:extLst>
              <a:ext uri="{FF2B5EF4-FFF2-40B4-BE49-F238E27FC236}">
                <a16:creationId xmlns:a16="http://schemas.microsoft.com/office/drawing/2014/main" id="{AEE66453-2B58-2F6C-A7F1-D606E83C547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755E21-7232-5164-D1E2-BF531513276F}"/>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107561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E9E0B-6D91-E2D3-43CB-CBB224E5B5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CACBB8-BED4-E8AD-6668-626CAC124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0EA2B87-BE01-AD97-82D6-B22E82EBC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012898-FF9B-75AE-560F-696924A88D09}"/>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6" name="页脚占位符 5">
            <a:extLst>
              <a:ext uri="{FF2B5EF4-FFF2-40B4-BE49-F238E27FC236}">
                <a16:creationId xmlns:a16="http://schemas.microsoft.com/office/drawing/2014/main" id="{6F5F7D96-12F2-FB4E-BEAE-B9BBE93A98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F8E3BA-5427-9A67-FD87-CF1BA11034DC}"/>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307614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7F8B1-3D1B-E4E8-470D-CB0552F701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217CA2-819C-A711-DA2D-6AAF89819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60DA847-4FA6-AF71-7742-C0F5288A5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24594-808A-165D-5D0F-C0A2797A843E}"/>
              </a:ext>
            </a:extLst>
          </p:cNvPr>
          <p:cNvSpPr>
            <a:spLocks noGrp="1"/>
          </p:cNvSpPr>
          <p:nvPr>
            <p:ph type="dt" sz="half" idx="10"/>
          </p:nvPr>
        </p:nvSpPr>
        <p:spPr/>
        <p:txBody>
          <a:bodyPr/>
          <a:lstStyle/>
          <a:p>
            <a:fld id="{DD6001B9-9E54-4D79-BAA7-E959A6CDD252}" type="datetimeFigureOut">
              <a:rPr lang="zh-CN" altLang="en-US" smtClean="0"/>
              <a:t>2022/8/8</a:t>
            </a:fld>
            <a:endParaRPr lang="zh-CN" altLang="en-US"/>
          </a:p>
        </p:txBody>
      </p:sp>
      <p:sp>
        <p:nvSpPr>
          <p:cNvPr id="6" name="页脚占位符 5">
            <a:extLst>
              <a:ext uri="{FF2B5EF4-FFF2-40B4-BE49-F238E27FC236}">
                <a16:creationId xmlns:a16="http://schemas.microsoft.com/office/drawing/2014/main" id="{7A1BCA94-983B-5CD2-F3C2-84BDD03C79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7BDB18-BD70-DDCE-B9C3-B2CAF1A80BF3}"/>
              </a:ext>
            </a:extLst>
          </p:cNvPr>
          <p:cNvSpPr>
            <a:spLocks noGrp="1"/>
          </p:cNvSpPr>
          <p:nvPr>
            <p:ph type="sldNum" sz="quarter" idx="12"/>
          </p:nvPr>
        </p:nvSpPr>
        <p:spPr/>
        <p:txBody>
          <a:body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303276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299BA2-918E-338C-84CB-62BC0A3C1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2D8DC9-EA73-0498-04ED-40C1E4570B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B768ED-A187-E9CE-5112-568D5DB24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001B9-9E54-4D79-BAA7-E959A6CDD252}" type="datetimeFigureOut">
              <a:rPr lang="zh-CN" altLang="en-US" smtClean="0"/>
              <a:t>2022/8/8</a:t>
            </a:fld>
            <a:endParaRPr lang="zh-CN" altLang="en-US"/>
          </a:p>
        </p:txBody>
      </p:sp>
      <p:sp>
        <p:nvSpPr>
          <p:cNvPr id="5" name="页脚占位符 4">
            <a:extLst>
              <a:ext uri="{FF2B5EF4-FFF2-40B4-BE49-F238E27FC236}">
                <a16:creationId xmlns:a16="http://schemas.microsoft.com/office/drawing/2014/main" id="{2F559A6D-E115-9398-1569-902D8CB53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88B134-7B61-111A-B26D-8F2BDF1DF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3B251-E495-4D7F-BFB3-74997C288562}" type="slidenum">
              <a:rPr lang="zh-CN" altLang="en-US" smtClean="0"/>
              <a:t>‹#›</a:t>
            </a:fld>
            <a:endParaRPr lang="zh-CN" altLang="en-US"/>
          </a:p>
        </p:txBody>
      </p:sp>
    </p:spTree>
    <p:extLst>
      <p:ext uri="{BB962C8B-B14F-4D97-AF65-F5344CB8AC3E}">
        <p14:creationId xmlns:p14="http://schemas.microsoft.com/office/powerpoint/2010/main" val="1181960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3C67B8-0698-8090-8F78-65C847B97BD4}"/>
              </a:ext>
            </a:extLst>
          </p:cNvPr>
          <p:cNvSpPr txBox="1"/>
          <p:nvPr/>
        </p:nvSpPr>
        <p:spPr>
          <a:xfrm>
            <a:off x="646421" y="372811"/>
            <a:ext cx="10899157" cy="6617196"/>
          </a:xfrm>
          <a:prstGeom prst="rect">
            <a:avLst/>
          </a:prstGeom>
          <a:noFill/>
        </p:spPr>
        <p:txBody>
          <a:bodyPr wrap="square">
            <a:spAutoFit/>
          </a:bodyPr>
          <a:lstStyle/>
          <a:p>
            <a:pPr algn="just"/>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SCI</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论文主要组成部分</a:t>
            </a:r>
            <a:endParaRPr lang="en-US" altLang="zh-CN" sz="2800"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200000"/>
              </a:lnSpc>
            </a:pPr>
            <a:r>
              <a:rPr lang="en-US" altLang="zh-CN" sz="2800" b="1" kern="100" dirty="0">
                <a:solidFill>
                  <a:srgbClr val="0070C0"/>
                </a:solidFill>
                <a:latin typeface="Times New Roman" panose="02020603050405020304" pitchFamily="18" charset="0"/>
                <a:ea typeface="等线" panose="02010600030101010101" pitchFamily="2" charset="-122"/>
                <a:cs typeface="Times New Roman" panose="02020603050405020304" pitchFamily="18" charset="0"/>
              </a:rPr>
              <a:t>· Title                                                 · </a:t>
            </a:r>
            <a:r>
              <a:rPr lang="en-US" altLang="zh-CN" sz="2800" b="1" kern="1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Results</a:t>
            </a:r>
          </a:p>
          <a:p>
            <a:pPr algn="just">
              <a:lnSpc>
                <a:spcPct val="200000"/>
              </a:lnSpc>
            </a:pPr>
            <a:r>
              <a:rPr lang="en-US" altLang="zh-CN" sz="2800" b="1" kern="100" dirty="0">
                <a:solidFill>
                  <a:srgbClr val="0070C0"/>
                </a:solidFill>
                <a:latin typeface="Times New Roman" panose="02020603050405020304" pitchFamily="18" charset="0"/>
                <a:ea typeface="等线" panose="02010600030101010101" pitchFamily="2" charset="-122"/>
                <a:cs typeface="Times New Roman" panose="02020603050405020304" pitchFamily="18" charset="0"/>
              </a:rPr>
              <a:t>· Abstract                                          · </a:t>
            </a:r>
            <a:r>
              <a:rPr lang="en-US" altLang="zh-CN" sz="2800" b="1" kern="1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Discussion</a:t>
            </a:r>
          </a:p>
          <a:p>
            <a:pPr algn="just">
              <a:lnSpc>
                <a:spcPct val="200000"/>
              </a:lnSpc>
            </a:pPr>
            <a:r>
              <a:rPr lang="en-US" altLang="zh-CN" sz="2800" b="1" kern="100" dirty="0">
                <a:solidFill>
                  <a:srgbClr val="0070C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Introduction </a:t>
            </a:r>
            <a:r>
              <a:rPr lang="en-US" altLang="zh-CN" sz="2800" b="1" kern="100" dirty="0">
                <a:solidFill>
                  <a:srgbClr val="0070C0"/>
                </a:solidFill>
                <a:latin typeface="Times New Roman" panose="02020603050405020304" pitchFamily="18" charset="0"/>
                <a:ea typeface="等线" panose="02010600030101010101" pitchFamily="2" charset="-122"/>
                <a:cs typeface="Times New Roman" panose="02020603050405020304" pitchFamily="18" charset="0"/>
              </a:rPr>
              <a:t>                                  · Reference</a:t>
            </a:r>
          </a:p>
          <a:p>
            <a:pPr algn="just">
              <a:lnSpc>
                <a:spcPct val="200000"/>
              </a:lnSpc>
            </a:pPr>
            <a:r>
              <a:rPr lang="en-US" altLang="zh-CN" sz="2800" b="1" kern="100" dirty="0">
                <a:solidFill>
                  <a:srgbClr val="0070C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Methods</a:t>
            </a:r>
            <a:r>
              <a:rPr lang="en-US" altLang="zh-CN" sz="2800" b="1" kern="100" dirty="0">
                <a:solidFill>
                  <a:srgbClr val="0070C0"/>
                </a:solidFill>
                <a:latin typeface="Times New Roman" panose="02020603050405020304" pitchFamily="18" charset="0"/>
                <a:ea typeface="等线" panose="02010600030101010101" pitchFamily="2" charset="-122"/>
                <a:cs typeface="Times New Roman" panose="02020603050405020304" pitchFamily="18" charset="0"/>
              </a:rPr>
              <a:t>                                         · Acknowledgements</a:t>
            </a:r>
          </a:p>
          <a:p>
            <a:pPr algn="just">
              <a:lnSpc>
                <a:spcPct val="200000"/>
              </a:lnSpc>
            </a:pPr>
            <a:r>
              <a:rPr lang="en-US" altLang="zh-CN" sz="2800" b="1" kern="100" dirty="0">
                <a:solidFill>
                  <a:srgbClr val="0070C0"/>
                </a:solidFill>
                <a:latin typeface="Times New Roman" panose="02020603050405020304" pitchFamily="18" charset="0"/>
                <a:ea typeface="等线" panose="02010600030101010101" pitchFamily="2" charset="-122"/>
                <a:cs typeface="Times New Roman" panose="02020603050405020304" pitchFamily="18" charset="0"/>
              </a:rPr>
              <a:t>                                                           · Figure and table</a:t>
            </a:r>
          </a:p>
          <a:p>
            <a:pPr algn="just"/>
            <a:endParaRPr lang="en-US"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417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F8A0EF4-CF26-18D3-1FE9-54D0912CEB28}"/>
              </a:ext>
            </a:extLst>
          </p:cNvPr>
          <p:cNvSpPr txBox="1"/>
          <p:nvPr/>
        </p:nvSpPr>
        <p:spPr>
          <a:xfrm>
            <a:off x="646421" y="372811"/>
            <a:ext cx="10899157" cy="5663089"/>
          </a:xfrm>
          <a:prstGeom prst="rect">
            <a:avLst/>
          </a:prstGeom>
          <a:noFill/>
        </p:spPr>
        <p:txBody>
          <a:bodyPr wrap="square">
            <a:spAutoFit/>
          </a:bodyPr>
          <a:lstStyle/>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Introduction</a:t>
            </a:r>
          </a:p>
          <a:p>
            <a:pPr algn="just"/>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、为什么？</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提出</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为什么要做这个研究？</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大多数现有的识别模型需要对大量的目标类样本进行，然而大多数现有的识别模型需要对大量的目标类样本进行采集和注释来进行模型训练，并不是每次都能有足够的样本来进行学习，因此零点学习（</a:t>
            </a:r>
            <a:r>
              <a:rPr lang="en-US" altLang="zh-CN" sz="1600" kern="100" dirty="0" err="1">
                <a:latin typeface="宋体" panose="02010600030101010101" pitchFamily="2" charset="-122"/>
                <a:ea typeface="宋体" panose="02010600030101010101" pitchFamily="2" charset="-122"/>
                <a:cs typeface="Times New Roman" panose="02020603050405020304" pitchFamily="18" charset="0"/>
              </a:rPr>
              <a:t>ZSL</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）被提出来解决该问题。</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、是什么？</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作者</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的</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主要研究问题以及目标</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是什么？</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    作者主要研究了怎么有效地把学到的知识转移到目标对象领域，并开发一种内向型的</a:t>
            </a:r>
            <a:r>
              <a:rPr lang="en-US" altLang="zh-CN" sz="1600" kern="100" dirty="0" err="1">
                <a:latin typeface="宋体" panose="02010600030101010101" pitchFamily="2" charset="-122"/>
                <a:ea typeface="宋体" panose="02010600030101010101" pitchFamily="2" charset="-122"/>
                <a:cs typeface="Times New Roman" panose="02020603050405020304" pitchFamily="18" charset="0"/>
              </a:rPr>
              <a:t>ZSL</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算法，只通过数据集，实现减少看到的和未看到的类数据之间的领域分布不匹配问题。</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、做什么？</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作者</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的</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主要模型设计以及工作内容</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是什么？</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   设计一个新的归纳式零点学习模型，并在任务层面上，而不是样本层面训练看到和未看到的类样本之间的分部一致性。并选择学习辨别性的视觉原型，从而在视觉空间，而不是语义空间进行零点识别。</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、什么意义？</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研究成果对于该领域的研究意义？</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    ①提出了一个简单而有效的卷积原型学习</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err="1">
                <a:latin typeface="宋体" panose="02010600030101010101" pitchFamily="2" charset="-122"/>
                <a:ea typeface="宋体" panose="02010600030101010101" pitchFamily="2" charset="-122"/>
                <a:cs typeface="Times New Roman" panose="02020603050405020304" pitchFamily="18" charset="0"/>
              </a:rPr>
              <a:t>CPL</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框架</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用于零点识别任务。②能够在任务级分布一致性的假设下顺利地转移知识，从而更准确地识别未见过的样本。③避免了在语义空间中的识别问题。</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通过回答以上这</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四</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个问题，</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作者</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在</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introduction</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中介绍</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出</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研究背景，指出科学问题，提出研究假说，给出研究方案，最终得到研究结果，为下文的研究开启提供一个理论上的支撑。</a:t>
            </a:r>
          </a:p>
        </p:txBody>
      </p:sp>
    </p:spTree>
    <p:extLst>
      <p:ext uri="{BB962C8B-B14F-4D97-AF65-F5344CB8AC3E}">
        <p14:creationId xmlns:p14="http://schemas.microsoft.com/office/powerpoint/2010/main" val="345191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F8A0EF4-CF26-18D3-1FE9-54D0912CEB28}"/>
              </a:ext>
            </a:extLst>
          </p:cNvPr>
          <p:cNvSpPr txBox="1"/>
          <p:nvPr/>
        </p:nvSpPr>
        <p:spPr>
          <a:xfrm>
            <a:off x="646421" y="372754"/>
            <a:ext cx="10899157" cy="5970865"/>
          </a:xfrm>
          <a:prstGeom prst="rect">
            <a:avLst/>
          </a:prstGeom>
          <a:noFill/>
        </p:spPr>
        <p:txBody>
          <a:bodyPr wrap="square">
            <a:spAutoFit/>
          </a:bodyPr>
          <a:lstStyle/>
          <a:p>
            <a:pPr algn="just"/>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Methods</a:t>
            </a: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为自己的文章服务</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b="1"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 为他人的后续研究服务</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600" b="1" kern="100" dirty="0">
                <a:latin typeface="等线" panose="02010600030101010101" pitchFamily="2" charset="-122"/>
                <a:ea typeface="等线" panose="02010600030101010101" pitchFamily="2" charset="-122"/>
                <a:cs typeface="Times New Roman" panose="02020603050405020304" pitchFamily="18" charset="0"/>
              </a:rPr>
              <a:t>步骤要非常详细，能够让读者明白或者重复出你的研究。</a:t>
            </a:r>
            <a:endParaRPr lang="en-US"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3E02361A-A528-1F2D-D00D-EA421546FE66}"/>
              </a:ext>
            </a:extLst>
          </p:cNvPr>
          <p:cNvPicPr>
            <a:picLocks noChangeAspect="1"/>
          </p:cNvPicPr>
          <p:nvPr/>
        </p:nvPicPr>
        <p:blipFill>
          <a:blip r:embed="rId2"/>
          <a:stretch>
            <a:fillRect/>
          </a:stretch>
        </p:blipFill>
        <p:spPr>
          <a:xfrm>
            <a:off x="1485059" y="1225328"/>
            <a:ext cx="3984102" cy="3254618"/>
          </a:xfrm>
          <a:prstGeom prst="rect">
            <a:avLst/>
          </a:prstGeom>
        </p:spPr>
      </p:pic>
      <p:pic>
        <p:nvPicPr>
          <p:cNvPr id="6" name="图片 5">
            <a:extLst>
              <a:ext uri="{FF2B5EF4-FFF2-40B4-BE49-F238E27FC236}">
                <a16:creationId xmlns:a16="http://schemas.microsoft.com/office/drawing/2014/main" id="{511814EB-88AA-0B41-B90C-D9AC267ED042}"/>
              </a:ext>
            </a:extLst>
          </p:cNvPr>
          <p:cNvPicPr>
            <a:picLocks noChangeAspect="1"/>
          </p:cNvPicPr>
          <p:nvPr/>
        </p:nvPicPr>
        <p:blipFill>
          <a:blip r:embed="rId3"/>
          <a:stretch>
            <a:fillRect/>
          </a:stretch>
        </p:blipFill>
        <p:spPr>
          <a:xfrm>
            <a:off x="7111661" y="774455"/>
            <a:ext cx="3753043" cy="450873"/>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894DE23-5FDB-14DA-2CCA-008D39DEDD5D}"/>
                  </a:ext>
                </a:extLst>
              </p:cNvPr>
              <p:cNvSpPr txBox="1"/>
              <p:nvPr/>
            </p:nvSpPr>
            <p:spPr>
              <a:xfrm>
                <a:off x="6307799" y="1276478"/>
                <a:ext cx="4694739"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通过一个非线性函数</a:t>
                </a:r>
                <a14:m>
                  <m:oMath xmlns:m="http://schemas.openxmlformats.org/officeDocument/2006/math">
                    <m:r>
                      <m:rPr>
                        <m:sty m:val="p"/>
                      </m:rPr>
                      <a:rPr lang="en-US" altLang="zh-CN" sz="1400" smtClean="0">
                        <a:effectLst/>
                        <a:latin typeface="Cambria Math" panose="02040503050406030204" pitchFamily="18" charset="0"/>
                        <a:ea typeface="等线" panose="02010600030101010101" pitchFamily="2" charset="-122"/>
                        <a:cs typeface="Times New Roman" panose="02020603050405020304" pitchFamily="18" charset="0"/>
                      </a:rPr>
                      <m:t>Φ</m:t>
                    </m:r>
                  </m:oMath>
                </a14:m>
                <a:r>
                  <a:rPr lang="zh-CN" altLang="en-US" sz="1400" dirty="0">
                    <a:latin typeface="宋体" panose="02010600030101010101" pitchFamily="2" charset="-122"/>
                    <a:ea typeface="宋体" panose="02010600030101010101" pitchFamily="2" charset="-122"/>
                  </a:rPr>
                  <a:t>从类属性中学习视觉原型，上述概率可进一步归一化为：</a:t>
                </a:r>
              </a:p>
            </p:txBody>
          </p:sp>
        </mc:Choice>
        <mc:Fallback xmlns="">
          <p:sp>
            <p:nvSpPr>
              <p:cNvPr id="7" name="文本框 6">
                <a:extLst>
                  <a:ext uri="{FF2B5EF4-FFF2-40B4-BE49-F238E27FC236}">
                    <a16:creationId xmlns:a16="http://schemas.microsoft.com/office/drawing/2014/main" id="{F894DE23-5FDB-14DA-2CCA-008D39DEDD5D}"/>
                  </a:ext>
                </a:extLst>
              </p:cNvPr>
              <p:cNvSpPr txBox="1">
                <a:spLocks noRot="1" noChangeAspect="1" noMove="1" noResize="1" noEditPoints="1" noAdjustHandles="1" noChangeArrowheads="1" noChangeShapeType="1" noTextEdit="1"/>
              </p:cNvSpPr>
              <p:nvPr/>
            </p:nvSpPr>
            <p:spPr>
              <a:xfrm>
                <a:off x="6307799" y="1276478"/>
                <a:ext cx="4694739" cy="523220"/>
              </a:xfrm>
              <a:prstGeom prst="rect">
                <a:avLst/>
              </a:prstGeom>
              <a:blipFill>
                <a:blip r:embed="rId4"/>
                <a:stretch>
                  <a:fillRect l="-390" t="-2326" b="-1162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8429082-7395-FD16-7878-CB66DCA4BC40}"/>
              </a:ext>
            </a:extLst>
          </p:cNvPr>
          <p:cNvPicPr>
            <a:picLocks noChangeAspect="1"/>
          </p:cNvPicPr>
          <p:nvPr/>
        </p:nvPicPr>
        <p:blipFill>
          <a:blip r:embed="rId5"/>
          <a:stretch>
            <a:fillRect/>
          </a:stretch>
        </p:blipFill>
        <p:spPr>
          <a:xfrm>
            <a:off x="6984655" y="1754123"/>
            <a:ext cx="3880049" cy="730288"/>
          </a:xfrm>
          <a:prstGeom prst="rect">
            <a:avLst/>
          </a:prstGeom>
        </p:spPr>
      </p:pic>
      <p:sp>
        <p:nvSpPr>
          <p:cNvPr id="10" name="文本框 9">
            <a:extLst>
              <a:ext uri="{FF2B5EF4-FFF2-40B4-BE49-F238E27FC236}">
                <a16:creationId xmlns:a16="http://schemas.microsoft.com/office/drawing/2014/main" id="{456DDBE8-1778-6E58-1533-6D3DC3F783A7}"/>
              </a:ext>
            </a:extLst>
          </p:cNvPr>
          <p:cNvSpPr txBox="1"/>
          <p:nvPr/>
        </p:nvSpPr>
        <p:spPr>
          <a:xfrm>
            <a:off x="6307798" y="2529986"/>
            <a:ext cx="4694739"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将公式（</a:t>
            </a:r>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）中的概率插入交叉熵损失中，对样本</a:t>
            </a:r>
            <a:r>
              <a:rPr lang="en-US" altLang="zh-CN" sz="1400" dirty="0">
                <a:latin typeface="宋体" panose="02010600030101010101" pitchFamily="2" charset="-122"/>
                <a:ea typeface="宋体" panose="02010600030101010101" pitchFamily="2" charset="-122"/>
              </a:rPr>
              <a:t>x</a:t>
            </a:r>
            <a:r>
              <a:rPr lang="zh-CN" altLang="en-US" sz="1400" dirty="0">
                <a:latin typeface="宋体" panose="02010600030101010101" pitchFamily="2" charset="-122"/>
                <a:ea typeface="宋体" panose="02010600030101010101" pitchFamily="2" charset="-122"/>
              </a:rPr>
              <a:t>产生了：</a:t>
            </a:r>
          </a:p>
        </p:txBody>
      </p:sp>
      <p:pic>
        <p:nvPicPr>
          <p:cNvPr id="12" name="图片 11">
            <a:extLst>
              <a:ext uri="{FF2B5EF4-FFF2-40B4-BE49-F238E27FC236}">
                <a16:creationId xmlns:a16="http://schemas.microsoft.com/office/drawing/2014/main" id="{7A76E4F6-2C4D-5C18-E48F-DC883D32B32F}"/>
              </a:ext>
            </a:extLst>
          </p:cNvPr>
          <p:cNvPicPr>
            <a:picLocks noChangeAspect="1"/>
          </p:cNvPicPr>
          <p:nvPr/>
        </p:nvPicPr>
        <p:blipFill>
          <a:blip r:embed="rId6"/>
          <a:stretch>
            <a:fillRect/>
          </a:stretch>
        </p:blipFill>
        <p:spPr>
          <a:xfrm>
            <a:off x="6626585" y="2894283"/>
            <a:ext cx="4238119" cy="704294"/>
          </a:xfrm>
          <a:prstGeom prst="rect">
            <a:avLst/>
          </a:prstGeom>
        </p:spPr>
      </p:pic>
      <p:pic>
        <p:nvPicPr>
          <p:cNvPr id="14" name="图片 13">
            <a:extLst>
              <a:ext uri="{FF2B5EF4-FFF2-40B4-BE49-F238E27FC236}">
                <a16:creationId xmlns:a16="http://schemas.microsoft.com/office/drawing/2014/main" id="{FFDCFEA1-0139-CB38-9F57-3B480899CE21}"/>
              </a:ext>
            </a:extLst>
          </p:cNvPr>
          <p:cNvPicPr>
            <a:picLocks noChangeAspect="1"/>
          </p:cNvPicPr>
          <p:nvPr/>
        </p:nvPicPr>
        <p:blipFill>
          <a:blip r:embed="rId7"/>
          <a:stretch>
            <a:fillRect/>
          </a:stretch>
        </p:blipFill>
        <p:spPr>
          <a:xfrm>
            <a:off x="6860966" y="4193177"/>
            <a:ext cx="4003738" cy="492196"/>
          </a:xfrm>
          <a:prstGeom prst="rect">
            <a:avLst/>
          </a:prstGeom>
        </p:spPr>
      </p:pic>
      <p:pic>
        <p:nvPicPr>
          <p:cNvPr id="16" name="图片 15">
            <a:extLst>
              <a:ext uri="{FF2B5EF4-FFF2-40B4-BE49-F238E27FC236}">
                <a16:creationId xmlns:a16="http://schemas.microsoft.com/office/drawing/2014/main" id="{257C68D8-C27B-FBC3-4C4D-07A9C67765C3}"/>
              </a:ext>
            </a:extLst>
          </p:cNvPr>
          <p:cNvPicPr>
            <a:picLocks noChangeAspect="1"/>
          </p:cNvPicPr>
          <p:nvPr/>
        </p:nvPicPr>
        <p:blipFill>
          <a:blip r:embed="rId8"/>
          <a:stretch>
            <a:fillRect/>
          </a:stretch>
        </p:blipFill>
        <p:spPr>
          <a:xfrm>
            <a:off x="7360508" y="5733377"/>
            <a:ext cx="3504196" cy="523220"/>
          </a:xfrm>
          <a:prstGeom prst="rect">
            <a:avLst/>
          </a:prstGeom>
        </p:spPr>
      </p:pic>
      <p:cxnSp>
        <p:nvCxnSpPr>
          <p:cNvPr id="18" name="直接箭头连接符 17">
            <a:extLst>
              <a:ext uri="{FF2B5EF4-FFF2-40B4-BE49-F238E27FC236}">
                <a16:creationId xmlns:a16="http://schemas.microsoft.com/office/drawing/2014/main" id="{585A8E96-46B2-F62F-DA15-CDD7151B4AFE}"/>
              </a:ext>
            </a:extLst>
          </p:cNvPr>
          <p:cNvCxnSpPr>
            <a:cxnSpLocks/>
          </p:cNvCxnSpPr>
          <p:nvPr/>
        </p:nvCxnSpPr>
        <p:spPr>
          <a:xfrm flipV="1">
            <a:off x="5345251" y="656650"/>
            <a:ext cx="958530" cy="196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CD043EB-BC53-98D6-A972-B6E151B785C6}"/>
              </a:ext>
            </a:extLst>
          </p:cNvPr>
          <p:cNvCxnSpPr>
            <a:cxnSpLocks/>
            <a:endCxn id="7" idx="1"/>
          </p:cNvCxnSpPr>
          <p:nvPr/>
        </p:nvCxnSpPr>
        <p:spPr>
          <a:xfrm flipV="1">
            <a:off x="5345251" y="1538088"/>
            <a:ext cx="962548" cy="1082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BAA88E85-3E73-433D-3FE9-30E6017749B8}"/>
              </a:ext>
            </a:extLst>
          </p:cNvPr>
          <p:cNvSpPr txBox="1"/>
          <p:nvPr/>
        </p:nvSpPr>
        <p:spPr>
          <a:xfrm>
            <a:off x="6307797" y="404703"/>
            <a:ext cx="4694739"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样本和属性类之间的相似度有如下关系：</a:t>
            </a:r>
          </a:p>
        </p:txBody>
      </p:sp>
      <p:sp>
        <p:nvSpPr>
          <p:cNvPr id="24" name="文本框 23">
            <a:extLst>
              <a:ext uri="{FF2B5EF4-FFF2-40B4-BE49-F238E27FC236}">
                <a16:creationId xmlns:a16="http://schemas.microsoft.com/office/drawing/2014/main" id="{576936AD-9ED1-BEDB-91E8-723CAE08DE3F}"/>
              </a:ext>
            </a:extLst>
          </p:cNvPr>
          <p:cNvSpPr txBox="1"/>
          <p:nvPr/>
        </p:nvSpPr>
        <p:spPr>
          <a:xfrm>
            <a:off x="6307796" y="3535855"/>
            <a:ext cx="4694739"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为了使原型学习在新任务中更顺利地普及，应该提高所学原型在视觉空间中的代表性。为此，作者另外将原型编码的成本降到最低，即</a:t>
            </a:r>
          </a:p>
        </p:txBody>
      </p:sp>
      <p:cxnSp>
        <p:nvCxnSpPr>
          <p:cNvPr id="26" name="直接箭头连接符 25">
            <a:extLst>
              <a:ext uri="{FF2B5EF4-FFF2-40B4-BE49-F238E27FC236}">
                <a16:creationId xmlns:a16="http://schemas.microsoft.com/office/drawing/2014/main" id="{744F685F-2E6E-103A-61E7-4721391131C9}"/>
              </a:ext>
            </a:extLst>
          </p:cNvPr>
          <p:cNvCxnSpPr>
            <a:cxnSpLocks/>
            <a:endCxn id="10" idx="1"/>
          </p:cNvCxnSpPr>
          <p:nvPr/>
        </p:nvCxnSpPr>
        <p:spPr>
          <a:xfrm>
            <a:off x="5345251" y="2620462"/>
            <a:ext cx="962547" cy="6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CC96852-EEA4-0ECA-7004-5EEF26EFCE7D}"/>
              </a:ext>
            </a:extLst>
          </p:cNvPr>
          <p:cNvCxnSpPr>
            <a:cxnSpLocks/>
          </p:cNvCxnSpPr>
          <p:nvPr/>
        </p:nvCxnSpPr>
        <p:spPr>
          <a:xfrm>
            <a:off x="5283882" y="3246430"/>
            <a:ext cx="1019899" cy="583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36EC10F-BFEB-943C-0EC6-AB7BE85EBE7B}"/>
                  </a:ext>
                </a:extLst>
              </p:cNvPr>
              <p:cNvSpPr txBox="1"/>
              <p:nvPr/>
            </p:nvSpPr>
            <p:spPr>
              <a:xfrm>
                <a:off x="6398274" y="4599475"/>
                <a:ext cx="4694739" cy="119988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为了识别</a:t>
                </a:r>
                <a14:m>
                  <m:oMath xmlns:m="http://schemas.openxmlformats.org/officeDocument/2006/math">
                    <m:sSup>
                      <m:sSupPr>
                        <m:ctrlPr>
                          <a:rPr lang="en-US" altLang="zh-CN" sz="1400" i="1" smtClean="0">
                            <a:latin typeface="Cambria Math" panose="02040503050406030204" pitchFamily="18" charset="0"/>
                            <a:ea typeface="宋体" panose="02010600030101010101" pitchFamily="2" charset="-122"/>
                          </a:rPr>
                        </m:ctrlPr>
                      </m:sSupPr>
                      <m:e>
                        <m:r>
                          <a:rPr lang="en-US" altLang="zh-CN" sz="1400" b="0" i="1" smtClean="0">
                            <a:latin typeface="Cambria Math" panose="02040503050406030204" pitchFamily="18" charset="0"/>
                            <a:ea typeface="宋体" panose="02010600030101010101" pitchFamily="2" charset="-122"/>
                          </a:rPr>
                          <m:t>𝑋</m:t>
                        </m:r>
                      </m:e>
                      <m:sup>
                        <m:r>
                          <a:rPr lang="en-US" altLang="zh-CN" sz="1400" b="0" i="1" smtClean="0">
                            <a:latin typeface="Cambria Math" panose="02040503050406030204" pitchFamily="18" charset="0"/>
                            <a:ea typeface="宋体" panose="02010600030101010101" pitchFamily="2" charset="-122"/>
                          </a:rPr>
                          <m:t>𝑡𝑒</m:t>
                        </m:r>
                      </m:sup>
                    </m:sSup>
                  </m:oMath>
                </a14:m>
                <a:r>
                  <a:rPr lang="zh-CN" altLang="en-US" sz="1400" dirty="0">
                    <a:latin typeface="宋体" panose="02010600030101010101" pitchFamily="2" charset="-122"/>
                    <a:ea typeface="宋体" panose="02010600030101010101" pitchFamily="2" charset="-122"/>
                  </a:rPr>
                  <a:t>中任何一个样本</a:t>
                </a:r>
                <a14:m>
                  <m:oMath xmlns:m="http://schemas.openxmlformats.org/officeDocument/2006/math">
                    <m:sSup>
                      <m:sSupPr>
                        <m:ctrlPr>
                          <a:rPr lang="en-US" altLang="zh-CN" sz="1400" i="1">
                            <a:latin typeface="Cambria Math" panose="02040503050406030204" pitchFamily="18" charset="0"/>
                            <a:ea typeface="宋体" panose="02010600030101010101" pitchFamily="2" charset="-122"/>
                          </a:rPr>
                        </m:ctrlPr>
                      </m:sSupPr>
                      <m:e>
                        <m:r>
                          <a:rPr lang="en-US" altLang="zh-CN" sz="1400" b="0" i="1" smtClean="0">
                            <a:latin typeface="Cambria Math" panose="02040503050406030204" pitchFamily="18" charset="0"/>
                            <a:ea typeface="宋体" panose="02010600030101010101" pitchFamily="2" charset="-122"/>
                          </a:rPr>
                          <m:t>𝑥</m:t>
                        </m:r>
                      </m:e>
                      <m:sup>
                        <m:r>
                          <a:rPr lang="en-US" altLang="zh-CN" sz="1400" i="1">
                            <a:latin typeface="Cambria Math" panose="02040503050406030204" pitchFamily="18" charset="0"/>
                            <a:ea typeface="宋体" panose="02010600030101010101" pitchFamily="2" charset="-122"/>
                          </a:rPr>
                          <m:t>𝑡𝑒</m:t>
                        </m:r>
                      </m:sup>
                    </m:sSup>
                  </m:oMath>
                </a14:m>
                <a:r>
                  <a:rPr lang="zh-CN" altLang="en-US" sz="1400" dirty="0">
                    <a:latin typeface="宋体" panose="02010600030101010101" pitchFamily="2" charset="-122"/>
                    <a:ea typeface="宋体" panose="02010600030101010101" pitchFamily="2" charset="-122"/>
                  </a:rPr>
                  <a:t>的标签，我们首先需要得到</a:t>
                </a:r>
                <a14:m>
                  <m:oMath xmlns:m="http://schemas.openxmlformats.org/officeDocument/2006/math">
                    <m:sSup>
                      <m:sSupPr>
                        <m:ctrlPr>
                          <a:rPr lang="en-US" altLang="zh-CN" sz="1400" i="1">
                            <a:latin typeface="Cambria Math" panose="02040503050406030204" pitchFamily="18" charset="0"/>
                            <a:ea typeface="宋体" panose="02010600030101010101" pitchFamily="2" charset="-122"/>
                          </a:rPr>
                        </m:ctrlPr>
                      </m:sSupPr>
                      <m:e>
                        <m:r>
                          <a:rPr lang="en-US" altLang="zh-CN" sz="1400" b="0" i="1" smtClean="0">
                            <a:latin typeface="Cambria Math" panose="02040503050406030204" pitchFamily="18" charset="0"/>
                            <a:ea typeface="宋体" panose="02010600030101010101" pitchFamily="2" charset="-122"/>
                          </a:rPr>
                          <m:t>𝑌</m:t>
                        </m:r>
                      </m:e>
                      <m:sup>
                        <m:r>
                          <a:rPr lang="en-US" altLang="zh-CN" sz="1400" b="0" i="1" smtClean="0">
                            <a:latin typeface="Cambria Math" panose="02040503050406030204" pitchFamily="18" charset="0"/>
                            <a:ea typeface="宋体" panose="02010600030101010101" pitchFamily="2" charset="-122"/>
                          </a:rPr>
                          <m:t>𝑢</m:t>
                        </m:r>
                      </m:sup>
                    </m:sSup>
                  </m:oMath>
                </a14:m>
                <a:r>
                  <a:rPr lang="zh-CN" altLang="en-US" sz="1400" dirty="0">
                    <a:latin typeface="宋体" panose="02010600030101010101" pitchFamily="2" charset="-122"/>
                    <a:ea typeface="宋体" panose="02010600030101010101" pitchFamily="2" charset="-122"/>
                  </a:rPr>
                  <a:t>中所涉及的所有类的可视化原型，通过在训练阶段学到的函数</a:t>
                </a:r>
                <a14:m>
                  <m:oMath xmlns:m="http://schemas.openxmlformats.org/officeDocument/2006/math">
                    <m:r>
                      <m:rPr>
                        <m:sty m:val="p"/>
                      </m:rPr>
                      <a:rPr lang="en-US" altLang="zh-CN" sz="1400" smtClean="0">
                        <a:effectLst/>
                        <a:latin typeface="Cambria Math" panose="02040503050406030204" pitchFamily="18" charset="0"/>
                        <a:ea typeface="等线" panose="02010600030101010101" pitchFamily="2" charset="-122"/>
                        <a:cs typeface="Times New Roman" panose="02020603050405020304" pitchFamily="18" charset="0"/>
                      </a:rPr>
                      <m:t>Φ</m:t>
                    </m:r>
                    <m:r>
                      <a:rPr lang="en-US" altLang="zh-CN" sz="1400" i="1" smtClean="0">
                        <a:effectLst/>
                        <a:latin typeface="Cambria Math" panose="02040503050406030204" pitchFamily="18" charset="0"/>
                        <a:ea typeface="等线" panose="02010600030101010101" pitchFamily="2" charset="-122"/>
                        <a:cs typeface="Times New Roman" panose="02020603050405020304" pitchFamily="18" charset="0"/>
                      </a:rPr>
                      <m:t> </m:t>
                    </m:r>
                  </m:oMath>
                </a14:m>
                <a:r>
                  <a:rPr lang="zh-CN" altLang="en-US" sz="1400" dirty="0">
                    <a:latin typeface="宋体" panose="02010600030101010101" pitchFamily="2" charset="-122"/>
                    <a:ea typeface="宋体" panose="02010600030101010101" pitchFamily="2" charset="-122"/>
                  </a:rPr>
                  <a:t>。作者将样本</a:t>
                </a:r>
                <a14:m>
                  <m:oMath xmlns:m="http://schemas.openxmlformats.org/officeDocument/2006/math">
                    <m:sSup>
                      <m:sSupPr>
                        <m:ctrlPr>
                          <a:rPr lang="en-US" altLang="zh-CN" sz="1400" i="1">
                            <a:latin typeface="Cambria Math" panose="02040503050406030204" pitchFamily="18" charset="0"/>
                            <a:ea typeface="宋体" panose="02010600030101010101" pitchFamily="2" charset="-122"/>
                          </a:rPr>
                        </m:ctrlPr>
                      </m:sSupPr>
                      <m:e>
                        <m:r>
                          <a:rPr lang="en-US" altLang="zh-CN" sz="1400" i="1">
                            <a:latin typeface="Cambria Math" panose="02040503050406030204" pitchFamily="18" charset="0"/>
                            <a:ea typeface="宋体" panose="02010600030101010101" pitchFamily="2" charset="-122"/>
                          </a:rPr>
                          <m:t>𝑋</m:t>
                        </m:r>
                      </m:e>
                      <m:sup>
                        <m:r>
                          <a:rPr lang="en-US" altLang="zh-CN" sz="1400" i="1">
                            <a:latin typeface="Cambria Math" panose="02040503050406030204" pitchFamily="18" charset="0"/>
                            <a:ea typeface="宋体" panose="02010600030101010101" pitchFamily="2" charset="-122"/>
                          </a:rPr>
                          <m:t>𝑡𝑒</m:t>
                        </m:r>
                      </m:sup>
                    </m:sSup>
                  </m:oMath>
                </a14:m>
                <a:r>
                  <a:rPr lang="zh-CN" altLang="en-US" sz="1400" dirty="0">
                    <a:latin typeface="宋体" panose="02010600030101010101" pitchFamily="2" charset="-122"/>
                    <a:ea typeface="宋体" panose="02010600030101010101" pitchFamily="2" charset="-122"/>
                  </a:rPr>
                  <a:t>与所有的原型进行比较，并将其分类为最接近的原型。结果为样本</a:t>
                </a:r>
                <a14:m>
                  <m:oMath xmlns:m="http://schemas.openxmlformats.org/officeDocument/2006/math">
                    <m:sSup>
                      <m:sSupPr>
                        <m:ctrlPr>
                          <a:rPr lang="en-US" altLang="zh-CN" sz="1400" i="1">
                            <a:latin typeface="Cambria Math" panose="02040503050406030204" pitchFamily="18" charset="0"/>
                            <a:ea typeface="宋体" panose="02010600030101010101" pitchFamily="2" charset="-122"/>
                          </a:rPr>
                        </m:ctrlPr>
                      </m:sSupPr>
                      <m:e>
                        <m:r>
                          <a:rPr lang="en-US" altLang="zh-CN" sz="1400" i="1">
                            <a:latin typeface="Cambria Math" panose="02040503050406030204" pitchFamily="18" charset="0"/>
                            <a:ea typeface="宋体" panose="02010600030101010101" pitchFamily="2" charset="-122"/>
                          </a:rPr>
                          <m:t>𝑥</m:t>
                        </m:r>
                      </m:e>
                      <m:sup>
                        <m:r>
                          <a:rPr lang="en-US" altLang="zh-CN" sz="1400" i="1">
                            <a:latin typeface="Cambria Math" panose="02040503050406030204" pitchFamily="18" charset="0"/>
                            <a:ea typeface="宋体" panose="02010600030101010101" pitchFamily="2" charset="-122"/>
                          </a:rPr>
                          <m:t>𝑡𝑒</m:t>
                        </m:r>
                      </m:sup>
                    </m:sSup>
                  </m:oMath>
                </a14:m>
                <a:r>
                  <a:rPr lang="zh-CN" altLang="en-US" sz="1400" dirty="0">
                    <a:latin typeface="宋体" panose="02010600030101010101" pitchFamily="2" charset="-122"/>
                    <a:ea typeface="宋体" panose="02010600030101010101" pitchFamily="2" charset="-122"/>
                  </a:rPr>
                  <a:t>的标签，表示为</a:t>
                </a:r>
                <a14:m>
                  <m:oMath xmlns:m="http://schemas.openxmlformats.org/officeDocument/2006/math">
                    <m:sSup>
                      <m:sSupPr>
                        <m:ctrlPr>
                          <a:rPr lang="en-US" altLang="zh-CN" sz="1400" i="1">
                            <a:latin typeface="Cambria Math" panose="02040503050406030204" pitchFamily="18" charset="0"/>
                            <a:ea typeface="宋体" panose="02010600030101010101" pitchFamily="2" charset="-122"/>
                          </a:rPr>
                        </m:ctrlPr>
                      </m:sSupPr>
                      <m:e>
                        <m:r>
                          <m:rPr>
                            <m:sty m:val="p"/>
                          </m:rPr>
                          <a:rPr lang="en-US" altLang="zh-CN" sz="1400" i="1" smtClean="0">
                            <a:latin typeface="Cambria Math" panose="02040503050406030204" pitchFamily="18" charset="0"/>
                            <a:ea typeface="宋体" panose="02010600030101010101" pitchFamily="2" charset="-122"/>
                          </a:rPr>
                          <m:t>y</m:t>
                        </m:r>
                      </m:e>
                      <m:sup>
                        <m:r>
                          <a:rPr lang="en-US" altLang="zh-CN" sz="1400" i="1">
                            <a:latin typeface="Cambria Math" panose="02040503050406030204" pitchFamily="18" charset="0"/>
                            <a:ea typeface="宋体" panose="02010600030101010101" pitchFamily="2" charset="-122"/>
                          </a:rPr>
                          <m:t>𝑡𝑒</m:t>
                        </m:r>
                      </m:sup>
                    </m:sSup>
                    <m:r>
                      <a:rPr lang="en-US" altLang="zh-CN" sz="1400" i="1">
                        <a:latin typeface="Cambria Math" panose="02040503050406030204" pitchFamily="18" charset="0"/>
                        <a:ea typeface="宋体" panose="02010600030101010101" pitchFamily="2" charset="-122"/>
                      </a:rPr>
                      <m:t> </m:t>
                    </m:r>
                  </m:oMath>
                </a14:m>
                <a:r>
                  <a:rPr lang="zh-CN" altLang="en-US" sz="1400" dirty="0">
                    <a:latin typeface="宋体" panose="02010600030101010101" pitchFamily="2" charset="-122"/>
                    <a:ea typeface="宋体" panose="02010600030101010101" pitchFamily="2" charset="-122"/>
                  </a:rPr>
                  <a:t>，预测结果如下</a:t>
                </a:r>
              </a:p>
            </p:txBody>
          </p:sp>
        </mc:Choice>
        <mc:Fallback xmlns="">
          <p:sp>
            <p:nvSpPr>
              <p:cNvPr id="29" name="文本框 28">
                <a:extLst>
                  <a:ext uri="{FF2B5EF4-FFF2-40B4-BE49-F238E27FC236}">
                    <a16:creationId xmlns:a16="http://schemas.microsoft.com/office/drawing/2014/main" id="{B36EC10F-BFEB-943C-0EC6-AB7BE85EBE7B}"/>
                  </a:ext>
                </a:extLst>
              </p:cNvPr>
              <p:cNvSpPr txBox="1">
                <a:spLocks noRot="1" noChangeAspect="1" noMove="1" noResize="1" noEditPoints="1" noAdjustHandles="1" noChangeArrowheads="1" noChangeShapeType="1" noTextEdit="1"/>
              </p:cNvSpPr>
              <p:nvPr/>
            </p:nvSpPr>
            <p:spPr>
              <a:xfrm>
                <a:off x="6398274" y="4599475"/>
                <a:ext cx="4694739" cy="1199880"/>
              </a:xfrm>
              <a:prstGeom prst="rect">
                <a:avLst/>
              </a:prstGeom>
              <a:blipFill>
                <a:blip r:embed="rId9"/>
                <a:stretch>
                  <a:fillRect l="-390" t="-1531" b="-1531"/>
                </a:stretch>
              </a:blipFill>
            </p:spPr>
            <p:txBody>
              <a:bodyPr/>
              <a:lstStyle/>
              <a:p>
                <a:r>
                  <a:rPr lang="zh-CN" altLang="en-US">
                    <a:noFill/>
                  </a:rPr>
                  <a:t> </a:t>
                </a:r>
              </a:p>
            </p:txBody>
          </p:sp>
        </mc:Fallback>
      </mc:AlternateContent>
      <p:cxnSp>
        <p:nvCxnSpPr>
          <p:cNvPr id="35" name="直接箭头连接符 34">
            <a:extLst>
              <a:ext uri="{FF2B5EF4-FFF2-40B4-BE49-F238E27FC236}">
                <a16:creationId xmlns:a16="http://schemas.microsoft.com/office/drawing/2014/main" id="{7B6C272A-2985-16F0-B522-35F91FC2BDD1}"/>
              </a:ext>
            </a:extLst>
          </p:cNvPr>
          <p:cNvCxnSpPr/>
          <p:nvPr/>
        </p:nvCxnSpPr>
        <p:spPr>
          <a:xfrm>
            <a:off x="5283882" y="3939898"/>
            <a:ext cx="1114392" cy="107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13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9EAF4B1-F767-2845-605F-7276F4DC7ACF}"/>
              </a:ext>
            </a:extLst>
          </p:cNvPr>
          <p:cNvSpPr txBox="1"/>
          <p:nvPr/>
        </p:nvSpPr>
        <p:spPr>
          <a:xfrm>
            <a:off x="734895" y="557901"/>
            <a:ext cx="6482114" cy="1077218"/>
          </a:xfrm>
          <a:prstGeom prst="rect">
            <a:avLst/>
          </a:prstGeom>
          <a:noFill/>
        </p:spPr>
        <p:txBody>
          <a:bodyPr wrap="square">
            <a:spAutoFit/>
          </a:bodyPr>
          <a:lstStyle/>
          <a:p>
            <a:pPr algn="just"/>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Results</a:t>
            </a:r>
          </a:p>
          <a:p>
            <a:pPr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782DC102-9DB8-9BBE-5184-EBF16C2C9930}"/>
              </a:ext>
            </a:extLst>
          </p:cNvPr>
          <p:cNvPicPr>
            <a:picLocks noChangeAspect="1"/>
          </p:cNvPicPr>
          <p:nvPr/>
        </p:nvPicPr>
        <p:blipFill>
          <a:blip r:embed="rId2"/>
          <a:stretch>
            <a:fillRect/>
          </a:stretch>
        </p:blipFill>
        <p:spPr>
          <a:xfrm>
            <a:off x="2366588" y="1337531"/>
            <a:ext cx="3218727" cy="3173101"/>
          </a:xfrm>
          <a:prstGeom prst="rect">
            <a:avLst/>
          </a:prstGeom>
        </p:spPr>
      </p:pic>
      <p:sp>
        <p:nvSpPr>
          <p:cNvPr id="9" name="文本框 8">
            <a:extLst>
              <a:ext uri="{FF2B5EF4-FFF2-40B4-BE49-F238E27FC236}">
                <a16:creationId xmlns:a16="http://schemas.microsoft.com/office/drawing/2014/main" id="{F56F62A6-8B6F-FC62-22D5-D9C1A1DA078A}"/>
              </a:ext>
            </a:extLst>
          </p:cNvPr>
          <p:cNvSpPr txBox="1"/>
          <p:nvPr/>
        </p:nvSpPr>
        <p:spPr>
          <a:xfrm>
            <a:off x="734895" y="4865417"/>
            <a:ext cx="11244359" cy="1477328"/>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作者首先直接表明了自己</a:t>
            </a:r>
            <a:r>
              <a:rPr lang="zh-CN" altLang="en-US" kern="100" dirty="0">
                <a:latin typeface="等线" panose="02010600030101010101" pitchFamily="2" charset="-122"/>
                <a:ea typeface="等线" panose="02010600030101010101" pitchFamily="2" charset="-122"/>
                <a:cs typeface="Times New Roman" panose="02020603050405020304" pitchFamily="18" charset="0"/>
              </a:rPr>
              <a:t>发现，然后</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使用了大量的表格和图片来展示自己得到的数据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最后</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根据得到的数据能够得出</a:t>
            </a:r>
            <a:r>
              <a:rPr lang="zh-CN" altLang="en-US" kern="100" dirty="0">
                <a:latin typeface="等线" panose="02010600030101010101" pitchFamily="2" charset="-122"/>
                <a:ea typeface="等线" panose="02010600030101010101" pitchFamily="2" charset="-122"/>
                <a:cs typeface="Times New Roman" panose="02020603050405020304" pitchFamily="18" charset="0"/>
              </a:rPr>
              <a:t>自己的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可以发现作者</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results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的写作过程中，具有很强的前后逻辑性。</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同时对参考数据的选择考虑非常全面，不仅对标准属性数据集进行了比较，还对广义数据集进行比较。最后通过消融研究对自己的</a:t>
            </a:r>
            <a:r>
              <a:rPr lang="zh-CN" altLang="zh-CN" sz="1800" dirty="0">
                <a:effectLst/>
                <a:ea typeface="等线" panose="02010600030101010101" pitchFamily="2" charset="-122"/>
                <a:cs typeface="Times New Roman" panose="02020603050405020304" pitchFamily="18" charset="0"/>
              </a:rPr>
              <a:t>研究结果进行总结归纳，同时详细分析讨论</a:t>
            </a:r>
            <a:r>
              <a:rPr lang="zh-CN" altLang="en-US" sz="1800" dirty="0">
                <a:effectLst/>
                <a:ea typeface="等线" panose="02010600030101010101" pitchFamily="2" charset="-122"/>
                <a:cs typeface="Times New Roman" panose="02020603050405020304" pitchFamily="18" charset="0"/>
              </a:rPr>
              <a:t>了</a:t>
            </a:r>
            <a:r>
              <a:rPr lang="zh-CN" altLang="zh-CN" sz="1800" dirty="0">
                <a:effectLst/>
                <a:ea typeface="等线" panose="02010600030101010101" pitchFamily="2" charset="-122"/>
                <a:cs typeface="Times New Roman" panose="02020603050405020304" pitchFamily="18" charset="0"/>
              </a:rPr>
              <a:t>自己的研究与</a:t>
            </a:r>
            <a:r>
              <a:rPr lang="zh-CN" altLang="en-US" sz="1800" dirty="0">
                <a:effectLst/>
                <a:ea typeface="等线" panose="02010600030101010101" pitchFamily="2" charset="-122"/>
                <a:cs typeface="Times New Roman" panose="02020603050405020304" pitchFamily="18" charset="0"/>
              </a:rPr>
              <a:t>其他模型的分布差距。</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0F8FFE4E-C8A1-CF11-8373-2DB6FC3E3857}"/>
              </a:ext>
            </a:extLst>
          </p:cNvPr>
          <p:cNvPicPr>
            <a:picLocks noChangeAspect="1"/>
          </p:cNvPicPr>
          <p:nvPr/>
        </p:nvPicPr>
        <p:blipFill>
          <a:blip r:embed="rId3"/>
          <a:stretch>
            <a:fillRect/>
          </a:stretch>
        </p:blipFill>
        <p:spPr>
          <a:xfrm>
            <a:off x="7217008" y="515255"/>
            <a:ext cx="3223263" cy="4119890"/>
          </a:xfrm>
          <a:prstGeom prst="rect">
            <a:avLst/>
          </a:prstGeom>
        </p:spPr>
      </p:pic>
    </p:spTree>
    <p:extLst>
      <p:ext uri="{BB962C8B-B14F-4D97-AF65-F5344CB8AC3E}">
        <p14:creationId xmlns:p14="http://schemas.microsoft.com/office/powerpoint/2010/main" val="15926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F8A0EF4-CF26-18D3-1FE9-54D0912CEB28}"/>
              </a:ext>
            </a:extLst>
          </p:cNvPr>
          <p:cNvSpPr txBox="1"/>
          <p:nvPr/>
        </p:nvSpPr>
        <p:spPr>
          <a:xfrm>
            <a:off x="646421" y="372811"/>
            <a:ext cx="10899157" cy="5755422"/>
          </a:xfrm>
          <a:prstGeom prst="rect">
            <a:avLst/>
          </a:prstGeom>
          <a:noFill/>
        </p:spPr>
        <p:txBody>
          <a:bodyPr wrap="square">
            <a:spAutoFit/>
          </a:bodyPr>
          <a:lstStyle/>
          <a:p>
            <a:pPr algn="just"/>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Discussion</a:t>
            </a: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这一部分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作者不但对自己的研究结果进行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总结归纳，同时还详细分析讨论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己的研究与同行其他相关的研究的关系，其结果是否具有一致性，如果不一致的话可能是什么原因，如何去解释这种不一致性，另外还要去说明自己的研究是否有一定的局限性，以及如何去改进这种局限性等等，最后还提出这个研究的意义和价值。</a:t>
            </a:r>
          </a:p>
          <a:p>
            <a:pPr algn="just"/>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6A959C1-6D69-E4D5-FE54-ADF007432178}"/>
              </a:ext>
            </a:extLst>
          </p:cNvPr>
          <p:cNvPicPr>
            <a:picLocks noChangeAspect="1"/>
          </p:cNvPicPr>
          <p:nvPr/>
        </p:nvPicPr>
        <p:blipFill>
          <a:blip r:embed="rId2"/>
          <a:stretch>
            <a:fillRect/>
          </a:stretch>
        </p:blipFill>
        <p:spPr>
          <a:xfrm>
            <a:off x="1337025" y="1105843"/>
            <a:ext cx="3822896" cy="3194214"/>
          </a:xfrm>
          <a:prstGeom prst="rect">
            <a:avLst/>
          </a:prstGeom>
        </p:spPr>
      </p:pic>
      <p:pic>
        <p:nvPicPr>
          <p:cNvPr id="8" name="图片 7">
            <a:extLst>
              <a:ext uri="{FF2B5EF4-FFF2-40B4-BE49-F238E27FC236}">
                <a16:creationId xmlns:a16="http://schemas.microsoft.com/office/drawing/2014/main" id="{DB05FB4B-1E11-5B09-6014-6E1B90E9414C}"/>
              </a:ext>
            </a:extLst>
          </p:cNvPr>
          <p:cNvPicPr>
            <a:picLocks noChangeAspect="1"/>
          </p:cNvPicPr>
          <p:nvPr/>
        </p:nvPicPr>
        <p:blipFill>
          <a:blip r:embed="rId3"/>
          <a:stretch>
            <a:fillRect/>
          </a:stretch>
        </p:blipFill>
        <p:spPr>
          <a:xfrm>
            <a:off x="6759014" y="1070916"/>
            <a:ext cx="4095961" cy="3264068"/>
          </a:xfrm>
          <a:prstGeom prst="rect">
            <a:avLst/>
          </a:prstGeom>
        </p:spPr>
      </p:pic>
    </p:spTree>
    <p:extLst>
      <p:ext uri="{BB962C8B-B14F-4D97-AF65-F5344CB8AC3E}">
        <p14:creationId xmlns:p14="http://schemas.microsoft.com/office/powerpoint/2010/main" val="331327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86FDE8-9B19-B726-263D-A0DE62FF1D5E}"/>
              </a:ext>
            </a:extLst>
          </p:cNvPr>
          <p:cNvSpPr>
            <a:spLocks noGrp="1"/>
          </p:cNvSpPr>
          <p:nvPr>
            <p:ph idx="1"/>
          </p:nvPr>
        </p:nvSpPr>
        <p:spPr>
          <a:xfrm>
            <a:off x="838200" y="954182"/>
            <a:ext cx="10515600" cy="4869748"/>
          </a:xfrm>
        </p:spPr>
        <p:txBody>
          <a:bodyPr>
            <a:normAutofit fontScale="92500" lnSpcReduction="10000"/>
          </a:bodyPr>
          <a:lstStyle/>
          <a:p>
            <a:r>
              <a:rPr lang="zh-CN" altLang="en-US" sz="3600" dirty="0"/>
              <a:t>补充</a:t>
            </a:r>
            <a:r>
              <a:rPr lang="zh-CN" altLang="en-US" dirty="0"/>
              <a:t>：</a:t>
            </a:r>
            <a:endParaRPr lang="en-US" altLang="zh-CN" dirty="0"/>
          </a:p>
          <a:p>
            <a:pPr marL="0" indent="0">
              <a:buNone/>
            </a:pPr>
            <a:r>
              <a:rPr lang="zh-CN" altLang="en-US" sz="2000" dirty="0"/>
              <a:t>文字、图片、表格的合理使用</a:t>
            </a:r>
            <a:endParaRPr lang="en-US" altLang="zh-CN" sz="2000" dirty="0"/>
          </a:p>
          <a:p>
            <a:pPr marL="0" indent="0">
              <a:buNone/>
            </a:pPr>
            <a:endParaRPr lang="en-US" altLang="zh-CN" sz="2000" dirty="0"/>
          </a:p>
          <a:p>
            <a:pPr marL="0" indent="0">
              <a:buNone/>
            </a:pPr>
            <a:r>
              <a:rPr lang="zh-CN" altLang="en-US" sz="2000" dirty="0">
                <a:latin typeface="宋体" panose="02010600030101010101" pitchFamily="2" charset="-122"/>
                <a:ea typeface="宋体" panose="02010600030101010101" pitchFamily="2" charset="-122"/>
              </a:rPr>
              <a:t>什么时候使用图片？</a:t>
            </a:r>
            <a:endParaRPr lang="en-US" altLang="zh-CN" sz="2000" dirty="0">
              <a:latin typeface="宋体" panose="02010600030101010101" pitchFamily="2" charset="-122"/>
              <a:ea typeface="宋体" panose="02010600030101010101" pitchFamily="2" charset="-122"/>
            </a:endParaRPr>
          </a:p>
          <a:p>
            <a:pPr marL="0" indent="0">
              <a:lnSpc>
                <a:spcPct val="150000"/>
              </a:lnSpc>
              <a:buNone/>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、用来展示数据组之间的</a:t>
            </a:r>
            <a:r>
              <a:rPr lang="zh-CN" altLang="en-US" sz="2000" dirty="0">
                <a:solidFill>
                  <a:srgbClr val="FF0000"/>
                </a:solidFill>
                <a:latin typeface="宋体" panose="02010600030101010101" pitchFamily="2" charset="-122"/>
                <a:ea typeface="宋体" panose="02010600030101010101" pitchFamily="2" charset="-122"/>
              </a:rPr>
              <a:t>趋势</a:t>
            </a:r>
            <a:endParaRPr lang="en-US" altLang="zh-CN" sz="2000" dirty="0">
              <a:solidFill>
                <a:srgbClr val="FF0000"/>
              </a:solidFill>
              <a:latin typeface="宋体" panose="02010600030101010101" pitchFamily="2" charset="-122"/>
              <a:ea typeface="宋体" panose="02010600030101010101" pitchFamily="2" charset="-122"/>
            </a:endParaRPr>
          </a:p>
          <a:p>
            <a:pPr marL="0" indent="0">
              <a:lnSpc>
                <a:spcPct val="150000"/>
              </a:lnSpc>
              <a:buNone/>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、描述指标</a:t>
            </a:r>
            <a:r>
              <a:rPr lang="zh-CN" altLang="en-US" sz="2000" dirty="0">
                <a:solidFill>
                  <a:srgbClr val="FF0000"/>
                </a:solidFill>
                <a:latin typeface="宋体" panose="02010600030101010101" pitchFamily="2" charset="-122"/>
                <a:ea typeface="宋体" panose="02010600030101010101" pitchFamily="2" charset="-122"/>
              </a:rPr>
              <a:t>随时间的改变</a:t>
            </a:r>
            <a:r>
              <a:rPr lang="zh-CN" altLang="en-US" sz="2000" dirty="0">
                <a:latin typeface="宋体" panose="02010600030101010101" pitchFamily="2" charset="-122"/>
                <a:ea typeface="宋体" panose="02010600030101010101" pitchFamily="2" charset="-122"/>
              </a:rPr>
              <a:t>的情况</a:t>
            </a:r>
            <a:endParaRPr lang="en-US" altLang="zh-CN" sz="2000" dirty="0">
              <a:latin typeface="宋体" panose="02010600030101010101" pitchFamily="2" charset="-122"/>
              <a:ea typeface="宋体" panose="02010600030101010101" pitchFamily="2" charset="-122"/>
            </a:endParaRPr>
          </a:p>
          <a:p>
            <a:pPr marL="0" indent="0">
              <a:lnSpc>
                <a:spcPct val="150000"/>
              </a:lnSpc>
              <a:buNone/>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、表示定量化的因素之间的</a:t>
            </a:r>
            <a:r>
              <a:rPr lang="zh-CN" altLang="en-US" sz="2000" dirty="0">
                <a:solidFill>
                  <a:srgbClr val="FF0000"/>
                </a:solidFill>
                <a:latin typeface="宋体" panose="02010600030101010101" pitchFamily="2" charset="-122"/>
                <a:ea typeface="宋体" panose="02010600030101010101" pitchFamily="2" charset="-122"/>
              </a:rPr>
              <a:t>复杂关系</a:t>
            </a:r>
            <a:endParaRPr lang="en-US" altLang="zh-CN" sz="2000" dirty="0">
              <a:solidFill>
                <a:srgbClr val="FF0000"/>
              </a:solidFill>
              <a:latin typeface="宋体" panose="02010600030101010101" pitchFamily="2" charset="-122"/>
              <a:ea typeface="宋体" panose="02010600030101010101" pitchFamily="2" charset="-122"/>
            </a:endParaRPr>
          </a:p>
          <a:p>
            <a:pPr marL="0" indent="0">
              <a:lnSpc>
                <a:spcPct val="150000"/>
              </a:lnSpc>
              <a:buNone/>
            </a:pP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、实验方法的</a:t>
            </a:r>
            <a:r>
              <a:rPr lang="zh-CN" altLang="en-US" sz="2000" dirty="0">
                <a:solidFill>
                  <a:srgbClr val="FF0000"/>
                </a:solidFill>
                <a:latin typeface="宋体" panose="02010600030101010101" pitchFamily="2" charset="-122"/>
                <a:ea typeface="宋体" panose="02010600030101010101" pitchFamily="2" charset="-122"/>
              </a:rPr>
              <a:t>说明和介绍</a:t>
            </a:r>
            <a:endParaRPr lang="en-US" altLang="zh-CN" sz="2000" dirty="0">
              <a:solidFill>
                <a:srgbClr val="FF0000"/>
              </a:solidFill>
              <a:latin typeface="宋体" panose="02010600030101010101" pitchFamily="2" charset="-122"/>
              <a:ea typeface="宋体" panose="02010600030101010101" pitchFamily="2" charset="-122"/>
            </a:endParaRPr>
          </a:p>
          <a:p>
            <a:pPr marL="0" indent="0">
              <a:lnSpc>
                <a:spcPct val="150000"/>
              </a:lnSpc>
              <a:buNone/>
            </a:pP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、某些</a:t>
            </a:r>
            <a:r>
              <a:rPr lang="zh-CN" altLang="en-US" sz="2000" dirty="0">
                <a:solidFill>
                  <a:srgbClr val="FF0000"/>
                </a:solidFill>
                <a:latin typeface="宋体" panose="02010600030101010101" pitchFamily="2" charset="-122"/>
                <a:ea typeface="宋体" panose="02010600030101010101" pitchFamily="2" charset="-122"/>
              </a:rPr>
              <a:t>复杂概念</a:t>
            </a:r>
            <a:r>
              <a:rPr lang="zh-CN" altLang="en-US" sz="2000" dirty="0">
                <a:latin typeface="宋体" panose="02010600030101010101" pitchFamily="2" charset="-122"/>
                <a:ea typeface="宋体" panose="02010600030101010101" pitchFamily="2" charset="-122"/>
              </a:rPr>
              <a:t>的介绍</a:t>
            </a:r>
            <a:endParaRPr lang="en-US" altLang="zh-CN" sz="2000" dirty="0">
              <a:latin typeface="宋体" panose="02010600030101010101" pitchFamily="2" charset="-122"/>
              <a:ea typeface="宋体" panose="02010600030101010101" pitchFamily="2" charset="-122"/>
            </a:endParaRPr>
          </a:p>
          <a:p>
            <a:pPr marL="0" indent="0">
              <a:lnSpc>
                <a:spcPct val="150000"/>
              </a:lnSpc>
              <a:buNone/>
            </a:pP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a:t>
            </a:r>
            <a:r>
              <a:rPr lang="zh-CN" altLang="en-US" sz="2000" dirty="0">
                <a:solidFill>
                  <a:srgbClr val="FF0000"/>
                </a:solidFill>
                <a:latin typeface="宋体" panose="02010600030101010101" pitchFamily="2" charset="-122"/>
                <a:ea typeface="宋体" panose="02010600030101010101" pitchFamily="2" charset="-122"/>
              </a:rPr>
              <a:t>可视数据</a:t>
            </a:r>
            <a:r>
              <a:rPr lang="zh-CN" altLang="en-US" sz="2000" dirty="0">
                <a:latin typeface="宋体" panose="02010600030101010101" pitchFamily="2" charset="-122"/>
                <a:ea typeface="宋体" panose="02010600030101010101" pitchFamily="2" charset="-122"/>
              </a:rPr>
              <a:t>结果，如各种照片、图片等</a:t>
            </a:r>
            <a:endParaRPr lang="en-US" altLang="zh-CN" sz="2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6DCEF6A-0124-FBDA-3253-753DCFAE7A24}"/>
              </a:ext>
            </a:extLst>
          </p:cNvPr>
          <p:cNvPicPr>
            <a:picLocks noChangeAspect="1"/>
          </p:cNvPicPr>
          <p:nvPr/>
        </p:nvPicPr>
        <p:blipFill>
          <a:blip r:embed="rId2"/>
          <a:stretch>
            <a:fillRect/>
          </a:stretch>
        </p:blipFill>
        <p:spPr>
          <a:xfrm>
            <a:off x="5284867" y="2129508"/>
            <a:ext cx="6612561" cy="2984966"/>
          </a:xfrm>
          <a:prstGeom prst="rect">
            <a:avLst/>
          </a:prstGeom>
        </p:spPr>
      </p:pic>
    </p:spTree>
    <p:extLst>
      <p:ext uri="{BB962C8B-B14F-4D97-AF65-F5344CB8AC3E}">
        <p14:creationId xmlns:p14="http://schemas.microsoft.com/office/powerpoint/2010/main" val="21679605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819</Words>
  <Application>Microsoft Office PowerPoint</Application>
  <PresentationFormat>宽屏</PresentationFormat>
  <Paragraphs>80</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宋体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飞</dc:creator>
  <cp:lastModifiedBy>陈 飞</cp:lastModifiedBy>
  <cp:revision>77</cp:revision>
  <dcterms:created xsi:type="dcterms:W3CDTF">2022-08-01T08:06:36Z</dcterms:created>
  <dcterms:modified xsi:type="dcterms:W3CDTF">2022-08-08T13:49:22Z</dcterms:modified>
</cp:coreProperties>
</file>