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3B726-FB6A-4298-AF5A-C26F4F577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.png"/><Relationship Id="rId12" Type="http://schemas.openxmlformats.org/officeDocument/2006/relationships/image" Target="../media/image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63" y="2212430"/>
            <a:ext cx="12192000" cy="15097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err="1">
                <a:cs typeface="+mn-ea"/>
                <a:sym typeface="+mn-ea"/>
              </a:rPr>
              <a:t>基于熵的广义多尺度信息表最优尺度组合选择</a:t>
            </a:r>
            <a:endParaRPr lang="en-US" altLang="zh-CN" sz="3600" b="1" dirty="0" err="1">
              <a:cs typeface="+mn-ea"/>
              <a:sym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err="1">
                <a:cs typeface="+mn-ea"/>
                <a:sym typeface="+mn-ea"/>
              </a:rPr>
              <a:t>基于证据理论的多尺度有序决策系统最优尺度选择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3703" y="4128917"/>
            <a:ext cx="2400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noProof="1" smtClean="0">
                <a:solidFill>
                  <a:schemeClr val="accent5"/>
                </a:solidFill>
                <a:latin typeface="+mn-ea"/>
              </a:rPr>
              <a:t>汇报人：王</a:t>
            </a:r>
            <a:r>
              <a:rPr lang="zh-CN" altLang="en-US" sz="2400" b="1" kern="0" noProof="1" smtClean="0">
                <a:solidFill>
                  <a:schemeClr val="accent5"/>
                </a:solidFill>
                <a:latin typeface="+mn-ea"/>
              </a:rPr>
              <a:t>小雪 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" y="238540"/>
            <a:ext cx="1460412" cy="1461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44565" y="11791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基于证据理论的多尺度有序决策系统最优尺度选择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375" y="1179195"/>
            <a:ext cx="5379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基于</a:t>
            </a:r>
            <a:r>
              <a:rPr lang="zh-CN" altLang="en-US"/>
              <a:t>熵的广义多尺度信息表最优尺度组合选择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4175" y="1666240"/>
            <a:ext cx="5711825" cy="3985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240"/>
            <a:ext cx="5567680" cy="356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571038" cy="792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err="1">
                <a:cs typeface="+mn-ea"/>
                <a:sym typeface="+mn-ea"/>
              </a:rPr>
              <a:t>一、论文简介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5" y="0"/>
            <a:ext cx="824948" cy="825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21280" y="4090035"/>
            <a:ext cx="6218555" cy="257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10260" y="4130675"/>
                <a:ext cx="78924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图</a:t>
                </a:r>
                <a:r>
                  <a:rPr lang="en-US" altLang="zh-CN"/>
                  <a:t>1</a:t>
                </a:r>
                <a:r>
                  <a:rPr lang="zh-CN" altLang="en-US"/>
                  <a:t>是一个具有四个属性（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/>
                  <a:t>），三层尺度的决策信息</a:t>
                </a:r>
                <a:r>
                  <a:rPr lang="zh-CN" altLang="en-US"/>
                  <a:t>表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" y="4130675"/>
                <a:ext cx="789241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727710" y="1273175"/>
            <a:ext cx="6883400" cy="2711450"/>
            <a:chOff x="1356" y="2945"/>
            <a:chExt cx="12920" cy="51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6" y="2945"/>
              <a:ext cx="12920" cy="5130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2360" y="3195"/>
              <a:ext cx="2600" cy="121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110" y="3185"/>
              <a:ext cx="2600" cy="121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920" y="3195"/>
              <a:ext cx="2600" cy="121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630" y="3195"/>
              <a:ext cx="2600" cy="121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0260" y="4645025"/>
            <a:ext cx="6934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特点：一个属性可以有多个属性值；信息表由细粒度向粗粒度</a:t>
            </a:r>
            <a:r>
              <a:rPr lang="zh-CN" altLang="en-US"/>
              <a:t>构造。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8421370" y="932815"/>
            <a:ext cx="3423285" cy="5894070"/>
            <a:chOff x="12800" y="1158"/>
            <a:chExt cx="5391" cy="928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3" y="1158"/>
              <a:ext cx="5389" cy="311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" y="4275"/>
              <a:ext cx="5172" cy="301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00" y="7506"/>
              <a:ext cx="5283" cy="2934"/>
            </a:xfrm>
            <a:prstGeom prst="rect">
              <a:avLst/>
            </a:prstGeom>
          </p:spPr>
        </p:pic>
      </p:grpSp>
      <p:sp>
        <p:nvSpPr>
          <p:cNvPr id="17" name="右箭头 16"/>
          <p:cNvSpPr/>
          <p:nvPr/>
        </p:nvSpPr>
        <p:spPr>
          <a:xfrm>
            <a:off x="7480300" y="2816225"/>
            <a:ext cx="730250" cy="393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4710" y="5092065"/>
            <a:ext cx="70167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/>
              <a:t>在多</a:t>
            </a:r>
            <a:r>
              <a:rPr lang="zh-CN" altLang="en-US"/>
              <a:t>尺度标记系统中，对于给定的属性子集，2个不同级别的尺度层次其粗细程度一般不一样。一般来说，在多</a:t>
            </a:r>
            <a:r>
              <a:rPr lang="zh-CN" altLang="en-US"/>
              <a:t>尺度标记系统中等级越小的粒度越细，然而粒越细获取知识的成本越高，因此选择合适的</a:t>
            </a:r>
            <a:r>
              <a:rPr lang="zh-CN" altLang="en-US"/>
              <a:t>尺度级别来获取规则及求目标近似集等较为重要，即最优粒度选择是多</a:t>
            </a:r>
            <a:r>
              <a:rPr lang="zh-CN" altLang="en-US"/>
              <a:t>尺度标记系统中的知识获取较为关键的一步。</a:t>
            </a:r>
            <a:endParaRPr lang="zh-CN" altLang="en-US"/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571038" cy="792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err="1">
                <a:cs typeface="+mn-ea"/>
                <a:sym typeface="+mn-ea"/>
              </a:rPr>
              <a:t>二、</a:t>
            </a:r>
            <a:r>
              <a:rPr lang="en-US" altLang="zh-CN" sz="2400" b="1" dirty="0" err="1">
                <a:cs typeface="+mn-ea"/>
                <a:sym typeface="+mn-ea"/>
              </a:rPr>
              <a:t>多尺度信息表</a:t>
            </a:r>
            <a:r>
              <a:rPr lang="zh-CN" altLang="en-US" sz="2400" b="1" dirty="0" err="1">
                <a:cs typeface="+mn-ea"/>
                <a:sym typeface="+mn-ea"/>
              </a:rPr>
              <a:t>简介</a:t>
            </a:r>
            <a:endParaRPr lang="zh-CN" altLang="en-US" sz="2400" b="1" dirty="0" err="1">
              <a:cs typeface="+mn-ea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5" y="0"/>
            <a:ext cx="824948" cy="825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130290" y="1155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基于证据理论的多尺度有序决策系统最优尺度选择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690" y="1155700"/>
            <a:ext cx="5379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基于</a:t>
            </a:r>
            <a:r>
              <a:rPr lang="zh-CN" altLang="en-US"/>
              <a:t>熵的广义多尺度信息表最优尺度组合选择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5970" y="4467225"/>
            <a:ext cx="842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Introduce</a:t>
            </a:r>
            <a:r>
              <a:rPr lang="zh-CN" altLang="en-US"/>
              <a:t>部分：主要是研究现状，写得比较多。在最后一段简要介绍</a:t>
            </a:r>
            <a:r>
              <a:rPr lang="zh-CN" altLang="en-US"/>
              <a:t>文章的</a:t>
            </a:r>
            <a:r>
              <a:rPr lang="zh-CN" altLang="en-US"/>
              <a:t>结构。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5970" y="5074285"/>
            <a:ext cx="792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Preliminaries</a:t>
            </a:r>
            <a:r>
              <a:rPr lang="zh-CN" altLang="en-US"/>
              <a:t>部分：相关领域的基础知识，相对于中文核心</a:t>
            </a:r>
            <a:r>
              <a:rPr lang="zh-CN" altLang="en-US"/>
              <a:t>期刊比较</a:t>
            </a:r>
            <a:r>
              <a:rPr lang="zh-CN" altLang="en-US"/>
              <a:t>详细。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047740" y="1616075"/>
            <a:ext cx="4756150" cy="2495550"/>
            <a:chOff x="985" y="2945"/>
            <a:chExt cx="7490" cy="39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5" y="2945"/>
              <a:ext cx="7490" cy="393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322" y="3495"/>
              <a:ext cx="1820" cy="58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7200" y="1616075"/>
            <a:ext cx="5549900" cy="2673350"/>
            <a:chOff x="9220" y="2945"/>
            <a:chExt cx="8740" cy="42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" y="2945"/>
              <a:ext cx="8740" cy="421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562" y="3535"/>
              <a:ext cx="1820" cy="58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0"/>
            <a:ext cx="9571038" cy="792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err="1">
                <a:cs typeface="+mn-ea"/>
                <a:sym typeface="+mn-ea"/>
              </a:rPr>
              <a:t>三、论文</a:t>
            </a:r>
            <a:r>
              <a:rPr lang="zh-CN" altLang="en-US" sz="2400" b="1" dirty="0" err="1">
                <a:cs typeface="+mn-ea"/>
                <a:sym typeface="+mn-ea"/>
              </a:rPr>
              <a:t>结构简介</a:t>
            </a:r>
            <a:endParaRPr lang="zh-CN" altLang="en-US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5" y="0"/>
            <a:ext cx="824948" cy="825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130290" y="115570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基于证据理论的多尺度有序决策系统最优尺度选择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313690" y="1155700"/>
            <a:ext cx="5379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 b="1"/>
              <a:t>基于熵的广义多尺度信息表最优尺度组合选择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850900" y="1612265"/>
            <a:ext cx="427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应用</a:t>
            </a:r>
            <a:r>
              <a:rPr lang="zh-CN" altLang="en-US"/>
              <a:t>的模型：广义多尺度（每个属性可</a:t>
            </a:r>
            <a:r>
              <a:rPr lang="zh-CN" altLang="en-US">
                <a:solidFill>
                  <a:schemeClr val="tx1"/>
                </a:solidFill>
              </a:rPr>
              <a:t>具有</a:t>
            </a:r>
            <a:r>
              <a:rPr lang="zh-CN" altLang="en-US">
                <a:solidFill>
                  <a:srgbClr val="FF0000"/>
                </a:solidFill>
              </a:rPr>
              <a:t>不同</a:t>
            </a:r>
            <a:r>
              <a:rPr lang="zh-CN" altLang="en-US">
                <a:solidFill>
                  <a:schemeClr val="tx1"/>
                </a:solidFill>
              </a:rPr>
              <a:t>的尺度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传统</a:t>
            </a:r>
            <a:r>
              <a:rPr lang="zh-CN" altLang="en-US"/>
              <a:t>的广义</a:t>
            </a:r>
            <a:r>
              <a:rPr lang="zh-CN" altLang="en-US"/>
              <a:t>多尺度）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900" y="2459355"/>
            <a:ext cx="427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方法：信息</a:t>
            </a:r>
            <a:r>
              <a:rPr lang="zh-CN" altLang="en-US"/>
              <a:t>熵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15075" y="1524000"/>
            <a:ext cx="4279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应用</a:t>
            </a:r>
            <a:r>
              <a:rPr lang="zh-CN" altLang="en-US"/>
              <a:t>的模型：多尺度有序（</a:t>
            </a:r>
            <a:r>
              <a:rPr lang="zh-CN" altLang="en-US">
                <a:sym typeface="+mn-ea"/>
              </a:rPr>
              <a:t>每个属性具有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相同</a:t>
            </a:r>
            <a:r>
              <a:rPr lang="zh-CN" altLang="en-US">
                <a:sym typeface="+mn-ea"/>
              </a:rPr>
              <a:t>的尺度，属性值之间存在有序的情况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扩展</a:t>
            </a:r>
            <a:r>
              <a:rPr lang="zh-CN" altLang="en-US">
                <a:sym typeface="+mn-ea"/>
              </a:rPr>
              <a:t>的多尺度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0950" y="2466340"/>
            <a:ext cx="427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方法：证据</a:t>
            </a:r>
            <a:r>
              <a:rPr lang="zh-CN" altLang="en-US"/>
              <a:t>理论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734060" y="3038475"/>
            <a:ext cx="4623435" cy="862330"/>
            <a:chOff x="1018" y="5019"/>
            <a:chExt cx="7281" cy="135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8" y="5019"/>
              <a:ext cx="5408" cy="135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3" y="5302"/>
              <a:ext cx="2397" cy="791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4165600"/>
            <a:ext cx="3502025" cy="95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55" y="4770120"/>
            <a:ext cx="269240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55" y="5186680"/>
            <a:ext cx="1758950" cy="3619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905" y="4685665"/>
            <a:ext cx="3505200" cy="50165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6605905" y="3244215"/>
            <a:ext cx="4498340" cy="605790"/>
            <a:chOff x="8213" y="5271"/>
            <a:chExt cx="5545" cy="56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30" y="5271"/>
              <a:ext cx="2828" cy="568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13" y="5279"/>
              <a:ext cx="2717" cy="560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894715" y="2901315"/>
            <a:ext cx="316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）传统信息熵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76300" y="3950970"/>
            <a:ext cx="4413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）在传统信息熵基础上，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提出条件熵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15075" y="2854960"/>
            <a:ext cx="412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导出的信任函数与似然函数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30950" y="3962400"/>
            <a:ext cx="570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）在多尺度有序信息</a:t>
            </a:r>
            <a:r>
              <a:rPr lang="zh-CN" altLang="en-US">
                <a:sym typeface="+mn-ea"/>
              </a:rPr>
              <a:t>系统中，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重新定义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导出的信任函数与似然函数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76300" y="556323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）最</a:t>
            </a:r>
            <a:r>
              <a:rPr lang="zh-CN" altLang="en-US"/>
              <a:t>优尺度</a:t>
            </a:r>
            <a:r>
              <a:rPr lang="zh-CN" altLang="en-US"/>
              <a:t>选择评价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315075" y="5578475"/>
            <a:ext cx="366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最优尺度选择评价标准</a:t>
            </a:r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915" y="6012815"/>
            <a:ext cx="2260600" cy="5270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605905" y="5946775"/>
            <a:ext cx="2477770" cy="935990"/>
            <a:chOff x="10591" y="7174"/>
            <a:chExt cx="3902" cy="1474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91" y="7174"/>
              <a:ext cx="3902" cy="711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660" y="7940"/>
              <a:ext cx="3765" cy="708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0" y="0"/>
            <a:ext cx="9571038" cy="792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err="1">
                <a:cs typeface="+mn-ea"/>
                <a:sym typeface="+mn-ea"/>
              </a:rPr>
              <a:t>四、论文研究</a:t>
            </a:r>
            <a:r>
              <a:rPr lang="zh-CN" altLang="en-US" sz="2400" b="1" dirty="0" err="1">
                <a:cs typeface="+mn-ea"/>
                <a:sym typeface="+mn-ea"/>
              </a:rPr>
              <a:t>内容对比</a:t>
            </a:r>
            <a:endParaRPr lang="zh-CN" altLang="en-US" sz="2400" b="1" dirty="0" err="1">
              <a:cs typeface="+mn-ea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5" y="0"/>
            <a:ext cx="824948" cy="825309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994150" y="5118100"/>
            <a:ext cx="2655570" cy="715645"/>
            <a:chOff x="6220" y="8729"/>
            <a:chExt cx="4182" cy="112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21" y="9136"/>
              <a:ext cx="1560" cy="72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220" y="8729"/>
              <a:ext cx="41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accent1"/>
                  </a:solidFill>
                </a:rPr>
                <a:t>传统的评价标准：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83235" y="16370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35" y="24638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92495" y="15240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92495" y="24860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20" grpId="0"/>
      <p:bldP spid="6" grpId="0"/>
      <p:bldP spid="18" grpId="1"/>
      <p:bldP spid="2" grpId="1"/>
      <p:bldP spid="20" grpId="1"/>
      <p:bldP spid="6" grpId="1"/>
      <p:bldP spid="5" grpId="0"/>
      <p:bldP spid="19" grpId="0"/>
      <p:bldP spid="7" grpId="0"/>
      <p:bldP spid="21" grpId="0"/>
      <p:bldP spid="5" grpId="1"/>
      <p:bldP spid="19" grpId="1"/>
      <p:bldP spid="7" grpId="1"/>
      <p:bldP spid="21" grpId="1"/>
      <p:bldP spid="32" grpId="0"/>
      <p:bldP spid="33" grpId="0"/>
      <p:bldP spid="35" grpId="0"/>
      <p:bldP spid="36" grpId="0"/>
      <p:bldP spid="32" grpId="1"/>
      <p:bldP spid="33" grpId="1"/>
      <p:bldP spid="35" grpId="1"/>
      <p:bldP spid="36" grpId="1"/>
      <p:bldP spid="37" grpId="0"/>
      <p:bldP spid="38" grpId="0"/>
      <p:bldP spid="37" grpId="1"/>
      <p:bldP spid="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15820" y="2088515"/>
            <a:ext cx="283845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模型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/>
              <a:t>1.1</a:t>
            </a:r>
            <a:r>
              <a:rPr lang="zh-CN" altLang="en-US" sz="2800"/>
              <a:t>提出新模型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1.2</a:t>
            </a:r>
            <a:r>
              <a:rPr lang="zh-CN" altLang="en-US" sz="2800"/>
              <a:t>提出过的模型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706235" y="2088515"/>
            <a:ext cx="2766695" cy="39693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方法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2.1</a:t>
            </a:r>
            <a:r>
              <a:rPr lang="zh-CN" altLang="en-US" sz="2800">
                <a:sym typeface="+mn-ea"/>
              </a:rPr>
              <a:t>提出新方法</a:t>
            </a:r>
            <a:endParaRPr lang="zh-CN" altLang="en-US" sz="2800">
              <a:sym typeface="+mn-ea"/>
            </a:endParaRPr>
          </a:p>
          <a:p>
            <a:pPr algn="l"/>
            <a:endParaRPr lang="zh-CN" altLang="en-US" sz="2800">
              <a:sym typeface="+mn-ea"/>
            </a:endParaRPr>
          </a:p>
          <a:p>
            <a:pPr algn="l"/>
            <a:endParaRPr lang="zh-CN" altLang="en-US" sz="2800"/>
          </a:p>
          <a:p>
            <a:pPr algn="l"/>
            <a:r>
              <a:rPr lang="en-US" altLang="zh-CN" sz="2800">
                <a:sym typeface="+mn-ea"/>
              </a:rPr>
              <a:t>2.2</a:t>
            </a:r>
            <a:r>
              <a:rPr lang="zh-CN" altLang="en-US" sz="2800">
                <a:sym typeface="+mn-ea"/>
              </a:rPr>
              <a:t>提出过的方法</a:t>
            </a:r>
            <a:endParaRPr lang="zh-CN" altLang="en-US" sz="2800"/>
          </a:p>
          <a:p>
            <a:pPr algn="l"/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87875" y="3724275"/>
            <a:ext cx="2224405" cy="1222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60900" y="3622040"/>
            <a:ext cx="2159000" cy="146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792980" y="3771900"/>
            <a:ext cx="1968500" cy="11271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07585" y="4990465"/>
            <a:ext cx="195389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9571038" cy="792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err="1">
                <a:cs typeface="+mn-ea"/>
                <a:sym typeface="+mn-ea"/>
              </a:rPr>
              <a:t>四、创新点</a:t>
            </a:r>
            <a:r>
              <a:rPr lang="zh-CN" altLang="en-US" sz="2400" b="1" dirty="0" err="1">
                <a:cs typeface="+mn-ea"/>
                <a:sym typeface="+mn-ea"/>
              </a:rPr>
              <a:t>总结</a:t>
            </a:r>
            <a:endParaRPr lang="zh-CN" altLang="en-US" sz="2400" b="1" dirty="0" err="1">
              <a:cs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5" y="0"/>
            <a:ext cx="824948" cy="82530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95525" y="5687695"/>
            <a:ext cx="624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粗糙集模型：完备粗糙集模型（有序、集值、区间值</a:t>
            </a:r>
            <a:r>
              <a:rPr lang="zh-CN" altLang="en-US"/>
              <a:t>等）</a:t>
            </a:r>
            <a:endParaRPr lang="zh-CN" altLang="en-US"/>
          </a:p>
          <a:p>
            <a:r>
              <a:rPr lang="en-US" altLang="zh-CN"/>
              <a:t>	        </a:t>
            </a:r>
            <a:r>
              <a:rPr lang="zh-CN" altLang="en-US"/>
              <a:t>不完备粗糙集模型</a:t>
            </a:r>
            <a:r>
              <a:rPr lang="zh-CN" altLang="en-US">
                <a:sym typeface="+mn-ea"/>
              </a:rPr>
              <a:t>（有序、集值、区间值</a:t>
            </a:r>
            <a:r>
              <a:rPr lang="zh-CN" altLang="en-US">
                <a:sym typeface="+mn-ea"/>
              </a:rPr>
              <a:t>等）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460,&quot;width&quot;:13560}"/>
</p:tagLst>
</file>

<file path=ppt/tags/tag2.xml><?xml version="1.0" encoding="utf-8"?>
<p:tagLst xmlns:p="http://schemas.openxmlformats.org/presentationml/2006/main">
  <p:tag name="KSO_WM_UNIT_PLACING_PICTURE_USER_VIEWPORT" val="{&quot;height&quot;:5120,&quot;width&quot;:12350}"/>
</p:tagLst>
</file>

<file path=ppt/tags/tag3.xml><?xml version="1.0" encoding="utf-8"?>
<p:tagLst xmlns:p="http://schemas.openxmlformats.org/presentationml/2006/main">
  <p:tag name="COMMONDATA" val="eyJoZGlkIjoiMjhjMDdiMTQxMWM1MDYzNjJhMjgzMjk1ZmYyOTQ3M2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演示</Application>
  <PresentationFormat>宽屏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</dc:creator>
  <cp:lastModifiedBy>＊雪大大大王</cp:lastModifiedBy>
  <cp:revision>72</cp:revision>
  <dcterms:created xsi:type="dcterms:W3CDTF">2022-07-30T04:30:00Z</dcterms:created>
  <dcterms:modified xsi:type="dcterms:W3CDTF">2022-08-01T11:51:29Z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B5B78EDA45F64E5E8FC9143704F3F236</vt:lpwstr>
  </property>
  <property fmtid="{D5CDD505-2E9C-101B-9397-08002B2CF9AE}" pid="3" name="KSOProductBuildVer">
    <vt:lpwstr>2052-11.1.0.11875</vt:lpwstr>
  </property>
</Properties>
</file>