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4" r:id="rId3"/>
    <p:sldId id="269" r:id="rId4"/>
    <p:sldId id="264" r:id="rId5"/>
    <p:sldId id="265" r:id="rId6"/>
    <p:sldId id="267" r:id="rId7"/>
    <p:sldId id="272" r:id="rId8"/>
    <p:sldId id="268" r:id="rId9"/>
    <p:sldId id="293" r:id="rId10"/>
  </p:sldIdLst>
  <p:sldSz cx="12192000" cy="6858000"/>
  <p:notesSz cx="6858000" cy="9144000"/>
  <p:custDataLst>
    <p:tags r:id="rId1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875"/>
    <a:srgbClr val="0072A9"/>
    <a:srgbClr val="D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428"/>
      </p:cViewPr>
      <p:guideLst>
        <p:guide orient="horz" pos="110"/>
        <p:guide orient="horz" pos="4320"/>
        <p:guide orient="horz" pos="3339"/>
        <p:guide orient="horz" pos="2619"/>
        <p:guide orient="horz" pos="1974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6A5BD-8BA7-4900-AB15-0D3ECCC954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42B7-71B7-4C3E-9855-0D0DE388A0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86F7A-4C13-4512-9546-7A2E13DD49E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5BE2B-728A-4539-B86A-F2CEE53DE5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2424-72F4-440E-8E03-587598E5B1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F9EC1-C088-4DAC-AB69-D10F40584B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EF9C9-4C84-4072-AFAA-D241A8D58A5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597D9-2D04-4C83-915B-79D3B5D496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8C279-DE8B-468B-BC28-587297351CC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8769B-FD91-4354-84DF-C542D236D2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9DB7B-3909-433D-9621-020AC3631DB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2487E-DA75-40AD-AFB9-B7E6678009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91DE-9EFB-436C-8098-DA346D61F73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19AB3-A56A-40DC-B315-4C9AF1D9AE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8A4FD-48AA-4EB3-ADAB-90805DF574A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9823B-989B-4FE0-A31C-A45838B716C6}" type="slidenum">
              <a:rPr lang="zh-CN" altLang="en-US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712796" y="1026834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83F5B-15CF-41AD-AAF7-C365C83FF08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C2566-FD93-41C5-8007-9C6D9D8DF8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8473D-2D84-413D-97BD-015ADE628A5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5DC8D-C4F0-4F0D-B826-92573808DA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A7D9F-B4F6-4B7D-8D30-9FDE43AA2D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07F97-2FC2-4714-850C-6700199D61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E2CA6-8D79-400E-AD1E-56E3E0DA2BA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9D1E1-5454-45C3-93DA-86C3DA9ECB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3BA994-DBC0-4389-9AC3-50B67B3923E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A430D88-0AE5-4EDA-BDD3-1B97B5FCD56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010094" y="2819719"/>
            <a:ext cx="8170863" cy="5219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基于数据挖掘的学生画像与学业预警方法研究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4612323" y="3979864"/>
            <a:ext cx="296703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郭伟超</a:t>
            </a:r>
            <a:endParaRPr lang="zh-CN" altLang="en-US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0201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 bwMode="auto">
          <a:xfrm>
            <a:off x="10290177" y="4325938"/>
            <a:ext cx="1109663" cy="1130300"/>
            <a:chOff x="2666985" y="682103"/>
            <a:chExt cx="1109138" cy="1131217"/>
          </a:xfrm>
        </p:grpSpPr>
        <p:sp>
          <p:nvSpPr>
            <p:cNvPr id="40" name="矩形 39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792163" y="1462090"/>
            <a:ext cx="1109663" cy="1131887"/>
            <a:chOff x="2666985" y="682103"/>
            <a:chExt cx="1109138" cy="1131217"/>
          </a:xfrm>
        </p:grpSpPr>
        <p:sp>
          <p:nvSpPr>
            <p:cNvPr id="45" name="矩形 44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9" grpId="0" animBg="1"/>
      <p:bldP spid="49" grpId="0" animBg="1"/>
      <p:bldP spid="53" grpId="0" animBg="1"/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2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541712" cy="584775"/>
            <a:chOff x="551544" y="82976"/>
            <a:chExt cx="3540396" cy="583764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1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83285" y="970280"/>
            <a:ext cx="1055687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09600" latinLnBrk="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随着物联网、大数据和人工智能技术的飞速发展，各行业信息化水平不断提高。信息化的发展为教育的变革提供了重要条件，而探索智慧课堂、构建智慧校园已成为学校变革的必然之路。《中国教育现代化 2035》中指出，结合大数据、机器学习等技术，构建一个数字化、智能化的智慧校园平台，实现智慧教育、智慧管理和智慧服务，是当前教育信息化发展的必然趋势。在智慧校园建设过程中，许多高校仍然沿用传统的学生管理方式，简单地按专业、成绩等条件划分学生，缺乏针对学生行为特点的个性化管理及服务。本文将机器学习技术应用到学生画像和学业预警的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研究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中，构建学生数据画像和学业预警模型，帮助高校教育管理人员全面认识学生、精准预测学生和个性化服务学生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zh-CN" altLang="en-US" sz="2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13138" y="254002"/>
            <a:ext cx="8678863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82550"/>
            <a:ext cx="3395663" cy="584775"/>
            <a:chOff x="551544" y="82976"/>
            <a:chExt cx="3395256" cy="583764"/>
          </a:xfrm>
        </p:grpSpPr>
        <p:sp>
          <p:nvSpPr>
            <p:cNvPr id="9293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主要研究内容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46810" y="1010920"/>
            <a:ext cx="8760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对原有的</a:t>
            </a:r>
            <a:r>
              <a:rPr lang="en-US" altLang="zh-CN" sz="2400"/>
              <a:t>K-means</a:t>
            </a:r>
            <a:r>
              <a:rPr lang="zh-CN" altLang="en-US" sz="2400"/>
              <a:t>算法和</a:t>
            </a:r>
            <a:r>
              <a:rPr lang="en-US" altLang="zh-CN" sz="2400"/>
              <a:t>SVM</a:t>
            </a:r>
            <a:r>
              <a:rPr lang="zh-CN" altLang="en-US" sz="2400"/>
              <a:t>算法中存在的缺陷进行说明，并提出了相应的改进算法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359535" y="2188845"/>
            <a:ext cx="3401060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K-means</a:t>
            </a:r>
            <a:r>
              <a:rPr lang="zh-CN" altLang="en-US">
                <a:solidFill>
                  <a:srgbClr val="FF0000"/>
                </a:solidFill>
              </a:rPr>
              <a:t>算法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 sz="2400"/>
              <a:t>K-means 算法对大型数据进行聚类分析时，往往能够取得不错的效果，但是 K-means算法也存在着一些问题，比如聚类簇数和初始聚类中心需要人为确认，如果这两个参数选择不合理，容易使算法陷入局部最优。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380355" y="2219325"/>
            <a:ext cx="63442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SVM</a:t>
            </a:r>
            <a:r>
              <a:rPr lang="zh-CN" altLang="en-US">
                <a:solidFill>
                  <a:srgbClr val="FF0000"/>
                </a:solidFill>
              </a:rPr>
              <a:t>分类模型：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 sz="2400"/>
              <a:t>线性不可分的SVM分类模型核函数使用高斯核，高斯核 SVM 分类模型有两个非常重要的参数γ与 gamma。其中γ为惩罚系数，γ的值如果设置的太高，对误分类点的惩罚度就会很高，容易造成过拟合，反之容易造成欠拟合。gamma 则是高斯核自带的一个参数，它决定了数据集中数据从低维空间映射到高维空间后的分布情况。gamma 的值设置的过大，容易造成过拟合，反之容易造成</a:t>
            </a:r>
            <a:r>
              <a:rPr lang="zh-CN" altLang="en-US" sz="2400"/>
              <a:t>欠拟合。</a:t>
            </a:r>
            <a:endParaRPr lang="zh-CN" altLang="en-US" sz="2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7" y="254002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5" y="82550"/>
            <a:ext cx="3381375" cy="584775"/>
            <a:chOff x="551544" y="82976"/>
            <a:chExt cx="3380742" cy="583764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1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算法改进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5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50570" y="667385"/>
            <a:ext cx="1069086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/>
            <a:r>
              <a:rPr lang="en-US" sz="2000" b="0">
                <a:latin typeface="Calibri" panose="020F0502020204030204" pitchFamily="34" charset="0"/>
                <a:ea typeface="宋体" panose="02010600030101010101" pitchFamily="2" charset="-122"/>
              </a:rPr>
              <a:t>K-means </a:t>
            </a:r>
            <a:r>
              <a:rPr lang="zh-CN" sz="2000" b="0">
                <a:latin typeface="Calibri" panose="020F0502020204030204" pitchFamily="34" charset="0"/>
                <a:ea typeface="宋体" panose="02010600030101010101" pitchFamily="2" charset="-122"/>
              </a:rPr>
              <a:t>算法在学生数据画像的应用中，</a:t>
            </a:r>
            <a:r>
              <a:rPr lang="zh-CN" sz="2000" b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存在 </a:t>
            </a:r>
            <a:r>
              <a:rPr lang="en-US" sz="2000" b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K </a:t>
            </a:r>
            <a:r>
              <a:rPr lang="zh-CN" sz="2000" b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值和初始中心需要人为选择的缺点</a:t>
            </a:r>
            <a:r>
              <a:rPr lang="zh-CN" sz="2000" b="0">
                <a:latin typeface="Calibri" panose="020F0502020204030204" pitchFamily="34" charset="0"/>
                <a:ea typeface="宋体" panose="02010600030101010101" pitchFamily="2" charset="-122"/>
              </a:rPr>
              <a:t>。针对这个问题，对 </a:t>
            </a:r>
            <a:r>
              <a:rPr lang="en-US" sz="2000" b="0">
                <a:latin typeface="Calibri" panose="020F0502020204030204" pitchFamily="34" charset="0"/>
                <a:ea typeface="宋体" panose="02010600030101010101" pitchFamily="2" charset="-122"/>
              </a:rPr>
              <a:t>K-means </a:t>
            </a:r>
            <a:r>
              <a:rPr lang="zh-CN" sz="2000" b="0">
                <a:latin typeface="Calibri" panose="020F0502020204030204" pitchFamily="34" charset="0"/>
                <a:ea typeface="宋体" panose="02010600030101010101" pitchFamily="2" charset="-122"/>
              </a:rPr>
              <a:t>进行了两方面的改进。一方面，使用 </a:t>
            </a:r>
            <a:r>
              <a:rPr lang="en-US" sz="2000" b="0">
                <a:latin typeface="Calibri" panose="020F0502020204030204" pitchFamily="34" charset="0"/>
                <a:ea typeface="宋体" panose="02010600030101010101" pitchFamily="2" charset="-122"/>
              </a:rPr>
              <a:t>Canopy </a:t>
            </a:r>
            <a:r>
              <a:rPr lang="zh-CN" sz="2000" b="0">
                <a:latin typeface="Calibri" panose="020F0502020204030204" pitchFamily="34" charset="0"/>
                <a:ea typeface="宋体" panose="02010600030101010101" pitchFamily="2" charset="-122"/>
              </a:rPr>
              <a:t>算法进行初步聚类，将结果提供给 </a:t>
            </a:r>
            <a:r>
              <a:rPr lang="en-US" sz="2000" b="0">
                <a:latin typeface="Calibri" panose="020F0502020204030204" pitchFamily="34" charset="0"/>
                <a:ea typeface="宋体" panose="02010600030101010101" pitchFamily="2" charset="-122"/>
              </a:rPr>
              <a:t>K-means </a:t>
            </a:r>
            <a:r>
              <a:rPr lang="zh-CN" sz="2000" b="0">
                <a:latin typeface="Calibri" panose="020F0502020204030204" pitchFamily="34" charset="0"/>
                <a:ea typeface="宋体" panose="02010600030101010101" pitchFamily="2" charset="-122"/>
              </a:rPr>
              <a:t>作为 </a:t>
            </a:r>
            <a:r>
              <a:rPr lang="en-US" sz="2000" b="0">
                <a:latin typeface="Calibri" panose="020F0502020204030204" pitchFamily="34" charset="0"/>
                <a:ea typeface="宋体" panose="02010600030101010101" pitchFamily="2" charset="-122"/>
              </a:rPr>
              <a:t>K </a:t>
            </a:r>
            <a:r>
              <a:rPr lang="zh-CN" sz="2000" b="0">
                <a:latin typeface="Calibri" panose="020F0502020204030204" pitchFamily="34" charset="0"/>
                <a:ea typeface="宋体" panose="02010600030101010101" pitchFamily="2" charset="-122"/>
              </a:rPr>
              <a:t>值的参考，消除了 </a:t>
            </a:r>
            <a:r>
              <a:rPr lang="en-US" sz="2000" b="0">
                <a:latin typeface="Calibri" panose="020F0502020204030204" pitchFamily="34" charset="0"/>
                <a:ea typeface="宋体" panose="02010600030101010101" pitchFamily="2" charset="-122"/>
              </a:rPr>
              <a:t>K </a:t>
            </a:r>
            <a:r>
              <a:rPr lang="zh-CN" sz="2000" b="0">
                <a:latin typeface="Calibri" panose="020F0502020204030204" pitchFamily="34" charset="0"/>
                <a:ea typeface="宋体" panose="02010600030101010101" pitchFamily="2" charset="-122"/>
              </a:rPr>
              <a:t>值选取的不确定性。另一方面，利用最大最小距离算法选择距离较远的 </a:t>
            </a:r>
            <a:r>
              <a:rPr lang="en-US" sz="2000" b="0">
                <a:latin typeface="Calibri" panose="020F0502020204030204" pitchFamily="34" charset="0"/>
                <a:ea typeface="宋体" panose="02010600030101010101" pitchFamily="2" charset="-122"/>
              </a:rPr>
              <a:t>K </a:t>
            </a:r>
            <a:r>
              <a:rPr lang="zh-CN" sz="2000" b="0">
                <a:latin typeface="Calibri" panose="020F0502020204030204" pitchFamily="34" charset="0"/>
                <a:ea typeface="宋体" panose="02010600030101010101" pitchFamily="2" charset="-122"/>
              </a:rPr>
              <a:t>个样本作为 </a:t>
            </a:r>
            <a:r>
              <a:rPr lang="en-US" sz="2000" b="0">
                <a:latin typeface="Calibri" panose="020F0502020204030204" pitchFamily="34" charset="0"/>
                <a:ea typeface="宋体" panose="02010600030101010101" pitchFamily="2" charset="-122"/>
              </a:rPr>
              <a:t>K-means </a:t>
            </a:r>
            <a:r>
              <a:rPr lang="zh-CN" sz="2000" b="0">
                <a:latin typeface="Calibri" panose="020F0502020204030204" pitchFamily="34" charset="0"/>
                <a:ea typeface="宋体" panose="02010600030101010101" pitchFamily="2" charset="-122"/>
              </a:rPr>
              <a:t>的初始聚类中心，避免了随机选择初始聚类中心容易陷入局部最优的问题。</a:t>
            </a:r>
            <a:endParaRPr lang="zh-CN" altLang="en-US" sz="2000"/>
          </a:p>
        </p:txBody>
      </p:sp>
      <p:sp>
        <p:nvSpPr>
          <p:cNvPr id="3" name="矩形 2"/>
          <p:cNvSpPr/>
          <p:nvPr/>
        </p:nvSpPr>
        <p:spPr>
          <a:xfrm>
            <a:off x="330200" y="3829050"/>
            <a:ext cx="173101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Canopy</a:t>
            </a:r>
            <a:endParaRPr lang="en-US" altLang="zh-CN" sz="3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8070" y="3134360"/>
            <a:ext cx="3159760" cy="315087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1958975" y="4157980"/>
            <a:ext cx="304165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572760" y="4157980"/>
            <a:ext cx="288290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848985" y="3846830"/>
            <a:ext cx="10820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消除</a:t>
            </a:r>
            <a:r>
              <a:rPr lang="en-US" altLang="zh-CN"/>
              <a:t>K</a:t>
            </a:r>
            <a:r>
              <a:rPr lang="zh-CN" altLang="en-US"/>
              <a:t>值选取不确定</a:t>
            </a:r>
            <a:r>
              <a:rPr lang="zh-CN" altLang="en-US"/>
              <a:t>性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782560" y="3249295"/>
            <a:ext cx="344932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最大最小距离算法</a:t>
            </a:r>
            <a:endParaRPr lang="zh-CN" altLang="en-US" sz="3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9531350" y="3759835"/>
            <a:ext cx="75565" cy="392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589010" y="4144010"/>
            <a:ext cx="217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避免陷入</a:t>
            </a:r>
            <a:r>
              <a:rPr lang="zh-CN" altLang="en-US"/>
              <a:t>局部最优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10000" y="254002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82550"/>
            <a:ext cx="3556000" cy="583565"/>
            <a:chOff x="551544" y="82976"/>
            <a:chExt cx="3554910" cy="582556"/>
          </a:xfrm>
        </p:grpSpPr>
        <p:sp>
          <p:nvSpPr>
            <p:cNvPr id="16423" name="文本框 12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1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算法改进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678" cy="5825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20750" y="1012190"/>
            <a:ext cx="817689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/>
            <a:r>
              <a:rPr lang="zh-CN" sz="2000" b="0">
                <a:ea typeface="宋体" panose="02010600030101010101" pitchFamily="2" charset="-122"/>
              </a:rPr>
              <a:t>本文计划采用</a:t>
            </a:r>
            <a:r>
              <a:rPr lang="en-US" sz="20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FOA </a:t>
            </a:r>
            <a:r>
              <a:rPr lang="zh-CN" sz="2000" b="0">
                <a:ea typeface="宋体" panose="02010600030101010101" pitchFamily="2" charset="-122"/>
              </a:rPr>
              <a:t>算法来对 </a:t>
            </a:r>
            <a:r>
              <a:rPr lang="en-US" sz="2000" b="0">
                <a:latin typeface="Calibri" panose="020F0502020204030204" pitchFamily="34" charset="0"/>
                <a:ea typeface="宋体" panose="02010600030101010101" pitchFamily="2" charset="-122"/>
              </a:rPr>
              <a:t>SVM</a:t>
            </a:r>
            <a:r>
              <a:rPr lang="zh-CN" sz="2000" b="0">
                <a:ea typeface="宋体" panose="02010600030101010101" pitchFamily="2" charset="-122"/>
              </a:rPr>
              <a:t>分类模型进行超参数寻优，选择最佳的惩罚系数</a:t>
            </a:r>
            <a:r>
              <a:rPr lang="en-US" sz="2000" b="0">
                <a:latin typeface="Calibri" panose="020F0502020204030204" pitchFamily="34" charset="0"/>
                <a:ea typeface="宋体" panose="02010600030101010101" pitchFamily="2" charset="-122"/>
              </a:rPr>
              <a:t>γ</a:t>
            </a:r>
            <a:r>
              <a:rPr lang="zh-CN" sz="2000" b="0">
                <a:ea typeface="宋体" panose="02010600030101010101" pitchFamily="2" charset="-122"/>
              </a:rPr>
              <a:t>和 </a:t>
            </a:r>
            <a:r>
              <a:rPr lang="en-US" sz="2000" b="0">
                <a:latin typeface="Calibri" panose="020F0502020204030204" pitchFamily="34" charset="0"/>
                <a:ea typeface="宋体" panose="02010600030101010101" pitchFamily="2" charset="-122"/>
              </a:rPr>
              <a:t>gamma </a:t>
            </a:r>
            <a:r>
              <a:rPr lang="zh-CN" sz="2000" b="0">
                <a:ea typeface="宋体" panose="02010600030101010101" pitchFamily="2" charset="-122"/>
              </a:rPr>
              <a:t>参数，并针对 </a:t>
            </a:r>
            <a:r>
              <a:rPr lang="en-US" sz="2000" b="0">
                <a:latin typeface="Calibri" panose="020F0502020204030204" pitchFamily="34" charset="0"/>
                <a:ea typeface="宋体" panose="02010600030101010101" pitchFamily="2" charset="-122"/>
              </a:rPr>
              <a:t>FOA </a:t>
            </a:r>
            <a:r>
              <a:rPr lang="zh-CN" sz="2000" b="0">
                <a:ea typeface="宋体" panose="02010600030101010101" pitchFamily="2" charset="-122"/>
              </a:rPr>
              <a:t>算法</a:t>
            </a:r>
            <a:r>
              <a:rPr lang="zh-CN" sz="2000" b="0">
                <a:solidFill>
                  <a:srgbClr val="FF0000"/>
                </a:solidFill>
                <a:ea typeface="宋体" panose="02010600030101010101" pitchFamily="2" charset="-122"/>
              </a:rPr>
              <a:t>每次迭代搜索步长范围固定的缺点</a:t>
            </a:r>
            <a:r>
              <a:rPr lang="zh-CN" sz="2000" b="0">
                <a:ea typeface="宋体" panose="02010600030101010101" pitchFamily="2" charset="-122"/>
              </a:rPr>
              <a:t>，提出了一种自适应步长的方法来提高 </a:t>
            </a:r>
            <a:r>
              <a:rPr lang="en-US" sz="2000" b="0">
                <a:latin typeface="Calibri" panose="020F0502020204030204" pitchFamily="34" charset="0"/>
                <a:ea typeface="宋体" panose="02010600030101010101" pitchFamily="2" charset="-122"/>
              </a:rPr>
              <a:t>FOA </a:t>
            </a:r>
            <a:r>
              <a:rPr lang="zh-CN" sz="2000" b="0">
                <a:ea typeface="宋体" panose="02010600030101010101" pitchFamily="2" charset="-122"/>
              </a:rPr>
              <a:t>算法的效率。 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9470" y="2110105"/>
            <a:ext cx="7302500" cy="42868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810000" y="254002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550863" y="82550"/>
            <a:ext cx="3556000" cy="583565"/>
            <a:chOff x="551544" y="82976"/>
            <a:chExt cx="3554910" cy="582556"/>
          </a:xfrm>
        </p:grpSpPr>
        <p:sp>
          <p:nvSpPr>
            <p:cNvPr id="17422" name="文本框 27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1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1544" y="82976"/>
              <a:ext cx="723678" cy="5825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-2147482603" name="图片 -21474826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" y="850583"/>
            <a:ext cx="3804920" cy="2522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02" name="图片 -21474826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88" y="839153"/>
            <a:ext cx="3715385" cy="25342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01" name="图片 -21474826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340" y="2535555"/>
            <a:ext cx="4899660" cy="3566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095375" y="4043680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zh-CN" sz="2400" b="0">
                <a:latin typeface="Calibri" panose="020F0502020204030204" pitchFamily="34" charset="0"/>
                <a:ea typeface="宋体" panose="02010600030101010101" pitchFamily="2" charset="-122"/>
              </a:rPr>
              <a:t>改进后的</a:t>
            </a:r>
            <a:r>
              <a:rPr lang="en-US" sz="2400" b="0">
                <a:latin typeface="Calibri" panose="020F0502020204030204" pitchFamily="34" charset="0"/>
                <a:ea typeface="宋体" panose="02010600030101010101" pitchFamily="2" charset="-122"/>
              </a:rPr>
              <a:t>K-means</a:t>
            </a:r>
            <a:r>
              <a:rPr lang="zh-CN" sz="2400" b="0">
                <a:latin typeface="Calibri" panose="020F0502020204030204" pitchFamily="34" charset="0"/>
                <a:ea typeface="宋体" panose="02010600030101010101" pitchFamily="2" charset="-122"/>
              </a:rPr>
              <a:t>算法相较于原本算法轮廓系数较高，在聚类效果上有明显提高。</a:t>
            </a:r>
            <a:endParaRPr lang="zh-CN" altLang="en-US" sz="2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15970" y="254000"/>
            <a:ext cx="887603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292100" y="82550"/>
            <a:ext cx="3292475" cy="583565"/>
            <a:chOff x="292102" y="82976"/>
            <a:chExt cx="3291840" cy="582556"/>
          </a:xfrm>
        </p:grpSpPr>
        <p:sp>
          <p:nvSpPr>
            <p:cNvPr id="19499" name="文本框 4"/>
            <p:cNvSpPr txBox="1">
              <a:spLocks noChangeArrowheads="1"/>
            </p:cNvSpPr>
            <p:nvPr/>
          </p:nvSpPr>
          <p:spPr bwMode="auto">
            <a:xfrm>
              <a:off x="292102" y="111278"/>
              <a:ext cx="3291840" cy="521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实验结果分析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0815" y="82976"/>
              <a:ext cx="725347" cy="5825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-2147482591" name="图片 -21474825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828" y="1175068"/>
            <a:ext cx="5271135" cy="15944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92" name="图片 -21474825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" y="2910205"/>
            <a:ext cx="5274310" cy="33756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356985" y="2334577"/>
            <a:ext cx="50800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266700"/>
            <a:r>
              <a:rPr lang="zh-CN" sz="2400" b="0">
                <a:latin typeface="Calibri" panose="020F0502020204030204" pitchFamily="34" charset="0"/>
                <a:ea typeface="宋体" panose="02010600030101010101" pitchFamily="2" charset="-122"/>
              </a:rPr>
              <a:t>改进后的</a:t>
            </a:r>
            <a:r>
              <a:rPr lang="en-US" sz="2400" b="0">
                <a:latin typeface="Calibri" panose="020F0502020204030204" pitchFamily="34" charset="0"/>
                <a:ea typeface="宋体" panose="02010600030101010101" pitchFamily="2" charset="-122"/>
              </a:rPr>
              <a:t>SVM</a:t>
            </a:r>
            <a:r>
              <a:rPr lang="zh-CN" sz="2400" b="0">
                <a:latin typeface="Calibri" panose="020F0502020204030204" pitchFamily="34" charset="0"/>
                <a:ea typeface="宋体" panose="02010600030101010101" pitchFamily="2" charset="-122"/>
              </a:rPr>
              <a:t>分类模型在准确率、精确率、召回率和 </a:t>
            </a:r>
            <a:r>
              <a:rPr lang="en-US" sz="2400" b="0">
                <a:latin typeface="Calibri" panose="020F0502020204030204" pitchFamily="34" charset="0"/>
                <a:ea typeface="宋体" panose="02010600030101010101" pitchFamily="2" charset="-122"/>
              </a:rPr>
              <a:t>F1 </a:t>
            </a:r>
            <a:r>
              <a:rPr lang="zh-CN" sz="2400" b="0">
                <a:latin typeface="Calibri" panose="020F0502020204030204" pitchFamily="34" charset="0"/>
                <a:ea typeface="宋体" panose="02010600030101010101" pitchFamily="2" charset="-122"/>
              </a:rPr>
              <a:t>分数四个指标上均优于决策树、随机森林和传统 </a:t>
            </a:r>
            <a:r>
              <a:rPr lang="en-US" sz="2400" b="0">
                <a:latin typeface="Calibri" panose="020F0502020204030204" pitchFamily="34" charset="0"/>
                <a:ea typeface="宋体" panose="02010600030101010101" pitchFamily="2" charset="-122"/>
              </a:rPr>
              <a:t>SVM </a:t>
            </a:r>
            <a:r>
              <a:rPr lang="zh-CN" sz="2400" b="0">
                <a:latin typeface="Calibri" panose="020F0502020204030204" pitchFamily="34" charset="0"/>
                <a:ea typeface="宋体" panose="02010600030101010101" pitchFamily="2" charset="-122"/>
              </a:rPr>
              <a:t>算法，可以有效的对无法顺利毕业的学生进行预警，对高校学生的教育管理具有重要意义。 </a:t>
            </a:r>
            <a:endParaRPr lang="zh-CN" altLang="en-US" sz="2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ldLvl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15970" y="254000"/>
            <a:ext cx="887603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292100" y="82550"/>
            <a:ext cx="3292475" cy="583565"/>
            <a:chOff x="292102" y="82976"/>
            <a:chExt cx="3291840" cy="582556"/>
          </a:xfrm>
        </p:grpSpPr>
        <p:sp>
          <p:nvSpPr>
            <p:cNvPr id="19499" name="文本框 4"/>
            <p:cNvSpPr txBox="1">
              <a:spLocks noChangeArrowheads="1"/>
            </p:cNvSpPr>
            <p:nvPr/>
          </p:nvSpPr>
          <p:spPr bwMode="auto">
            <a:xfrm>
              <a:off x="292102" y="111278"/>
              <a:ext cx="3291840" cy="52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0815" y="82976"/>
              <a:ext cx="725347" cy="5825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05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5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5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" y="630555"/>
            <a:ext cx="7325360" cy="5816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047990" y="2267585"/>
            <a:ext cx="35509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作者对于自己的研究成果进行了详细总结归纳，提出研究此项成果的</a:t>
            </a:r>
            <a:r>
              <a:rPr lang="zh-CN" altLang="en-US"/>
              <a:t>意义。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7" grpId="0" bldLvl="0" animBg="1"/>
      <p:bldP spid="8" grpId="0" bldLvl="0" animBg="1"/>
    </p:bldLst>
  </p:timing>
</p:sld>
</file>

<file path=ppt/tags/tag1.xml><?xml version="1.0" encoding="utf-8"?>
<p:tagLst xmlns:p="http://schemas.openxmlformats.org/presentationml/2006/main">
  <p:tag name="COMMONDATA" val="eyJoZGlkIjoiYmJlNzYwYzk1OWVhMGE4MmIwNDNiNzJlN2VhZTY4MT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1244</Words>
  <Application>WPS 演示</Application>
  <PresentationFormat>自定义</PresentationFormat>
  <Paragraphs>61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Calibri Light</vt:lpstr>
      <vt:lpstr>Calibri</vt:lpstr>
      <vt:lpstr>微软雅黑</vt:lpstr>
      <vt:lpstr>Impact</vt:lpstr>
      <vt:lpstr>微软雅黑 Light</vt:lpstr>
      <vt:lpstr>Levenim MT</vt:lpstr>
      <vt:lpstr>NumberOnly</vt:lpstr>
      <vt:lpstr>Arial</vt:lpstr>
      <vt:lpstr>Arial Unicode MS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蓝色毕业答辩</dc:title>
  <dc:creator>第一PPT</dc:creator>
  <cp:keywords>www.1ppt.com</cp:keywords>
  <cp:lastModifiedBy>不可三</cp:lastModifiedBy>
  <cp:revision>64</cp:revision>
  <dcterms:created xsi:type="dcterms:W3CDTF">2015-04-13T12:15:00Z</dcterms:created>
  <dcterms:modified xsi:type="dcterms:W3CDTF">2022-08-15T09:55:14Z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BDFA84261DEF475D934782B9E4E35C96</vt:lpwstr>
  </property>
  <property fmtid="{D5CDD505-2E9C-101B-9397-08002B2CF9AE}" pid="3" name="KSOProductBuildVer">
    <vt:lpwstr>2052-11.1.0.12313</vt:lpwstr>
  </property>
</Properties>
</file>