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72" r:id="rId5"/>
    <p:sldId id="268" r:id="rId6"/>
    <p:sldId id="274" r:id="rId7"/>
    <p:sldId id="269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宁" initials="李" lastIdx="1" clrIdx="0">
    <p:extLst>
      <p:ext uri="{19B8F6BF-5375-455C-9EA6-DF929625EA0E}">
        <p15:presenceInfo xmlns:p15="http://schemas.microsoft.com/office/powerpoint/2012/main" userId="5f5d2847c91ef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2" autoAdjust="0"/>
  </p:normalViewPr>
  <p:slideViewPr>
    <p:cSldViewPr snapToGrid="0">
      <p:cViewPr varScale="1">
        <p:scale>
          <a:sx n="80" d="100"/>
          <a:sy n="80" d="100"/>
        </p:scale>
        <p:origin x="102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3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1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4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3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FADA-ADB2-4131-8EBB-A13AB96158CF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8B07-6944-460C-86CF-2BE7546A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866" y="2478795"/>
            <a:ext cx="9838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SCI</a:t>
            </a:r>
            <a:r>
              <a:rPr lang="zh-CN" altLang="en-US" sz="4400" dirty="0"/>
              <a:t>论文写作研究汇报</a:t>
            </a:r>
          </a:p>
        </p:txBody>
      </p:sp>
    </p:spTree>
    <p:extLst>
      <p:ext uri="{BB962C8B-B14F-4D97-AF65-F5344CB8AC3E}">
        <p14:creationId xmlns:p14="http://schemas.microsoft.com/office/powerpoint/2010/main" val="27343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3028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论文合理写作顺序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4239926" y="6047205"/>
            <a:ext cx="119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Title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06D5A2-E347-4D52-A245-B2E6EBF7AC87}"/>
              </a:ext>
            </a:extLst>
          </p:cNvPr>
          <p:cNvSpPr/>
          <p:nvPr/>
        </p:nvSpPr>
        <p:spPr>
          <a:xfrm>
            <a:off x="1307431" y="6047206"/>
            <a:ext cx="164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Abstract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7083302" y="4929989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349140" y="2476688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Methods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349140" y="3919648"/>
            <a:ext cx="11919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Result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8F2EC0-16F9-486B-9A0E-D3DDA13BAE6B}"/>
              </a:ext>
            </a:extLst>
          </p:cNvPr>
          <p:cNvSpPr/>
          <p:nvPr/>
        </p:nvSpPr>
        <p:spPr>
          <a:xfrm>
            <a:off x="1349140" y="5149894"/>
            <a:ext cx="260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Discussion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CD0FFB-BE37-4CA9-8C9A-FCEF20D7534B}"/>
              </a:ext>
            </a:extLst>
          </p:cNvPr>
          <p:cNvSpPr/>
          <p:nvPr/>
        </p:nvSpPr>
        <p:spPr>
          <a:xfrm>
            <a:off x="7090608" y="5893241"/>
            <a:ext cx="2759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Reference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A88DE9-C6D7-4476-931F-446BE720D973}"/>
              </a:ext>
            </a:extLst>
          </p:cNvPr>
          <p:cNvSpPr/>
          <p:nvPr/>
        </p:nvSpPr>
        <p:spPr>
          <a:xfrm>
            <a:off x="1307431" y="900958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Figures and Tables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BFD843-2A37-42F6-A6FD-1805F8912D8B}"/>
              </a:ext>
            </a:extLst>
          </p:cNvPr>
          <p:cNvSpPr/>
          <p:nvPr/>
        </p:nvSpPr>
        <p:spPr>
          <a:xfrm>
            <a:off x="1307431" y="1379837"/>
            <a:ext cx="513347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Figure legends</a:t>
            </a:r>
            <a:r>
              <a:rPr lang="zh-CN" altLang="en-US" sz="2400" dirty="0"/>
              <a:t>（图注）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DE66D8-F232-4425-AAC7-9B44C12FD337}"/>
              </a:ext>
            </a:extLst>
          </p:cNvPr>
          <p:cNvSpPr/>
          <p:nvPr/>
        </p:nvSpPr>
        <p:spPr>
          <a:xfrm>
            <a:off x="7090608" y="6264863"/>
            <a:ext cx="31322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Acknowledgements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359D9-97CA-435B-8BCF-0C72F54D3D43}"/>
              </a:ext>
            </a:extLst>
          </p:cNvPr>
          <p:cNvSpPr txBox="1"/>
          <p:nvPr/>
        </p:nvSpPr>
        <p:spPr>
          <a:xfrm>
            <a:off x="481350" y="1039457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AF60F5-F510-46D5-B4B6-7DB42373D3AF}"/>
              </a:ext>
            </a:extLst>
          </p:cNvPr>
          <p:cNvSpPr/>
          <p:nvPr/>
        </p:nvSpPr>
        <p:spPr>
          <a:xfrm>
            <a:off x="5000525" y="918172"/>
            <a:ext cx="6273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图片表格就是论文的骨架，首先进行图表整理排版：在整理排版过程中需要反复思考进行图表顺序的调整，理清整篇论文的框架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7F9E7-4D60-4AEB-95E5-85B06B50B16E}"/>
              </a:ext>
            </a:extLst>
          </p:cNvPr>
          <p:cNvSpPr txBox="1"/>
          <p:nvPr/>
        </p:nvSpPr>
        <p:spPr>
          <a:xfrm>
            <a:off x="481350" y="2384354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94C114-DBA1-496C-8146-F2A76D8DA95A}"/>
              </a:ext>
            </a:extLst>
          </p:cNvPr>
          <p:cNvSpPr/>
          <p:nvPr/>
        </p:nvSpPr>
        <p:spPr>
          <a:xfrm>
            <a:off x="3427396" y="2283445"/>
            <a:ext cx="6273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这里是记录你的研究基础和研究方法，可以是自己的实验记录和笔记，但是需要你整理成论文形式。这部分是论文的主体，因此这部分放在写作顺序的第二步骤。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F2F742-B309-427A-83B5-C81B31E25EC0}"/>
              </a:ext>
            </a:extLst>
          </p:cNvPr>
          <p:cNvSpPr txBox="1"/>
          <p:nvPr/>
        </p:nvSpPr>
        <p:spPr>
          <a:xfrm>
            <a:off x="481350" y="3827314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DFAC87-C5B8-41E1-B84C-20C62AF89605}"/>
              </a:ext>
            </a:extLst>
          </p:cNvPr>
          <p:cNvSpPr/>
          <p:nvPr/>
        </p:nvSpPr>
        <p:spPr>
          <a:xfrm>
            <a:off x="3427395" y="3706934"/>
            <a:ext cx="6643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对图表进行详细的解释说明，最好是一个图表对应一个内容（可以是一个段落，也可以是多个段落）。结果是根据研究方法做实验得到的数据，因此这部分放在写作顺序的第三步骤。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15CA06-CAED-48CB-B9E7-1E5BB1A65315}"/>
              </a:ext>
            </a:extLst>
          </p:cNvPr>
          <p:cNvSpPr txBox="1"/>
          <p:nvPr/>
        </p:nvSpPr>
        <p:spPr>
          <a:xfrm>
            <a:off x="481350" y="5054004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④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CAC312-3A21-4A79-96A3-DC6AB803F89A}"/>
              </a:ext>
            </a:extLst>
          </p:cNvPr>
          <p:cNvSpPr/>
          <p:nvPr/>
        </p:nvSpPr>
        <p:spPr>
          <a:xfrm>
            <a:off x="4239926" y="5168012"/>
            <a:ext cx="260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Conclusion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8825D9-7333-4585-AF74-44432AB9324D}"/>
              </a:ext>
            </a:extLst>
          </p:cNvPr>
          <p:cNvSpPr txBox="1"/>
          <p:nvPr/>
        </p:nvSpPr>
        <p:spPr>
          <a:xfrm>
            <a:off x="3301463" y="5075678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⑤</a:t>
            </a:r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1C15CA06-CAED-48CB-B9E7-1E5BB1A65315}"/>
              </a:ext>
            </a:extLst>
          </p:cNvPr>
          <p:cNvSpPr txBox="1"/>
          <p:nvPr/>
        </p:nvSpPr>
        <p:spPr>
          <a:xfrm>
            <a:off x="6433684" y="5072207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93E2A-59DF-4AE7-AB15-E1762FBD4423}"/>
              </a:ext>
            </a:extLst>
          </p:cNvPr>
          <p:cNvSpPr txBox="1"/>
          <p:nvPr/>
        </p:nvSpPr>
        <p:spPr>
          <a:xfrm>
            <a:off x="480546" y="5926442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⑦</a:t>
            </a:r>
          </a:p>
        </p:txBody>
      </p:sp>
      <p:sp>
        <p:nvSpPr>
          <p:cNvPr id="27" name="文本框 21">
            <a:extLst>
              <a:ext uri="{FF2B5EF4-FFF2-40B4-BE49-F238E27FC236}">
                <a16:creationId xmlns:a16="http://schemas.microsoft.com/office/drawing/2014/main" id="{1C15CA06-CAED-48CB-B9E7-1E5BB1A65315}"/>
              </a:ext>
            </a:extLst>
          </p:cNvPr>
          <p:cNvSpPr txBox="1"/>
          <p:nvPr/>
        </p:nvSpPr>
        <p:spPr>
          <a:xfrm>
            <a:off x="3301463" y="5957042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⑧</a:t>
            </a:r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1C15CA06-CAED-48CB-B9E7-1E5BB1A65315}"/>
              </a:ext>
            </a:extLst>
          </p:cNvPr>
          <p:cNvSpPr txBox="1"/>
          <p:nvPr/>
        </p:nvSpPr>
        <p:spPr>
          <a:xfrm>
            <a:off x="6433684" y="5957042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⑨</a:t>
            </a:r>
          </a:p>
        </p:txBody>
      </p:sp>
      <p:sp>
        <p:nvSpPr>
          <p:cNvPr id="29" name="文本框 21">
            <a:extLst>
              <a:ext uri="{FF2B5EF4-FFF2-40B4-BE49-F238E27FC236}">
                <a16:creationId xmlns:a16="http://schemas.microsoft.com/office/drawing/2014/main" id="{1C15CA06-CAED-48CB-B9E7-1E5BB1A65315}"/>
              </a:ext>
            </a:extLst>
          </p:cNvPr>
          <p:cNvSpPr txBox="1"/>
          <p:nvPr/>
        </p:nvSpPr>
        <p:spPr>
          <a:xfrm>
            <a:off x="9982285" y="5927852"/>
            <a:ext cx="64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0818AD-6AA0-4479-93AC-7D44C6EAD384}"/>
              </a:ext>
            </a:extLst>
          </p:cNvPr>
          <p:cNvSpPr/>
          <p:nvPr/>
        </p:nvSpPr>
        <p:spPr>
          <a:xfrm>
            <a:off x="7060129" y="5301053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</a:t>
            </a:r>
            <a:r>
              <a:rPr lang="en-US" altLang="zh-CN" sz="2400" dirty="0"/>
              <a:t> Related work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570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302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551270" y="889682"/>
            <a:ext cx="119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Title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06D5A2-E347-4D52-A245-B2E6EBF7AC87}"/>
              </a:ext>
            </a:extLst>
          </p:cNvPr>
          <p:cNvSpPr/>
          <p:nvPr/>
        </p:nvSpPr>
        <p:spPr>
          <a:xfrm>
            <a:off x="1551270" y="1749708"/>
            <a:ext cx="164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Abstract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551270" y="2761860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445804" y="3747701"/>
            <a:ext cx="395479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Methods</a:t>
            </a:r>
            <a:r>
              <a:rPr lang="zh-CN" altLang="en-US" sz="2400" dirty="0"/>
              <a:t>（创新算法的名称）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1551270" y="4745881"/>
            <a:ext cx="11919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Result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8F2EC0-16F9-486B-9A0E-D3DDA13BAE6B}"/>
              </a:ext>
            </a:extLst>
          </p:cNvPr>
          <p:cNvSpPr/>
          <p:nvPr/>
        </p:nvSpPr>
        <p:spPr>
          <a:xfrm>
            <a:off x="6096000" y="889682"/>
            <a:ext cx="260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Discussion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CD0FFB-BE37-4CA9-8C9A-FCEF20D7534B}"/>
              </a:ext>
            </a:extLst>
          </p:cNvPr>
          <p:cNvSpPr/>
          <p:nvPr/>
        </p:nvSpPr>
        <p:spPr>
          <a:xfrm>
            <a:off x="6095999" y="2574926"/>
            <a:ext cx="2759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 </a:t>
            </a:r>
            <a:r>
              <a:rPr lang="en-US" altLang="zh-CN" sz="2400" dirty="0"/>
              <a:t>Reference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A88DE9-C6D7-4476-931F-446BE720D973}"/>
              </a:ext>
            </a:extLst>
          </p:cNvPr>
          <p:cNvSpPr/>
          <p:nvPr/>
        </p:nvSpPr>
        <p:spPr>
          <a:xfrm>
            <a:off x="6344651" y="4515048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Figures and Tables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BFD843-2A37-42F6-A6FD-1805F8912D8B}"/>
              </a:ext>
            </a:extLst>
          </p:cNvPr>
          <p:cNvSpPr/>
          <p:nvPr/>
        </p:nvSpPr>
        <p:spPr>
          <a:xfrm>
            <a:off x="6344651" y="4938385"/>
            <a:ext cx="513347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Figure legends</a:t>
            </a:r>
            <a:r>
              <a:rPr lang="zh-CN" altLang="en-US" sz="2400" dirty="0"/>
              <a:t>（图注）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DE66D8-F232-4425-AAC7-9B44C12FD337}"/>
              </a:ext>
            </a:extLst>
          </p:cNvPr>
          <p:cNvSpPr/>
          <p:nvPr/>
        </p:nvSpPr>
        <p:spPr>
          <a:xfrm>
            <a:off x="6095999" y="3699474"/>
            <a:ext cx="31322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· </a:t>
            </a:r>
            <a:r>
              <a:rPr lang="en-US" altLang="zh-CN" sz="2400" dirty="0"/>
              <a:t>Acknowledgements</a:t>
            </a:r>
            <a:endParaRPr lang="zh-CN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AD220D-9DCE-4619-A780-CA6911DE39BD}"/>
              </a:ext>
            </a:extLst>
          </p:cNvPr>
          <p:cNvSpPr/>
          <p:nvPr/>
        </p:nvSpPr>
        <p:spPr>
          <a:xfrm>
            <a:off x="6095999" y="1689924"/>
            <a:ext cx="40947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·</a:t>
            </a:r>
            <a:r>
              <a:rPr lang="en-US" altLang="zh-CN" sz="2400" dirty="0"/>
              <a:t> Conclusion</a:t>
            </a:r>
            <a:endParaRPr lang="zh-CN" altLang="en-US" sz="2400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BD913125-AA12-4217-9236-A721006842E8}"/>
              </a:ext>
            </a:extLst>
          </p:cNvPr>
          <p:cNvSpPr/>
          <p:nvPr/>
        </p:nvSpPr>
        <p:spPr>
          <a:xfrm>
            <a:off x="6095999" y="4761202"/>
            <a:ext cx="248652" cy="46166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CF0D75-DFE3-4B09-8B02-BFE731D62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0" y="1342711"/>
            <a:ext cx="10890260" cy="360226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D2CFA1-C83E-434F-8BF3-7D1C3649F717}"/>
              </a:ext>
            </a:extLst>
          </p:cNvPr>
          <p:cNvSpPr/>
          <p:nvPr/>
        </p:nvSpPr>
        <p:spPr>
          <a:xfrm>
            <a:off x="5500034" y="5053624"/>
            <a:ext cx="1983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图注举例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42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3028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2266464" y="330283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Introduction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71D4EA-5FA5-4AB4-8DC1-66647DA7F3E7}"/>
              </a:ext>
            </a:extLst>
          </p:cNvPr>
          <p:cNvSpPr/>
          <p:nvPr/>
        </p:nvSpPr>
        <p:spPr>
          <a:xfrm>
            <a:off x="994752" y="810540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从一个相对宽泛的话题开始，介绍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F01314-8789-418A-A656-E150B177250A}"/>
              </a:ext>
            </a:extLst>
          </p:cNvPr>
          <p:cNvSpPr/>
          <p:nvPr/>
        </p:nvSpPr>
        <p:spPr>
          <a:xfrm>
            <a:off x="2199851" y="1594117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相关文献总结、解决相同问题方法总结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CBE0D8-44D5-4A53-AAB4-3D58D4BA0FAB}"/>
              </a:ext>
            </a:extLst>
          </p:cNvPr>
          <p:cNvSpPr/>
          <p:nvPr/>
        </p:nvSpPr>
        <p:spPr>
          <a:xfrm>
            <a:off x="2199853" y="2206758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动机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5D56E2-01B5-4B9C-9438-3B4821C59782}"/>
              </a:ext>
            </a:extLst>
          </p:cNvPr>
          <p:cNvSpPr/>
          <p:nvPr/>
        </p:nvSpPr>
        <p:spPr>
          <a:xfrm>
            <a:off x="2199852" y="3434888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重要性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F01314-8789-418A-A656-E150B177250A}"/>
              </a:ext>
            </a:extLst>
          </p:cNvPr>
          <p:cNvSpPr/>
          <p:nvPr/>
        </p:nvSpPr>
        <p:spPr>
          <a:xfrm>
            <a:off x="2199853" y="2820823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发现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F40748-E1D8-4024-A2C9-FAB64DCC2A77}"/>
              </a:ext>
            </a:extLst>
          </p:cNvPr>
          <p:cNvSpPr/>
          <p:nvPr/>
        </p:nvSpPr>
        <p:spPr>
          <a:xfrm>
            <a:off x="8049124" y="2639927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进而引出研究课题。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F9077B2-F7BB-48D9-80D6-3BF89CBDF723}"/>
              </a:ext>
            </a:extLst>
          </p:cNvPr>
          <p:cNvSpPr/>
          <p:nvPr/>
        </p:nvSpPr>
        <p:spPr>
          <a:xfrm>
            <a:off x="1732546" y="1594117"/>
            <a:ext cx="467305" cy="2388339"/>
          </a:xfrm>
          <a:prstGeom prst="leftBrace">
            <a:avLst>
              <a:gd name="adj1" fmla="val 8333"/>
              <a:gd name="adj2" fmla="val 4949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76AB5C-F0E4-4B5F-AB99-51A1C7D1B9A0}"/>
              </a:ext>
            </a:extLst>
          </p:cNvPr>
          <p:cNvSpPr/>
          <p:nvPr/>
        </p:nvSpPr>
        <p:spPr>
          <a:xfrm>
            <a:off x="1620393" y="4739023"/>
            <a:ext cx="8558323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Introduction</a:t>
            </a:r>
            <a:r>
              <a:rPr lang="zh-CN" altLang="en-US" sz="2400" dirty="0"/>
              <a:t>主要涵盖的内容应该是：阐述这项研究为何重要，研究内容和目的。</a:t>
            </a:r>
          </a:p>
        </p:txBody>
      </p:sp>
    </p:spTree>
    <p:extLst>
      <p:ext uri="{BB962C8B-B14F-4D97-AF65-F5344CB8AC3E}">
        <p14:creationId xmlns:p14="http://schemas.microsoft.com/office/powerpoint/2010/main" val="182549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91569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2266464" y="3915694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Background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A2B536-E347-40DB-9E6F-28AEAD103618}"/>
              </a:ext>
            </a:extLst>
          </p:cNvPr>
          <p:cNvSpPr/>
          <p:nvPr/>
        </p:nvSpPr>
        <p:spPr>
          <a:xfrm>
            <a:off x="481350" y="8163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B6F406-8161-40AD-88D2-7FC25B3FF5E2}"/>
              </a:ext>
            </a:extLst>
          </p:cNvPr>
          <p:cNvSpPr/>
          <p:nvPr/>
        </p:nvSpPr>
        <p:spPr>
          <a:xfrm>
            <a:off x="2374749" y="833193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Related work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77592C-A1C7-4304-B824-DE7C84078DCB}"/>
              </a:ext>
            </a:extLst>
          </p:cNvPr>
          <p:cNvSpPr/>
          <p:nvPr/>
        </p:nvSpPr>
        <p:spPr>
          <a:xfrm>
            <a:off x="1933214" y="1490008"/>
            <a:ext cx="9424597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introduction</a:t>
            </a:r>
            <a:r>
              <a:rPr lang="zh-CN" altLang="en-US" sz="2400" dirty="0"/>
              <a:t>是为了让读者对你的研究感兴趣，那么</a:t>
            </a:r>
            <a:r>
              <a:rPr lang="en-US" altLang="zh-CN" sz="2400" dirty="0"/>
              <a:t>related work </a:t>
            </a:r>
            <a:r>
              <a:rPr lang="zh-CN" altLang="en-US" sz="2400" dirty="0"/>
              <a:t>作用则是让读者对你的研究放心</a:t>
            </a:r>
            <a:r>
              <a:rPr lang="en-US" altLang="zh-CN" sz="2400" dirty="0"/>
              <a:t>—</a:t>
            </a:r>
            <a:r>
              <a:rPr lang="zh-CN" altLang="en-US" sz="2400" dirty="0"/>
              <a:t>即证明下文的研究不是闭门造车，而是紧跟前沿，富有意义。作者要把这个小领域以往相关的研究、热点问题、研究不足清晰地讲述出来，并告诉读者在这基础上自己继续做了什么工作，填补什么研究空白。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62F3F5-97C1-4589-9D8F-46D1CF4AE19A}"/>
              </a:ext>
            </a:extLst>
          </p:cNvPr>
          <p:cNvSpPr txBox="1"/>
          <p:nvPr/>
        </p:nvSpPr>
        <p:spPr>
          <a:xfrm>
            <a:off x="1933214" y="4583162"/>
            <a:ext cx="94245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从本质上看，</a:t>
            </a:r>
            <a:r>
              <a:rPr lang="en-US" altLang="zh-CN" sz="2400" dirty="0"/>
              <a:t>Background</a:t>
            </a:r>
            <a:r>
              <a:rPr lang="zh-CN" altLang="en-US" sz="2400" dirty="0"/>
              <a:t>部分可以看作是一个简单的文献综述（并非系统的文献综述）。</a:t>
            </a:r>
            <a:r>
              <a:rPr lang="en-US" altLang="zh-CN" sz="2400" dirty="0"/>
              <a:t>Background</a:t>
            </a:r>
            <a:r>
              <a:rPr lang="zh-CN" altLang="en-US" sz="2400" dirty="0"/>
              <a:t>我们就要合理地选择相关的文献来佐证我们研究的合理性，文献必须与研究主题密切相关又要承上启下，保证逻辑性。</a:t>
            </a:r>
          </a:p>
        </p:txBody>
      </p:sp>
    </p:spTree>
    <p:extLst>
      <p:ext uri="{BB962C8B-B14F-4D97-AF65-F5344CB8AC3E}">
        <p14:creationId xmlns:p14="http://schemas.microsoft.com/office/powerpoint/2010/main" val="398035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3028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2266464" y="330283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Methods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71D4EA-5FA5-4AB4-8DC1-66647DA7F3E7}"/>
              </a:ext>
            </a:extLst>
          </p:cNvPr>
          <p:cNvSpPr/>
          <p:nvPr/>
        </p:nvSpPr>
        <p:spPr>
          <a:xfrm>
            <a:off x="1206554" y="1013437"/>
            <a:ext cx="8839814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这一部分需要撰写的足够详细，详细到其他人能够重复出你的实验研究。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F01314-8789-418A-A656-E150B177250A}"/>
              </a:ext>
            </a:extLst>
          </p:cNvPr>
          <p:cNvSpPr/>
          <p:nvPr/>
        </p:nvSpPr>
        <p:spPr>
          <a:xfrm>
            <a:off x="2512673" y="1930992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数据采集、数据集构建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CBE0D8-44D5-4A53-AAB4-3D58D4BA0FAB}"/>
              </a:ext>
            </a:extLst>
          </p:cNvPr>
          <p:cNvSpPr/>
          <p:nvPr/>
        </p:nvSpPr>
        <p:spPr>
          <a:xfrm>
            <a:off x="2512675" y="2543633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算法数学原理、算法流程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5D56E2-01B5-4B9C-9438-3B4821C59782}"/>
              </a:ext>
            </a:extLst>
          </p:cNvPr>
          <p:cNvSpPr/>
          <p:nvPr/>
        </p:nvSpPr>
        <p:spPr>
          <a:xfrm>
            <a:off x="2512674" y="3771763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等等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F01314-8789-418A-A656-E150B177250A}"/>
              </a:ext>
            </a:extLst>
          </p:cNvPr>
          <p:cNvSpPr/>
          <p:nvPr/>
        </p:nvSpPr>
        <p:spPr>
          <a:xfrm>
            <a:off x="2512675" y="3157698"/>
            <a:ext cx="64287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实验设计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90DF73DE-047B-459F-A382-85D815AEB70F}"/>
              </a:ext>
            </a:extLst>
          </p:cNvPr>
          <p:cNvSpPr/>
          <p:nvPr/>
        </p:nvSpPr>
        <p:spPr>
          <a:xfrm>
            <a:off x="2049895" y="1930992"/>
            <a:ext cx="467305" cy="2388339"/>
          </a:xfrm>
          <a:prstGeom prst="leftBrace">
            <a:avLst>
              <a:gd name="adj1" fmla="val 8333"/>
              <a:gd name="adj2" fmla="val 4949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9BF88B-9C3C-4C18-B0E1-165AEEB103AB}"/>
              </a:ext>
            </a:extLst>
          </p:cNvPr>
          <p:cNvSpPr/>
          <p:nvPr/>
        </p:nvSpPr>
        <p:spPr>
          <a:xfrm>
            <a:off x="481350" y="459037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44FF23-E302-4204-B672-0AFC9AA82E57}"/>
              </a:ext>
            </a:extLst>
          </p:cNvPr>
          <p:cNvSpPr/>
          <p:nvPr/>
        </p:nvSpPr>
        <p:spPr>
          <a:xfrm>
            <a:off x="2266464" y="4621842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Results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0A149C-AAEE-4F13-9E53-928096175116}"/>
              </a:ext>
            </a:extLst>
          </p:cNvPr>
          <p:cNvSpPr/>
          <p:nvPr/>
        </p:nvSpPr>
        <p:spPr>
          <a:xfrm>
            <a:off x="1206554" y="5273525"/>
            <a:ext cx="8839814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这一部分开门见山的告诉读者你发现了什么、观测到了什么现象，根据实验发现的内容得出了什么结论。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D5FFBC-B638-4569-8FA5-F26E74E9FFE2}"/>
              </a:ext>
            </a:extLst>
          </p:cNvPr>
          <p:cNvSpPr/>
          <p:nvPr/>
        </p:nvSpPr>
        <p:spPr>
          <a:xfrm>
            <a:off x="1206554" y="6191080"/>
            <a:ext cx="838091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具体就是：以图表等方式展示并描述分析数据（实验结果）</a:t>
            </a:r>
          </a:p>
        </p:txBody>
      </p:sp>
    </p:spTree>
    <p:extLst>
      <p:ext uri="{BB962C8B-B14F-4D97-AF65-F5344CB8AC3E}">
        <p14:creationId xmlns:p14="http://schemas.microsoft.com/office/powerpoint/2010/main" val="17851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350" y="33028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D074DD-865B-4265-8693-3849A95F20B7}"/>
              </a:ext>
            </a:extLst>
          </p:cNvPr>
          <p:cNvSpPr/>
          <p:nvPr/>
        </p:nvSpPr>
        <p:spPr>
          <a:xfrm>
            <a:off x="2266464" y="330283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Discussion</a:t>
            </a:r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71D4EA-5FA5-4AB4-8DC1-66647DA7F3E7}"/>
              </a:ext>
            </a:extLst>
          </p:cNvPr>
          <p:cNvSpPr/>
          <p:nvPr/>
        </p:nvSpPr>
        <p:spPr>
          <a:xfrm>
            <a:off x="1051274" y="1192918"/>
            <a:ext cx="9656831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Discussion</a:t>
            </a:r>
            <a:r>
              <a:rPr lang="zh-CN" altLang="en-US" sz="2400" dirty="0"/>
              <a:t>部分目的在于使读者能够准确的理解你的研究成果，并认可其在该领域中的地位与作用，该部分对于发表起到决定性作用。</a:t>
            </a:r>
            <a:endParaRPr lang="en-US" altLang="zh-CN" sz="2400" dirty="0"/>
          </a:p>
          <a:p>
            <a:r>
              <a:rPr lang="zh-CN" altLang="en-US" sz="2400" dirty="0"/>
              <a:t>这一章我们首先应当总结这篇论文最重要的成果，例如改进后的模型、优化后的算法等，这对应着我们</a:t>
            </a:r>
            <a:r>
              <a:rPr lang="en-US" altLang="zh-CN" sz="2400" dirty="0"/>
              <a:t>Introduction</a:t>
            </a:r>
            <a:r>
              <a:rPr lang="zh-CN" altLang="en-US" sz="2400" dirty="0"/>
              <a:t>中引出的研究课题；</a:t>
            </a:r>
            <a:endParaRPr lang="en-US" altLang="zh-CN" sz="2400" dirty="0"/>
          </a:p>
          <a:p>
            <a:r>
              <a:rPr lang="zh-CN" altLang="en-US" sz="2400" dirty="0"/>
              <a:t>其次分析清楚研究成果的长处与局限性；</a:t>
            </a:r>
            <a:endParaRPr lang="en-US" altLang="zh-CN" sz="2400" dirty="0"/>
          </a:p>
          <a:p>
            <a:r>
              <a:rPr lang="zh-CN" altLang="en-US" sz="2400" dirty="0"/>
              <a:t>再者论证这篇文章的创新性，呼应</a:t>
            </a:r>
            <a:r>
              <a:rPr lang="en-US" altLang="zh-CN" sz="2400" dirty="0"/>
              <a:t>Introduction</a:t>
            </a:r>
            <a:r>
              <a:rPr lang="zh-CN" altLang="en-US" sz="2400" dirty="0"/>
              <a:t>中重要性的论述。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F8B768-5C5B-44AD-B1BD-51F8FF7EA415}"/>
              </a:ext>
            </a:extLst>
          </p:cNvPr>
          <p:cNvSpPr/>
          <p:nvPr/>
        </p:nvSpPr>
        <p:spPr>
          <a:xfrm>
            <a:off x="481350" y="421046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论文框架</a:t>
            </a:r>
            <a:r>
              <a:rPr lang="en-US" altLang="zh-CN" sz="2400" dirty="0"/>
              <a:t>——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0F83C7-1837-4B0E-B563-845367199DCF}"/>
              </a:ext>
            </a:extLst>
          </p:cNvPr>
          <p:cNvSpPr/>
          <p:nvPr/>
        </p:nvSpPr>
        <p:spPr>
          <a:xfrm>
            <a:off x="2266464" y="4210468"/>
            <a:ext cx="21544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 </a:t>
            </a:r>
            <a:r>
              <a:rPr lang="en-US" altLang="zh-CN" sz="2400" dirty="0"/>
              <a:t>Conclusion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6B9813-5E66-45ED-81A3-12CD342BE004}"/>
              </a:ext>
            </a:extLst>
          </p:cNvPr>
          <p:cNvSpPr/>
          <p:nvPr/>
        </p:nvSpPr>
        <p:spPr>
          <a:xfrm>
            <a:off x="1051274" y="5106057"/>
            <a:ext cx="965683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对这篇文章所研究的成果和影响的再次总结，以及对未来的展望。</a:t>
            </a:r>
          </a:p>
        </p:txBody>
      </p:sp>
    </p:spTree>
    <p:extLst>
      <p:ext uri="{BB962C8B-B14F-4D97-AF65-F5344CB8AC3E}">
        <p14:creationId xmlns:p14="http://schemas.microsoft.com/office/powerpoint/2010/main" val="23134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632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李 宁</cp:lastModifiedBy>
  <cp:revision>296</cp:revision>
  <dcterms:created xsi:type="dcterms:W3CDTF">2022-04-07T11:51:07Z</dcterms:created>
  <dcterms:modified xsi:type="dcterms:W3CDTF">2022-08-08T11:41:29Z</dcterms:modified>
</cp:coreProperties>
</file>