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464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348CB-A2CB-4A7E-9612-88CC02AE11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066827-0BCB-46F8-84D6-D70651761154}">
      <dgm:prSet/>
      <dgm:spPr/>
      <dgm:t>
        <a:bodyPr/>
        <a:lstStyle/>
        <a:p>
          <a:r>
            <a:rPr lang="en-US" dirty="0"/>
            <a:t>MAPE represents the best accuracy measure to use for forecasts</a:t>
          </a:r>
        </a:p>
      </dgm:t>
    </dgm:pt>
    <dgm:pt modelId="{2D34DDDE-B8F8-4CA6-BEB7-271066AFE67F}" type="parTrans" cxnId="{4C4D6BD1-2FFE-481E-A2F0-9887CD04100C}">
      <dgm:prSet/>
      <dgm:spPr/>
      <dgm:t>
        <a:bodyPr/>
        <a:lstStyle/>
        <a:p>
          <a:endParaRPr lang="en-US"/>
        </a:p>
      </dgm:t>
    </dgm:pt>
    <dgm:pt modelId="{7B4DE041-56A6-4CC6-8E3D-4D23FF8796C5}" type="sibTrans" cxnId="{4C4D6BD1-2FFE-481E-A2F0-9887CD04100C}">
      <dgm:prSet/>
      <dgm:spPr/>
      <dgm:t>
        <a:bodyPr/>
        <a:lstStyle/>
        <a:p>
          <a:endParaRPr lang="en-US"/>
        </a:p>
      </dgm:t>
    </dgm:pt>
    <dgm:pt modelId="{C822858A-570E-4C22-8B8A-F5B599EB56E7}">
      <dgm:prSet/>
      <dgm:spPr/>
      <dgm:t>
        <a:bodyPr/>
        <a:lstStyle/>
        <a:p>
          <a:r>
            <a:rPr lang="en-US"/>
            <a:t>Gives the average absolute percentage error between actual and predicted values</a:t>
          </a:r>
        </a:p>
      </dgm:t>
    </dgm:pt>
    <dgm:pt modelId="{FAEBF7C0-23AF-45E4-8C06-917F1186460E}" type="parTrans" cxnId="{E0FCC475-ABE8-4D38-8AC8-C645861D15D1}">
      <dgm:prSet/>
      <dgm:spPr/>
      <dgm:t>
        <a:bodyPr/>
        <a:lstStyle/>
        <a:p>
          <a:endParaRPr lang="en-US"/>
        </a:p>
      </dgm:t>
    </dgm:pt>
    <dgm:pt modelId="{3022A94E-3C00-4A40-AB7F-AE129D33A65C}" type="sibTrans" cxnId="{E0FCC475-ABE8-4D38-8AC8-C645861D15D1}">
      <dgm:prSet/>
      <dgm:spPr/>
      <dgm:t>
        <a:bodyPr/>
        <a:lstStyle/>
        <a:p>
          <a:endParaRPr lang="en-US"/>
        </a:p>
      </dgm:t>
    </dgm:pt>
    <dgm:pt modelId="{D512B8F4-50FB-4C83-BC8C-F56D618A3BB2}" type="pres">
      <dgm:prSet presAssocID="{E3E348CB-A2CB-4A7E-9612-88CC02AE118B}" presName="root" presStyleCnt="0">
        <dgm:presLayoutVars>
          <dgm:dir/>
          <dgm:resizeHandles val="exact"/>
        </dgm:presLayoutVars>
      </dgm:prSet>
      <dgm:spPr/>
    </dgm:pt>
    <dgm:pt modelId="{9F9D74C6-C807-49E6-813E-176DD703DDB1}" type="pres">
      <dgm:prSet presAssocID="{26066827-0BCB-46F8-84D6-D70651761154}" presName="compNode" presStyleCnt="0"/>
      <dgm:spPr/>
    </dgm:pt>
    <dgm:pt modelId="{A71CB5FC-1929-434B-80DB-547EFB299980}" type="pres">
      <dgm:prSet presAssocID="{26066827-0BCB-46F8-84D6-D70651761154}" presName="bgRect" presStyleLbl="bgShp" presStyleIdx="0" presStyleCnt="2"/>
      <dgm:spPr/>
    </dgm:pt>
    <dgm:pt modelId="{15D1E942-FDA5-4029-AFEC-C8B0245326BE}" type="pres">
      <dgm:prSet presAssocID="{26066827-0BCB-46F8-84D6-D706517611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FF0A53A-8E97-4AC8-A4E2-95C886CB8130}" type="pres">
      <dgm:prSet presAssocID="{26066827-0BCB-46F8-84D6-D70651761154}" presName="spaceRect" presStyleCnt="0"/>
      <dgm:spPr/>
    </dgm:pt>
    <dgm:pt modelId="{AC69D3B8-30B1-4C3E-A72C-19E250DFD7A3}" type="pres">
      <dgm:prSet presAssocID="{26066827-0BCB-46F8-84D6-D70651761154}" presName="parTx" presStyleLbl="revTx" presStyleIdx="0" presStyleCnt="2">
        <dgm:presLayoutVars>
          <dgm:chMax val="0"/>
          <dgm:chPref val="0"/>
        </dgm:presLayoutVars>
      </dgm:prSet>
      <dgm:spPr/>
    </dgm:pt>
    <dgm:pt modelId="{25D150A5-0629-43E2-AE5C-A2DCD5C85AFB}" type="pres">
      <dgm:prSet presAssocID="{7B4DE041-56A6-4CC6-8E3D-4D23FF8796C5}" presName="sibTrans" presStyleCnt="0"/>
      <dgm:spPr/>
    </dgm:pt>
    <dgm:pt modelId="{4F326B54-BF58-4DF9-8DF7-379E24566215}" type="pres">
      <dgm:prSet presAssocID="{C822858A-570E-4C22-8B8A-F5B599EB56E7}" presName="compNode" presStyleCnt="0"/>
      <dgm:spPr/>
    </dgm:pt>
    <dgm:pt modelId="{19F4CBA3-2F21-4853-8EB4-57520FF22B82}" type="pres">
      <dgm:prSet presAssocID="{C822858A-570E-4C22-8B8A-F5B599EB56E7}" presName="bgRect" presStyleLbl="bgShp" presStyleIdx="1" presStyleCnt="2"/>
      <dgm:spPr/>
    </dgm:pt>
    <dgm:pt modelId="{009D000F-A1F1-49BB-BCF3-16CE1FBE0E61}" type="pres">
      <dgm:prSet presAssocID="{C822858A-570E-4C22-8B8A-F5B599EB56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2E27756-8054-42E6-B0B7-A598EEFC05CB}" type="pres">
      <dgm:prSet presAssocID="{C822858A-570E-4C22-8B8A-F5B599EB56E7}" presName="spaceRect" presStyleCnt="0"/>
      <dgm:spPr/>
    </dgm:pt>
    <dgm:pt modelId="{C941C4A5-3BFD-44B7-BD62-681079DAA5EB}" type="pres">
      <dgm:prSet presAssocID="{C822858A-570E-4C22-8B8A-F5B599EB56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793D1E-3EC6-4AA6-BD05-F358E92EDDB0}" type="presOf" srcId="{26066827-0BCB-46F8-84D6-D70651761154}" destId="{AC69D3B8-30B1-4C3E-A72C-19E250DFD7A3}" srcOrd="0" destOrd="0" presId="urn:microsoft.com/office/officeart/2018/2/layout/IconVerticalSolidList"/>
    <dgm:cxn modelId="{65776171-CA9F-49E3-965C-E0DBACA4A24A}" type="presOf" srcId="{E3E348CB-A2CB-4A7E-9612-88CC02AE118B}" destId="{D512B8F4-50FB-4C83-BC8C-F56D618A3BB2}" srcOrd="0" destOrd="0" presId="urn:microsoft.com/office/officeart/2018/2/layout/IconVerticalSolidList"/>
    <dgm:cxn modelId="{E0FCC475-ABE8-4D38-8AC8-C645861D15D1}" srcId="{E3E348CB-A2CB-4A7E-9612-88CC02AE118B}" destId="{C822858A-570E-4C22-8B8A-F5B599EB56E7}" srcOrd="1" destOrd="0" parTransId="{FAEBF7C0-23AF-45E4-8C06-917F1186460E}" sibTransId="{3022A94E-3C00-4A40-AB7F-AE129D33A65C}"/>
    <dgm:cxn modelId="{33D4BB87-9413-4408-9B97-BE7018D71678}" type="presOf" srcId="{C822858A-570E-4C22-8B8A-F5B599EB56E7}" destId="{C941C4A5-3BFD-44B7-BD62-681079DAA5EB}" srcOrd="0" destOrd="0" presId="urn:microsoft.com/office/officeart/2018/2/layout/IconVerticalSolidList"/>
    <dgm:cxn modelId="{4C4D6BD1-2FFE-481E-A2F0-9887CD04100C}" srcId="{E3E348CB-A2CB-4A7E-9612-88CC02AE118B}" destId="{26066827-0BCB-46F8-84D6-D70651761154}" srcOrd="0" destOrd="0" parTransId="{2D34DDDE-B8F8-4CA6-BEB7-271066AFE67F}" sibTransId="{7B4DE041-56A6-4CC6-8E3D-4D23FF8796C5}"/>
    <dgm:cxn modelId="{1A1D629B-E5CC-470F-92CC-E631EFAAB55E}" type="presParOf" srcId="{D512B8F4-50FB-4C83-BC8C-F56D618A3BB2}" destId="{9F9D74C6-C807-49E6-813E-176DD703DDB1}" srcOrd="0" destOrd="0" presId="urn:microsoft.com/office/officeart/2018/2/layout/IconVerticalSolidList"/>
    <dgm:cxn modelId="{F2D412A9-E9CC-4362-86E2-B3C5079EB993}" type="presParOf" srcId="{9F9D74C6-C807-49E6-813E-176DD703DDB1}" destId="{A71CB5FC-1929-434B-80DB-547EFB299980}" srcOrd="0" destOrd="0" presId="urn:microsoft.com/office/officeart/2018/2/layout/IconVerticalSolidList"/>
    <dgm:cxn modelId="{2A5EEC0F-BE77-4D7E-ADE8-F4D7B03EDAD7}" type="presParOf" srcId="{9F9D74C6-C807-49E6-813E-176DD703DDB1}" destId="{15D1E942-FDA5-4029-AFEC-C8B0245326BE}" srcOrd="1" destOrd="0" presId="urn:microsoft.com/office/officeart/2018/2/layout/IconVerticalSolidList"/>
    <dgm:cxn modelId="{D4593DD6-0632-444D-B144-1E5EAAD5478F}" type="presParOf" srcId="{9F9D74C6-C807-49E6-813E-176DD703DDB1}" destId="{AFF0A53A-8E97-4AC8-A4E2-95C886CB8130}" srcOrd="2" destOrd="0" presId="urn:microsoft.com/office/officeart/2018/2/layout/IconVerticalSolidList"/>
    <dgm:cxn modelId="{3B15DF58-F813-44B6-9075-68C96455684B}" type="presParOf" srcId="{9F9D74C6-C807-49E6-813E-176DD703DDB1}" destId="{AC69D3B8-30B1-4C3E-A72C-19E250DFD7A3}" srcOrd="3" destOrd="0" presId="urn:microsoft.com/office/officeart/2018/2/layout/IconVerticalSolidList"/>
    <dgm:cxn modelId="{F2053D32-0D49-496F-B003-6444A5005D65}" type="presParOf" srcId="{D512B8F4-50FB-4C83-BC8C-F56D618A3BB2}" destId="{25D150A5-0629-43E2-AE5C-A2DCD5C85AFB}" srcOrd="1" destOrd="0" presId="urn:microsoft.com/office/officeart/2018/2/layout/IconVerticalSolidList"/>
    <dgm:cxn modelId="{16E6C411-6316-4902-A384-3796ADA8BC83}" type="presParOf" srcId="{D512B8F4-50FB-4C83-BC8C-F56D618A3BB2}" destId="{4F326B54-BF58-4DF9-8DF7-379E24566215}" srcOrd="2" destOrd="0" presId="urn:microsoft.com/office/officeart/2018/2/layout/IconVerticalSolidList"/>
    <dgm:cxn modelId="{B478BA3C-933E-43D1-B6B2-C79EBF87A4B1}" type="presParOf" srcId="{4F326B54-BF58-4DF9-8DF7-379E24566215}" destId="{19F4CBA3-2F21-4853-8EB4-57520FF22B82}" srcOrd="0" destOrd="0" presId="urn:microsoft.com/office/officeart/2018/2/layout/IconVerticalSolidList"/>
    <dgm:cxn modelId="{F4C6B9C1-E7FA-498E-A7A1-E616E144FE90}" type="presParOf" srcId="{4F326B54-BF58-4DF9-8DF7-379E24566215}" destId="{009D000F-A1F1-49BB-BCF3-16CE1FBE0E61}" srcOrd="1" destOrd="0" presId="urn:microsoft.com/office/officeart/2018/2/layout/IconVerticalSolidList"/>
    <dgm:cxn modelId="{A4C10C4E-7B9D-4677-AEE0-ABF3B52D5ED0}" type="presParOf" srcId="{4F326B54-BF58-4DF9-8DF7-379E24566215}" destId="{82E27756-8054-42E6-B0B7-A598EEFC05CB}" srcOrd="2" destOrd="0" presId="urn:microsoft.com/office/officeart/2018/2/layout/IconVerticalSolidList"/>
    <dgm:cxn modelId="{8D295FB5-006E-4F57-B094-D1E69B6501DD}" type="presParOf" srcId="{4F326B54-BF58-4DF9-8DF7-379E24566215}" destId="{C941C4A5-3BFD-44B7-BD62-681079DAA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01F9B-D097-4923-B968-579D6621B93E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D7CDB-430B-4AE3-A5E4-0DF3A35092D1}">
      <dgm:prSet/>
      <dgm:spPr/>
      <dgm:t>
        <a:bodyPr/>
        <a:lstStyle/>
        <a:p>
          <a:r>
            <a:rPr lang="en-US"/>
            <a:t>Forecasts the revenues of the next 5 quarters using the seasonal naïve method</a:t>
          </a:r>
        </a:p>
      </dgm:t>
    </dgm:pt>
    <dgm:pt modelId="{F51EA4DA-5208-45E4-B7EF-72DAB33719C6}" type="parTrans" cxnId="{09BB576C-C908-4FBC-8860-2B41FF62B3B6}">
      <dgm:prSet/>
      <dgm:spPr/>
      <dgm:t>
        <a:bodyPr/>
        <a:lstStyle/>
        <a:p>
          <a:endParaRPr lang="en-US"/>
        </a:p>
      </dgm:t>
    </dgm:pt>
    <dgm:pt modelId="{08976701-0891-4EE8-90CE-E7A44CA2B430}" type="sibTrans" cxnId="{09BB576C-C908-4FBC-8860-2B41FF62B3B6}">
      <dgm:prSet/>
      <dgm:spPr/>
      <dgm:t>
        <a:bodyPr/>
        <a:lstStyle/>
        <a:p>
          <a:endParaRPr lang="en-US"/>
        </a:p>
      </dgm:t>
    </dgm:pt>
    <dgm:pt modelId="{EDBCAEC2-5BD1-44D4-BEF2-92505AE4BBD9}">
      <dgm:prSet/>
      <dgm:spPr/>
      <dgm:t>
        <a:bodyPr/>
        <a:lstStyle/>
        <a:p>
          <a:r>
            <a:rPr lang="en-US" dirty="0"/>
            <a:t>Much more accurate forecasting method than the regular naïve method and mean forecasting method as it accounts for seasonality</a:t>
          </a:r>
        </a:p>
      </dgm:t>
    </dgm:pt>
    <dgm:pt modelId="{E499C35D-C11E-43BB-AE37-0C80780A28EF}" type="parTrans" cxnId="{D1F48F92-5026-4094-B0AC-B8442B74FBE4}">
      <dgm:prSet/>
      <dgm:spPr/>
      <dgm:t>
        <a:bodyPr/>
        <a:lstStyle/>
        <a:p>
          <a:endParaRPr lang="en-US"/>
        </a:p>
      </dgm:t>
    </dgm:pt>
    <dgm:pt modelId="{BE92F245-2252-40D5-8361-530D5518F2F9}" type="sibTrans" cxnId="{D1F48F92-5026-4094-B0AC-B8442B74FBE4}">
      <dgm:prSet/>
      <dgm:spPr/>
      <dgm:t>
        <a:bodyPr/>
        <a:lstStyle/>
        <a:p>
          <a:endParaRPr lang="en-US"/>
        </a:p>
      </dgm:t>
    </dgm:pt>
    <dgm:pt modelId="{AA7F0CD2-C443-4FB1-AD87-6CD2C957E512}">
      <dgm:prSet/>
      <dgm:spPr/>
      <dgm:t>
        <a:bodyPr/>
        <a:lstStyle/>
        <a:p>
          <a:r>
            <a:rPr lang="en-US" dirty="0"/>
            <a:t>Residual analysis shows that most of the lags are within the significance bounds but the forecast can be much more accurate</a:t>
          </a:r>
        </a:p>
      </dgm:t>
    </dgm:pt>
    <dgm:pt modelId="{A8C125F3-EF79-46C9-B865-93BC0250A4F7}" type="parTrans" cxnId="{391059C0-4E36-4A77-9F59-AA7F7ADE4D61}">
      <dgm:prSet/>
      <dgm:spPr/>
      <dgm:t>
        <a:bodyPr/>
        <a:lstStyle/>
        <a:p>
          <a:endParaRPr lang="en-US"/>
        </a:p>
      </dgm:t>
    </dgm:pt>
    <dgm:pt modelId="{0204CF2D-48F4-4864-A4AA-3228268404C4}" type="sibTrans" cxnId="{391059C0-4E36-4A77-9F59-AA7F7ADE4D61}">
      <dgm:prSet/>
      <dgm:spPr/>
      <dgm:t>
        <a:bodyPr/>
        <a:lstStyle/>
        <a:p>
          <a:endParaRPr lang="en-US"/>
        </a:p>
      </dgm:t>
    </dgm:pt>
    <dgm:pt modelId="{0E244907-FB83-4C38-BBA1-6DE97BB7785B}" type="pres">
      <dgm:prSet presAssocID="{88601F9B-D097-4923-B968-579D6621B93E}" presName="vert0" presStyleCnt="0">
        <dgm:presLayoutVars>
          <dgm:dir/>
          <dgm:animOne val="branch"/>
          <dgm:animLvl val="lvl"/>
        </dgm:presLayoutVars>
      </dgm:prSet>
      <dgm:spPr/>
    </dgm:pt>
    <dgm:pt modelId="{F8677121-8A20-4787-B8A2-39910D1651F8}" type="pres">
      <dgm:prSet presAssocID="{D10D7CDB-430B-4AE3-A5E4-0DF3A35092D1}" presName="thickLine" presStyleLbl="alignNode1" presStyleIdx="0" presStyleCnt="3"/>
      <dgm:spPr/>
    </dgm:pt>
    <dgm:pt modelId="{3DAD7FFA-306D-4EDB-8069-E755FB03A6C1}" type="pres">
      <dgm:prSet presAssocID="{D10D7CDB-430B-4AE3-A5E4-0DF3A35092D1}" presName="horz1" presStyleCnt="0"/>
      <dgm:spPr/>
    </dgm:pt>
    <dgm:pt modelId="{D581115B-4E6C-44F3-9812-8C3D09DC3BE6}" type="pres">
      <dgm:prSet presAssocID="{D10D7CDB-430B-4AE3-A5E4-0DF3A35092D1}" presName="tx1" presStyleLbl="revTx" presStyleIdx="0" presStyleCnt="3"/>
      <dgm:spPr/>
    </dgm:pt>
    <dgm:pt modelId="{97F4A37E-34FE-4283-ACBD-E25EB66EC534}" type="pres">
      <dgm:prSet presAssocID="{D10D7CDB-430B-4AE3-A5E4-0DF3A35092D1}" presName="vert1" presStyleCnt="0"/>
      <dgm:spPr/>
    </dgm:pt>
    <dgm:pt modelId="{584C0DFA-5AC7-450C-BD4B-B8E8F53BFA4D}" type="pres">
      <dgm:prSet presAssocID="{EDBCAEC2-5BD1-44D4-BEF2-92505AE4BBD9}" presName="thickLine" presStyleLbl="alignNode1" presStyleIdx="1" presStyleCnt="3"/>
      <dgm:spPr/>
    </dgm:pt>
    <dgm:pt modelId="{EAB94830-DBF1-4B23-8F19-6650CB0E08F2}" type="pres">
      <dgm:prSet presAssocID="{EDBCAEC2-5BD1-44D4-BEF2-92505AE4BBD9}" presName="horz1" presStyleCnt="0"/>
      <dgm:spPr/>
    </dgm:pt>
    <dgm:pt modelId="{FD195D21-FA15-49CF-8982-0D4BD5587D33}" type="pres">
      <dgm:prSet presAssocID="{EDBCAEC2-5BD1-44D4-BEF2-92505AE4BBD9}" presName="tx1" presStyleLbl="revTx" presStyleIdx="1" presStyleCnt="3"/>
      <dgm:spPr/>
    </dgm:pt>
    <dgm:pt modelId="{1281CD49-D817-4E3D-9C37-3A10847D1018}" type="pres">
      <dgm:prSet presAssocID="{EDBCAEC2-5BD1-44D4-BEF2-92505AE4BBD9}" presName="vert1" presStyleCnt="0"/>
      <dgm:spPr/>
    </dgm:pt>
    <dgm:pt modelId="{8321021C-13A0-4347-914E-792719F4750C}" type="pres">
      <dgm:prSet presAssocID="{AA7F0CD2-C443-4FB1-AD87-6CD2C957E512}" presName="thickLine" presStyleLbl="alignNode1" presStyleIdx="2" presStyleCnt="3"/>
      <dgm:spPr/>
    </dgm:pt>
    <dgm:pt modelId="{7B8593A9-6145-4941-A867-4E1891A95DD5}" type="pres">
      <dgm:prSet presAssocID="{AA7F0CD2-C443-4FB1-AD87-6CD2C957E512}" presName="horz1" presStyleCnt="0"/>
      <dgm:spPr/>
    </dgm:pt>
    <dgm:pt modelId="{8EB3DB37-D7CC-400C-8DB2-8CD8C85A9DDC}" type="pres">
      <dgm:prSet presAssocID="{AA7F0CD2-C443-4FB1-AD87-6CD2C957E512}" presName="tx1" presStyleLbl="revTx" presStyleIdx="2" presStyleCnt="3"/>
      <dgm:spPr/>
    </dgm:pt>
    <dgm:pt modelId="{423A7CA1-076B-449A-A7E7-0EBFD2A31A67}" type="pres">
      <dgm:prSet presAssocID="{AA7F0CD2-C443-4FB1-AD87-6CD2C957E512}" presName="vert1" presStyleCnt="0"/>
      <dgm:spPr/>
    </dgm:pt>
  </dgm:ptLst>
  <dgm:cxnLst>
    <dgm:cxn modelId="{6610C40D-A3B4-4D20-A5D0-DF8867C459BC}" type="presOf" srcId="{AA7F0CD2-C443-4FB1-AD87-6CD2C957E512}" destId="{8EB3DB37-D7CC-400C-8DB2-8CD8C85A9DDC}" srcOrd="0" destOrd="0" presId="urn:microsoft.com/office/officeart/2008/layout/LinedList"/>
    <dgm:cxn modelId="{56837546-074D-4202-ADDB-01A695346918}" type="presOf" srcId="{88601F9B-D097-4923-B968-579D6621B93E}" destId="{0E244907-FB83-4C38-BBA1-6DE97BB7785B}" srcOrd="0" destOrd="0" presId="urn:microsoft.com/office/officeart/2008/layout/LinedList"/>
    <dgm:cxn modelId="{09BB576C-C908-4FBC-8860-2B41FF62B3B6}" srcId="{88601F9B-D097-4923-B968-579D6621B93E}" destId="{D10D7CDB-430B-4AE3-A5E4-0DF3A35092D1}" srcOrd="0" destOrd="0" parTransId="{F51EA4DA-5208-45E4-B7EF-72DAB33719C6}" sibTransId="{08976701-0891-4EE8-90CE-E7A44CA2B430}"/>
    <dgm:cxn modelId="{D1F48F92-5026-4094-B0AC-B8442B74FBE4}" srcId="{88601F9B-D097-4923-B968-579D6621B93E}" destId="{EDBCAEC2-5BD1-44D4-BEF2-92505AE4BBD9}" srcOrd="1" destOrd="0" parTransId="{E499C35D-C11E-43BB-AE37-0C80780A28EF}" sibTransId="{BE92F245-2252-40D5-8361-530D5518F2F9}"/>
    <dgm:cxn modelId="{2B0FD29E-3208-40C3-8563-005F0E4BC907}" type="presOf" srcId="{D10D7CDB-430B-4AE3-A5E4-0DF3A35092D1}" destId="{D581115B-4E6C-44F3-9812-8C3D09DC3BE6}" srcOrd="0" destOrd="0" presId="urn:microsoft.com/office/officeart/2008/layout/LinedList"/>
    <dgm:cxn modelId="{391059C0-4E36-4A77-9F59-AA7F7ADE4D61}" srcId="{88601F9B-D097-4923-B968-579D6621B93E}" destId="{AA7F0CD2-C443-4FB1-AD87-6CD2C957E512}" srcOrd="2" destOrd="0" parTransId="{A8C125F3-EF79-46C9-B865-93BC0250A4F7}" sibTransId="{0204CF2D-48F4-4864-A4AA-3228268404C4}"/>
    <dgm:cxn modelId="{82B884F0-49F5-4AEB-8F2B-470D0858BA69}" type="presOf" srcId="{EDBCAEC2-5BD1-44D4-BEF2-92505AE4BBD9}" destId="{FD195D21-FA15-49CF-8982-0D4BD5587D33}" srcOrd="0" destOrd="0" presId="urn:microsoft.com/office/officeart/2008/layout/LinedList"/>
    <dgm:cxn modelId="{C6D2BE01-767D-43A7-80C7-0BDC3E2DA30D}" type="presParOf" srcId="{0E244907-FB83-4C38-BBA1-6DE97BB7785B}" destId="{F8677121-8A20-4787-B8A2-39910D1651F8}" srcOrd="0" destOrd="0" presId="urn:microsoft.com/office/officeart/2008/layout/LinedList"/>
    <dgm:cxn modelId="{912D1B71-1655-45AC-9D1A-36D7AF0B6D2A}" type="presParOf" srcId="{0E244907-FB83-4C38-BBA1-6DE97BB7785B}" destId="{3DAD7FFA-306D-4EDB-8069-E755FB03A6C1}" srcOrd="1" destOrd="0" presId="urn:microsoft.com/office/officeart/2008/layout/LinedList"/>
    <dgm:cxn modelId="{2368942A-0E8B-49B9-83F3-34B264303D50}" type="presParOf" srcId="{3DAD7FFA-306D-4EDB-8069-E755FB03A6C1}" destId="{D581115B-4E6C-44F3-9812-8C3D09DC3BE6}" srcOrd="0" destOrd="0" presId="urn:microsoft.com/office/officeart/2008/layout/LinedList"/>
    <dgm:cxn modelId="{53FFDDA6-5C05-41C8-AFC5-5E112464C101}" type="presParOf" srcId="{3DAD7FFA-306D-4EDB-8069-E755FB03A6C1}" destId="{97F4A37E-34FE-4283-ACBD-E25EB66EC534}" srcOrd="1" destOrd="0" presId="urn:microsoft.com/office/officeart/2008/layout/LinedList"/>
    <dgm:cxn modelId="{C9774115-F952-43F2-8EE3-4AF0B4D324B8}" type="presParOf" srcId="{0E244907-FB83-4C38-BBA1-6DE97BB7785B}" destId="{584C0DFA-5AC7-450C-BD4B-B8E8F53BFA4D}" srcOrd="2" destOrd="0" presId="urn:microsoft.com/office/officeart/2008/layout/LinedList"/>
    <dgm:cxn modelId="{501C113C-044E-48C7-A45C-470F26691219}" type="presParOf" srcId="{0E244907-FB83-4C38-BBA1-6DE97BB7785B}" destId="{EAB94830-DBF1-4B23-8F19-6650CB0E08F2}" srcOrd="3" destOrd="0" presId="urn:microsoft.com/office/officeart/2008/layout/LinedList"/>
    <dgm:cxn modelId="{CA116F12-5ECA-41F9-9341-81FD9F9051C5}" type="presParOf" srcId="{EAB94830-DBF1-4B23-8F19-6650CB0E08F2}" destId="{FD195D21-FA15-49CF-8982-0D4BD5587D33}" srcOrd="0" destOrd="0" presId="urn:microsoft.com/office/officeart/2008/layout/LinedList"/>
    <dgm:cxn modelId="{78B3F8B9-C7E3-419C-907C-F9027EE710E6}" type="presParOf" srcId="{EAB94830-DBF1-4B23-8F19-6650CB0E08F2}" destId="{1281CD49-D817-4E3D-9C37-3A10847D1018}" srcOrd="1" destOrd="0" presId="urn:microsoft.com/office/officeart/2008/layout/LinedList"/>
    <dgm:cxn modelId="{AE31170C-D4D7-4EA9-9B68-1CCDD1B37EF4}" type="presParOf" srcId="{0E244907-FB83-4C38-BBA1-6DE97BB7785B}" destId="{8321021C-13A0-4347-914E-792719F4750C}" srcOrd="4" destOrd="0" presId="urn:microsoft.com/office/officeart/2008/layout/LinedList"/>
    <dgm:cxn modelId="{FCE9ABA3-D115-4D56-80AC-082B66A2F318}" type="presParOf" srcId="{0E244907-FB83-4C38-BBA1-6DE97BB7785B}" destId="{7B8593A9-6145-4941-A867-4E1891A95DD5}" srcOrd="5" destOrd="0" presId="urn:microsoft.com/office/officeart/2008/layout/LinedList"/>
    <dgm:cxn modelId="{B3DC8A45-2512-44C2-BC80-CA7A70C935D9}" type="presParOf" srcId="{7B8593A9-6145-4941-A867-4E1891A95DD5}" destId="{8EB3DB37-D7CC-400C-8DB2-8CD8C85A9DDC}" srcOrd="0" destOrd="0" presId="urn:microsoft.com/office/officeart/2008/layout/LinedList"/>
    <dgm:cxn modelId="{9BE783D9-2A9B-43BC-AC6A-2EAE1E3BA6A2}" type="presParOf" srcId="{7B8593A9-6145-4941-A867-4E1891A95DD5}" destId="{423A7CA1-076B-449A-A7E7-0EBFD2A31A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25CD-EDF7-4264-9B87-EB278F8CAEB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6D26669-A0EE-45EA-920D-B16DA369D3AB}">
      <dgm:prSet/>
      <dgm:spPr/>
      <dgm:t>
        <a:bodyPr/>
        <a:lstStyle/>
        <a:p>
          <a:r>
            <a:rPr lang="en-US"/>
            <a:t>Use more recent data to reduce noise</a:t>
          </a:r>
        </a:p>
      </dgm:t>
    </dgm:pt>
    <dgm:pt modelId="{DEB0E745-6F9F-4203-AE90-8632B038F75D}" type="parTrans" cxnId="{A489D0B4-3271-45E7-89A2-7D02624FF56D}">
      <dgm:prSet/>
      <dgm:spPr/>
      <dgm:t>
        <a:bodyPr/>
        <a:lstStyle/>
        <a:p>
          <a:endParaRPr lang="en-US"/>
        </a:p>
      </dgm:t>
    </dgm:pt>
    <dgm:pt modelId="{0546AA2D-8F17-4109-A8EE-361DF213CFE5}" type="sibTrans" cxnId="{A489D0B4-3271-45E7-89A2-7D02624FF56D}">
      <dgm:prSet/>
      <dgm:spPr/>
      <dgm:t>
        <a:bodyPr/>
        <a:lstStyle/>
        <a:p>
          <a:endParaRPr lang="en-US"/>
        </a:p>
      </dgm:t>
    </dgm:pt>
    <dgm:pt modelId="{91186140-0CA0-4CAA-8D18-166388F8D784}">
      <dgm:prSet/>
      <dgm:spPr/>
      <dgm:t>
        <a:bodyPr/>
        <a:lstStyle/>
        <a:p>
          <a:r>
            <a:rPr lang="en-US"/>
            <a:t>Utilize the same amount of data for all forecasting methods</a:t>
          </a:r>
        </a:p>
      </dgm:t>
    </dgm:pt>
    <dgm:pt modelId="{31F1F77E-BFD9-440E-BCF0-7837311F4B5F}" type="parTrans" cxnId="{B9DAB9E8-3B16-42B9-846B-359231DB28CC}">
      <dgm:prSet/>
      <dgm:spPr/>
      <dgm:t>
        <a:bodyPr/>
        <a:lstStyle/>
        <a:p>
          <a:endParaRPr lang="en-US"/>
        </a:p>
      </dgm:t>
    </dgm:pt>
    <dgm:pt modelId="{B66EA0E9-FCFC-4631-A36A-E8B9C97F11CB}" type="sibTrans" cxnId="{B9DAB9E8-3B16-42B9-846B-359231DB28CC}">
      <dgm:prSet/>
      <dgm:spPr/>
      <dgm:t>
        <a:bodyPr/>
        <a:lstStyle/>
        <a:p>
          <a:endParaRPr lang="en-US"/>
        </a:p>
      </dgm:t>
    </dgm:pt>
    <dgm:pt modelId="{62AFD194-D303-44F9-8441-006AA2DC1371}" type="pres">
      <dgm:prSet presAssocID="{BDB825CD-EDF7-4264-9B87-EB278F8CAE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36A46D-C6E5-43C0-B325-19A8066A6652}" type="pres">
      <dgm:prSet presAssocID="{A6D26669-A0EE-45EA-920D-B16DA369D3AB}" presName="hierRoot1" presStyleCnt="0"/>
      <dgm:spPr/>
    </dgm:pt>
    <dgm:pt modelId="{EC29DB46-1B22-409E-90FC-23C4ABC05AAC}" type="pres">
      <dgm:prSet presAssocID="{A6D26669-A0EE-45EA-920D-B16DA369D3AB}" presName="composite" presStyleCnt="0"/>
      <dgm:spPr/>
    </dgm:pt>
    <dgm:pt modelId="{6C43AEC3-16FA-483F-8F71-2CCB9BD5112A}" type="pres">
      <dgm:prSet presAssocID="{A6D26669-A0EE-45EA-920D-B16DA369D3AB}" presName="background" presStyleLbl="node0" presStyleIdx="0" presStyleCnt="2"/>
      <dgm:spPr/>
    </dgm:pt>
    <dgm:pt modelId="{E1D9E8F1-49CA-40ED-933C-D4CAB46C20C5}" type="pres">
      <dgm:prSet presAssocID="{A6D26669-A0EE-45EA-920D-B16DA369D3AB}" presName="text" presStyleLbl="fgAcc0" presStyleIdx="0" presStyleCnt="2">
        <dgm:presLayoutVars>
          <dgm:chPref val="3"/>
        </dgm:presLayoutVars>
      </dgm:prSet>
      <dgm:spPr/>
    </dgm:pt>
    <dgm:pt modelId="{8AB9E774-2323-4389-8BE4-291DA3E4E414}" type="pres">
      <dgm:prSet presAssocID="{A6D26669-A0EE-45EA-920D-B16DA369D3AB}" presName="hierChild2" presStyleCnt="0"/>
      <dgm:spPr/>
    </dgm:pt>
    <dgm:pt modelId="{B49FBBAA-F998-4E5D-903F-34F12223BA64}" type="pres">
      <dgm:prSet presAssocID="{91186140-0CA0-4CAA-8D18-166388F8D784}" presName="hierRoot1" presStyleCnt="0"/>
      <dgm:spPr/>
    </dgm:pt>
    <dgm:pt modelId="{7AA10B15-81EA-4C4E-8770-E78BFC4D387C}" type="pres">
      <dgm:prSet presAssocID="{91186140-0CA0-4CAA-8D18-166388F8D784}" presName="composite" presStyleCnt="0"/>
      <dgm:spPr/>
    </dgm:pt>
    <dgm:pt modelId="{871839D1-7B65-4AF1-86F1-4F1F658FEDC8}" type="pres">
      <dgm:prSet presAssocID="{91186140-0CA0-4CAA-8D18-166388F8D784}" presName="background" presStyleLbl="node0" presStyleIdx="1" presStyleCnt="2"/>
      <dgm:spPr/>
    </dgm:pt>
    <dgm:pt modelId="{D6705CF0-A026-4CC0-9C65-C4343DDDB853}" type="pres">
      <dgm:prSet presAssocID="{91186140-0CA0-4CAA-8D18-166388F8D784}" presName="text" presStyleLbl="fgAcc0" presStyleIdx="1" presStyleCnt="2">
        <dgm:presLayoutVars>
          <dgm:chPref val="3"/>
        </dgm:presLayoutVars>
      </dgm:prSet>
      <dgm:spPr/>
    </dgm:pt>
    <dgm:pt modelId="{ECF83087-EC45-4D0A-9E50-39264A8D28D3}" type="pres">
      <dgm:prSet presAssocID="{91186140-0CA0-4CAA-8D18-166388F8D784}" presName="hierChild2" presStyleCnt="0"/>
      <dgm:spPr/>
    </dgm:pt>
  </dgm:ptLst>
  <dgm:cxnLst>
    <dgm:cxn modelId="{BF97735B-AC21-4FF1-A48B-AFDC7A3A79BD}" type="presOf" srcId="{A6D26669-A0EE-45EA-920D-B16DA369D3AB}" destId="{E1D9E8F1-49CA-40ED-933C-D4CAB46C20C5}" srcOrd="0" destOrd="0" presId="urn:microsoft.com/office/officeart/2005/8/layout/hierarchy1"/>
    <dgm:cxn modelId="{A489D0B4-3271-45E7-89A2-7D02624FF56D}" srcId="{BDB825CD-EDF7-4264-9B87-EB278F8CAEBE}" destId="{A6D26669-A0EE-45EA-920D-B16DA369D3AB}" srcOrd="0" destOrd="0" parTransId="{DEB0E745-6F9F-4203-AE90-8632B038F75D}" sibTransId="{0546AA2D-8F17-4109-A8EE-361DF213CFE5}"/>
    <dgm:cxn modelId="{E9E733E4-2CBA-4273-8518-5DD65FB00FE7}" type="presOf" srcId="{BDB825CD-EDF7-4264-9B87-EB278F8CAEBE}" destId="{62AFD194-D303-44F9-8441-006AA2DC1371}" srcOrd="0" destOrd="0" presId="urn:microsoft.com/office/officeart/2005/8/layout/hierarchy1"/>
    <dgm:cxn modelId="{B9DAB9E8-3B16-42B9-846B-359231DB28CC}" srcId="{BDB825CD-EDF7-4264-9B87-EB278F8CAEBE}" destId="{91186140-0CA0-4CAA-8D18-166388F8D784}" srcOrd="1" destOrd="0" parTransId="{31F1F77E-BFD9-440E-BCF0-7837311F4B5F}" sibTransId="{B66EA0E9-FCFC-4631-A36A-E8B9C97F11CB}"/>
    <dgm:cxn modelId="{88571DED-BBC3-41D4-8DC5-52200C93F5C0}" type="presOf" srcId="{91186140-0CA0-4CAA-8D18-166388F8D784}" destId="{D6705CF0-A026-4CC0-9C65-C4343DDDB853}" srcOrd="0" destOrd="0" presId="urn:microsoft.com/office/officeart/2005/8/layout/hierarchy1"/>
    <dgm:cxn modelId="{82C2D3B9-4146-4C9B-9BDF-CE146F143924}" type="presParOf" srcId="{62AFD194-D303-44F9-8441-006AA2DC1371}" destId="{E236A46D-C6E5-43C0-B325-19A8066A6652}" srcOrd="0" destOrd="0" presId="urn:microsoft.com/office/officeart/2005/8/layout/hierarchy1"/>
    <dgm:cxn modelId="{6C207BD3-4777-4C69-8D4F-A4F671523731}" type="presParOf" srcId="{E236A46D-C6E5-43C0-B325-19A8066A6652}" destId="{EC29DB46-1B22-409E-90FC-23C4ABC05AAC}" srcOrd="0" destOrd="0" presId="urn:microsoft.com/office/officeart/2005/8/layout/hierarchy1"/>
    <dgm:cxn modelId="{EC84651C-67CF-4435-A28B-B2F43A38CDC7}" type="presParOf" srcId="{EC29DB46-1B22-409E-90FC-23C4ABC05AAC}" destId="{6C43AEC3-16FA-483F-8F71-2CCB9BD5112A}" srcOrd="0" destOrd="0" presId="urn:microsoft.com/office/officeart/2005/8/layout/hierarchy1"/>
    <dgm:cxn modelId="{1BEC9A8D-65DF-447A-B730-8C9A04BA7614}" type="presParOf" srcId="{EC29DB46-1B22-409E-90FC-23C4ABC05AAC}" destId="{E1D9E8F1-49CA-40ED-933C-D4CAB46C20C5}" srcOrd="1" destOrd="0" presId="urn:microsoft.com/office/officeart/2005/8/layout/hierarchy1"/>
    <dgm:cxn modelId="{3675C6C3-CC1B-42A7-A442-0CE59D4DB6BD}" type="presParOf" srcId="{E236A46D-C6E5-43C0-B325-19A8066A6652}" destId="{8AB9E774-2323-4389-8BE4-291DA3E4E414}" srcOrd="1" destOrd="0" presId="urn:microsoft.com/office/officeart/2005/8/layout/hierarchy1"/>
    <dgm:cxn modelId="{81116DA7-6D16-4C73-9C61-0AAF81858EE3}" type="presParOf" srcId="{62AFD194-D303-44F9-8441-006AA2DC1371}" destId="{B49FBBAA-F998-4E5D-903F-34F12223BA64}" srcOrd="1" destOrd="0" presId="urn:microsoft.com/office/officeart/2005/8/layout/hierarchy1"/>
    <dgm:cxn modelId="{97E0BA42-7C65-454A-B9FF-14A4DF468758}" type="presParOf" srcId="{B49FBBAA-F998-4E5D-903F-34F12223BA64}" destId="{7AA10B15-81EA-4C4E-8770-E78BFC4D387C}" srcOrd="0" destOrd="0" presId="urn:microsoft.com/office/officeart/2005/8/layout/hierarchy1"/>
    <dgm:cxn modelId="{27C03D75-2310-426F-9FB1-6F70AB6A3FCA}" type="presParOf" srcId="{7AA10B15-81EA-4C4E-8770-E78BFC4D387C}" destId="{871839D1-7B65-4AF1-86F1-4F1F658FEDC8}" srcOrd="0" destOrd="0" presId="urn:microsoft.com/office/officeart/2005/8/layout/hierarchy1"/>
    <dgm:cxn modelId="{CF1A0CBC-953C-46DB-B07C-4F35B60AA232}" type="presParOf" srcId="{7AA10B15-81EA-4C4E-8770-E78BFC4D387C}" destId="{D6705CF0-A026-4CC0-9C65-C4343DDDB853}" srcOrd="1" destOrd="0" presId="urn:microsoft.com/office/officeart/2005/8/layout/hierarchy1"/>
    <dgm:cxn modelId="{1E26104F-CC5A-4E8B-AEEA-7002F2CD86E7}" type="presParOf" srcId="{B49FBBAA-F998-4E5D-903F-34F12223BA64}" destId="{ECF83087-EC45-4D0A-9E50-39264A8D28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B5FC-1929-434B-80DB-547EFB299980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1E942-FDA5-4029-AFEC-C8B0245326BE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9D3B8-30B1-4C3E-A72C-19E250DFD7A3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MAPE represents the best accuracy measure to use for forecasts</a:t>
          </a:r>
        </a:p>
      </dsp:txBody>
      <dsp:txXfrm>
        <a:off x="2135821" y="1001647"/>
        <a:ext cx="5676740" cy="1849195"/>
      </dsp:txXfrm>
    </dsp:sp>
    <dsp:sp modelId="{19F4CBA3-2F21-4853-8EB4-57520FF22B82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D000F-A1F1-49BB-BCF3-16CE1FBE0E61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C4A5-3BFD-44B7-BD62-681079DAA5EB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Gives the average absolute percentage error between actual and predicted values</a:t>
          </a:r>
        </a:p>
      </dsp:txBody>
      <dsp:txXfrm>
        <a:off x="2135821" y="3313142"/>
        <a:ext cx="5676740" cy="1849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7121-8A20-4787-B8A2-39910D1651F8}">
      <dsp:nvSpPr>
        <dsp:cNvPr id="0" name=""/>
        <dsp:cNvSpPr/>
      </dsp:nvSpPr>
      <dsp:spPr>
        <a:xfrm>
          <a:off x="0" y="1469"/>
          <a:ext cx="6159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1115B-4E6C-44F3-9812-8C3D09DC3BE6}">
      <dsp:nvSpPr>
        <dsp:cNvPr id="0" name=""/>
        <dsp:cNvSpPr/>
      </dsp:nvSpPr>
      <dsp:spPr>
        <a:xfrm>
          <a:off x="0" y="1469"/>
          <a:ext cx="6159160" cy="10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Forecasts the revenues of the next 5 quarters using the seasonal naïve method</a:t>
          </a:r>
        </a:p>
      </dsp:txBody>
      <dsp:txXfrm>
        <a:off x="0" y="1469"/>
        <a:ext cx="6159160" cy="1002185"/>
      </dsp:txXfrm>
    </dsp:sp>
    <dsp:sp modelId="{584C0DFA-5AC7-450C-BD4B-B8E8F53BFA4D}">
      <dsp:nvSpPr>
        <dsp:cNvPr id="0" name=""/>
        <dsp:cNvSpPr/>
      </dsp:nvSpPr>
      <dsp:spPr>
        <a:xfrm>
          <a:off x="0" y="1003654"/>
          <a:ext cx="6159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195D21-FA15-49CF-8982-0D4BD5587D33}">
      <dsp:nvSpPr>
        <dsp:cNvPr id="0" name=""/>
        <dsp:cNvSpPr/>
      </dsp:nvSpPr>
      <dsp:spPr>
        <a:xfrm>
          <a:off x="0" y="1003654"/>
          <a:ext cx="6159160" cy="10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Much more accurate forecasting method than the regular naïve method and mean forecasting method as it accounts for seasonality</a:t>
          </a:r>
        </a:p>
      </dsp:txBody>
      <dsp:txXfrm>
        <a:off x="0" y="1003654"/>
        <a:ext cx="6159160" cy="1002185"/>
      </dsp:txXfrm>
    </dsp:sp>
    <dsp:sp modelId="{8321021C-13A0-4347-914E-792719F4750C}">
      <dsp:nvSpPr>
        <dsp:cNvPr id="0" name=""/>
        <dsp:cNvSpPr/>
      </dsp:nvSpPr>
      <dsp:spPr>
        <a:xfrm>
          <a:off x="0" y="2005839"/>
          <a:ext cx="6159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B3DB37-D7CC-400C-8DB2-8CD8C85A9DDC}">
      <dsp:nvSpPr>
        <dsp:cNvPr id="0" name=""/>
        <dsp:cNvSpPr/>
      </dsp:nvSpPr>
      <dsp:spPr>
        <a:xfrm>
          <a:off x="0" y="2005839"/>
          <a:ext cx="6159160" cy="100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Residual analysis shows that most of the lags are within the significance bounds but the forecast can be much more accurate</a:t>
          </a:r>
        </a:p>
      </dsp:txBody>
      <dsp:txXfrm>
        <a:off x="0" y="2005839"/>
        <a:ext cx="6159160" cy="1002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3AEC3-16FA-483F-8F71-2CCB9BD5112A}">
      <dsp:nvSpPr>
        <dsp:cNvPr id="0" name=""/>
        <dsp:cNvSpPr/>
      </dsp:nvSpPr>
      <dsp:spPr>
        <a:xfrm>
          <a:off x="1309" y="136791"/>
          <a:ext cx="4594690" cy="291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9E8F1-49CA-40ED-933C-D4CAB46C20C5}">
      <dsp:nvSpPr>
        <dsp:cNvPr id="0" name=""/>
        <dsp:cNvSpPr/>
      </dsp:nvSpPr>
      <dsp:spPr>
        <a:xfrm>
          <a:off x="511830" y="621786"/>
          <a:ext cx="4594690" cy="29176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Use more recent data to reduce noise</a:t>
          </a:r>
        </a:p>
      </dsp:txBody>
      <dsp:txXfrm>
        <a:off x="597284" y="707240"/>
        <a:ext cx="4423782" cy="2746720"/>
      </dsp:txXfrm>
    </dsp:sp>
    <dsp:sp modelId="{871839D1-7B65-4AF1-86F1-4F1F658FEDC8}">
      <dsp:nvSpPr>
        <dsp:cNvPr id="0" name=""/>
        <dsp:cNvSpPr/>
      </dsp:nvSpPr>
      <dsp:spPr>
        <a:xfrm>
          <a:off x="5617042" y="136791"/>
          <a:ext cx="4594690" cy="2917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05CF0-A026-4CC0-9C65-C4343DDDB853}">
      <dsp:nvSpPr>
        <dsp:cNvPr id="0" name=""/>
        <dsp:cNvSpPr/>
      </dsp:nvSpPr>
      <dsp:spPr>
        <a:xfrm>
          <a:off x="6127563" y="621786"/>
          <a:ext cx="4594690" cy="291762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Utilize the same amount of data for all forecasting methods</a:t>
          </a:r>
        </a:p>
      </dsp:txBody>
      <dsp:txXfrm>
        <a:off x="6213017" y="707240"/>
        <a:ext cx="4423782" cy="274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C8E5-82B7-4ED7-BD0E-65C55B1FFED9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C598C-1F81-479B-BFBD-7056C2226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to me because of its impact in my life along with its unique business model that allows Costco to distinguish itself from some of its top competitors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C598C-1F81-479B-BFBD-7056C2226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C598C-1F81-479B-BFBD-7056C2226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79E3E-CEF9-74EE-3647-74E8EBAD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Business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D4E7F-C040-8E74-104A-37219482D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Adrian Chan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5632CC0-A146-8199-86ED-4127D217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56" r="21620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2133C-FB79-4913-9A7C-4558854A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AA9BFC-ABB6-4E58-92B4-2A147324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425" y="0"/>
            <a:ext cx="1578527" cy="1740960"/>
          </a:xfrm>
          <a:custGeom>
            <a:avLst/>
            <a:gdLst>
              <a:gd name="connsiteX0" fmla="*/ 0 w 1578527"/>
              <a:gd name="connsiteY0" fmla="*/ 0 h 1740960"/>
              <a:gd name="connsiteX1" fmla="*/ 854254 w 1578527"/>
              <a:gd name="connsiteY1" fmla="*/ 0 h 1740960"/>
              <a:gd name="connsiteX2" fmla="*/ 877272 w 1578527"/>
              <a:gd name="connsiteY2" fmla="*/ 62889 h 1740960"/>
              <a:gd name="connsiteX3" fmla="*/ 1467989 w 1578527"/>
              <a:gd name="connsiteY3" fmla="*/ 780234 h 1740960"/>
              <a:gd name="connsiteX4" fmla="*/ 1578527 w 1578527"/>
              <a:gd name="connsiteY4" fmla="*/ 847388 h 1740960"/>
              <a:gd name="connsiteX5" fmla="*/ 1578527 w 1578527"/>
              <a:gd name="connsiteY5" fmla="*/ 1740960 h 1740960"/>
              <a:gd name="connsiteX6" fmla="*/ 1426154 w 1578527"/>
              <a:gd name="connsiteY6" fmla="*/ 1685191 h 1740960"/>
              <a:gd name="connsiteX7" fmla="*/ 40275 w 1578527"/>
              <a:gd name="connsiteY7" fmla="*/ 156635 h 174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527" h="1740960">
                <a:moveTo>
                  <a:pt x="0" y="0"/>
                </a:moveTo>
                <a:lnTo>
                  <a:pt x="854254" y="0"/>
                </a:lnTo>
                <a:lnTo>
                  <a:pt x="877272" y="62889"/>
                </a:lnTo>
                <a:cubicBezTo>
                  <a:pt x="1001029" y="355484"/>
                  <a:pt x="1207769" y="604433"/>
                  <a:pt x="1467989" y="780234"/>
                </a:cubicBezTo>
                <a:lnTo>
                  <a:pt x="1578527" y="847388"/>
                </a:lnTo>
                <a:lnTo>
                  <a:pt x="1578527" y="1740960"/>
                </a:lnTo>
                <a:lnTo>
                  <a:pt x="1426154" y="1685191"/>
                </a:lnTo>
                <a:cubicBezTo>
                  <a:pt x="766801" y="1406308"/>
                  <a:pt x="254977" y="846925"/>
                  <a:pt x="40275" y="15663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11F38C-13DF-1B7C-93BF-3E3E789D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677"/>
            <a:ext cx="4952999" cy="1548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Holts-Winters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F7AF-D652-6B0D-4B75-D4BCA66C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48" y="1963494"/>
            <a:ext cx="5523903" cy="343596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Forecasts the next 5 quarters using the Holts-Winters method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most accurate measure used so far while taking seasonality into account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Residual analysis of this method shows all the lags within the significance bounds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Indicates a fairly accurate forecast and is the method of choice as of right now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DCD4F-B7E3-5525-D605-5ECE32F2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743"/>
          <a:stretch/>
        </p:blipFill>
        <p:spPr>
          <a:xfrm>
            <a:off x="6590998" y="54771"/>
            <a:ext cx="5233198" cy="287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9CCA5-F996-EC92-43D2-9561B39E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5538"/>
          <a:stretch/>
        </p:blipFill>
        <p:spPr>
          <a:xfrm>
            <a:off x="6590998" y="3051169"/>
            <a:ext cx="5233200" cy="2879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7B4D4-0082-1474-756A-4BEC909F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69" y="6102336"/>
            <a:ext cx="8529802" cy="4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ocument 9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236A35-CCB8-C659-76E2-096BD9D8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Simple Smoothing (Historical)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60B02-C461-E834-F527-C8FE8055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1" y="1918901"/>
            <a:ext cx="5551151" cy="31919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8A3A97-3FE9-BE93-C855-6B9BB39F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Shows the forecasted values of the historical data in red using the Simple Smoothing method compared to the actual values in the dataset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Not as accurate as Holts-Winters as it does not include the beta or the gamma (seasonality)</a:t>
            </a:r>
          </a:p>
        </p:txBody>
      </p:sp>
    </p:spTree>
    <p:extLst>
      <p:ext uri="{BB962C8B-B14F-4D97-AF65-F5344CB8AC3E}">
        <p14:creationId xmlns:p14="http://schemas.microsoft.com/office/powerpoint/2010/main" val="217359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D2C2C6-0A69-42D0-9335-6A6722B3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46C527-0DBF-4A00-AD59-5AC98075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7028" y="0"/>
            <a:ext cx="2544412" cy="1457812"/>
          </a:xfrm>
          <a:custGeom>
            <a:avLst/>
            <a:gdLst>
              <a:gd name="connsiteX0" fmla="*/ 0 w 2544412"/>
              <a:gd name="connsiteY0" fmla="*/ 0 h 1457812"/>
              <a:gd name="connsiteX1" fmla="*/ 946401 w 2544412"/>
              <a:gd name="connsiteY1" fmla="*/ 0 h 1457812"/>
              <a:gd name="connsiteX2" fmla="*/ 980419 w 2544412"/>
              <a:gd name="connsiteY2" fmla="*/ 45492 h 1457812"/>
              <a:gd name="connsiteX3" fmla="*/ 2238544 w 2544412"/>
              <a:gd name="connsiteY3" fmla="*/ 638820 h 1457812"/>
              <a:gd name="connsiteX4" fmla="*/ 2405247 w 2544412"/>
              <a:gd name="connsiteY4" fmla="*/ 630403 h 1457812"/>
              <a:gd name="connsiteX5" fmla="*/ 2544412 w 2544412"/>
              <a:gd name="connsiteY5" fmla="*/ 609163 h 1457812"/>
              <a:gd name="connsiteX6" fmla="*/ 2544412 w 2544412"/>
              <a:gd name="connsiteY6" fmla="*/ 1436707 h 1457812"/>
              <a:gd name="connsiteX7" fmla="*/ 2488985 w 2544412"/>
              <a:gd name="connsiteY7" fmla="*/ 1445166 h 1457812"/>
              <a:gd name="connsiteX8" fmla="*/ 2238545 w 2544412"/>
              <a:gd name="connsiteY8" fmla="*/ 1457812 h 1457812"/>
              <a:gd name="connsiteX9" fmla="*/ 84748 w 2544412"/>
              <a:gd name="connsiteY9" fmla="*/ 175926 h 14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4412" h="1457812">
                <a:moveTo>
                  <a:pt x="0" y="0"/>
                </a:moveTo>
                <a:lnTo>
                  <a:pt x="946401" y="0"/>
                </a:lnTo>
                <a:lnTo>
                  <a:pt x="980419" y="45492"/>
                </a:lnTo>
                <a:cubicBezTo>
                  <a:pt x="1279465" y="407852"/>
                  <a:pt x="1732032" y="638820"/>
                  <a:pt x="2238544" y="638820"/>
                </a:cubicBezTo>
                <a:cubicBezTo>
                  <a:pt x="2294823" y="638820"/>
                  <a:pt x="2350436" y="635969"/>
                  <a:pt x="2405247" y="630403"/>
                </a:cubicBezTo>
                <a:lnTo>
                  <a:pt x="2544412" y="609163"/>
                </a:lnTo>
                <a:lnTo>
                  <a:pt x="2544412" y="1436707"/>
                </a:lnTo>
                <a:lnTo>
                  <a:pt x="2488985" y="1445166"/>
                </a:lnTo>
                <a:cubicBezTo>
                  <a:pt x="2406642" y="1453528"/>
                  <a:pt x="2323094" y="1457812"/>
                  <a:pt x="2238545" y="1457812"/>
                </a:cubicBezTo>
                <a:cubicBezTo>
                  <a:pt x="1308507" y="1457812"/>
                  <a:pt x="499533" y="939475"/>
                  <a:pt x="84748" y="17592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9" y="4554328"/>
            <a:ext cx="1221900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C9A855-F5FE-1901-3C47-31F55F4D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35" y="1213682"/>
            <a:ext cx="4152901" cy="73762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111C-5886-E326-53F0-72F2853DE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32" y="366540"/>
            <a:ext cx="5957830" cy="3095909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Shows the forecasted values of historical data in blue using Decomposition compared to the actual values in the dataset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While it does take into consideration some seasonality, it is still not as accurate as Holts-Winters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Residual analysis shows a couple lags outside the significance bounds, meaning a better method can be used to accurately forecast the revenues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784D8-781D-265A-0B30-536F2B6F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777" y="3365233"/>
            <a:ext cx="3864658" cy="226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B3EDC-AA20-31DA-5986-75A40DFF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0" y="3365233"/>
            <a:ext cx="3864658" cy="223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DEBCF-D765-2EB5-C03F-3DAC5240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91" y="3353350"/>
            <a:ext cx="4064155" cy="2255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B0688-9AD2-5534-28EA-981F75C6B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871" y="5926346"/>
            <a:ext cx="9025210" cy="6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D2C2C6-0A69-42D0-9335-6A6722B3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046C527-0DBF-4A00-AD59-5AC98075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7028" y="0"/>
            <a:ext cx="2544412" cy="1457812"/>
          </a:xfrm>
          <a:custGeom>
            <a:avLst/>
            <a:gdLst>
              <a:gd name="connsiteX0" fmla="*/ 0 w 2544412"/>
              <a:gd name="connsiteY0" fmla="*/ 0 h 1457812"/>
              <a:gd name="connsiteX1" fmla="*/ 946401 w 2544412"/>
              <a:gd name="connsiteY1" fmla="*/ 0 h 1457812"/>
              <a:gd name="connsiteX2" fmla="*/ 980419 w 2544412"/>
              <a:gd name="connsiteY2" fmla="*/ 45492 h 1457812"/>
              <a:gd name="connsiteX3" fmla="*/ 2238544 w 2544412"/>
              <a:gd name="connsiteY3" fmla="*/ 638820 h 1457812"/>
              <a:gd name="connsiteX4" fmla="*/ 2405247 w 2544412"/>
              <a:gd name="connsiteY4" fmla="*/ 630403 h 1457812"/>
              <a:gd name="connsiteX5" fmla="*/ 2544412 w 2544412"/>
              <a:gd name="connsiteY5" fmla="*/ 609163 h 1457812"/>
              <a:gd name="connsiteX6" fmla="*/ 2544412 w 2544412"/>
              <a:gd name="connsiteY6" fmla="*/ 1436707 h 1457812"/>
              <a:gd name="connsiteX7" fmla="*/ 2488985 w 2544412"/>
              <a:gd name="connsiteY7" fmla="*/ 1445166 h 1457812"/>
              <a:gd name="connsiteX8" fmla="*/ 2238545 w 2544412"/>
              <a:gd name="connsiteY8" fmla="*/ 1457812 h 1457812"/>
              <a:gd name="connsiteX9" fmla="*/ 84748 w 2544412"/>
              <a:gd name="connsiteY9" fmla="*/ 175926 h 14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4412" h="1457812">
                <a:moveTo>
                  <a:pt x="0" y="0"/>
                </a:moveTo>
                <a:lnTo>
                  <a:pt x="946401" y="0"/>
                </a:lnTo>
                <a:lnTo>
                  <a:pt x="980419" y="45492"/>
                </a:lnTo>
                <a:cubicBezTo>
                  <a:pt x="1279465" y="407852"/>
                  <a:pt x="1732032" y="638820"/>
                  <a:pt x="2238544" y="638820"/>
                </a:cubicBezTo>
                <a:cubicBezTo>
                  <a:pt x="2294823" y="638820"/>
                  <a:pt x="2350436" y="635969"/>
                  <a:pt x="2405247" y="630403"/>
                </a:cubicBezTo>
                <a:lnTo>
                  <a:pt x="2544412" y="609163"/>
                </a:lnTo>
                <a:lnTo>
                  <a:pt x="2544412" y="1436707"/>
                </a:lnTo>
                <a:lnTo>
                  <a:pt x="2488985" y="1445166"/>
                </a:lnTo>
                <a:cubicBezTo>
                  <a:pt x="2406642" y="1453528"/>
                  <a:pt x="2323094" y="1457812"/>
                  <a:pt x="2238545" y="1457812"/>
                </a:cubicBezTo>
                <a:cubicBezTo>
                  <a:pt x="1308507" y="1457812"/>
                  <a:pt x="499533" y="939475"/>
                  <a:pt x="84748" y="17592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9" y="4554328"/>
            <a:ext cx="1221900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76E8E-8D4B-BF25-2BA2-0290C042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08" y="220753"/>
            <a:ext cx="3133044" cy="8036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C160-7227-1718-CE95-92FEFAD8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272" y="400327"/>
            <a:ext cx="4793461" cy="3271666"/>
          </a:xfrm>
        </p:spPr>
        <p:txBody>
          <a:bodyPr anchor="t">
            <a:normAutofit lnSpcReduction="10000"/>
          </a:bodyPr>
          <a:lstStyle/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Forecasts the sales (dependent variable) based on the membership fees (independent variable) using Regression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Can be seen that as the membership fees go up, so do the sales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Based on correlation matrix, membership fees are highly correlated with Costco’s sales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Increase in membership fees results in an increase in sales</a:t>
            </a:r>
          </a:p>
          <a:p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B7D14-5296-8AEC-843D-EF28FA82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8" y="3414528"/>
            <a:ext cx="3951888" cy="2687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63F21-4BD5-A0C6-26C1-D4180065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19" y="3622139"/>
            <a:ext cx="4084749" cy="2552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BC3C76-46AC-A2E6-832E-F1E6A1403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0" y="1024437"/>
            <a:ext cx="5797026" cy="2304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5D7B9-32EE-3E29-1074-3DFFA3BFF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700" y="6235420"/>
            <a:ext cx="8296731" cy="5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6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D2C2C6-0A69-42D0-9335-6A6722B3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46C527-0DBF-4A00-AD59-5AC98075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7028" y="0"/>
            <a:ext cx="2544412" cy="1457812"/>
          </a:xfrm>
          <a:custGeom>
            <a:avLst/>
            <a:gdLst>
              <a:gd name="connsiteX0" fmla="*/ 0 w 2544412"/>
              <a:gd name="connsiteY0" fmla="*/ 0 h 1457812"/>
              <a:gd name="connsiteX1" fmla="*/ 946401 w 2544412"/>
              <a:gd name="connsiteY1" fmla="*/ 0 h 1457812"/>
              <a:gd name="connsiteX2" fmla="*/ 980419 w 2544412"/>
              <a:gd name="connsiteY2" fmla="*/ 45492 h 1457812"/>
              <a:gd name="connsiteX3" fmla="*/ 2238544 w 2544412"/>
              <a:gd name="connsiteY3" fmla="*/ 638820 h 1457812"/>
              <a:gd name="connsiteX4" fmla="*/ 2405247 w 2544412"/>
              <a:gd name="connsiteY4" fmla="*/ 630403 h 1457812"/>
              <a:gd name="connsiteX5" fmla="*/ 2544412 w 2544412"/>
              <a:gd name="connsiteY5" fmla="*/ 609163 h 1457812"/>
              <a:gd name="connsiteX6" fmla="*/ 2544412 w 2544412"/>
              <a:gd name="connsiteY6" fmla="*/ 1436707 h 1457812"/>
              <a:gd name="connsiteX7" fmla="*/ 2488985 w 2544412"/>
              <a:gd name="connsiteY7" fmla="*/ 1445166 h 1457812"/>
              <a:gd name="connsiteX8" fmla="*/ 2238545 w 2544412"/>
              <a:gd name="connsiteY8" fmla="*/ 1457812 h 1457812"/>
              <a:gd name="connsiteX9" fmla="*/ 84748 w 2544412"/>
              <a:gd name="connsiteY9" fmla="*/ 175926 h 14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4412" h="1457812">
                <a:moveTo>
                  <a:pt x="0" y="0"/>
                </a:moveTo>
                <a:lnTo>
                  <a:pt x="946401" y="0"/>
                </a:lnTo>
                <a:lnTo>
                  <a:pt x="980419" y="45492"/>
                </a:lnTo>
                <a:cubicBezTo>
                  <a:pt x="1279465" y="407852"/>
                  <a:pt x="1732032" y="638820"/>
                  <a:pt x="2238544" y="638820"/>
                </a:cubicBezTo>
                <a:cubicBezTo>
                  <a:pt x="2294823" y="638820"/>
                  <a:pt x="2350436" y="635969"/>
                  <a:pt x="2405247" y="630403"/>
                </a:cubicBezTo>
                <a:lnTo>
                  <a:pt x="2544412" y="609163"/>
                </a:lnTo>
                <a:lnTo>
                  <a:pt x="2544412" y="1436707"/>
                </a:lnTo>
                <a:lnTo>
                  <a:pt x="2488985" y="1445166"/>
                </a:lnTo>
                <a:cubicBezTo>
                  <a:pt x="2406642" y="1453528"/>
                  <a:pt x="2323094" y="1457812"/>
                  <a:pt x="2238545" y="1457812"/>
                </a:cubicBezTo>
                <a:cubicBezTo>
                  <a:pt x="1308507" y="1457812"/>
                  <a:pt x="499533" y="939475"/>
                  <a:pt x="84748" y="17592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9" y="4554328"/>
            <a:ext cx="1221900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FE6C8A-FE52-8FF5-67B3-69FF569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16" y="871458"/>
            <a:ext cx="5230232" cy="73762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ARIMA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817A-890F-DA70-71F1-E500B755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487" y="408001"/>
            <a:ext cx="5889503" cy="338041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Cut the data to start from Q1 2020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Shows the forecasted values of historical data in red using ARIMA compared to the actual values in the dataset (pretty accurate)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Forecasts the next 5 quarters using the best ARIMA model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Residual analysis shows only one lag outside the significance bounds</a:t>
            </a:r>
          </a:p>
          <a:p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Mostly accurate but could be better</a:t>
            </a:r>
          </a:p>
          <a:p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17163-5214-1E91-4AD2-6586CE54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" y="3718881"/>
            <a:ext cx="3864658" cy="2251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2AAC7-ED63-A517-FA8D-0793D660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738" y="3742218"/>
            <a:ext cx="3864658" cy="224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7F35E-4A98-1649-8E3D-93B04D0C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43" y="3742218"/>
            <a:ext cx="4062126" cy="2244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03C11-B51C-341A-DE1A-F1676E769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810" y="6139300"/>
            <a:ext cx="9329120" cy="5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271FFA-651D-4841-AE40-DCE04502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Decision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481B2ED-AADA-F9E1-A3FA-69683A78C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A8B2-81F4-14D7-69D8-C41A3908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2905261"/>
            <a:ext cx="5410199" cy="298012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Using MAPE as the accuracy measure, ARIMA seems to be the method that provides the best forecast for Costco’s future revenues</a:t>
            </a:r>
          </a:p>
          <a:p>
            <a:r>
              <a:rPr lang="en-US" sz="1800">
                <a:solidFill>
                  <a:schemeClr val="tx2"/>
                </a:solidFill>
              </a:rPr>
              <a:t>Utilizes more recent historical data to forecast next 5 quarters’ worth of revenues</a:t>
            </a:r>
          </a:p>
          <a:p>
            <a:r>
              <a:rPr lang="en-US" sz="1800">
                <a:solidFill>
                  <a:schemeClr val="tx2"/>
                </a:solidFill>
              </a:rPr>
              <a:t>MAPE of 0.9580384 compared to second most accurate method in Holts-Winters of 4.281328</a:t>
            </a:r>
          </a:p>
          <a:p>
            <a:r>
              <a:rPr lang="en-US" sz="1800">
                <a:solidFill>
                  <a:schemeClr val="tx2"/>
                </a:solidFill>
              </a:rPr>
              <a:t>Lower MAPE indicates more accurate forecast</a:t>
            </a:r>
          </a:p>
        </p:txBody>
      </p:sp>
    </p:spTree>
    <p:extLst>
      <p:ext uri="{BB962C8B-B14F-4D97-AF65-F5344CB8AC3E}">
        <p14:creationId xmlns:p14="http://schemas.microsoft.com/office/powerpoint/2010/main" val="429360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02335-F4B2-B803-6D4F-B6925CB1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Improvements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E63E6-F0C3-7D24-1D83-6AA006A9D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90091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58AF0C-F047-8456-2697-822CC9F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Forecasting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FB74-EDA5-BDCF-3385-FB01D7B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761" y="725465"/>
            <a:ext cx="5385615" cy="5014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What is the best method of forecasting Costco’s future revenues?</a:t>
            </a:r>
          </a:p>
        </p:txBody>
      </p:sp>
    </p:spTree>
    <p:extLst>
      <p:ext uri="{BB962C8B-B14F-4D97-AF65-F5344CB8AC3E}">
        <p14:creationId xmlns:p14="http://schemas.microsoft.com/office/powerpoint/2010/main" val="23226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D0782-A758-A4C8-24DF-E1CE662C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Quarterly Costco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D931-C206-3911-523A-6D9B4E1A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data that I collected were based on the SEC Edgar website that were submitted by Costco. I utilized their 10-Q and 10-K forms to find their quarterly sales and membership fees beginning from Q1 of fiscal year 2002 to Q3 of fiscal year 2024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03CEC840-AE62-5249-BDB1-8308B236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99" r="15651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97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DCC6BC-05D0-69A2-DA79-9CA5A5EC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519B-A4A3-A413-E8F8-E466D06A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Data is seasonal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Sees a spike in revenue every Q4 of their fiscal year (during the summer)</a:t>
            </a:r>
          </a:p>
          <a:p>
            <a:r>
              <a:rPr lang="en-US" sz="1800" dirty="0">
                <a:solidFill>
                  <a:schemeClr val="tx2"/>
                </a:solidFill>
              </a:rPr>
              <a:t>Upward trend in revenue every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E82D4-733F-77EA-DA7C-A1A84E55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160" y="3490269"/>
            <a:ext cx="5100847" cy="2971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F23CD-8E4F-BB61-6B12-3B114628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360" y="414876"/>
            <a:ext cx="5078647" cy="29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33032-4C2E-42ED-BDB9-655D809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Accuracy Measure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40C10-DC9C-A7B9-2B92-1363CE5D3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3390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32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947036-4B70-46F8-9825-EDF44BB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00" y="1008844"/>
            <a:ext cx="4933792" cy="8585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Naïve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F372-B196-64D9-8CD2-D129C455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89" y="2670420"/>
            <a:ext cx="6159160" cy="25988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Predicts the next 5 quarters’ revenues as last quarter’s recorded value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Residual analysis shows multiple lags outside the significance bounds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Indicates that the forecast is inaccurate and is not taking into consideration aspects such as seasonality and/or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CA514-D123-CEA9-F9EF-1C79D2AA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31" y="2919492"/>
            <a:ext cx="5192154" cy="332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30721-6BD9-9F1F-F218-F1361470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28" y="0"/>
            <a:ext cx="5259529" cy="2879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CBA32-76DC-5EE5-A0DA-3C5E1023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36" y="6217995"/>
            <a:ext cx="8573380" cy="5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9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AC1E8B-507F-4E7C-9C65-F81D0B90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5572"/>
            <a:ext cx="6159160" cy="9701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Mean Forecasting</a:t>
            </a:r>
          </a:p>
        </p:txBody>
      </p:sp>
      <p:sp>
        <p:nvSpPr>
          <p:cNvPr id="59" name="Content Placeholder 10">
            <a:extLst>
              <a:ext uri="{FF2B5EF4-FFF2-40B4-BE49-F238E27FC236}">
                <a16:creationId xmlns:a16="http://schemas.microsoft.com/office/drawing/2014/main" id="{C1BB8CC4-5052-8789-1230-95063B01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4898"/>
            <a:ext cx="6159160" cy="30094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Predicts the revenues of the next 5 quarters using the mean of the dataset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Residual analysis shows all lags outside of significance bounds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Forecast inaccurate and does not take into consideration the seasonal aspect of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262739-9417-2810-8774-88243CDA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926" y="2950063"/>
            <a:ext cx="4741065" cy="2737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18962-E384-4866-5953-D03AC0A1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756" y="91763"/>
            <a:ext cx="4776149" cy="2686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3EB3C-BEC8-3861-ACA8-3B01F594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916" y="5981103"/>
            <a:ext cx="9290907" cy="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Document 6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B5A27F-E561-3CF8-4FAF-073C0E8A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200"/>
            <a:ext cx="6159160" cy="1579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Seasonal Naïve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7CCFC1-5213-68CB-9C35-6D683BDB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05" y="154658"/>
            <a:ext cx="4717982" cy="274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3201D-4CC8-2113-4894-FCC7910B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04" y="3062732"/>
            <a:ext cx="4834084" cy="2680885"/>
          </a:xfrm>
          <a:prstGeom prst="rect">
            <a:avLst/>
          </a:prstGeom>
        </p:spPr>
      </p:pic>
      <p:graphicFrame>
        <p:nvGraphicFramePr>
          <p:cNvPr id="57" name="Content Placeholder 6">
            <a:extLst>
              <a:ext uri="{FF2B5EF4-FFF2-40B4-BE49-F238E27FC236}">
                <a16:creationId xmlns:a16="http://schemas.microsoft.com/office/drawing/2014/main" id="{51CE159B-39F1-84AE-A4F4-A3EAAABF2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675371"/>
              </p:ext>
            </p:extLst>
          </p:nvPr>
        </p:nvGraphicFramePr>
        <p:xfrm>
          <a:off x="457200" y="2323196"/>
          <a:ext cx="6159160" cy="300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5856ACE-4E23-F401-13FB-98E2F4C55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5650" y="5927730"/>
            <a:ext cx="8463628" cy="5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8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1E39D3-E872-5CF7-555B-BFFFD656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6383123" cy="224073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Holts-Winters (Historical)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5E87-161C-0D56-84C9-5FB665A9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801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Shows the forecasted values of the historical data in red using the Holts-Winters method compared to the actual values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Takes into account the seasonality aspect as evident by the spikes every Q4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F210F-634E-DD38-CDB4-75F506D1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2067803"/>
            <a:ext cx="5009616" cy="28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807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7"/>
      </a:lt2>
      <a:accent1>
        <a:srgbClr val="21BB3A"/>
      </a:accent1>
      <a:accent2>
        <a:srgbClr val="3EBA14"/>
      </a:accent2>
      <a:accent3>
        <a:srgbClr val="80B01F"/>
      </a:accent3>
      <a:accent4>
        <a:srgbClr val="B0A213"/>
      </a:accent4>
      <a:accent5>
        <a:srgbClr val="E78729"/>
      </a:accent5>
      <a:accent6>
        <a:srgbClr val="D52617"/>
      </a:accent6>
      <a:hlink>
        <a:srgbClr val="A17C3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669</Words>
  <Application>Microsoft Office PowerPoint</Application>
  <PresentationFormat>Widescreen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Avenir Next LT Pro</vt:lpstr>
      <vt:lpstr>Posterama</vt:lpstr>
      <vt:lpstr>SineVTI</vt:lpstr>
      <vt:lpstr>Business Forecasting</vt:lpstr>
      <vt:lpstr>Forecasting Question</vt:lpstr>
      <vt:lpstr>Quarterly Costco Sales</vt:lpstr>
      <vt:lpstr>Exploratory Data Analysis</vt:lpstr>
      <vt:lpstr>Accuracy Measure</vt:lpstr>
      <vt:lpstr>Naïve Forecasting</vt:lpstr>
      <vt:lpstr>Mean Forecasting</vt:lpstr>
      <vt:lpstr>Seasonal Naïve Forecasting</vt:lpstr>
      <vt:lpstr>Holts-Winters (Historical)</vt:lpstr>
      <vt:lpstr>Holts-Winters Forecasting</vt:lpstr>
      <vt:lpstr>Simple Smoothing (Historical)</vt:lpstr>
      <vt:lpstr>Decomposition</vt:lpstr>
      <vt:lpstr>Regression</vt:lpstr>
      <vt:lpstr>ARIMA Forecasting</vt:lpstr>
      <vt:lpstr>Decision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Chan</dc:creator>
  <cp:lastModifiedBy>Adrian Chan</cp:lastModifiedBy>
  <cp:revision>2</cp:revision>
  <dcterms:created xsi:type="dcterms:W3CDTF">2024-11-26T23:42:36Z</dcterms:created>
  <dcterms:modified xsi:type="dcterms:W3CDTF">2024-11-28T02:08:14Z</dcterms:modified>
</cp:coreProperties>
</file>