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Titillium Web"/>
      <p:regular r:id="rId24"/>
      <p:bold r:id="rId25"/>
      <p:italic r:id="rId26"/>
      <p:boldItalic r:id="rId27"/>
    </p:embeddedFont>
    <p:embeddedFont>
      <p:font typeface="Titillium Web Extra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273328-45EF-4FA7-A4A2-EBE956543520}">
  <a:tblStyle styleId="{CB273328-45EF-4FA7-A4A2-EBE9565435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TitilliumWeb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TitilliumWeb-italic.fntdata"/><Relationship Id="rId25" Type="http://schemas.openxmlformats.org/officeDocument/2006/relationships/font" Target="fonts/TitilliumWeb-bold.fntdata"/><Relationship Id="rId28" Type="http://schemas.openxmlformats.org/officeDocument/2006/relationships/font" Target="fonts/TitilliumWebExtraLight-regular.fntdata"/><Relationship Id="rId27" Type="http://schemas.openxmlformats.org/officeDocument/2006/relationships/font" Target="fonts/TitilliumWeb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TitilliumWebExtraLigh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TitilliumWebExtraLight-boldItalic.fntdata"/><Relationship Id="rId30" Type="http://schemas.openxmlformats.org/officeDocument/2006/relationships/font" Target="fonts/TitilliumWebExtraLight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96fedf1dc0_1_17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96fedf1dc0_1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96fedf1dc0_1_96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96fedf1dc0_1_9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96fedf1dc0_1_97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196fedf1dc0_1_9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96fedf1dc0_1_65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96fedf1dc0_1_6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96fedf1dc0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96fedf1dc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96fedf1dc0_1_57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96fedf1dc0_1_5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196fedf1dc0_1_88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196fedf1dc0_1_8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96fedf1dc0_1_109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96fedf1dc0_1_10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96fedf1dc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96fedf1d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96fedf1dc0_1_41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196fedf1dc0_1_4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96fedf1dc0_1_97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96fedf1dc0_1_9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96fedf1dc0_1_97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196fedf1dc0_1_9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96fedf1dc0_1_96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96fedf1dc0_1_9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96fedf1dc0_1_72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96fedf1dc0_1_7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96fedf1dc0_1_8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96fedf1dc0_1_8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96fedf1dc0_1_49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196fedf1dc0_1_4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2" name="Google Shape;52;p1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53" name="Google Shape;53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87" name="Google Shape;87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3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bg>
      <p:bgPr>
        <a:solidFill>
          <a:srgbClr val="46557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57" name="Google Shape;157;p14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58" name="Google Shape;158;p14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4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92" name="Google Shape;192;p14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65" name="Google Shape;265;p16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266" name="Google Shape;266;p16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300" name="Google Shape;300;p16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16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9" name="Google Shape;369;p17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370" name="Google Shape;370;p1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371" name="Google Shape;371;p1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17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05" name="Google Shape;405;p1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8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8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474" name="Google Shape;474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18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9" name="Google Shape;479;p1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80" name="Google Shape;480;p1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1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14" name="Google Shape;514;p1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1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2" name="Google Shape;582;p19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0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20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7" name="Google Shape;587;p20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1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" name="Google Shape;590;p21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91" name="Google Shape;591;p21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2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625" name="Google Shape;625;p21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21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3" name="Google Shape;693;p21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94" name="Google Shape;694;p21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95" name="Google Shape;695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2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22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99" name="Google Shape;699;p2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22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33" name="Google Shape;733;p2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22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1" name="Google Shape;801;p22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02" name="Google Shape;802;p22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03" name="Google Shape;803;p22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04" name="Google Shape;804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7" name="Google Shape;807;p2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808" name="Google Shape;808;p2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2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842" name="Google Shape;842;p2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8" name="Google Shape;908;p2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2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0" name="Google Shape;910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4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24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4" name="Google Shape;914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25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25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918" name="Google Shape;918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23" name="Google Shape;923;p2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924" name="Google Shape;924;p2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2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958" name="Google Shape;958;p2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4" name="Google Shape;1024;p2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8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61" name="Google Shape;261;p1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262" name="Google Shape;262;p1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29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Finance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Julian Hame, Michael So, Adriana Coronel &amp; Dennis Tirkey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8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PROPOSAL</a:t>
            </a:r>
            <a:endParaRPr/>
          </a:p>
        </p:txBody>
      </p:sp>
      <p:sp>
        <p:nvSpPr>
          <p:cNvPr id="1099" name="Google Shape;1099;p38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proposition for a new app for the social finance market.</a:t>
            </a:r>
            <a:endParaRPr/>
          </a:p>
        </p:txBody>
      </p:sp>
      <p:sp>
        <p:nvSpPr>
          <p:cNvPr id="1100" name="Google Shape;1100;p38"/>
          <p:cNvSpPr/>
          <p:nvPr/>
        </p:nvSpPr>
        <p:spPr>
          <a:xfrm>
            <a:off x="6898679" y="1890725"/>
            <a:ext cx="1800930" cy="27996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OVERVIEW</a:t>
            </a:r>
            <a:endParaRPr/>
          </a:p>
        </p:txBody>
      </p:sp>
      <p:sp>
        <p:nvSpPr>
          <p:cNvPr id="1106" name="Google Shape;1106;p39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 social network platform involving user investments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Users can display their current investments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App generates statistics based on a user’s portfolio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Allows social finance institutions to advertise and raise money from users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ASSET TYPES</a:t>
            </a:r>
            <a:endParaRPr/>
          </a:p>
        </p:txBody>
      </p:sp>
      <p:sp>
        <p:nvSpPr>
          <p:cNvPr id="1113" name="Google Shape;1113;p40"/>
          <p:cNvSpPr txBox="1"/>
          <p:nvPr>
            <p:ph idx="1" type="body"/>
          </p:nvPr>
        </p:nvSpPr>
        <p:spPr>
          <a:xfrm>
            <a:off x="739675" y="1235875"/>
            <a:ext cx="2554500" cy="1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Stocks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Shares which represent a fractional ownership of a corporation, proportional to the total number of shares that exist. (Apple, Google etc.)</a:t>
            </a:r>
            <a:endParaRPr sz="1200"/>
          </a:p>
        </p:txBody>
      </p:sp>
      <p:sp>
        <p:nvSpPr>
          <p:cNvPr id="1114" name="Google Shape;1114;p40"/>
          <p:cNvSpPr txBox="1"/>
          <p:nvPr>
            <p:ph idx="2" type="body"/>
          </p:nvPr>
        </p:nvSpPr>
        <p:spPr>
          <a:xfrm>
            <a:off x="3344038" y="1235874"/>
            <a:ext cx="2477400" cy="1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Cryptocurrency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Digital currency where transactions are managed by a decentralized system, rather than a government or other authority. (BTC, ETH etc.)</a:t>
            </a:r>
            <a:endParaRPr sz="1200"/>
          </a:p>
        </p:txBody>
      </p:sp>
      <p:sp>
        <p:nvSpPr>
          <p:cNvPr id="1115" name="Google Shape;1115;p40"/>
          <p:cNvSpPr txBox="1"/>
          <p:nvPr>
            <p:ph idx="3" type="body"/>
          </p:nvPr>
        </p:nvSpPr>
        <p:spPr>
          <a:xfrm>
            <a:off x="5948401" y="1235874"/>
            <a:ext cx="2477400" cy="1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International Currency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The money used by various countries across the world. (USD, EUR, ZAR etc.)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16" name="Google Shape;1116;p4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7" name="Google Shape;1117;p40"/>
          <p:cNvSpPr txBox="1"/>
          <p:nvPr>
            <p:ph idx="1" type="body"/>
          </p:nvPr>
        </p:nvSpPr>
        <p:spPr>
          <a:xfrm>
            <a:off x="739675" y="2583880"/>
            <a:ext cx="2477400" cy="1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Real-estate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Properties of land which may consist of buildings and natural resources. (Commercial, residential, vacant etc.)</a:t>
            </a:r>
            <a:endParaRPr sz="1200"/>
          </a:p>
        </p:txBody>
      </p:sp>
      <p:sp>
        <p:nvSpPr>
          <p:cNvPr id="1118" name="Google Shape;1118;p40"/>
          <p:cNvSpPr txBox="1"/>
          <p:nvPr>
            <p:ph idx="2" type="body"/>
          </p:nvPr>
        </p:nvSpPr>
        <p:spPr>
          <a:xfrm>
            <a:off x="3344038" y="2583880"/>
            <a:ext cx="2477400" cy="1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Vehicles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machine used for transporting people or goods. (Cars, motorcycles etc.)</a:t>
            </a:r>
            <a:endParaRPr sz="1200"/>
          </a:p>
        </p:txBody>
      </p:sp>
      <p:sp>
        <p:nvSpPr>
          <p:cNvPr id="1119" name="Google Shape;1119;p40"/>
          <p:cNvSpPr txBox="1"/>
          <p:nvPr>
            <p:ph idx="3" type="body"/>
          </p:nvPr>
        </p:nvSpPr>
        <p:spPr>
          <a:xfrm>
            <a:off x="5948401" y="2583880"/>
            <a:ext cx="2477400" cy="1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Collectors Items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Items of interest to collectors, often due to rarity and/or the monetary value of it. (Fine art, rare trading cards, old comic books etc.)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120" name="Google Shape;1120;p40"/>
          <p:cNvGrpSpPr/>
          <p:nvPr/>
        </p:nvGrpSpPr>
        <p:grpSpPr>
          <a:xfrm>
            <a:off x="4385710" y="2715632"/>
            <a:ext cx="394068" cy="325505"/>
            <a:chOff x="5268225" y="4341925"/>
            <a:chExt cx="468850" cy="387275"/>
          </a:xfrm>
        </p:grpSpPr>
        <p:sp>
          <p:nvSpPr>
            <p:cNvPr id="1121" name="Google Shape;1121;p4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9" name="Google Shape;1129;p40"/>
          <p:cNvSpPr/>
          <p:nvPr/>
        </p:nvSpPr>
        <p:spPr>
          <a:xfrm>
            <a:off x="2096126" y="271000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0" name="Google Shape;1130;p40"/>
          <p:cNvGrpSpPr/>
          <p:nvPr/>
        </p:nvGrpSpPr>
        <p:grpSpPr>
          <a:xfrm>
            <a:off x="7768138" y="2697716"/>
            <a:ext cx="357234" cy="361310"/>
            <a:chOff x="5290150" y="1636700"/>
            <a:chExt cx="425025" cy="429875"/>
          </a:xfrm>
        </p:grpSpPr>
        <p:sp>
          <p:nvSpPr>
            <p:cNvPr id="1131" name="Google Shape;1131;p4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1665366" y="1367738"/>
            <a:ext cx="369505" cy="268183"/>
            <a:chOff x="4604550" y="3714775"/>
            <a:chExt cx="439625" cy="319075"/>
          </a:xfrm>
        </p:grpSpPr>
        <p:sp>
          <p:nvSpPr>
            <p:cNvPr id="1134" name="Google Shape;1134;p4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6" name="Google Shape;1136;p40"/>
          <p:cNvGrpSpPr/>
          <p:nvPr/>
        </p:nvGrpSpPr>
        <p:grpSpPr>
          <a:xfrm>
            <a:off x="5083144" y="1284847"/>
            <a:ext cx="452420" cy="433992"/>
            <a:chOff x="5233525" y="4954450"/>
            <a:chExt cx="538275" cy="516350"/>
          </a:xfrm>
        </p:grpSpPr>
        <p:sp>
          <p:nvSpPr>
            <p:cNvPr id="1137" name="Google Shape;1137;p4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8" name="Google Shape;1148;p40"/>
          <p:cNvGrpSpPr/>
          <p:nvPr/>
        </p:nvGrpSpPr>
        <p:grpSpPr>
          <a:xfrm>
            <a:off x="8352519" y="1349329"/>
            <a:ext cx="397136" cy="305017"/>
            <a:chOff x="568950" y="3686775"/>
            <a:chExt cx="472500" cy="362900"/>
          </a:xfrm>
        </p:grpSpPr>
        <p:sp>
          <p:nvSpPr>
            <p:cNvPr id="1149" name="Google Shape;1149;p4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1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sp>
        <p:nvSpPr>
          <p:cNvPr id="1157" name="Google Shape;1157;p41"/>
          <p:cNvSpPr/>
          <p:nvPr/>
        </p:nvSpPr>
        <p:spPr>
          <a:xfrm>
            <a:off x="6898679" y="1890725"/>
            <a:ext cx="1968744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4</a:t>
            </a:r>
          </a:p>
        </p:txBody>
      </p:sp>
      <p:sp>
        <p:nvSpPr>
          <p:cNvPr id="1158" name="Google Shape;1158;p41"/>
          <p:cNvSpPr txBox="1"/>
          <p:nvPr/>
        </p:nvSpPr>
        <p:spPr>
          <a:xfrm>
            <a:off x="448275" y="1535625"/>
            <a:ext cx="5999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Investors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Social Enterprises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Social Finance Institutions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Intermediaries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164" name="Google Shape;1164;p42"/>
          <p:cNvGraphicFramePr/>
          <p:nvPr/>
        </p:nvGraphicFramePr>
        <p:xfrm>
          <a:off x="832052" y="13673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{CB273328-45EF-4FA7-A4A2-EBE956543520}</a:tableStyleId>
              </a:tblPr>
              <a:tblGrid>
                <a:gridCol w="1801900"/>
                <a:gridCol w="1801900"/>
                <a:gridCol w="1801900"/>
                <a:gridCol w="1801900"/>
              </a:tblGrid>
              <a:tr h="53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65" name="Google Shape;1165;p4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43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171" name="Google Shape;1171;p4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2" name="Google Shape;1172;p43"/>
          <p:cNvSpPr/>
          <p:nvPr/>
        </p:nvSpPr>
        <p:spPr>
          <a:xfrm rot="-711057">
            <a:off x="6976677" y="2972399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73" name="Google Shape;1173;p43"/>
          <p:cNvSpPr/>
          <p:nvPr/>
        </p:nvSpPr>
        <p:spPr>
          <a:xfrm flipH="1" rot="711057">
            <a:off x="5435971" y="2972399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174" name="Google Shape;1174;p43"/>
          <p:cNvGrpSpPr/>
          <p:nvPr/>
        </p:nvGrpSpPr>
        <p:grpSpPr>
          <a:xfrm>
            <a:off x="5921968" y="3039608"/>
            <a:ext cx="2053800" cy="1475840"/>
            <a:chOff x="5921968" y="3039608"/>
            <a:chExt cx="2053800" cy="1475840"/>
          </a:xfrm>
        </p:grpSpPr>
        <p:sp>
          <p:nvSpPr>
            <p:cNvPr id="1175" name="Google Shape;1175;p43"/>
            <p:cNvSpPr/>
            <p:nvPr/>
          </p:nvSpPr>
          <p:spPr>
            <a:xfrm rot="-1790680">
              <a:off x="6852679" y="3074706"/>
              <a:ext cx="192304" cy="192304"/>
            </a:xfrm>
            <a:prstGeom prst="ellipse">
              <a:avLst/>
            </a:prstGeom>
            <a:solidFill>
              <a:srgbClr val="6E86B6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76" name="Google Shape;1176;p43"/>
            <p:cNvSpPr txBox="1"/>
            <p:nvPr/>
          </p:nvSpPr>
          <p:spPr>
            <a:xfrm>
              <a:off x="6521554" y="3272001"/>
              <a:ext cx="835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20XX</a:t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5921968" y="3671848"/>
              <a:ext cx="2053800" cy="843600"/>
            </a:xfrm>
            <a:prstGeom prst="roundRect">
              <a:avLst>
                <a:gd fmla="val 4485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78" name="Google Shape;1178;p43"/>
            <p:cNvSpPr txBox="1"/>
            <p:nvPr/>
          </p:nvSpPr>
          <p:spPr>
            <a:xfrm>
              <a:off x="5975032" y="3716458"/>
              <a:ext cx="1947600" cy="7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 dolor sit amet, consectetur adipiscing. Lorem ipsum dolor sit.</a:t>
              </a:r>
              <a:endParaRPr sz="100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6894939" y="3594321"/>
              <a:ext cx="108000" cy="81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1180" name="Google Shape;1180;p43"/>
          <p:cNvSpPr/>
          <p:nvPr/>
        </p:nvSpPr>
        <p:spPr>
          <a:xfrm rot="-711057">
            <a:off x="3899789" y="2972399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181" name="Google Shape;1181;p43"/>
          <p:cNvGrpSpPr/>
          <p:nvPr/>
        </p:nvGrpSpPr>
        <p:grpSpPr>
          <a:xfrm>
            <a:off x="4419278" y="1479246"/>
            <a:ext cx="2053800" cy="1494978"/>
            <a:chOff x="4419278" y="1479246"/>
            <a:chExt cx="2053800" cy="1494978"/>
          </a:xfrm>
        </p:grpSpPr>
        <p:sp>
          <p:nvSpPr>
            <p:cNvPr id="1182" name="Google Shape;1182;p43"/>
            <p:cNvSpPr/>
            <p:nvPr/>
          </p:nvSpPr>
          <p:spPr>
            <a:xfrm rot="-1790680">
              <a:off x="5349989" y="2746822"/>
              <a:ext cx="192304" cy="192304"/>
            </a:xfrm>
            <a:prstGeom prst="ellipse">
              <a:avLst/>
            </a:prstGeom>
            <a:solidFill>
              <a:srgbClr val="6E86B6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83" name="Google Shape;1183;p43"/>
            <p:cNvSpPr txBox="1"/>
            <p:nvPr/>
          </p:nvSpPr>
          <p:spPr>
            <a:xfrm>
              <a:off x="5033785" y="2397059"/>
              <a:ext cx="835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20XX</a:t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4419278" y="1479246"/>
              <a:ext cx="2053800" cy="843600"/>
            </a:xfrm>
            <a:prstGeom prst="roundRect">
              <a:avLst>
                <a:gd fmla="val 4485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85" name="Google Shape;1185;p43"/>
            <p:cNvSpPr/>
            <p:nvPr/>
          </p:nvSpPr>
          <p:spPr>
            <a:xfrm rot="10800000">
              <a:off x="5392147" y="2317545"/>
              <a:ext cx="108000" cy="81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86" name="Google Shape;1186;p43"/>
            <p:cNvSpPr txBox="1"/>
            <p:nvPr/>
          </p:nvSpPr>
          <p:spPr>
            <a:xfrm>
              <a:off x="4472343" y="1523856"/>
              <a:ext cx="1947600" cy="7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 dolor sit amet, consectetur adipiscing. Lorem ipsum dolor sit.</a:t>
              </a:r>
              <a:endParaRPr sz="100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1187" name="Google Shape;1187;p43"/>
          <p:cNvSpPr/>
          <p:nvPr/>
        </p:nvSpPr>
        <p:spPr>
          <a:xfrm flipH="1" rot="711057">
            <a:off x="2350760" y="2972399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6E86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188" name="Google Shape;1188;p43"/>
          <p:cNvGrpSpPr/>
          <p:nvPr/>
        </p:nvGrpSpPr>
        <p:grpSpPr>
          <a:xfrm>
            <a:off x="2912587" y="3039608"/>
            <a:ext cx="2053800" cy="1475840"/>
            <a:chOff x="2912587" y="3039608"/>
            <a:chExt cx="2053800" cy="1475840"/>
          </a:xfrm>
        </p:grpSpPr>
        <p:sp>
          <p:nvSpPr>
            <p:cNvPr id="1189" name="Google Shape;1189;p43"/>
            <p:cNvSpPr txBox="1"/>
            <p:nvPr/>
          </p:nvSpPr>
          <p:spPr>
            <a:xfrm>
              <a:off x="3521663" y="3272001"/>
              <a:ext cx="835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20XX</a:t>
              </a:r>
              <a:endParaRPr sz="100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90" name="Google Shape;1190;p43"/>
            <p:cNvSpPr/>
            <p:nvPr/>
          </p:nvSpPr>
          <p:spPr>
            <a:xfrm rot="-1790680">
              <a:off x="3843297" y="3074706"/>
              <a:ext cx="192304" cy="192304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6E86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91" name="Google Shape;1191;p43"/>
            <p:cNvSpPr/>
            <p:nvPr/>
          </p:nvSpPr>
          <p:spPr>
            <a:xfrm>
              <a:off x="2912587" y="3671848"/>
              <a:ext cx="2053800" cy="843600"/>
            </a:xfrm>
            <a:prstGeom prst="roundRect">
              <a:avLst>
                <a:gd fmla="val 4485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92" name="Google Shape;1192;p43"/>
            <p:cNvSpPr txBox="1"/>
            <p:nvPr/>
          </p:nvSpPr>
          <p:spPr>
            <a:xfrm>
              <a:off x="2965651" y="3716458"/>
              <a:ext cx="1947600" cy="7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 dolor sit amet, consectetur adipiscing. Lorem ipsum dolor sit.</a:t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3885558" y="3594321"/>
              <a:ext cx="108000" cy="81000"/>
            </a:xfrm>
            <a:prstGeom prst="triangle">
              <a:avLst>
                <a:gd fmla="val 50000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1194" name="Google Shape;1194;p43"/>
          <p:cNvSpPr/>
          <p:nvPr/>
        </p:nvSpPr>
        <p:spPr>
          <a:xfrm rot="-711057">
            <a:off x="822911" y="2972399"/>
            <a:ext cx="1620031" cy="69019"/>
          </a:xfrm>
          <a:prstGeom prst="roundRect">
            <a:avLst>
              <a:gd fmla="val 50000" name="adj"/>
            </a:avLst>
          </a:prstGeom>
          <a:solidFill>
            <a:srgbClr val="6E86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195" name="Google Shape;1195;p43"/>
          <p:cNvGrpSpPr/>
          <p:nvPr/>
        </p:nvGrpSpPr>
        <p:grpSpPr>
          <a:xfrm>
            <a:off x="1369440" y="1479246"/>
            <a:ext cx="2053800" cy="1494978"/>
            <a:chOff x="1369440" y="1479246"/>
            <a:chExt cx="2053800" cy="1494978"/>
          </a:xfrm>
        </p:grpSpPr>
        <p:sp>
          <p:nvSpPr>
            <p:cNvPr id="1196" name="Google Shape;1196;p43"/>
            <p:cNvSpPr/>
            <p:nvPr/>
          </p:nvSpPr>
          <p:spPr>
            <a:xfrm>
              <a:off x="1369440" y="1479246"/>
              <a:ext cx="2053800" cy="843600"/>
            </a:xfrm>
            <a:prstGeom prst="roundRect">
              <a:avLst>
                <a:gd fmla="val 4485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97" name="Google Shape;1197;p43"/>
            <p:cNvSpPr txBox="1"/>
            <p:nvPr/>
          </p:nvSpPr>
          <p:spPr>
            <a:xfrm>
              <a:off x="1977517" y="2397059"/>
              <a:ext cx="835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20XX</a:t>
              </a:r>
              <a:endParaRPr sz="100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98" name="Google Shape;1198;p43"/>
            <p:cNvSpPr/>
            <p:nvPr/>
          </p:nvSpPr>
          <p:spPr>
            <a:xfrm rot="10800000">
              <a:off x="2342309" y="2317545"/>
              <a:ext cx="108000" cy="81000"/>
            </a:xfrm>
            <a:prstGeom prst="triangle">
              <a:avLst>
                <a:gd fmla="val 50000" name="adj"/>
              </a:avLst>
            </a:prstGeom>
            <a:solidFill>
              <a:srgbClr val="6E8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99" name="Google Shape;1199;p43"/>
            <p:cNvSpPr txBox="1"/>
            <p:nvPr/>
          </p:nvSpPr>
          <p:spPr>
            <a:xfrm>
              <a:off x="1422504" y="1523856"/>
              <a:ext cx="1947600" cy="7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 dolor sit amet, consectetur adipiscing. Lorem ipsum dolor sit.</a:t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200" name="Google Shape;1200;p43"/>
            <p:cNvSpPr/>
            <p:nvPr/>
          </p:nvSpPr>
          <p:spPr>
            <a:xfrm rot="-1790680">
              <a:off x="2296762" y="2746822"/>
              <a:ext cx="192304" cy="192304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6E86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6E86B6"/>
        </a:solidFill>
      </p:bgPr>
    </p:bg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5" name="Google Shape;1205;p44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1206" name="Google Shape;1206;p44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4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4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4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4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4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4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44"/>
          <p:cNvGrpSpPr/>
          <p:nvPr/>
        </p:nvGrpSpPr>
        <p:grpSpPr>
          <a:xfrm>
            <a:off x="901439" y="399041"/>
            <a:ext cx="372594" cy="310145"/>
            <a:chOff x="1247825" y="322750"/>
            <a:chExt cx="443300" cy="369000"/>
          </a:xfrm>
        </p:grpSpPr>
        <p:sp>
          <p:nvSpPr>
            <p:cNvPr id="1221" name="Google Shape;1221;p44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4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4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4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4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6" name="Google Shape;1226;p44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1227" name="Google Shape;1227;p44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2" name="Google Shape;1232;p44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4"/>
          <p:cNvSpPr/>
          <p:nvPr/>
        </p:nvSpPr>
        <p:spPr>
          <a:xfrm>
            <a:off x="2656888" y="387284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4" name="Google Shape;1234;p44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1235" name="Google Shape;1235;p44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9" name="Google Shape;1239;p44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0" name="Google Shape;1240;p44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1241" name="Google Shape;1241;p44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4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1249" name="Google Shape;1249;p44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3" name="Google Shape;1253;p44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4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44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4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7" name="Google Shape;1257;p44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1258" name="Google Shape;1258;p44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4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44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1261" name="Google Shape;1261;p44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4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44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1264" name="Google Shape;1264;p44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7" name="Google Shape;1267;p44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1268" name="Google Shape;1268;p44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4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4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44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1276" name="Google Shape;1276;p4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44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1283" name="Google Shape;1283;p4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44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8" name="Google Shape;1288;p44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1289" name="Google Shape;1289;p44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4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1" name="Google Shape;1291;p44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1292" name="Google Shape;1292;p44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4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4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4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4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44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1298" name="Google Shape;1298;p44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4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44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1301" name="Google Shape;1301;p44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4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4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4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4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4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4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8" name="Google Shape;1308;p44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1309" name="Google Shape;1309;p44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4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4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4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4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Google Shape;1314;p44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1315" name="Google Shape;1315;p44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4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4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4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4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4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3" name="Google Shape;1323;p44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1324" name="Google Shape;1324;p44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4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4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8" name="Google Shape;1328;p44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1329" name="Google Shape;1329;p44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4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4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4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3" name="Google Shape;1333;p44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1334" name="Google Shape;1334;p44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4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4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4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44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1339" name="Google Shape;1339;p4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1" name="Google Shape;1341;p44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1342" name="Google Shape;1342;p44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4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4" name="Google Shape;1344;p44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1345" name="Google Shape;1345;p44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4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7" name="Google Shape;1347;p44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8" name="Google Shape;1348;p44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1349" name="Google Shape;1349;p4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1" name="Google Shape;1351;p44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1352" name="Google Shape;1352;p44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4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4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4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4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4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4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4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44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4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2" name="Google Shape;1362;p44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1363" name="Google Shape;1363;p44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5" name="Google Shape;1365;p44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6" name="Google Shape;1366;p44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1367" name="Google Shape;1367;p44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44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1370" name="Google Shape;1370;p4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44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1375" name="Google Shape;1375;p44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8" name="Google Shape;1378;p44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9" name="Google Shape;1379;p44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1380" name="Google Shape;1380;p44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6" name="Google Shape;1386;p44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1387" name="Google Shape;1387;p44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4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4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4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4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4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4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4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4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6" name="Google Shape;1396;p44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1397" name="Google Shape;1397;p44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4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4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0" name="Google Shape;1400;p44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1401" name="Google Shape;1401;p44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4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4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4" name="Google Shape;1404;p44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1405" name="Google Shape;1405;p44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44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1411" name="Google Shape;1411;p44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4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3" name="Google Shape;1413;p44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1414" name="Google Shape;1414;p4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1" name="Google Shape;1421;p44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1422" name="Google Shape;1422;p44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4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4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4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4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8" name="Google Shape;1428;p44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1429" name="Google Shape;1429;p44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4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1" name="Google Shape;1431;p44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1432" name="Google Shape;1432;p44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4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4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4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44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44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44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44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0" name="Google Shape;1440;p44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1441" name="Google Shape;1441;p44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4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4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4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4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4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4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4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9" name="Google Shape;1449;p44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1450" name="Google Shape;1450;p44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4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2" name="Google Shape;1452;p44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1453" name="Google Shape;1453;p44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4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4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4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4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4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4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1460" name="Google Shape;1460;p44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4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4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4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4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7" name="Google Shape;1467;p44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1468" name="Google Shape;1468;p44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4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1" name="Google Shape;1471;p44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1472" name="Google Shape;1472;p44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4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4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4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4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4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8" name="Google Shape;1478;p44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1479" name="Google Shape;1479;p44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4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4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44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1483" name="Google Shape;1483;p44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4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4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6" name="Google Shape;1486;p44"/>
          <p:cNvGrpSpPr/>
          <p:nvPr/>
        </p:nvGrpSpPr>
        <p:grpSpPr>
          <a:xfrm>
            <a:off x="5461718" y="4356472"/>
            <a:ext cx="290183" cy="333679"/>
            <a:chOff x="6673500" y="5031175"/>
            <a:chExt cx="345250" cy="397000"/>
          </a:xfrm>
        </p:grpSpPr>
        <p:sp>
          <p:nvSpPr>
            <p:cNvPr id="1487" name="Google Shape;1487;p44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4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4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4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4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2" name="Google Shape;1492;p44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1493" name="Google Shape;1493;p44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4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4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4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4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4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4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4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4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4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4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4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4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4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4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4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4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4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4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4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0" name="Google Shape;1520;p44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1521" name="Google Shape;1521;p44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4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4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4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4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4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4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4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4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4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4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4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4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4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4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4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4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4" name="Google Shape;1544;p44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545" name="Google Shape;1545;p44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4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4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4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9" name="Google Shape;1559;p44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560" name="Google Shape;1560;p44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4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4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3" name="Google Shape;1563;p44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564" name="Google Shape;1564;p44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4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4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4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4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4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0" name="Google Shape;1570;p44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571" name="Google Shape;1571;p4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44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580" name="Google Shape;1580;p44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4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4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44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584" name="Google Shape;1584;p44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4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4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4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4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9" name="Google Shape;1589;p44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590" name="Google Shape;1590;p44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4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4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4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4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4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7" name="Google Shape;1597;p44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598" name="Google Shape;1598;p44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4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4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4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4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4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4" name="Google Shape;1604;p44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605" name="Google Shape;1605;p44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4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4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4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4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4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4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4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4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4" name="Google Shape;1614;p44"/>
          <p:cNvGrpSpPr/>
          <p:nvPr/>
        </p:nvGrpSpPr>
        <p:grpSpPr>
          <a:xfrm>
            <a:off x="4251419" y="4291985"/>
            <a:ext cx="452420" cy="433992"/>
            <a:chOff x="5233525" y="4954450"/>
            <a:chExt cx="538275" cy="516350"/>
          </a:xfrm>
        </p:grpSpPr>
        <p:sp>
          <p:nvSpPr>
            <p:cNvPr id="1615" name="Google Shape;1615;p44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4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4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4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4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4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4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4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4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6" name="Google Shape;1626;p44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627" name="Google Shape;1627;p44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2" name="Google Shape;1632;p44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633" name="Google Shape;1633;p44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4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4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4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4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4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4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0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38" name="Google Shape;1038;p30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brief introduction to the topic of social finance.</a:t>
            </a:r>
            <a:endParaRPr/>
          </a:p>
        </p:txBody>
      </p:sp>
      <p:sp>
        <p:nvSpPr>
          <p:cNvPr id="1039" name="Google Shape;1039;p30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1"/>
          <p:cNvSpPr txBox="1"/>
          <p:nvPr>
            <p:ph type="title"/>
          </p:nvPr>
        </p:nvSpPr>
        <p:spPr>
          <a:xfrm>
            <a:off x="729000" y="2479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</a:t>
            </a:r>
            <a:endParaRPr/>
          </a:p>
        </p:txBody>
      </p:sp>
      <p:sp>
        <p:nvSpPr>
          <p:cNvPr id="1045" name="Google Shape;1045;p3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intersection of social and finance—as well as shifting attitudes around what we share about money online—has given way to an ambitious new wave of financial products.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2"/>
          <p:cNvSpPr txBox="1"/>
          <p:nvPr>
            <p:ph type="title"/>
          </p:nvPr>
        </p:nvSpPr>
        <p:spPr>
          <a:xfrm>
            <a:off x="739675" y="2488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	</a:t>
            </a:r>
            <a:endParaRPr/>
          </a:p>
        </p:txBody>
      </p:sp>
      <p:sp>
        <p:nvSpPr>
          <p:cNvPr id="1052" name="Google Shape;1052;p32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team is preparing an analysis for our client [INSERT NAME HERE] about a potential new product in the social finance area. It is our job to research the current state of the art products on the market and made a case for a new app (product) for an underserved market.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33"/>
          <p:cNvSpPr txBox="1"/>
          <p:nvPr>
            <p:ph type="title"/>
          </p:nvPr>
        </p:nvSpPr>
        <p:spPr>
          <a:xfrm>
            <a:off x="147925" y="317725"/>
            <a:ext cx="4586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SOCIAL FINANCE?</a:t>
            </a:r>
            <a:endParaRPr/>
          </a:p>
        </p:txBody>
      </p:sp>
      <p:sp>
        <p:nvSpPr>
          <p:cNvPr id="1059" name="Google Shape;1059;p33"/>
          <p:cNvSpPr txBox="1"/>
          <p:nvPr>
            <p:ph idx="1" type="body"/>
          </p:nvPr>
        </p:nvSpPr>
        <p:spPr>
          <a:xfrm>
            <a:off x="448527" y="1469639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classification of financial services which focus on public benefit while still being profitable to its investors. Bridges the gap between </a:t>
            </a:r>
            <a:r>
              <a:rPr lang="en"/>
              <a:t>philanthropy</a:t>
            </a:r>
            <a:r>
              <a:rPr lang="en"/>
              <a:t> and profitability.</a:t>
            </a:r>
            <a:endParaRPr/>
          </a:p>
        </p:txBody>
      </p:sp>
      <p:sp>
        <p:nvSpPr>
          <p:cNvPr id="1060" name="Google Shape;1060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1" name="Google Shape;10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855" y="875176"/>
            <a:ext cx="4105121" cy="19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4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</a:t>
            </a:r>
            <a:endParaRPr/>
          </a:p>
        </p:txBody>
      </p:sp>
      <p:sp>
        <p:nvSpPr>
          <p:cNvPr id="1067" name="Google Shape;1067;p34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Research regarding current social finance products.</a:t>
            </a:r>
            <a:endParaRPr/>
          </a:p>
        </p:txBody>
      </p:sp>
      <p:sp>
        <p:nvSpPr>
          <p:cNvPr id="1068" name="Google Shape;1068;p34"/>
          <p:cNvSpPr/>
          <p:nvPr/>
        </p:nvSpPr>
        <p:spPr>
          <a:xfrm>
            <a:off x="6898679" y="1890725"/>
            <a:ext cx="1751814" cy="27504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5"/>
          <p:cNvSpPr txBox="1"/>
          <p:nvPr>
            <p:ph type="title"/>
          </p:nvPr>
        </p:nvSpPr>
        <p:spPr>
          <a:xfrm>
            <a:off x="147925" y="317725"/>
            <a:ext cx="662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SOCIAL/FINANCE PRODUCTS</a:t>
            </a:r>
            <a:endParaRPr/>
          </a:p>
        </p:txBody>
      </p:sp>
      <p:sp>
        <p:nvSpPr>
          <p:cNvPr id="1074" name="Google Shape;1074;p35"/>
          <p:cNvSpPr txBox="1"/>
          <p:nvPr>
            <p:ph idx="1" type="body"/>
          </p:nvPr>
        </p:nvSpPr>
        <p:spPr>
          <a:xfrm>
            <a:off x="396350" y="1286300"/>
            <a:ext cx="4580100" cy="3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SoFi </a:t>
            </a:r>
            <a:r>
              <a:rPr lang="en"/>
              <a:t>- </a:t>
            </a:r>
            <a:r>
              <a:rPr lang="en" sz="1600"/>
              <a:t>helps their users reach financial independence by providing financial products and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Public.com</a:t>
            </a:r>
            <a:r>
              <a:rPr lang="en"/>
              <a:t> - </a:t>
            </a:r>
            <a:r>
              <a:rPr lang="en" sz="1600"/>
              <a:t>investing and social media platform that allows users to be better investors by providing insights from a diverse community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Frich</a:t>
            </a:r>
            <a:r>
              <a:rPr lang="en"/>
              <a:t> - </a:t>
            </a:r>
            <a:r>
              <a:rPr lang="en" sz="1600"/>
              <a:t>a social media platform and finance application that targets millennials and Gen-Zers to help manage and display their finances</a:t>
            </a:r>
            <a:endParaRPr sz="1600"/>
          </a:p>
        </p:txBody>
      </p:sp>
      <p:sp>
        <p:nvSpPr>
          <p:cNvPr id="1075" name="Google Shape;1075;p3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6" name="Google Shape;10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900" y="1175125"/>
            <a:ext cx="3320724" cy="332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6"/>
          <p:cNvSpPr txBox="1"/>
          <p:nvPr>
            <p:ph idx="1" type="body"/>
          </p:nvPr>
        </p:nvSpPr>
        <p:spPr>
          <a:xfrm>
            <a:off x="490350" y="1235875"/>
            <a:ext cx="26640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SoFi</a:t>
            </a:r>
            <a:endParaRPr b="1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Provides student/auto loan refinancing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Helps refinance mortgages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Personal loans, credit cards and banking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investing</a:t>
            </a:r>
            <a:endParaRPr sz="1600"/>
          </a:p>
        </p:txBody>
      </p:sp>
      <p:sp>
        <p:nvSpPr>
          <p:cNvPr id="1082" name="Google Shape;1082;p36"/>
          <p:cNvSpPr txBox="1"/>
          <p:nvPr>
            <p:ph idx="2" type="body"/>
          </p:nvPr>
        </p:nvSpPr>
        <p:spPr>
          <a:xfrm>
            <a:off x="3247338" y="1235875"/>
            <a:ext cx="25740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Public.com</a:t>
            </a:r>
            <a:endParaRPr b="1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Provides access to custom company metrics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Real-time analysis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Get insight from a community of investors, creators, and analysts</a:t>
            </a:r>
            <a:endParaRPr sz="1600"/>
          </a:p>
        </p:txBody>
      </p:sp>
      <p:sp>
        <p:nvSpPr>
          <p:cNvPr id="1083" name="Google Shape;1083;p36"/>
          <p:cNvSpPr txBox="1"/>
          <p:nvPr>
            <p:ph idx="3" type="body"/>
          </p:nvPr>
        </p:nvSpPr>
        <p:spPr>
          <a:xfrm>
            <a:off x="5948400" y="1235875"/>
            <a:ext cx="26640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Frich</a:t>
            </a:r>
            <a:endParaRPr b="1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Display your finances as a social media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Can set challenges and spending goals with friends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 sz="1600"/>
              <a:t>Identifies the financial areas to work on and guides users to changing their habits</a:t>
            </a:r>
            <a:endParaRPr sz="1600"/>
          </a:p>
        </p:txBody>
      </p:sp>
      <p:sp>
        <p:nvSpPr>
          <p:cNvPr id="1084" name="Google Shape;1084;p3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5" name="Google Shape;1085;p36"/>
          <p:cNvSpPr txBox="1"/>
          <p:nvPr>
            <p:ph type="title"/>
          </p:nvPr>
        </p:nvSpPr>
        <p:spPr>
          <a:xfrm>
            <a:off x="784350" y="202975"/>
            <a:ext cx="6623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SOCIAL/FINANCE PRODUCTS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Us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Generates various infographics pertaining to user portfolio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Supports a wide range of assets</a:t>
            </a:r>
            <a:endParaRPr/>
          </a:p>
        </p:txBody>
      </p:sp>
      <p:sp>
        <p:nvSpPr>
          <p:cNvPr id="1091" name="Google Shape;1091;p3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 Analysis</a:t>
            </a:r>
            <a:endParaRPr/>
          </a:p>
        </p:txBody>
      </p:sp>
      <p:sp>
        <p:nvSpPr>
          <p:cNvPr id="1092" name="Google Shape;1092;p3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Our Competitors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Limited infographics</a:t>
            </a:r>
            <a:endParaRPr/>
          </a:p>
        </p:txBody>
      </p:sp>
      <p:sp>
        <p:nvSpPr>
          <p:cNvPr id="1093" name="Google Shape;1093;p3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