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794500" cy="9931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7799-2EE7-4387-B3F7-E38852066B42}" type="datetimeFigureOut">
              <a:rPr lang="fr-FR" smtClean="0"/>
              <a:t>03/05/2017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2656-4BA6-4A8A-B96F-9001B78881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823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7799-2EE7-4387-B3F7-E38852066B42}" type="datetimeFigureOut">
              <a:rPr lang="fr-FR" smtClean="0"/>
              <a:t>03/05/2017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2656-4BA6-4A8A-B96F-9001B78881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832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7799-2EE7-4387-B3F7-E38852066B42}" type="datetimeFigureOut">
              <a:rPr lang="fr-FR" smtClean="0"/>
              <a:t>03/05/2017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2656-4BA6-4A8A-B96F-9001B78881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713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7799-2EE7-4387-B3F7-E38852066B42}" type="datetimeFigureOut">
              <a:rPr lang="fr-FR" smtClean="0"/>
              <a:t>03/05/2017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2656-4BA6-4A8A-B96F-9001B78881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815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7799-2EE7-4387-B3F7-E38852066B42}" type="datetimeFigureOut">
              <a:rPr lang="fr-FR" smtClean="0"/>
              <a:t>03/05/2017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2656-4BA6-4A8A-B96F-9001B78881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93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7799-2EE7-4387-B3F7-E38852066B42}" type="datetimeFigureOut">
              <a:rPr lang="fr-FR" smtClean="0"/>
              <a:t>03/05/2017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2656-4BA6-4A8A-B96F-9001B78881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22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7799-2EE7-4387-B3F7-E38852066B42}" type="datetimeFigureOut">
              <a:rPr lang="fr-FR" smtClean="0"/>
              <a:t>03/05/2017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2656-4BA6-4A8A-B96F-9001B78881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22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7799-2EE7-4387-B3F7-E38852066B42}" type="datetimeFigureOut">
              <a:rPr lang="fr-FR" smtClean="0"/>
              <a:t>03/05/2017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2656-4BA6-4A8A-B96F-9001B78881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772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7799-2EE7-4387-B3F7-E38852066B42}" type="datetimeFigureOut">
              <a:rPr lang="fr-FR" smtClean="0"/>
              <a:t>03/05/2017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2656-4BA6-4A8A-B96F-9001B78881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805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7799-2EE7-4387-B3F7-E38852066B42}" type="datetimeFigureOut">
              <a:rPr lang="fr-FR" smtClean="0"/>
              <a:t>03/05/2017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2656-4BA6-4A8A-B96F-9001B78881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706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7799-2EE7-4387-B3F7-E38852066B42}" type="datetimeFigureOut">
              <a:rPr lang="fr-FR" smtClean="0"/>
              <a:t>03/05/2017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2656-4BA6-4A8A-B96F-9001B78881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223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B7799-2EE7-4387-B3F7-E38852066B42}" type="datetimeFigureOut">
              <a:rPr lang="fr-FR" smtClean="0"/>
              <a:t>03/05/2017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A2656-4BA6-4A8A-B96F-9001B78881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350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3528" y="26064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TRANSACTION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41674"/>
            <a:ext cx="1972951" cy="97661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979712" y="332656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AFFICHAGE DES PRIX</a:t>
            </a:r>
          </a:p>
          <a:p>
            <a:pPr algn="ctr"/>
            <a:r>
              <a:rPr lang="fr-FR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BAREME APPLICABLE</a:t>
            </a:r>
            <a:endParaRPr lang="fr-FR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34515" y="1292731"/>
            <a:ext cx="79208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Lorsque la transaction aura été conclue, la rémunération du mandataire deviendra immédiatement exigible. Elle sera d’un montant irréductible fixé conformément au barème ci-après. Loi </a:t>
            </a:r>
            <a:r>
              <a:rPr lang="fr-FR" sz="1400" dirty="0" err="1" smtClean="0"/>
              <a:t>Hoguet</a:t>
            </a:r>
            <a:r>
              <a:rPr lang="fr-FR" sz="1400" dirty="0" smtClean="0"/>
              <a:t>  Art .6 du 2 </a:t>
            </a:r>
            <a:r>
              <a:rPr lang="fr-FR" sz="1400" smtClean="0"/>
              <a:t>janvier 1970,  précisé </a:t>
            </a:r>
            <a:r>
              <a:rPr lang="fr-FR" sz="1400" dirty="0" smtClean="0"/>
              <a:t>par l’arrêté du 10 </a:t>
            </a:r>
            <a:r>
              <a:rPr lang="fr-FR" sz="1400" smtClean="0"/>
              <a:t>janvier 2017,  </a:t>
            </a:r>
            <a:r>
              <a:rPr lang="fr-FR" sz="1400" dirty="0"/>
              <a:t>Applicable au 1</a:t>
            </a:r>
            <a:r>
              <a:rPr lang="fr-FR" sz="1400" baseline="30000" dirty="0"/>
              <a:t>er</a:t>
            </a:r>
            <a:r>
              <a:rPr lang="fr-FR" sz="1400" dirty="0"/>
              <a:t> </a:t>
            </a:r>
            <a:r>
              <a:rPr lang="fr-FR" sz="1400"/>
              <a:t>avril </a:t>
            </a:r>
            <a:r>
              <a:rPr lang="fr-FR" sz="1400" smtClean="0"/>
              <a:t>2017.</a:t>
            </a:r>
            <a:endParaRPr lang="fr-FR" sz="1400" dirty="0"/>
          </a:p>
          <a:p>
            <a:endParaRPr lang="fr-FR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534513" y="2199635"/>
            <a:ext cx="821394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VENTE</a:t>
            </a:r>
            <a:endParaRPr lang="fr-FR" sz="1600" b="1" dirty="0" smtClean="0"/>
          </a:p>
          <a:p>
            <a:endParaRPr lang="fr-FR" sz="1400" dirty="0" smtClean="0"/>
          </a:p>
          <a:p>
            <a:r>
              <a:rPr lang="fr-FR" sz="1400" dirty="0" smtClean="0"/>
              <a:t>Rémunération forfaitaire de 4500€  sur la part inférieure ou égale à 30 000€ du montant de la transaction.</a:t>
            </a:r>
          </a:p>
          <a:p>
            <a:endParaRPr lang="fr-FR" sz="1400" dirty="0" smtClean="0"/>
          </a:p>
          <a:p>
            <a:r>
              <a:rPr lang="fr-FR" sz="1400" dirty="0" smtClean="0"/>
              <a:t>Au-delà  de 30 000€ et jusqu’à 110 000€, les honoraires sont fixés en fonction de la formule suivante : (Montant de la transaction  en euros incluant 5%  + 3000€ du montant de la transaction).</a:t>
            </a:r>
          </a:p>
          <a:p>
            <a:endParaRPr lang="fr-FR" sz="1400" dirty="0"/>
          </a:p>
          <a:p>
            <a:r>
              <a:rPr lang="fr-FR" sz="1400" dirty="0" smtClean="0"/>
              <a:t>Au-delà de 110 000€ et sans limitation, les honoraires sont fixés en fonction de la formule suivante: </a:t>
            </a:r>
          </a:p>
          <a:p>
            <a:r>
              <a:rPr lang="fr-FR" sz="1400" dirty="0" smtClean="0"/>
              <a:t>(Montant  de la transaction en euros incluant 4%  + 3000€ du montant de la transaction).</a:t>
            </a:r>
          </a:p>
          <a:p>
            <a:endParaRPr lang="fr-FR" sz="1400" dirty="0"/>
          </a:p>
          <a:p>
            <a:r>
              <a:rPr lang="fr-FR" sz="1400" dirty="0" smtClean="0"/>
              <a:t>Pour :  </a:t>
            </a:r>
            <a:r>
              <a:rPr lang="fr-FR" sz="1400" dirty="0"/>
              <a:t>garage, box, place de parking, cave, grenier d’un montant de transaction jusqu’à 12 000€ par lot </a:t>
            </a:r>
            <a:r>
              <a:rPr lang="fr-FR" sz="1400" dirty="0" smtClean="0"/>
              <a:t>: rémunération </a:t>
            </a:r>
            <a:r>
              <a:rPr lang="fr-FR" sz="1400" dirty="0"/>
              <a:t>forfaitaire de 1200€ </a:t>
            </a:r>
          </a:p>
          <a:p>
            <a:endParaRPr lang="fr-FR" sz="1400" dirty="0" smtClean="0"/>
          </a:p>
          <a:p>
            <a:endParaRPr lang="fr-FR" sz="1400" dirty="0"/>
          </a:p>
          <a:p>
            <a:endParaRPr lang="fr-FR" sz="1400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516914" y="4995173"/>
            <a:ext cx="81419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Ce barème s’entend TVA comprise au taux de 20%, </a:t>
            </a:r>
          </a:p>
          <a:p>
            <a:endParaRPr lang="fr-FR" sz="1400" dirty="0" smtClean="0"/>
          </a:p>
          <a:p>
            <a:r>
              <a:rPr lang="fr-FR" sz="1400" dirty="0"/>
              <a:t>N</a:t>
            </a:r>
            <a:r>
              <a:rPr lang="fr-FR" sz="1400" dirty="0" smtClean="0"/>
              <a:t>os honoraires d’agence sont à la charge vendeur, ils comprennent les prestations de visite, négociation et constitution du dossier de vente.</a:t>
            </a:r>
            <a:endParaRPr lang="fr-FR" sz="1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23528" y="6217567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Applicable à compter du  2 mai 2017</a:t>
            </a:r>
            <a:endParaRPr lang="fr-FR" sz="1400" dirty="0"/>
          </a:p>
        </p:txBody>
      </p:sp>
      <p:sp>
        <p:nvSpPr>
          <p:cNvPr id="3" name="ZoneTexte 2"/>
          <p:cNvSpPr txBox="1"/>
          <p:nvPr/>
        </p:nvSpPr>
        <p:spPr>
          <a:xfrm>
            <a:off x="4494955" y="6213067"/>
            <a:ext cx="4428492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/>
              <a:t>SARL </a:t>
            </a:r>
            <a:r>
              <a:rPr lang="fr-FR" sz="900" dirty="0" smtClean="0"/>
              <a:t>AMI GISORS</a:t>
            </a:r>
            <a:r>
              <a:rPr lang="fr-FR" sz="900" dirty="0" smtClean="0"/>
              <a:t> Représentée </a:t>
            </a:r>
            <a:r>
              <a:rPr lang="fr-FR" sz="900" dirty="0" smtClean="0"/>
              <a:t>par </a:t>
            </a:r>
            <a:r>
              <a:rPr lang="fr-FR" sz="900" dirty="0" smtClean="0"/>
              <a:t>son gérant Mr MEUNIER Aurélien- </a:t>
            </a:r>
            <a:r>
              <a:rPr lang="fr-FR" sz="900" dirty="0" smtClean="0"/>
              <a:t>carte professionnelle </a:t>
            </a:r>
            <a:r>
              <a:rPr lang="fr-FR" sz="900" dirty="0" smtClean="0"/>
              <a:t>n°576 </a:t>
            </a:r>
            <a:r>
              <a:rPr lang="fr-FR" sz="900" dirty="0" smtClean="0"/>
              <a:t>délivrée par la préfecture </a:t>
            </a:r>
            <a:r>
              <a:rPr lang="fr-FR" sz="900" dirty="0" smtClean="0"/>
              <a:t>de l’Eure- </a:t>
            </a:r>
            <a:r>
              <a:rPr lang="fr-FR" sz="900" dirty="0" smtClean="0"/>
              <a:t>siège social </a:t>
            </a:r>
            <a:r>
              <a:rPr lang="fr-FR" sz="900" dirty="0" smtClean="0"/>
              <a:t>27 rue </a:t>
            </a:r>
            <a:r>
              <a:rPr lang="fr-FR" sz="900" dirty="0" err="1" smtClean="0"/>
              <a:t>Cappeville</a:t>
            </a:r>
            <a:r>
              <a:rPr lang="fr-FR" sz="900" dirty="0" smtClean="0"/>
              <a:t> 27140 Gisors</a:t>
            </a:r>
            <a:r>
              <a:rPr lang="fr-FR" sz="900" dirty="0" smtClean="0"/>
              <a:t>- </a:t>
            </a:r>
            <a:r>
              <a:rPr lang="fr-FR" sz="900" dirty="0" smtClean="0"/>
              <a:t>RCS de </a:t>
            </a:r>
            <a:r>
              <a:rPr lang="fr-FR" sz="900" dirty="0" smtClean="0"/>
              <a:t>Evreux 799 558 812</a:t>
            </a:r>
            <a:r>
              <a:rPr lang="fr-FR" sz="900" dirty="0" smtClean="0"/>
              <a:t>- </a:t>
            </a:r>
            <a:r>
              <a:rPr lang="fr-FR" sz="900" dirty="0" smtClean="0"/>
              <a:t>Garantie Financière QBE 110 000€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297517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267</Words>
  <Application>Microsoft Office PowerPoint</Application>
  <PresentationFormat>Affichage à l'écran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Secrétariat</dc:creator>
  <cp:lastModifiedBy>ACIG1</cp:lastModifiedBy>
  <cp:revision>15</cp:revision>
  <cp:lastPrinted>2017-05-03T12:15:55Z</cp:lastPrinted>
  <dcterms:created xsi:type="dcterms:W3CDTF">2017-04-28T08:49:28Z</dcterms:created>
  <dcterms:modified xsi:type="dcterms:W3CDTF">2017-05-03T12:16:16Z</dcterms:modified>
</cp:coreProperties>
</file>